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86" y="53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Babde" userId="a5c3393113e0c482" providerId="LiveId" clId="{7CA29C42-AA18-4679-9EBC-FD032962E961}"/>
    <pc:docChg chg="modSld">
      <pc:chgData name="Ayush Babde" userId="a5c3393113e0c482" providerId="LiveId" clId="{7CA29C42-AA18-4679-9EBC-FD032962E961}" dt="2024-07-15T18:47:28.204" v="93" actId="20577"/>
      <pc:docMkLst>
        <pc:docMk/>
      </pc:docMkLst>
      <pc:sldChg chg="modSp mod">
        <pc:chgData name="Ayush Babde" userId="a5c3393113e0c482" providerId="LiveId" clId="{7CA29C42-AA18-4679-9EBC-FD032962E961}" dt="2024-07-15T18:47:28.204" v="93" actId="20577"/>
        <pc:sldMkLst>
          <pc:docMk/>
          <pc:sldMk cId="3562979918" sldId="258"/>
        </pc:sldMkLst>
        <pc:spChg chg="mod">
          <ac:chgData name="Ayush Babde" userId="a5c3393113e0c482" providerId="LiveId" clId="{7CA29C42-AA18-4679-9EBC-FD032962E961}" dt="2024-07-15T18:47:28.204" v="93" actId="20577"/>
          <ac:spMkLst>
            <pc:docMk/>
            <pc:sldMk cId="3562979918" sldId="258"/>
            <ac:spMk id="6" creationId="{00000000-0000-0000-0000-000000000000}"/>
          </ac:spMkLst>
        </pc:spChg>
        <pc:graphicFrameChg chg="modGraphic">
          <ac:chgData name="Ayush Babde" userId="a5c3393113e0c482" providerId="LiveId" clId="{7CA29C42-AA18-4679-9EBC-FD032962E961}" dt="2024-07-15T18:47:12.820" v="73" actId="14100"/>
          <ac:graphicFrameMkLst>
            <pc:docMk/>
            <pc:sldMk cId="3562979918" sldId="258"/>
            <ac:graphicFrameMk id="11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>
                <a:solidFill>
                  <a:srgbClr val="E32726"/>
                </a:solidFill>
              </a:rPr>
              <a:t>Share holders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E3D8-440A-8795-58340E1A5AE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E3D8-440A-8795-58340E1A5AED}"/>
              </c:ext>
            </c:extLst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E3D8-440A-8795-58340E1A5AE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E3D8-440A-8795-58340E1A5AE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E3D8-440A-8795-58340E1A5AED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E3D8-440A-8795-58340E1A5AE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330" b="1" i="0" u="none" strike="noStrike" kern="1200" spc="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A93D21D-2CC9-45EE-A1CF-DABEBDAEA32F}" type="CATEGORYNAME">
                      <a:rPr lang="en-US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rPr>
                      <a:pPr>
                        <a:defRPr>
                          <a:solidFill>
                            <a:schemeClr val="accent1"/>
                          </a:solidFill>
                        </a:defRPr>
                      </a:pPr>
                      <a:t>[CATEGORY NAME]</a:t>
                    </a:fld>
                    <a:endParaRPr lang="en-IN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3D8-440A-8795-58340E1A5AE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E3D8-440A-8795-58340E1A5AED}"/>
                </c:ext>
              </c:extLst>
            </c:dLbl>
            <c:spPr>
              <a:noFill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Happy Family</c:v>
                </c:pt>
                <c:pt idx="1">
                  <c:v>Hour Family</c:v>
                </c:pt>
                <c:pt idx="2">
                  <c:v>Co Family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D8-440A-8795-58340E1A5AED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rgbClr val="BA0C2F"/>
                </a:solidFill>
              </a:rPr>
              <a:t>FINANCIALS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26321308368694E-2"/>
          <c:y val="0.11253685396881929"/>
          <c:w val="0.926736786916313"/>
          <c:h val="0.747564785730193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FY18A</c:v>
                </c:pt>
                <c:pt idx="1">
                  <c:v>FY19A</c:v>
                </c:pt>
                <c:pt idx="2">
                  <c:v>FY20E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900</c:v>
                </c:pt>
                <c:pt idx="1">
                  <c:v>961</c:v>
                </c:pt>
                <c:pt idx="2">
                  <c:v>1071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A2-431E-83E6-6885444110F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FY18A</c:v>
                </c:pt>
                <c:pt idx="1">
                  <c:v>FY19A</c:v>
                </c:pt>
                <c:pt idx="2">
                  <c:v>FY20E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225</c:v>
                </c:pt>
                <c:pt idx="1">
                  <c:v>250</c:v>
                </c:pt>
                <c:pt idx="2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A2-431E-83E6-6885444110F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NPAT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3"/>
                <c:pt idx="0">
                  <c:v>FY18A</c:v>
                </c:pt>
                <c:pt idx="1">
                  <c:v>FY19A</c:v>
                </c:pt>
                <c:pt idx="2">
                  <c:v>FY20E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135</c:v>
                </c:pt>
                <c:pt idx="1">
                  <c:v>153</c:v>
                </c:pt>
                <c:pt idx="2">
                  <c:v>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A2-431E-83E6-6885444110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34308559"/>
        <c:axId val="834308079"/>
      </c:barChart>
      <c:catAx>
        <c:axId val="8343085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08079"/>
        <c:crosses val="autoZero"/>
        <c:auto val="1"/>
        <c:lblAlgn val="ctr"/>
        <c:lblOffset val="100"/>
        <c:noMultiLvlLbl val="0"/>
      </c:catAx>
      <c:valAx>
        <c:axId val="83430807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08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Bears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2018A</c:v>
                </c:pt>
                <c:pt idx="1">
                  <c:v>2019A</c:v>
                </c:pt>
                <c:pt idx="2">
                  <c:v>2020E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110</c:v>
                </c:pt>
                <c:pt idx="2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46-4DE7-9A5B-C239E14D0F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Spirits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2018A</c:v>
                </c:pt>
                <c:pt idx="1">
                  <c:v>2019A</c:v>
                </c:pt>
                <c:pt idx="2">
                  <c:v>2020E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75</c:v>
                </c:pt>
                <c:pt idx="1">
                  <c:v>85</c:v>
                </c:pt>
                <c:pt idx="2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46-4DE7-9A5B-C239E14D0F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Non-Alcoholic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2018A</c:v>
                </c:pt>
                <c:pt idx="1">
                  <c:v>2019A</c:v>
                </c:pt>
                <c:pt idx="2">
                  <c:v>2020E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50</c:v>
                </c:pt>
                <c:pt idx="1">
                  <c:v>55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46-4DE7-9A5B-C239E14D0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35779231"/>
        <c:axId val="835785471"/>
      </c:barChart>
      <c:catAx>
        <c:axId val="835779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85471"/>
        <c:crosses val="autoZero"/>
        <c:auto val="1"/>
        <c:lblAlgn val="ctr"/>
        <c:lblOffset val="100"/>
        <c:noMultiLvlLbl val="0"/>
      </c:catAx>
      <c:valAx>
        <c:axId val="835785471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92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chart" Target="../charts/chart3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sz="4400" b="1" dirty="0" err="1">
                <a:solidFill>
                  <a:srgbClr val="C00000"/>
                </a:solidFill>
              </a:rPr>
              <a:t>HappyHour</a:t>
            </a:r>
            <a:r>
              <a:rPr lang="en-AU" sz="4400" b="1" dirty="0">
                <a:solidFill>
                  <a:srgbClr val="C00000"/>
                </a:solidFill>
              </a:rPr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 sz="1400" dirty="0"/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640080" y="1892808"/>
            <a:ext cx="4124960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High end product offerings in the spirits segment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#1 player in beer and spirits in Singapore &amp; Malaysia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#1 player in non-alcoholic beverages in Malaysia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Creating new bottling facilities in Cambodia and has a strong supply chain as well as good relationships with distributors </a:t>
            </a:r>
            <a:endParaRPr lang="en-AU" sz="9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5528" y="1664208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2000" b="1" dirty="0">
                <a:solidFill>
                  <a:srgbClr val="BA0C2F"/>
                </a:solidFill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440789" y="4602824"/>
            <a:ext cx="4279391" cy="130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IN" sz="2800" dirty="0">
                <a:solidFill>
                  <a:srgbClr val="C00000"/>
                </a:solidFill>
              </a:rPr>
              <a:t>INDICATIVE VALUATION</a:t>
            </a:r>
            <a:endParaRPr lang="en-AU" sz="2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endParaRPr lang="en-AU" b="1" dirty="0">
              <a:latin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8B424A-19EA-1F4D-8D28-B819E12CF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615843"/>
              </p:ext>
            </p:extLst>
          </p:nvPr>
        </p:nvGraphicFramePr>
        <p:xfrm>
          <a:off x="0" y="3304094"/>
          <a:ext cx="4683760" cy="2941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45CADB8-6DD3-95A4-DE31-AC1DF3447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398189"/>
              </p:ext>
            </p:extLst>
          </p:nvPr>
        </p:nvGraphicFramePr>
        <p:xfrm>
          <a:off x="4998720" y="1645920"/>
          <a:ext cx="3698240" cy="3789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ADE130-4484-773D-ACE0-5BA85747F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8662301"/>
              </p:ext>
            </p:extLst>
          </p:nvPr>
        </p:nvGraphicFramePr>
        <p:xfrm>
          <a:off x="8036560" y="1645920"/>
          <a:ext cx="2814320" cy="383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175692E-BB62-E808-7490-C352A29C6737}"/>
              </a:ext>
            </a:extLst>
          </p:cNvPr>
          <p:cNvSpPr txBox="1"/>
          <p:nvPr/>
        </p:nvSpPr>
        <p:spPr>
          <a:xfrm>
            <a:off x="5440790" y="5906348"/>
            <a:ext cx="4839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B0F0"/>
                </a:solidFill>
              </a:rPr>
              <a:t>EV/EBITDA range of 10.0x – 11.5x</a:t>
            </a:r>
            <a:endParaRPr lang="en-IN" sz="1800" b="1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BA0C2F"/>
                </a:solidFill>
              </a:rPr>
              <a:t>Overview Of Auction Process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1130979"/>
              </p:ext>
            </p:extLst>
          </p:nvPr>
        </p:nvGraphicFramePr>
        <p:xfrm>
          <a:off x="913379" y="1745511"/>
          <a:ext cx="9602221" cy="462085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1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1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           </a:t>
                      </a:r>
                      <a:r>
                        <a:rPr lang="en-US" sz="1200" b="1" i="0" u="none" strike="noStrike" cap="none" baseline="0" dirty="0">
                          <a:solidFill>
                            <a:srgbClr val="BA0C2F"/>
                          </a:solidFill>
                          <a:effectLst/>
                        </a:rPr>
                        <a:t>Date</a:t>
                      </a:r>
                      <a:endParaRPr lang="en-US" sz="1200" b="1" i="0" u="none" strike="noStrike" cap="none" baseline="0" dirty="0">
                        <a:solidFill>
                          <a:srgbClr val="BA0C2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rgbClr val="BA0C2F"/>
                          </a:solidFill>
                          <a:effectLst/>
                        </a:rPr>
                        <a:t>         Event</a:t>
                      </a:r>
                      <a:endParaRPr lang="en-US" sz="1200" b="1" i="0" u="none" strike="noStrike" cap="none" baseline="0" dirty="0">
                        <a:solidFill>
                          <a:srgbClr val="BA0C2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rgbClr val="BA0C2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rgbClr val="BA0C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19-03-2020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Release of Indicative Bid Documents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1200" b="1" dirty="0">
                        <a:solidFill>
                          <a:schemeClr val="bg2"/>
                        </a:solidFill>
                      </a:endParaRP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09-04-2020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IN" sz="1200" b="1" dirty="0">
                          <a:solidFill>
                            <a:schemeClr val="bg2"/>
                          </a:solidFill>
                        </a:rPr>
                        <a:t>Indicative Bid Q&amp;A Process</a:t>
                      </a: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13-05-2020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Should Be Submitted Before This Date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rgbClr val="BA0C2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Release of short list of Bidder selected for 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1200" b="1" i="0" u="none" strike="noStrike" cap="none" baseline="0" dirty="0"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1200" b="1" i="0" u="none" strike="noStrike" cap="none" baseline="0" dirty="0"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</a:rPr>
                        <a:t>Placing 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156</TotalTime>
  <Words>134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Ayush Babde</cp:lastModifiedBy>
  <cp:revision>20</cp:revision>
  <dcterms:created xsi:type="dcterms:W3CDTF">2020-04-17T12:29:06Z</dcterms:created>
  <dcterms:modified xsi:type="dcterms:W3CDTF">2024-07-15T18:47:36Z</dcterms:modified>
</cp:coreProperties>
</file>