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71" d="100"/>
          <a:sy n="71" d="100"/>
        </p:scale>
        <p:origin x="1896" y="72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Babde" userId="a5c3393113e0c482" providerId="LiveId" clId="{9903C5A8-7B78-43F1-B7E3-3B031FA081FD}"/>
    <pc:docChg chg="modSld">
      <pc:chgData name="Ayush Babde" userId="a5c3393113e0c482" providerId="LiveId" clId="{9903C5A8-7B78-43F1-B7E3-3B031FA081FD}" dt="2024-07-15T18:52:06.100" v="52" actId="20577"/>
      <pc:docMkLst>
        <pc:docMk/>
      </pc:docMkLst>
      <pc:sldChg chg="modSp mod">
        <pc:chgData name="Ayush Babde" userId="a5c3393113e0c482" providerId="LiveId" clId="{9903C5A8-7B78-43F1-B7E3-3B031FA081FD}" dt="2024-07-15T18:52:06.100" v="52" actId="20577"/>
        <pc:sldMkLst>
          <pc:docMk/>
          <pc:sldMk cId="3536244107" sldId="576"/>
        </pc:sldMkLst>
        <pc:spChg chg="mod">
          <ac:chgData name="Ayush Babde" userId="a5c3393113e0c482" providerId="LiveId" clId="{9903C5A8-7B78-43F1-B7E3-3B031FA081FD}" dt="2024-07-15T18:52:06.100" v="52" actId="20577"/>
          <ac:spMkLst>
            <pc:docMk/>
            <pc:sldMk cId="3536244107" sldId="576"/>
            <ac:spMk id="5" creationId="{F54D54C5-3879-0426-D0FF-CE56DA36E4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3111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Email to management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01198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1" y="5039957"/>
            <a:ext cx="4372824" cy="14708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377599" cy="147084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95528" y="1591056"/>
            <a:ext cx="9107424" cy="296475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6308"/>
              </p:ext>
            </p:extLst>
          </p:nvPr>
        </p:nvGraphicFramePr>
        <p:xfrm>
          <a:off x="795528" y="5289345"/>
          <a:ext cx="4279392" cy="1121664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4C42E2-F55A-4302-8003-B12BED51C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69393"/>
              </p:ext>
            </p:extLst>
          </p:nvPr>
        </p:nvGraphicFramePr>
        <p:xfrm>
          <a:off x="5508314" y="5289344"/>
          <a:ext cx="4377596" cy="1419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056">
                  <a:extLst>
                    <a:ext uri="{9D8B030D-6E8A-4147-A177-3AD203B41FA5}">
                      <a16:colId xmlns:a16="http://schemas.microsoft.com/office/drawing/2014/main" val="2098793546"/>
                    </a:ext>
                  </a:extLst>
                </a:gridCol>
                <a:gridCol w="893528">
                  <a:extLst>
                    <a:ext uri="{9D8B030D-6E8A-4147-A177-3AD203B41FA5}">
                      <a16:colId xmlns:a16="http://schemas.microsoft.com/office/drawing/2014/main" val="149652313"/>
                    </a:ext>
                  </a:extLst>
                </a:gridCol>
                <a:gridCol w="848506">
                  <a:extLst>
                    <a:ext uri="{9D8B030D-6E8A-4147-A177-3AD203B41FA5}">
                      <a16:colId xmlns:a16="http://schemas.microsoft.com/office/drawing/2014/main" val="2832740102"/>
                    </a:ext>
                  </a:extLst>
                </a:gridCol>
                <a:gridCol w="848506">
                  <a:extLst>
                    <a:ext uri="{9D8B030D-6E8A-4147-A177-3AD203B41FA5}">
                      <a16:colId xmlns:a16="http://schemas.microsoft.com/office/drawing/2014/main" val="3474154647"/>
                    </a:ext>
                  </a:extLst>
                </a:gridCol>
              </a:tblGrid>
              <a:tr h="157730">
                <a:tc rowSpan="2" gridSpan="2"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  <a:highlight>
                            <a:srgbClr val="EAEAEA"/>
                          </a:highlight>
                        </a:rPr>
                        <a:t>Value Based on 8.5% WACC &amp; 0.5% TGR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u="none" strike="noStrike">
                          <a:effectLst/>
                          <a:highlight>
                            <a:srgbClr val="EAEAEA"/>
                          </a:highlight>
                        </a:rPr>
                        <a:t>Amount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u="none" strike="noStrike">
                          <a:effectLst/>
                          <a:highlight>
                            <a:srgbClr val="EAEAEA"/>
                          </a:highlight>
                        </a:rPr>
                        <a:t>% of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7108424"/>
                  </a:ext>
                </a:extLst>
              </a:tr>
              <a:tr h="15773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  <a:highlight>
                            <a:srgbClr val="EAEAEA"/>
                          </a:highlight>
                        </a:rPr>
                        <a:t>($m)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u="none" strike="noStrike">
                          <a:effectLst/>
                          <a:highlight>
                            <a:srgbClr val="EAEAEA"/>
                          </a:highlight>
                        </a:rPr>
                        <a:t>NPV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0950878"/>
                  </a:ext>
                </a:extLst>
              </a:tr>
              <a:tr h="157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Present Value of Cashflows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345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46.7%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0648075"/>
                  </a:ext>
                </a:extLst>
              </a:tr>
              <a:tr h="157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PV of Terminal Value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394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53.3%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1805600"/>
                  </a:ext>
                </a:extLst>
              </a:tr>
              <a:tr h="157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  <a:highlight>
                            <a:srgbClr val="DCE6F1"/>
                          </a:highlight>
                        </a:rPr>
                        <a:t>Implied Firm NPV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highlight>
                            <a:srgbClr val="DCE6F1"/>
                          </a:highlight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  <a:highlight>
                            <a:srgbClr val="DCE6F1"/>
                          </a:highlight>
                        </a:rPr>
                        <a:t>738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  <a:highlight>
                            <a:srgbClr val="DCE6F1"/>
                          </a:highlight>
                        </a:rPr>
                        <a:t>100.0%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5483402"/>
                  </a:ext>
                </a:extLst>
              </a:tr>
              <a:tr h="157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Net debt &amp; adjustments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(85)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2658111"/>
                  </a:ext>
                </a:extLst>
              </a:tr>
              <a:tr h="157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  <a:highlight>
                            <a:srgbClr val="DCE6F1"/>
                          </a:highlight>
                        </a:rPr>
                        <a:t>Implied equity value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  <a:highlight>
                            <a:srgbClr val="DCE6F1"/>
                          </a:highlight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  <a:highlight>
                            <a:srgbClr val="DCE6F1"/>
                          </a:highlight>
                        </a:rPr>
                        <a:t>654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  <a:highlight>
                            <a:srgbClr val="DCE6F1"/>
                          </a:highlight>
                        </a:rPr>
                        <a:t> 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0791150"/>
                  </a:ext>
                </a:extLst>
              </a:tr>
              <a:tr h="157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Implied share price ($c)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329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451837"/>
                  </a:ext>
                </a:extLst>
              </a:tr>
              <a:tr h="157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% premium to current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99.1% </a:t>
                      </a:r>
                      <a:endParaRPr lang="en-IN" sz="8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72762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4D54C5-3879-0426-D0FF-CE56DA36E47E}"/>
              </a:ext>
            </a:extLst>
          </p:cNvPr>
          <p:cNvSpPr txBox="1"/>
          <p:nvPr/>
        </p:nvSpPr>
        <p:spPr>
          <a:xfrm>
            <a:off x="744240" y="1545702"/>
            <a:ext cx="91587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Subject: Final Binding Offer Considerations for </a:t>
            </a:r>
            <a:r>
              <a:rPr lang="en-US" dirty="0" err="1"/>
              <a:t>HappyHour</a:t>
            </a:r>
            <a:r>
              <a:rPr lang="en-US" dirty="0"/>
              <a:t> Co</a:t>
            </a:r>
          </a:p>
          <a:p>
            <a:r>
              <a:rPr lang="en-US" dirty="0"/>
              <a:t>Dear </a:t>
            </a:r>
            <a:r>
              <a:rPr lang="en-US" dirty="0" err="1"/>
              <a:t>WorldWide</a:t>
            </a:r>
            <a:r>
              <a:rPr lang="en-US" dirty="0"/>
              <a:t> Brewing Co. Team,</a:t>
            </a:r>
          </a:p>
          <a:p>
            <a:r>
              <a:rPr lang="en-US" dirty="0"/>
              <a:t>I hope this email finds you well. I wanted to address some key considerations for the final binding offer for </a:t>
            </a:r>
            <a:r>
              <a:rPr lang="en-US" dirty="0" err="1"/>
              <a:t>HappyHour</a:t>
            </a:r>
            <a:r>
              <a:rPr lang="en-US" dirty="0"/>
              <a:t> Co., particularly in light of the recent developments regarding the fire at one of beer packaging plant. 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M Sans" panose="020F0502020204030204" pitchFamily="2" charset="0"/>
            </a:endParaRPr>
          </a:p>
          <a:p>
            <a:pPr algn="l"/>
            <a:r>
              <a:rPr lang="en-US" dirty="0"/>
              <a:t>The fire is expected to result in a 4-5% decrease in FY21E revenue, reducing it to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 $1,100mm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M Sans" panose="020F0502020204030204" pitchFamily="2" charset="0"/>
            </a:endParaRPr>
          </a:p>
          <a:p>
            <a:pPr algn="l"/>
            <a:r>
              <a:rPr lang="en-US" dirty="0"/>
              <a:t>Given the Management anticipates reverting to the originally forecasted sales in FY22 and beyond, the fire's impact seems to be a short-term issue.</a:t>
            </a:r>
          </a:p>
          <a:p>
            <a:pPr algn="l"/>
            <a:r>
              <a:rPr lang="en-US" dirty="0"/>
              <a:t>I also wanted to address the recent news report indicating that a competitor is prepared to bid over $650 million for </a:t>
            </a:r>
            <a:r>
              <a:rPr lang="en-US" dirty="0" err="1"/>
              <a:t>HappyHour</a:t>
            </a:r>
            <a:r>
              <a:rPr lang="en-US" dirty="0"/>
              <a:t> Co. This development requires careful consideration as we finalize our binding offer.</a:t>
            </a:r>
          </a:p>
          <a:p>
            <a:pPr algn="l"/>
            <a:r>
              <a:rPr lang="en-US" dirty="0"/>
              <a:t>Conducting an independent verification will help us assess whether the competitor's bid is genuine and based on sound financial analysis.</a:t>
            </a:r>
          </a:p>
          <a:p>
            <a:pPr algn="l"/>
            <a:r>
              <a:rPr lang="en-US" dirty="0"/>
              <a:t>If the news is genuine then a competitive bid at this level underscores the strategic value of </a:t>
            </a:r>
            <a:r>
              <a:rPr lang="en-US" dirty="0" err="1"/>
              <a:t>HappyHour</a:t>
            </a:r>
            <a:r>
              <a:rPr lang="en-US" dirty="0"/>
              <a:t> Co. in the market. It indicates strong interest in the asset, potentially leading to a bidding war. This scenario could drive up the acquisition price, impacting our investment returns</a:t>
            </a:r>
          </a:p>
          <a:p>
            <a:r>
              <a:rPr lang="en-US" dirty="0"/>
              <a:t>Our revised investment recommendation is to proceed with a competitive yet prudent bid, ensuring that we are well-positioned to secure the acquisition while maintaining our financial health.</a:t>
            </a:r>
          </a:p>
          <a:p>
            <a:r>
              <a:rPr lang="en-US" dirty="0"/>
              <a:t>Please let us know if there are any further details or analyses required.</a:t>
            </a:r>
          </a:p>
          <a:p>
            <a:r>
              <a:rPr lang="en-US" dirty="0"/>
              <a:t>Best regards,</a:t>
            </a:r>
          </a:p>
          <a:p>
            <a:pPr algn="l"/>
            <a:r>
              <a:rPr lang="en-US" dirty="0"/>
              <a:t>Ayush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M Sans" panose="020F0502020204030204" pitchFamily="2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81DDBC8-944E-140D-7A19-16E62EB29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9111" y="-170765"/>
            <a:ext cx="172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16108</TotalTime>
  <Words>430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Calibri</vt:lpstr>
      <vt:lpstr>DM Sans</vt:lpstr>
      <vt:lpstr>LF_Kai</vt:lpstr>
      <vt:lpstr>Symbol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Ayush Babde</cp:lastModifiedBy>
  <cp:revision>879</cp:revision>
  <cp:lastPrinted>2020-01-28T09:55:08Z</cp:lastPrinted>
  <dcterms:created xsi:type="dcterms:W3CDTF">2015-06-19T14:55:37Z</dcterms:created>
  <dcterms:modified xsi:type="dcterms:W3CDTF">2024-07-15T18:52:15Z</dcterms:modified>
</cp:coreProperties>
</file>