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3"/>
  </p:notesMasterIdLst>
  <p:sldIdLst>
    <p:sldId id="573" r:id="rId2"/>
  </p:sldIdLst>
  <p:sldSz cx="10688638" cy="7562850"/>
  <p:notesSz cx="6805613" cy="9944100"/>
  <p:custDataLst>
    <p:tags r:id="rId4"/>
  </p:custDataLst>
  <p:defaultTextStyle>
    <a:defPPr>
      <a:defRPr lang="fr-FR"/>
    </a:defPPr>
    <a:lvl1pPr marL="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86" userDrawn="1">
          <p15:clr>
            <a:srgbClr val="A4A3A4"/>
          </p15:clr>
        </p15:guide>
        <p15:guide id="3" orient="horz" pos="2881" userDrawn="1">
          <p15:clr>
            <a:srgbClr val="A4A3A4"/>
          </p15:clr>
        </p15:guide>
        <p15:guide id="4" orient="horz" pos="3886">
          <p15:clr>
            <a:srgbClr val="A4A3A4"/>
          </p15:clr>
        </p15:guide>
        <p15:guide id="5" orient="horz" pos="4763">
          <p15:clr>
            <a:srgbClr val="A4A3A4"/>
          </p15:clr>
        </p15:guide>
        <p15:guide id="6" pos="501">
          <p15:clr>
            <a:srgbClr val="A4A3A4"/>
          </p15:clr>
        </p15:guide>
        <p15:guide id="7" pos="27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628"/>
    <a:srgbClr val="FAA338"/>
    <a:srgbClr val="E32726"/>
    <a:srgbClr val="00AB4E"/>
    <a:srgbClr val="FFCF01"/>
    <a:srgbClr val="CCEEDC"/>
    <a:srgbClr val="F9D4D4"/>
    <a:srgbClr val="6D6E6A"/>
    <a:srgbClr val="DD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5A25C9-378F-4204-9F9D-49C974E7D441}" v="4" dt="2024-07-14T12:31:23.581"/>
  </p1510:revLst>
</p1510:revInfo>
</file>

<file path=ppt/tableStyles.xml><?xml version="1.0" encoding="utf-8"?>
<a:tblStyleLst xmlns:a="http://schemas.openxmlformats.org/drawingml/2006/main" def="{5C22544A-7EE6-4342-B048-85BDC9FD1C3A}">
  <a:tblStyle styleId="{9F6702A1-A54F-4802-A9EC-B28C02EDC1F7}" styleName="Roadmap">
    <a:wholeTbl>
      <a:tcTxStyle b="off" i="off">
        <a:fontRef idx="minor">
          <a:prstClr val="black"/>
        </a:fontRef>
        <a:schemeClr val="tx2"/>
      </a:tcTxStyle>
      <a:tcStyle>
        <a:tcBdr>
          <a:left>
            <a:ln w="0" cmpd="sng">
              <a:solidFill>
                <a:srgbClr val="E9E7E5"/>
              </a:solidFill>
            </a:ln>
          </a:left>
          <a:right>
            <a:ln w="0" cmpd="sng">
              <a:solidFill>
                <a:srgbClr val="E9E7E5"/>
              </a:solidFill>
            </a:ln>
          </a:right>
          <a:top>
            <a:ln w="0" cmpd="sng">
              <a:solidFill>
                <a:srgbClr val="E9E7E5"/>
              </a:solidFill>
            </a:ln>
          </a:top>
          <a:bottom>
            <a:ln w="0" cmpd="sng">
              <a:solidFill>
                <a:srgbClr val="E9E7E5"/>
              </a:solidFill>
            </a:ln>
          </a:bottom>
          <a:insideH>
            <a:ln>
              <a:noFill/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rgbClr val="E9E7E5"/>
          </a:solidFill>
        </a:fill>
      </a:tcStyle>
    </a:wholeTbl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accent1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>
          <a:insideH>
            <a:ln w="57150" cmpd="sng">
              <a:solidFill>
                <a:srgbClr val="FFFFFF"/>
              </a:solidFill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C679532D-8790-4F43-B145-F427FA289644}" styleName="Timetabl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5" cmpd="sng">
              <a:solidFill>
                <a:srgbClr val="FFFFFF"/>
              </a:solidFill>
            </a:ln>
          </a:insideH>
          <a:insideV>
            <a:ln w="6355" cmpd="sng">
              <a:solidFill>
                <a:srgbClr val="FFFFFF"/>
              </a:solidFill>
            </a:ln>
          </a:insideV>
        </a:tcBdr>
        <a:fill>
          <a:noFill/>
        </a:fill>
      </a:tcStyle>
    </a:wholeTbl>
    <a:band1V>
      <a:tcStyle>
        <a:tcBdr/>
        <a:fill>
          <a:noFill/>
        </a:fill>
      </a:tcStyle>
    </a:band1V>
    <a:band2V>
      <a:tcStyle>
        <a:tcBdr/>
        <a:fill>
          <a:solidFill>
            <a:srgbClr val="D9D5CD"/>
          </a:solidFill>
        </a:fill>
      </a:tcStyle>
    </a:band2V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Row>
  </a:tblStyle>
  <a:tblStyle styleId="{640930CC-2DD5-4645-9BF9-1F0F6B9BBA25}" styleName="Standard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0582B0D9-9874-4C26-850A-993D2AA39D9F}" styleName="Blank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3359BF5-DAE9-4BDB-B8C4-06CAF9B8A900}" styleName="Agenda">
    <a:wholeTbl>
      <a:tcTxStyle b="off" i="off">
        <a:fontRef idx="minor">
          <a:prstClr val="black"/>
        </a:fontRef>
        <a:schemeClr val="bg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3175" cmpd="sng">
              <a:solidFill>
                <a:schemeClr val="tx2"/>
              </a:solidFill>
              <a:prstDash val="sysDot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bg2"/>
      </a:tcTxStyle>
      <a:tcStyle>
        <a:tcBdr>
          <a:bottom>
            <a:ln w="3175" cmpd="sng">
              <a:solidFill>
                <a:schemeClr val="tx2"/>
              </a:solidFill>
              <a:prstDash val="sysDot"/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bg2"/>
      </a:tcTxStyle>
      <a:tcStyle>
        <a:tcBdr>
          <a:top>
            <a:ln w="3175" cmpd="sng">
              <a:solidFill>
                <a:schemeClr val="tx2"/>
              </a:solidFill>
              <a:prstDash val="sysDot"/>
            </a:ln>
          </a:top>
        </a:tcBdr>
        <a:fill>
          <a:noFill/>
        </a:fill>
      </a:tcStyle>
    </a:firstRow>
  </a:tblStyle>
  <a:tblStyle styleId="{0CAB58E7-5CDE-43C6-A48B-3C2A836B0257}" styleName="Leagu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5" autoAdjust="0"/>
    <p:restoredTop sz="95646" autoAdjust="0"/>
  </p:normalViewPr>
  <p:slideViewPr>
    <p:cSldViewPr snapToGrid="0" snapToObjects="1">
      <p:cViewPr varScale="1">
        <p:scale>
          <a:sx n="71" d="100"/>
          <a:sy n="71" d="100"/>
        </p:scale>
        <p:origin x="1896" y="58"/>
      </p:cViewPr>
      <p:guideLst>
        <p:guide orient="horz" pos="386"/>
        <p:guide orient="horz" pos="2881"/>
        <p:guide orient="horz" pos="3886"/>
        <p:guide orient="horz" pos="4763"/>
        <p:guide pos="501"/>
        <p:guide pos="2731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tags" Target="tags/tag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ush Babde" userId="a5c3393113e0c482" providerId="LiveId" clId="{925A25C9-378F-4204-9F9D-49C974E7D441}"/>
    <pc:docChg chg="custSel modSld">
      <pc:chgData name="Ayush Babde" userId="a5c3393113e0c482" providerId="LiveId" clId="{925A25C9-378F-4204-9F9D-49C974E7D441}" dt="2024-07-14T12:31:41.265" v="41" actId="14100"/>
      <pc:docMkLst>
        <pc:docMk/>
      </pc:docMkLst>
      <pc:sldChg chg="addSp delSp modSp mod">
        <pc:chgData name="Ayush Babde" userId="a5c3393113e0c482" providerId="LiveId" clId="{925A25C9-378F-4204-9F9D-49C974E7D441}" dt="2024-07-14T12:31:41.265" v="41" actId="14100"/>
        <pc:sldMkLst>
          <pc:docMk/>
          <pc:sldMk cId="629606736" sldId="573"/>
        </pc:sldMkLst>
        <pc:graphicFrameChg chg="add del mod modGraphic">
          <ac:chgData name="Ayush Babde" userId="a5c3393113e0c482" providerId="LiveId" clId="{925A25C9-378F-4204-9F9D-49C974E7D441}" dt="2024-07-14T12:28:42.073" v="12" actId="478"/>
          <ac:graphicFrameMkLst>
            <pc:docMk/>
            <pc:sldMk cId="629606736" sldId="573"/>
            <ac:graphicFrameMk id="3" creationId="{1EA4B0CE-4FB7-6321-31D3-5A7F0F8B3E0F}"/>
          </ac:graphicFrameMkLst>
        </pc:graphicFrameChg>
        <pc:graphicFrameChg chg="add mod modGraphic">
          <ac:chgData name="Ayush Babde" userId="a5c3393113e0c482" providerId="LiveId" clId="{925A25C9-378F-4204-9F9D-49C974E7D441}" dt="2024-07-14T12:29:52.769" v="18" actId="14100"/>
          <ac:graphicFrameMkLst>
            <pc:docMk/>
            <pc:sldMk cId="629606736" sldId="573"/>
            <ac:graphicFrameMk id="4" creationId="{B85FB939-CD79-FB02-79C5-9FA22796B5E0}"/>
          </ac:graphicFrameMkLst>
        </pc:graphicFrameChg>
        <pc:graphicFrameChg chg="add mod modGraphic">
          <ac:chgData name="Ayush Babde" userId="a5c3393113e0c482" providerId="LiveId" clId="{925A25C9-378F-4204-9F9D-49C974E7D441}" dt="2024-07-14T12:31:03.706" v="35" actId="14100"/>
          <ac:graphicFrameMkLst>
            <pc:docMk/>
            <pc:sldMk cId="629606736" sldId="573"/>
            <ac:graphicFrameMk id="5" creationId="{E7E16A47-7C5C-A155-F041-5EC2ACC47CF5}"/>
          </ac:graphicFrameMkLst>
        </pc:graphicFrameChg>
        <pc:graphicFrameChg chg="add mod modGraphic">
          <ac:chgData name="Ayush Babde" userId="a5c3393113e0c482" providerId="LiveId" clId="{925A25C9-378F-4204-9F9D-49C974E7D441}" dt="2024-07-14T12:31:41.265" v="41" actId="14100"/>
          <ac:graphicFrameMkLst>
            <pc:docMk/>
            <pc:sldMk cId="629606736" sldId="573"/>
            <ac:graphicFrameMk id="6" creationId="{7F1FCCE0-5654-16FC-A3F7-9531A884D33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61C5F-14E8-4410-8BE6-5243D4D3B60A}" type="datetimeFigureOut">
              <a:rPr lang="en-US" smtClean="0"/>
              <a:t>7/14/2024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8350" y="746125"/>
            <a:ext cx="52689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0A7F9-B7F5-425F-A913-CBE7D23874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1709928"/>
            <a:ext cx="9107424" cy="1554480"/>
          </a:xfrm>
        </p:spPr>
        <p:txBody>
          <a:bodyPr vert="horz" wrap="square" lIns="0" tIns="0" rIns="0" bIns="0" anchor="b">
            <a:spAutoFit/>
          </a:bodyPr>
          <a:lstStyle>
            <a:lvl1pPr algn="l">
              <a:lnSpc>
                <a:spcPct val="110000"/>
              </a:lnSpc>
              <a:spcBef>
                <a:spcPct val="950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Date"/>
          <p:cNvSpPr>
            <a:spLocks noGrp="1"/>
          </p:cNvSpPr>
          <p:nvPr>
            <p:ph type="body" idx="11" hasCustomPrompt="1"/>
          </p:nvPr>
        </p:nvSpPr>
        <p:spPr>
          <a:xfrm>
            <a:off x="4096512" y="349300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3175" indent="0" algn="l">
              <a:spcBef>
                <a:spcPts val="10"/>
              </a:spcBef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6" name="Placeholder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349300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7" name="PresentationContact"/>
          <p:cNvSpPr>
            <a:spLocks noGrp="1"/>
          </p:cNvSpPr>
          <p:nvPr>
            <p:ph type="body" sz="quarter" idx="13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1" name="BrandLogo"/>
          <p:cNvSpPr>
            <a:spLocks noGrp="1"/>
          </p:cNvSpPr>
          <p:nvPr>
            <p:ph type="clipArt" sz="quarter" idx="14" hasCustomPrompt="1"/>
          </p:nvPr>
        </p:nvSpPr>
        <p:spPr>
          <a:xfrm>
            <a:off x="8439911" y="6821424"/>
            <a:ext cx="1600200" cy="37490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[JPM BRAND]</a:t>
            </a:r>
          </a:p>
        </p:txBody>
      </p:sp>
      <p:sp>
        <p:nvSpPr>
          <p:cNvPr id="12" name="JointPitchLogo"/>
          <p:cNvSpPr>
            <a:spLocks noGrp="1"/>
          </p:cNvSpPr>
          <p:nvPr>
            <p:ph type="media" sz="quarter" idx="15" hasCustomPrompt="1"/>
          </p:nvPr>
        </p:nvSpPr>
        <p:spPr>
          <a:xfrm>
            <a:off x="8439911" y="6729984"/>
            <a:ext cx="640080" cy="283464"/>
          </a:xfrm>
          <a:prstGeom prst="rect">
            <a:avLst/>
          </a:prstGeom>
        </p:spPr>
        <p:txBody>
          <a:bodyPr vert="horz" wrap="square" lIns="36576" tIns="36576" rIns="36576" bIns="36576" anchor="b">
            <a:noAutofit/>
          </a:bodyPr>
          <a:lstStyle>
            <a:lvl1pPr marL="3175" indent="0" algn="l">
              <a:buFontTx/>
              <a:buNone/>
              <a:defRPr sz="1100" b="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[JOINT BRAND]</a:t>
            </a:r>
          </a:p>
        </p:txBody>
      </p:sp>
      <p:sp>
        <p:nvSpPr>
          <p:cNvPr id="13" name="CoverGraphic"/>
          <p:cNvSpPr>
            <a:spLocks noGrp="1"/>
          </p:cNvSpPr>
          <p:nvPr>
            <p:ph type="pic" sz="quarter" idx="16" hasCustomPrompt="1"/>
            <p:custDataLst>
              <p:tags r:id="rId1"/>
            </p:custDataLst>
          </p:nvPr>
        </p:nvSpPr>
        <p:spPr>
          <a:xfrm>
            <a:off x="795528" y="1389888"/>
            <a:ext cx="1737360" cy="274320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[COVER GRAPHIC]</a:t>
            </a:r>
          </a:p>
        </p:txBody>
      </p:sp>
      <p:sp>
        <p:nvSpPr>
          <p:cNvPr id="14" name="ClientLogo"/>
          <p:cNvSpPr>
            <a:spLocks noGrp="1"/>
          </p:cNvSpPr>
          <p:nvPr>
            <p:ph type="pic" sz="quarter" idx="17" hasCustomPrompt="1"/>
            <p:custDataLst>
              <p:tags r:id="rId2"/>
            </p:custDataLst>
          </p:nvPr>
        </p:nvSpPr>
        <p:spPr>
          <a:xfrm>
            <a:off x="795528" y="923544"/>
            <a:ext cx="3657600" cy="69494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[CLIENT LOGO]</a:t>
            </a:r>
          </a:p>
        </p:txBody>
      </p:sp>
    </p:spTree>
    <p:extLst>
      <p:ext uri="{BB962C8B-B14F-4D97-AF65-F5344CB8AC3E}">
        <p14:creationId xmlns:p14="http://schemas.microsoft.com/office/powerpoint/2010/main" val="37538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29579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203263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71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2441448"/>
            <a:ext cx="9107424" cy="155448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Click to edit Section Divider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ge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4133088"/>
            <a:ext cx="9107424" cy="41148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add Section Divider 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fidentialInternal"/>
          <p:cNvSpPr txBox="1"/>
          <p:nvPr userDrawn="1"/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GB" sz="800" b="0" i="0" cap="all" spc="210" dirty="0">
                <a:solidFill>
                  <a:schemeClr val="tx2"/>
                </a:solidFill>
                <a:latin typeface="Arial"/>
              </a:rPr>
              <a:t>STRICTLY PRIVATE AND CONFIDENTIAL</a:t>
            </a:r>
          </a:p>
        </p:txBody>
      </p:sp>
      <p:sp>
        <p:nvSpPr>
          <p:cNvPr id="8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PageNumber"/>
          <p:cNvSpPr txBox="1"/>
          <p:nvPr userDrawn="1"/>
        </p:nvSpPr>
        <p:spPr>
          <a:xfrm>
            <a:off x="5234940" y="6918985"/>
            <a:ext cx="228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73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Label"/>
          <p:cNvSpPr txBox="1"/>
          <p:nvPr userDrawn="1">
            <p:custDataLst>
              <p:tags r:id="rId1"/>
            </p:custDataLst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1800" b="0" i="0" dirty="0">
                <a:solidFill>
                  <a:schemeClr val="tx2"/>
                </a:solidFill>
                <a:latin typeface="Arial"/>
              </a:rPr>
              <a:t>Agenda</a:t>
            </a:r>
          </a:p>
        </p:txBody>
      </p:sp>
      <p:sp>
        <p:nvSpPr>
          <p:cNvPr id="4" name="AgendaPage"/>
          <p:cNvSpPr txBox="1"/>
          <p:nvPr userDrawn="1">
            <p:custDataLst>
              <p:tags r:id="rId2"/>
            </p:custDataLst>
          </p:nvPr>
        </p:nvSpPr>
        <p:spPr>
          <a:xfrm>
            <a:off x="9513422" y="1463040"/>
            <a:ext cx="389530" cy="295337"/>
          </a:xfrm>
          <a:prstGeom prst="rect">
            <a:avLst/>
          </a:prstGeom>
          <a:noFill/>
        </p:spPr>
        <p:txBody>
          <a:bodyPr vert="horz" wrap="non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GB" sz="1300" b="0" i="0" dirty="0">
                <a:solidFill>
                  <a:schemeClr val="tx2"/>
                </a:solidFill>
                <a:latin typeface="Arial"/>
              </a:rPr>
              <a:t>Page</a:t>
            </a:r>
          </a:p>
        </p:txBody>
      </p:sp>
      <p:sp>
        <p:nvSpPr>
          <p:cNvPr id="5" name="AgendaTable"/>
          <p:cNvSpPr>
            <a:spLocks noGrp="1"/>
          </p:cNvSpPr>
          <p:nvPr>
            <p:ph type="tbl" idx="10"/>
          </p:nvPr>
        </p:nvSpPr>
        <p:spPr>
          <a:xfrm>
            <a:off x="777240" y="1828800"/>
            <a:ext cx="9107424" cy="5029200"/>
          </a:xfrm>
        </p:spPr>
        <p:txBody>
          <a:bodyPr/>
          <a:lstStyle>
            <a:lvl1pPr marL="3175" indent="0">
              <a:buFontTx/>
              <a:buNone/>
              <a:defRPr sz="1300" b="0" i="0">
                <a:solidFill>
                  <a:schemeClr val="bg2"/>
                </a:solidFill>
                <a:latin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891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5029200"/>
          </a:xfrm>
        </p:spPr>
        <p:txBody>
          <a:bodyPr vert="horz" wrap="square" lIns="91440" tIns="36576" rIns="36576" bIns="36576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1pPr>
            <a:lvl2pPr marL="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2pPr>
            <a:lvl3pPr marL="210312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3pPr>
            <a:lvl4pPr marL="4206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4pPr>
            <a:lvl5pPr marL="6492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5528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4533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709928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3383280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795528" y="5065776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814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4279392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1709928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5623560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5623560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617491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95528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3922776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7050024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220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43296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118104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440680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4"/>
          <p:cNvSpPr>
            <a:spLocks noGrp="1"/>
          </p:cNvSpPr>
          <p:nvPr>
            <p:ph sz="quarter" idx="14"/>
          </p:nvPr>
        </p:nvSpPr>
        <p:spPr>
          <a:xfrm>
            <a:off x="7763256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5"/>
          <p:cNvSpPr>
            <a:spLocks noGrp="1"/>
          </p:cNvSpPr>
          <p:nvPr>
            <p:ph sz="quarter" idx="15"/>
          </p:nvPr>
        </p:nvSpPr>
        <p:spPr>
          <a:xfrm>
            <a:off x="795528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6"/>
          <p:cNvSpPr>
            <a:spLocks noGrp="1"/>
          </p:cNvSpPr>
          <p:nvPr>
            <p:ph sz="quarter" idx="16"/>
          </p:nvPr>
        </p:nvSpPr>
        <p:spPr>
          <a:xfrm>
            <a:off x="3118104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7"/>
          <p:cNvSpPr>
            <a:spLocks noGrp="1"/>
          </p:cNvSpPr>
          <p:nvPr>
            <p:ph sz="quarter" idx="17"/>
          </p:nvPr>
        </p:nvSpPr>
        <p:spPr>
          <a:xfrm>
            <a:off x="5440680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8"/>
          <p:cNvSpPr>
            <a:spLocks noGrp="1"/>
          </p:cNvSpPr>
          <p:nvPr>
            <p:ph sz="quarter" idx="18"/>
          </p:nvPr>
        </p:nvSpPr>
        <p:spPr>
          <a:xfrm>
            <a:off x="7763256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7284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94560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429000" y="1892808"/>
            <a:ext cx="647395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209544" y="1527048"/>
            <a:ext cx="0" cy="507492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4424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8746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048" y="1828799"/>
            <a:ext cx="8074152" cy="434340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65079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95968" y="560541"/>
            <a:ext cx="9720318" cy="339410"/>
          </a:xfrm>
        </p:spPr>
        <p:txBody>
          <a:bodyPr/>
          <a:lstStyle>
            <a:lvl1pPr>
              <a:defRPr>
                <a:solidFill>
                  <a:srgbClr val="00355F"/>
                </a:solidFill>
                <a:ea typeface="LF_Ka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971" y="899953"/>
            <a:ext cx="9708510" cy="363166"/>
          </a:xfrm>
        </p:spPr>
        <p:txBody>
          <a:bodyPr wrap="square" tIns="45680" bIns="45680">
            <a:spAutoFit/>
          </a:bodyPr>
          <a:lstStyle>
            <a:lvl1pPr>
              <a:defRPr sz="1600" b="1">
                <a:solidFill>
                  <a:schemeClr val="accent2"/>
                </a:solidFill>
                <a:ea typeface="LF_Kai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95971" y="1686812"/>
            <a:ext cx="9708510" cy="4803830"/>
          </a:xfrm>
        </p:spPr>
        <p:txBody>
          <a:bodyPr/>
          <a:lstStyle>
            <a:lvl1pPr>
              <a:defRPr>
                <a:ea typeface="LF_Kai"/>
              </a:defRPr>
            </a:lvl1pPr>
            <a:lvl2pPr>
              <a:defRPr>
                <a:ea typeface="LF_Kai"/>
              </a:defRPr>
            </a:lvl2pPr>
            <a:lvl3pPr>
              <a:defRPr>
                <a:ea typeface="LF_Kai"/>
              </a:defRPr>
            </a:lvl3pPr>
            <a:lvl4pPr>
              <a:defRPr>
                <a:ea typeface="LF_Kai"/>
              </a:defRPr>
            </a:lvl4pPr>
            <a:lvl5pPr>
              <a:defRPr>
                <a:ea typeface="LF_Ka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495971" y="6735608"/>
            <a:ext cx="9708510" cy="320088"/>
          </a:xfrm>
        </p:spPr>
        <p:txBody>
          <a:bodyPr wrap="square" tIns="137060" bIns="45686" anchor="b" anchorCtr="0">
            <a:spAutoFit/>
          </a:bodyPr>
          <a:lstStyle>
            <a:lvl1pPr marL="118784" indent="-118784">
              <a:spcBef>
                <a:spcPts val="0"/>
              </a:spcBef>
              <a:defRPr sz="800" i="1">
                <a:latin typeface="Arial" pitchFamily="34" charset="0"/>
                <a:ea typeface="LF_Kai"/>
                <a:cs typeface="Arial" pitchFamily="34" charset="0"/>
              </a:defRPr>
            </a:lvl1pPr>
            <a:lvl2pPr marL="118784" indent="-118784">
              <a:defRPr sz="800" i="1">
                <a:latin typeface="Arial" pitchFamily="34" charset="0"/>
                <a:cs typeface="Arial" pitchFamily="34" charset="0"/>
              </a:defRPr>
            </a:lvl2pPr>
            <a:lvl3pPr marL="118784" indent="-118784">
              <a:defRPr sz="800" i="1">
                <a:latin typeface="Arial" pitchFamily="34" charset="0"/>
                <a:cs typeface="Arial" pitchFamily="34" charset="0"/>
              </a:defRPr>
            </a:lvl3pPr>
            <a:lvl4pPr marL="118784" indent="-118784">
              <a:defRPr sz="800" i="1">
                <a:latin typeface="Arial" pitchFamily="34" charset="0"/>
                <a:cs typeface="Arial" pitchFamily="34" charset="0"/>
              </a:defRPr>
            </a:lvl4pPr>
            <a:lvl5pPr marL="118784" indent="-118784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38768592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665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73315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5997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3pPr>
            <a:lvl4pPr marL="746630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4pPr>
            <a:lvl5pPr marL="93328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119946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30660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7pPr>
            <a:lvl8pPr marL="1493261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8pPr>
            <a:lvl9pPr marL="1679919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706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479145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7242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2073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Left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17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Left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09721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Subtitle"/>
          <p:cNvSpPr>
            <a:spLocks noGrp="1"/>
          </p:cNvSpPr>
          <p:nvPr>
            <p:ph type="subTitle" sz="quarter" idx="14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19699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3792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908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tm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Title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laceholderBody"/>
          <p:cNvSpPr>
            <a:spLocks noGrp="1"/>
          </p:cNvSpPr>
          <p:nvPr>
            <p:ph type="body" idx="1"/>
          </p:nvPr>
        </p:nvSpPr>
        <p:spPr>
          <a:xfrm>
            <a:off x="795528" y="1527048"/>
            <a:ext cx="9107424" cy="5029200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/>
          <a:p>
            <a:pPr marL="12192" lvl="0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Body Text</a:t>
            </a:r>
          </a:p>
          <a:p>
            <a:pPr marL="742950" lvl="1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one</a:t>
            </a:r>
          </a:p>
          <a:p>
            <a:pPr marL="1143000" lvl="2" indent="-2286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two</a:t>
            </a:r>
          </a:p>
          <a:p>
            <a:pPr marL="1600200" lvl="3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three</a:t>
            </a:r>
          </a:p>
          <a:p>
            <a:pPr marL="2057400" lvl="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102412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fidentialInternal"/>
          <p:cNvSpPr txBox="1"/>
          <p:nvPr userDrawn="1">
            <p:custDataLst>
              <p:tags r:id="rId27"/>
            </p:custDataLst>
          </p:nvPr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Confidential" hidden="1"/>
          <p:cNvSpPr txBox="1"/>
          <p:nvPr userDrawn="1">
            <p:custDataLst>
              <p:tags r:id="rId28"/>
            </p:custDataLst>
          </p:nvPr>
        </p:nvSpPr>
        <p:spPr>
          <a:xfrm>
            <a:off x="475488" y="7059168"/>
            <a:ext cx="7178040" cy="201658"/>
          </a:xfrm>
          <a:prstGeom prst="rect">
            <a:avLst/>
          </a:prstGeom>
          <a:noFill/>
        </p:spPr>
        <p:txBody>
          <a:bodyPr vert="horz" wrap="squar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SubsectionTracker"/>
          <p:cNvSpPr txBox="1"/>
          <p:nvPr userDrawn="1"/>
        </p:nvSpPr>
        <p:spPr>
          <a:xfrm>
            <a:off x="795528" y="216093"/>
            <a:ext cx="65" cy="14388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850" b="0" i="0" dirty="0">
              <a:solidFill>
                <a:schemeClr val="bg2"/>
              </a:solidFill>
              <a:latin typeface="Arial Narrow"/>
            </a:endParaRPr>
          </a:p>
        </p:txBody>
      </p:sp>
      <p:sp>
        <p:nvSpPr>
          <p:cNvPr id="8" name="PageNumber"/>
          <p:cNvSpPr txBox="1"/>
          <p:nvPr userDrawn="1"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lientName"/>
          <p:cNvSpPr txBox="1"/>
          <p:nvPr userDrawn="1">
            <p:custDataLst>
              <p:tags r:id="rId29"/>
            </p:custDataLst>
          </p:nvPr>
        </p:nvSpPr>
        <p:spPr>
          <a:xfrm>
            <a:off x="795528" y="6967728"/>
            <a:ext cx="1828800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900" b="0" i="0" cap="all" spc="150" dirty="0">
                <a:solidFill>
                  <a:schemeClr val="tx2"/>
                </a:solidFill>
                <a:latin typeface="Arial"/>
              </a:rPr>
              <a:t>Worldwide Brewing</a:t>
            </a:r>
          </a:p>
        </p:txBody>
      </p:sp>
      <p:sp>
        <p:nvSpPr>
          <p:cNvPr id="13" name="Rectangle 12"/>
          <p:cNvSpPr>
            <a:spLocks noChangeAspect="1"/>
          </p:cNvSpPr>
          <p:nvPr userDrawn="1">
            <p:custDataLst>
              <p:tags r:id="rId30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spcBef>
          <a:spcPct val="0"/>
        </a:spcBef>
        <a:buFontTx/>
        <a:buNone/>
        <a:defRPr sz="1800" b="0" i="0" kern="1200">
          <a:solidFill>
            <a:schemeClr val="tx2"/>
          </a:solidFill>
          <a:latin typeface="Arial"/>
          <a:ea typeface="+mj-ea"/>
          <a:cs typeface="+mj-cs"/>
        </a:defRPr>
      </a:lvl1pPr>
    </p:titleStyle>
    <p:bodyStyle>
      <a:lvl1pPr marL="12192" indent="-9017" algn="l" defTabSz="914400" rtl="0" eaLnBrk="1" latinLnBrk="0" hangingPunct="1">
        <a:lnSpc>
          <a:spcPct val="110000"/>
        </a:lnSpc>
        <a:spcBef>
          <a:spcPts val="910"/>
        </a:spcBef>
        <a:spcAft>
          <a:spcPct val="0"/>
        </a:spcAft>
        <a:buFontTx/>
        <a:buNone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1pPr>
      <a:lvl2pPr marL="210312" indent="-210312" algn="l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2pPr>
      <a:lvl3pPr marL="420624" indent="-210312" algn="l" defTabSz="914400" rtl="0" eaLnBrk="1" latinLnBrk="0" hangingPunct="1">
        <a:lnSpc>
          <a:spcPct val="110000"/>
        </a:lnSpc>
        <a:spcBef>
          <a:spcPts val="300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3pPr>
      <a:lvl4pPr marL="649224" indent="-228600" algn="l" defTabSz="914400" rtl="0" eaLnBrk="1" latinLnBrk="0" hangingPunct="1">
        <a:lnSpc>
          <a:spcPct val="110000"/>
        </a:lnSpc>
        <a:spcBef>
          <a:spcPts val="10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4pPr>
      <a:lvl5pPr marL="877824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192" indent="-9017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FontTx/>
        <a:buNone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1pPr>
      <a:lvl2pPr marL="210312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2pPr>
      <a:lvl3pPr marL="420624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3pPr>
      <a:lvl4pPr marL="6492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4pPr>
      <a:lvl5pPr marL="8778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Illustrative DCF analysis for Happy Hour Co</a:t>
            </a:r>
          </a:p>
        </p:txBody>
      </p:sp>
      <p:sp>
        <p:nvSpPr>
          <p:cNvPr id="9" name="Subtitle 12"/>
          <p:cNvSpPr txBox="1">
            <a:spLocks/>
          </p:cNvSpPr>
          <p:nvPr/>
        </p:nvSpPr>
        <p:spPr>
          <a:xfrm>
            <a:off x="795528" y="1044458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Summary financials and cash flow</a:t>
            </a:r>
          </a:p>
        </p:txBody>
      </p:sp>
      <p:sp>
        <p:nvSpPr>
          <p:cNvPr id="12" name="Subtitle 12"/>
          <p:cNvSpPr txBox="1">
            <a:spLocks/>
          </p:cNvSpPr>
          <p:nvPr/>
        </p:nvSpPr>
        <p:spPr>
          <a:xfrm>
            <a:off x="795528" y="5344204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Net present value based on perpetuity growth method</a:t>
            </a: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5623560" y="5610557"/>
            <a:ext cx="4279392" cy="152349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GB" sz="900" b="1" dirty="0"/>
              <a:t>Sensitising firm value ($m) and implied offer price to WACC and TGR</a:t>
            </a:r>
            <a:endParaRPr lang="en-GB" sz="900" b="1" dirty="0">
              <a:latin typeface="Arial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795528" y="6823702"/>
            <a:ext cx="3499356" cy="107722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r>
              <a:rPr lang="en-GB" sz="700" dirty="0">
                <a:solidFill>
                  <a:schemeClr val="tx2"/>
                </a:solidFill>
              </a:rPr>
              <a:t>Source: </a:t>
            </a:r>
            <a:r>
              <a:rPr lang="en-GB" sz="700" dirty="0">
                <a:solidFill>
                  <a:srgbClr val="6D6E6A"/>
                </a:solidFill>
              </a:rPr>
              <a:t>Company Business Plan (January 2020); </a:t>
            </a:r>
            <a:r>
              <a:rPr lang="en-GB" sz="700" dirty="0">
                <a:solidFill>
                  <a:schemeClr val="tx2"/>
                </a:solidFill>
              </a:rPr>
              <a:t>Equity research; J.P. Morgan analysis</a:t>
            </a:r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3180560" y="1312862"/>
            <a:ext cx="2772565" cy="4001415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1"/>
                </a:solidFill>
              </a:rPr>
              <a:t>Management estimates</a:t>
            </a:r>
          </a:p>
          <a:p>
            <a:pPr algn="ctr"/>
            <a:endParaRPr lang="en-GB" sz="900" b="1" dirty="0">
              <a:solidFill>
                <a:schemeClr val="accent1"/>
              </a:solidFill>
            </a:endParaRPr>
          </a:p>
          <a:p>
            <a:pPr algn="ctr"/>
            <a:endParaRPr lang="en-GB" sz="900" b="1" dirty="0">
              <a:solidFill>
                <a:schemeClr val="accent1"/>
              </a:solidFill>
            </a:endParaRPr>
          </a:p>
          <a:p>
            <a:pPr algn="ctr"/>
            <a:endParaRPr lang="en-GB" sz="900" b="1" dirty="0">
              <a:solidFill>
                <a:schemeClr val="accent1"/>
              </a:solidFill>
            </a:endParaRPr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6019800" y="1312861"/>
            <a:ext cx="3883158" cy="4001415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2"/>
                </a:solidFill>
              </a:rPr>
              <a:t>J.P. Morgan outside-in extrapolation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1899878" y="143032"/>
            <a:ext cx="1544180" cy="216293"/>
            <a:chOff x="814747" y="114751"/>
            <a:chExt cx="1544180" cy="216293"/>
          </a:xfrm>
        </p:grpSpPr>
        <p:sp>
          <p:nvSpPr>
            <p:cNvPr id="18" name="Rectangle 1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814747" y="114751"/>
              <a:ext cx="771191" cy="21629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36576" tIns="329184" rIns="36576" bIns="329184" anchor="ctr">
              <a:noAutofit/>
            </a:bodyPr>
            <a:lstStyle/>
            <a:p>
              <a:pPr marL="0" lvl="1" algn="ctr" defTabSz="1019175">
                <a:buClr>
                  <a:srgbClr val="7397BC"/>
                </a:buClr>
                <a:buSzPct val="92000"/>
              </a:pPr>
              <a:r>
                <a:rPr lang="en-US" sz="700" dirty="0"/>
                <a:t>Broker case</a:t>
              </a:r>
            </a:p>
          </p:txBody>
        </p:sp>
        <p:sp>
          <p:nvSpPr>
            <p:cNvPr id="22" name="Rectangle 1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587736" y="114751"/>
              <a:ext cx="771191" cy="216293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36576" tIns="329184" rIns="36576" bIns="329184" anchor="ctr">
              <a:noAutofit/>
            </a:bodyPr>
            <a:lstStyle/>
            <a:p>
              <a:pPr marL="0" lvl="1" algn="ctr" defTabSz="1019175">
                <a:buClr>
                  <a:srgbClr val="7397BC"/>
                </a:buClr>
                <a:buSzPct val="92000"/>
              </a:pPr>
              <a:r>
                <a:rPr lang="en-US" sz="700" b="1" dirty="0">
                  <a:solidFill>
                    <a:schemeClr val="bg1"/>
                  </a:solidFill>
                </a:rPr>
                <a:t>Management case</a:t>
              </a:r>
            </a:p>
          </p:txBody>
        </p:sp>
      </p:grpSp>
      <p:sp>
        <p:nvSpPr>
          <p:cNvPr id="7" name="PageNumber"/>
          <p:cNvSpPr txBox="1"/>
          <p:nvPr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GB" sz="9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5FB939-CD79-FB02-79C5-9FA22796B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579666"/>
              </p:ext>
            </p:extLst>
          </p:nvPr>
        </p:nvGraphicFramePr>
        <p:xfrm>
          <a:off x="795340" y="1461844"/>
          <a:ext cx="9107483" cy="3915530"/>
        </p:xfrm>
        <a:graphic>
          <a:graphicData uri="http://schemas.openxmlformats.org/drawingml/2006/table">
            <a:tbl>
              <a:tblPr/>
              <a:tblGrid>
                <a:gridCol w="558687">
                  <a:extLst>
                    <a:ext uri="{9D8B030D-6E8A-4147-A177-3AD203B41FA5}">
                      <a16:colId xmlns:a16="http://schemas.microsoft.com/office/drawing/2014/main" val="4055825681"/>
                    </a:ext>
                  </a:extLst>
                </a:gridCol>
                <a:gridCol w="558687">
                  <a:extLst>
                    <a:ext uri="{9D8B030D-6E8A-4147-A177-3AD203B41FA5}">
                      <a16:colId xmlns:a16="http://schemas.microsoft.com/office/drawing/2014/main" val="2697929728"/>
                    </a:ext>
                  </a:extLst>
                </a:gridCol>
                <a:gridCol w="558687">
                  <a:extLst>
                    <a:ext uri="{9D8B030D-6E8A-4147-A177-3AD203B41FA5}">
                      <a16:colId xmlns:a16="http://schemas.microsoft.com/office/drawing/2014/main" val="207885404"/>
                    </a:ext>
                  </a:extLst>
                </a:gridCol>
                <a:gridCol w="425666">
                  <a:extLst>
                    <a:ext uri="{9D8B030D-6E8A-4147-A177-3AD203B41FA5}">
                      <a16:colId xmlns:a16="http://schemas.microsoft.com/office/drawing/2014/main" val="567652917"/>
                    </a:ext>
                  </a:extLst>
                </a:gridCol>
                <a:gridCol w="425666">
                  <a:extLst>
                    <a:ext uri="{9D8B030D-6E8A-4147-A177-3AD203B41FA5}">
                      <a16:colId xmlns:a16="http://schemas.microsoft.com/office/drawing/2014/main" val="679460424"/>
                    </a:ext>
                  </a:extLst>
                </a:gridCol>
                <a:gridCol w="44341">
                  <a:extLst>
                    <a:ext uri="{9D8B030D-6E8A-4147-A177-3AD203B41FA5}">
                      <a16:colId xmlns:a16="http://schemas.microsoft.com/office/drawing/2014/main" val="654066232"/>
                    </a:ext>
                  </a:extLst>
                </a:gridCol>
                <a:gridCol w="594159">
                  <a:extLst>
                    <a:ext uri="{9D8B030D-6E8A-4147-A177-3AD203B41FA5}">
                      <a16:colId xmlns:a16="http://schemas.microsoft.com/office/drawing/2014/main" val="2841597"/>
                    </a:ext>
                  </a:extLst>
                </a:gridCol>
                <a:gridCol w="594159">
                  <a:extLst>
                    <a:ext uri="{9D8B030D-6E8A-4147-A177-3AD203B41FA5}">
                      <a16:colId xmlns:a16="http://schemas.microsoft.com/office/drawing/2014/main" val="1112210185"/>
                    </a:ext>
                  </a:extLst>
                </a:gridCol>
                <a:gridCol w="594159">
                  <a:extLst>
                    <a:ext uri="{9D8B030D-6E8A-4147-A177-3AD203B41FA5}">
                      <a16:colId xmlns:a16="http://schemas.microsoft.com/office/drawing/2014/main" val="1655852290"/>
                    </a:ext>
                  </a:extLst>
                </a:gridCol>
                <a:gridCol w="594159">
                  <a:extLst>
                    <a:ext uri="{9D8B030D-6E8A-4147-A177-3AD203B41FA5}">
                      <a16:colId xmlns:a16="http://schemas.microsoft.com/office/drawing/2014/main" val="3362404592"/>
                    </a:ext>
                  </a:extLst>
                </a:gridCol>
                <a:gridCol w="594159">
                  <a:extLst>
                    <a:ext uri="{9D8B030D-6E8A-4147-A177-3AD203B41FA5}">
                      <a16:colId xmlns:a16="http://schemas.microsoft.com/office/drawing/2014/main" val="2813226526"/>
                    </a:ext>
                  </a:extLst>
                </a:gridCol>
                <a:gridCol w="594159">
                  <a:extLst>
                    <a:ext uri="{9D8B030D-6E8A-4147-A177-3AD203B41FA5}">
                      <a16:colId xmlns:a16="http://schemas.microsoft.com/office/drawing/2014/main" val="1369100298"/>
                    </a:ext>
                  </a:extLst>
                </a:gridCol>
                <a:gridCol w="594159">
                  <a:extLst>
                    <a:ext uri="{9D8B030D-6E8A-4147-A177-3AD203B41FA5}">
                      <a16:colId xmlns:a16="http://schemas.microsoft.com/office/drawing/2014/main" val="4138215625"/>
                    </a:ext>
                  </a:extLst>
                </a:gridCol>
                <a:gridCol w="594159">
                  <a:extLst>
                    <a:ext uri="{9D8B030D-6E8A-4147-A177-3AD203B41FA5}">
                      <a16:colId xmlns:a16="http://schemas.microsoft.com/office/drawing/2014/main" val="3579892346"/>
                    </a:ext>
                  </a:extLst>
                </a:gridCol>
                <a:gridCol w="594159">
                  <a:extLst>
                    <a:ext uri="{9D8B030D-6E8A-4147-A177-3AD203B41FA5}">
                      <a16:colId xmlns:a16="http://schemas.microsoft.com/office/drawing/2014/main" val="2323370913"/>
                    </a:ext>
                  </a:extLst>
                </a:gridCol>
                <a:gridCol w="594159">
                  <a:extLst>
                    <a:ext uri="{9D8B030D-6E8A-4147-A177-3AD203B41FA5}">
                      <a16:colId xmlns:a16="http://schemas.microsoft.com/office/drawing/2014/main" val="3985328779"/>
                    </a:ext>
                  </a:extLst>
                </a:gridCol>
                <a:gridCol w="594159">
                  <a:extLst>
                    <a:ext uri="{9D8B030D-6E8A-4147-A177-3AD203B41FA5}">
                      <a16:colId xmlns:a16="http://schemas.microsoft.com/office/drawing/2014/main" val="99162633"/>
                    </a:ext>
                  </a:extLst>
                </a:gridCol>
              </a:tblGrid>
              <a:tr h="287123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DCF Forecast Year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AEAE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AEAE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AEAE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AEAE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AEAE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360235"/>
                  </a:ext>
                </a:extLst>
              </a:tr>
              <a:tr h="116158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Mar YE ($m)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AEAE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AEAE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AEAE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AEAE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AEAE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2020E</a:t>
                      </a:r>
                    </a:p>
                  </a:txBody>
                  <a:tcPr marL="5336" marR="5336" marT="5336" marB="3201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2021E</a:t>
                      </a:r>
                    </a:p>
                  </a:txBody>
                  <a:tcPr marL="5336" marR="5336" marT="5336" marB="3201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2022E</a:t>
                      </a:r>
                    </a:p>
                  </a:txBody>
                  <a:tcPr marL="5336" marR="5336" marT="5336" marB="3201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2023E</a:t>
                      </a:r>
                    </a:p>
                  </a:txBody>
                  <a:tcPr marL="5336" marR="5336" marT="5336" marB="3201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2024E</a:t>
                      </a:r>
                    </a:p>
                  </a:txBody>
                  <a:tcPr marL="5336" marR="5336" marT="5336" marB="3201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2025E</a:t>
                      </a:r>
                    </a:p>
                  </a:txBody>
                  <a:tcPr marL="5336" marR="5336" marT="5336" marB="3201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2026E</a:t>
                      </a:r>
                    </a:p>
                  </a:txBody>
                  <a:tcPr marL="5336" marR="5336" marT="5336" marB="3201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2027E</a:t>
                      </a:r>
                    </a:p>
                  </a:txBody>
                  <a:tcPr marL="5336" marR="5336" marT="5336" marB="3201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2028E</a:t>
                      </a:r>
                    </a:p>
                  </a:txBody>
                  <a:tcPr marL="5336" marR="5336" marT="5336" marB="3201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2029E</a:t>
                      </a:r>
                    </a:p>
                  </a:txBody>
                  <a:tcPr marL="5336" marR="5336" marT="5336" marB="3201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2030E</a:t>
                      </a:r>
                    </a:p>
                  </a:txBody>
                  <a:tcPr marL="5336" marR="5336" marT="5336" marB="3201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049979"/>
                  </a:ext>
                </a:extLst>
              </a:tr>
              <a:tr h="116158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Revenue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1,149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1,256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1,354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1,447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1,443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1,471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1,498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1,522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1,543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1,562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1,577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446896"/>
                  </a:ext>
                </a:extLst>
              </a:tr>
              <a:tr h="116158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growth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9.3%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7.8%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6.9%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(0.3%)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2.0%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1.8%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1.6%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1.4%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1.2%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1.0%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949601"/>
                  </a:ext>
                </a:extLst>
              </a:tr>
              <a:tr h="116158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EBITDA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94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93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112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124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128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129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132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135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137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141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142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853569"/>
                  </a:ext>
                </a:extLst>
              </a:tr>
              <a:tr h="116158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margin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8.2%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7.4%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8.3%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8.6%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8.8%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8.8%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8.8%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8.9%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8.9%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9.0%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9.0%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71420"/>
                  </a:ext>
                </a:extLst>
              </a:tr>
              <a:tr h="116158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growth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(1.6%)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20.7%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11.3%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2.6%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1.5%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1.8%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2.8%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1.4%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2.3%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1.0%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66141"/>
                  </a:ext>
                </a:extLst>
              </a:tr>
              <a:tr h="116158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D&amp;A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(36)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(40)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(47)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(52)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(55)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(53)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(52)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(49)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(48)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(48)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528133"/>
                  </a:ext>
                </a:extLst>
              </a:tr>
              <a:tr h="116158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of revenue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3.1%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3.2%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3.5%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3.6%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3.8%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3.6%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3.4%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3.3%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3.1%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3.1%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3.0%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146219"/>
                  </a:ext>
                </a:extLst>
              </a:tr>
              <a:tr h="116158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of capex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79.3%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94.4%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103.7%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109.6%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106.0%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103.0%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100.0%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97.0%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96.0%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95.0%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418707"/>
                  </a:ext>
                </a:extLst>
              </a:tr>
              <a:tr h="116158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EBIT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0209"/>
                  </a:ext>
                </a:extLst>
              </a:tr>
              <a:tr h="116158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margin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5.0%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4.2%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4.8%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5.0%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5.0%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5.2%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5.4%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5.6%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5.8%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5.9%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6.0%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363551"/>
                  </a:ext>
                </a:extLst>
              </a:tr>
              <a:tr h="116158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Tax on EBIT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(9)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(11)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(12)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(12)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(13)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(14)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(15)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(15)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(16)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(16)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554887"/>
                  </a:ext>
                </a:extLst>
              </a:tr>
              <a:tr h="116158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tax rate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357005"/>
                  </a:ext>
                </a:extLst>
              </a:tr>
              <a:tr h="116158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Capex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(51)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4089801"/>
                  </a:ext>
                </a:extLst>
              </a:tr>
              <a:tr h="116158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of revenue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4.1%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3.7%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3.5%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3.5%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3.4%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3.3%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3.3%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3.2%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3.2%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3.2%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664541"/>
                  </a:ext>
                </a:extLst>
              </a:tr>
              <a:tr h="201419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Change in NWC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0112134"/>
                  </a:ext>
                </a:extLst>
              </a:tr>
              <a:tr h="201419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 Cashflows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624886"/>
                  </a:ext>
                </a:extLst>
              </a:tr>
              <a:tr h="116158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of revenue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0.4%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630039"/>
                  </a:ext>
                </a:extLst>
              </a:tr>
              <a:tr h="201419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Exceptional items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(18)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(7)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172427"/>
                  </a:ext>
                </a:extLst>
              </a:tr>
              <a:tr h="116158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of revenue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1.4%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0.5%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(1.7%)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050365"/>
                  </a:ext>
                </a:extLst>
              </a:tr>
              <a:tr h="287123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Unlevered free cash flow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en-IN" sz="7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31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54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93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59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61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63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66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67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70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6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71 </a:t>
                      </a:r>
                    </a:p>
                  </a:txBody>
                  <a:tcPr marL="5336" marR="5336" marT="5336" marB="320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9682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E16A47-7C5C-A155-F041-5EC2ACC47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27736"/>
              </p:ext>
            </p:extLst>
          </p:nvPr>
        </p:nvGraphicFramePr>
        <p:xfrm>
          <a:off x="591671" y="5711193"/>
          <a:ext cx="4279391" cy="1851660"/>
        </p:xfrm>
        <a:graphic>
          <a:graphicData uri="http://schemas.openxmlformats.org/drawingml/2006/table">
            <a:tbl>
              <a:tblPr/>
              <a:tblGrid>
                <a:gridCol w="1932693">
                  <a:extLst>
                    <a:ext uri="{9D8B030D-6E8A-4147-A177-3AD203B41FA5}">
                      <a16:colId xmlns:a16="http://schemas.microsoft.com/office/drawing/2014/main" val="2976287680"/>
                    </a:ext>
                  </a:extLst>
                </a:gridCol>
                <a:gridCol w="600983">
                  <a:extLst>
                    <a:ext uri="{9D8B030D-6E8A-4147-A177-3AD203B41FA5}">
                      <a16:colId xmlns:a16="http://schemas.microsoft.com/office/drawing/2014/main" val="3723510598"/>
                    </a:ext>
                  </a:extLst>
                </a:gridCol>
                <a:gridCol w="600983">
                  <a:extLst>
                    <a:ext uri="{9D8B030D-6E8A-4147-A177-3AD203B41FA5}">
                      <a16:colId xmlns:a16="http://schemas.microsoft.com/office/drawing/2014/main" val="2490924300"/>
                    </a:ext>
                  </a:extLst>
                </a:gridCol>
                <a:gridCol w="572366">
                  <a:extLst>
                    <a:ext uri="{9D8B030D-6E8A-4147-A177-3AD203B41FA5}">
                      <a16:colId xmlns:a16="http://schemas.microsoft.com/office/drawing/2014/main" val="1328406100"/>
                    </a:ext>
                  </a:extLst>
                </a:gridCol>
                <a:gridCol w="572366">
                  <a:extLst>
                    <a:ext uri="{9D8B030D-6E8A-4147-A177-3AD203B41FA5}">
                      <a16:colId xmlns:a16="http://schemas.microsoft.com/office/drawing/2014/main" val="2387383836"/>
                    </a:ext>
                  </a:extLst>
                </a:gridCol>
              </a:tblGrid>
              <a:tr h="178308">
                <a:tc rowSpan="2" gridSpan="3"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Value Based on 8.5% WACC &amp; 0.5% TGR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Amount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% of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62409"/>
                  </a:ext>
                </a:extLst>
              </a:tr>
              <a:tr h="178308">
                <a:tc gridSpan="3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($m)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NPV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383662"/>
                  </a:ext>
                </a:extLst>
              </a:tr>
              <a:tr h="178308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Present Value of Cashflows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407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50.8%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644942"/>
                  </a:ext>
                </a:extLst>
              </a:tr>
              <a:tr h="178308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PV of Terminal Value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394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49.2%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9747671"/>
                  </a:ext>
                </a:extLst>
              </a:tr>
              <a:tr h="178308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Implied Firm NPV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801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100.0%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556261"/>
                  </a:ext>
                </a:extLst>
              </a:tr>
              <a:tr h="178308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 debt &amp; adjustments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(85)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836542"/>
                  </a:ext>
                </a:extLst>
              </a:tr>
              <a:tr h="178308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Implied equity value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716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CE6F1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817556"/>
                  </a:ext>
                </a:extLst>
              </a:tr>
              <a:tr h="178308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Implied share price ($c)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360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930140"/>
                  </a:ext>
                </a:extLst>
              </a:tr>
              <a:tr h="178308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premium to current</a:t>
                      </a:r>
                    </a:p>
                  </a:txBody>
                  <a:tcPr marL="6858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118.2%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52086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1FCCE0-5654-16FC-A3F7-9531A884D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279520"/>
              </p:ext>
            </p:extLst>
          </p:nvPr>
        </p:nvGraphicFramePr>
        <p:xfrm>
          <a:off x="5623559" y="5843432"/>
          <a:ext cx="4768323" cy="1577813"/>
        </p:xfrm>
        <a:graphic>
          <a:graphicData uri="http://schemas.openxmlformats.org/drawingml/2006/table">
            <a:tbl>
              <a:tblPr/>
              <a:tblGrid>
                <a:gridCol w="681189">
                  <a:extLst>
                    <a:ext uri="{9D8B030D-6E8A-4147-A177-3AD203B41FA5}">
                      <a16:colId xmlns:a16="http://schemas.microsoft.com/office/drawing/2014/main" val="947148569"/>
                    </a:ext>
                  </a:extLst>
                </a:gridCol>
                <a:gridCol w="681189">
                  <a:extLst>
                    <a:ext uri="{9D8B030D-6E8A-4147-A177-3AD203B41FA5}">
                      <a16:colId xmlns:a16="http://schemas.microsoft.com/office/drawing/2014/main" val="3431553314"/>
                    </a:ext>
                  </a:extLst>
                </a:gridCol>
                <a:gridCol w="681189">
                  <a:extLst>
                    <a:ext uri="{9D8B030D-6E8A-4147-A177-3AD203B41FA5}">
                      <a16:colId xmlns:a16="http://schemas.microsoft.com/office/drawing/2014/main" val="936190351"/>
                    </a:ext>
                  </a:extLst>
                </a:gridCol>
                <a:gridCol w="681189">
                  <a:extLst>
                    <a:ext uri="{9D8B030D-6E8A-4147-A177-3AD203B41FA5}">
                      <a16:colId xmlns:a16="http://schemas.microsoft.com/office/drawing/2014/main" val="825174157"/>
                    </a:ext>
                  </a:extLst>
                </a:gridCol>
                <a:gridCol w="681189">
                  <a:extLst>
                    <a:ext uri="{9D8B030D-6E8A-4147-A177-3AD203B41FA5}">
                      <a16:colId xmlns:a16="http://schemas.microsoft.com/office/drawing/2014/main" val="2995953986"/>
                    </a:ext>
                  </a:extLst>
                </a:gridCol>
                <a:gridCol w="681189">
                  <a:extLst>
                    <a:ext uri="{9D8B030D-6E8A-4147-A177-3AD203B41FA5}">
                      <a16:colId xmlns:a16="http://schemas.microsoft.com/office/drawing/2014/main" val="3959641359"/>
                    </a:ext>
                  </a:extLst>
                </a:gridCol>
                <a:gridCol w="681189">
                  <a:extLst>
                    <a:ext uri="{9D8B030D-6E8A-4147-A177-3AD203B41FA5}">
                      <a16:colId xmlns:a16="http://schemas.microsoft.com/office/drawing/2014/main" val="1187094249"/>
                    </a:ext>
                  </a:extLst>
                </a:gridCol>
              </a:tblGrid>
              <a:tr h="245879">
                <a:tc>
                  <a:txBody>
                    <a:bodyPr/>
                    <a:lstStyle/>
                    <a:p>
                      <a:pPr algn="l" rtl="0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AEAE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AEAE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IN" sz="1000" b="0" i="1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Perpetuity Growth Rate (%)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804601"/>
                  </a:ext>
                </a:extLst>
              </a:tr>
              <a:tr h="221989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IN" sz="1000" b="0" i="1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WACC (%)</a:t>
                      </a:r>
                    </a:p>
                  </a:txBody>
                  <a:tcPr marL="7620" marR="7620" marT="762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AEAEA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0.00%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0.25%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0.50%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0.75%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1.00%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795262"/>
                  </a:ext>
                </a:extLst>
              </a:tr>
              <a:tr h="2219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7.5%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886 / 403c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870 / 395c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870 / 395c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886 / 403c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921 / 420c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884739"/>
                  </a:ext>
                </a:extLst>
              </a:tr>
              <a:tr h="2219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8.0%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953 / 436c 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934 / 427c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934 / 427c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953 / 436c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995 / 457c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34565"/>
                  </a:ext>
                </a:extLst>
              </a:tr>
              <a:tr h="2219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8.5%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953 / 436c 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934 / 427c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934 / 427c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953 / 436c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995 / 457c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512065"/>
                  </a:ext>
                </a:extLst>
              </a:tr>
              <a:tr h="2219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9.0%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886 / 403c 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870 / 395c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870 / 395c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886 / 403c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921 / 420c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96513"/>
                  </a:ext>
                </a:extLst>
              </a:tr>
              <a:tr h="2219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9.5%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776 / 347c </a:t>
                      </a:r>
                    </a:p>
                  </a:txBody>
                  <a:tcPr marL="7620" marR="7620" marT="76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765 / 342c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765 / 342c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776 / 347c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801 / 360c </a:t>
                      </a:r>
                    </a:p>
                  </a:txBody>
                  <a:tcPr marL="7620" marR="7620" marT="76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22799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296067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NAME" val="PitchPRO+"/>
  <p:tag name="SLIDEMASTERBRANDLOGORIGHT" val="779.76"/>
  <p:tag name="SLIDEMASTERBRANDLOGOBOTTOM" val="559.44"/>
  <p:tag name="SLIDEMASTERBRANDLOGOHEIGHT" val="22.32"/>
  <p:tag name="SLIDEMASTERBRANDLOGOWIDTH" val="102.96"/>
  <p:tag name="ISROOTUNDO" val=""/>
  <p:tag name="SKIPCONVERSIONCHECK" val="true"/>
  <p:tag name="CONTENTLIBRARY" val="2f828a44-ffb3-4b08-bc1b-e4e7c6e613b6"/>
  <p:tag name="UNDOENTRY" val="d4c21dc4-2617-4363-8310-61e1facb1aa6"/>
  <p:tag name="REFRESHOPTIONS" val="&lt;?xml version=&quot;1.0&quot; encoding=&quot;utf-16&quot;?&gt;&#10;&lt;PowerpointRefreshOptions xmlns:xsi=&quot;http://www.w3.org/2001/XMLSchema-instance&quot; xmlns:xsd=&quot;http://www.w3.org/2001/XMLSchema&quot;&gt;&#10;  &lt;CoverPageAllElements&gt;true&lt;/CoverPageAllElements&gt;&#10;  &lt;CoverPageBrandLogo&gt;true&lt;/CoverPageBrandLogo&gt;&#10;  &lt;CoverPageClientLogo&gt;true&lt;/CoverPageClientLogo&gt;&#10;  &lt;CoverPageDate&gt;false&lt;/CoverPageDate&gt;&#10;  &lt;CoverPageJointPitchLogo&gt;true&lt;/CoverPageJointPitchLogo&gt;&#10;  &lt;CoverPageVerticalTextRunner&gt;true&lt;/CoverPageVerticalTextRunner&gt;&#10;  &lt;ShowCoverPage&gt;true&lt;/ShowCoverPage&gt;&#10;  &lt;ShowDisclaimer&gt;true&lt;/ShowDisclaimer&gt;&#10;  &lt;TemplateLayoutAllElements&gt;true&lt;/TemplateLayoutAllElements&gt;&#10;  &lt;ForceRefresh&gt;false&lt;/ForceRefresh&gt;&#10;  &lt;CoverPageSubTitle&gt;true&lt;/CoverPageSubTitle&gt;&#10;  &lt;CoverPageTitle&gt;true&lt;/CoverPageTitle&gt;&#10;  &lt;ShowAgenda&gt;true&lt;/ShowAgenda&gt;&#10;  &lt;TemplatePageLabel&gt;true&lt;/TemplatePageLabel&gt;&#10;  &lt;TemplateVerticalRunner&gt;true&lt;/TemplateVerticalRunner&gt;&#10;&lt;/PowerpointRefreshOptions&gt;"/>
  <p:tag name="ISUNDOENTRY" val=""/>
  <p:tag name="PITCHPROPROPERTIES" val="WXMfvE09DOs/mOl3u2AQ27QcgezyWkN+AkNAGXAeBoJKuBgxGBLGhI25m9bRHcM9RQscs7I4QY855HmZ9wiaScAkUiOahXjpa1GKbzxmDEgaRBFj1zbbNiHbJmtUv1DL609CXp4T5pMYpHCyOsiSfF8m1Ewd7e9Ul0r6wpaN5snm+kgLZOP8JKF1hv7kQD68zePpF4CHYvR4U9v1KCnkRXPe9cGBqoHIVzS4uiFBaX6FZuSb3bbgBcbiqr1rYEWwYF8jf8azIl5HPE/gAmNADkEljo1X/k0tHOSo3cRUt5y7ELLuubMobIvHRWXfymwJHSKP2795UlXiF04xtOvglG+JVAyzHw51eDyYadLvZRmxbcTRyg+tzofSEDUlmZcpAcL4kw507X7LqBdfoSXA93bvW2wjspIGGbmE2lYDoV5hFqURnw0EhLrzBVRqdqTEBg1eRVT1bJ+T63ON6+aYG1fS8ZKmHiIHFCNaYSMiFJhEfS7fgUgPVhrVWUxf2+OvOzbvJQZK8I29SHHm4H+/xCngIBEWbLImhdvCqlVyNl2RW4jH22vh94n/gNDImsArbpWRNLE8mN7iqpkfFutWnUt24z4eP8RZpWIJy+OQkCVtAhlUGhFxQvakpbStXiGzUSTE98x3N9dK9Y8cYcZdmsQfyRaLXL5ZDIZI8k7uhQTzZ1aTgN+0v08Tr0DnOX8U2dUJ+KkRgpMSG9dalIpZGB+ZzdZOT4NAbkxV0ZzEq8Tr65xbBy4XweP0/HHPv524vHYr5tpTvcxVQC9I2jrO2NiuZlwsMzQmeJ+q83QAMm0VN30+uWm1RyihXjrIekST0mtYRyaF7tqz6gVb5YHk/33Yz4aYSFY0jYpvo0Un0/VDJ8jSliLIAXrZlEfEz+LHPCaogAyHiDOJg9imfpYndgJG30SpHqONhgrzyU0ac8txx8vAY/DzhQtY1NlSUTsENzgdT1YWiJSBEgUjX+X8sMHMDJSmNuro5lIOf9wM9JJGL18GhKTRIFAkGHU+SiwzWC6o56W4sCU+6FUJJV51ozZ4t4dkr7Pq49T4rgiluIMiVuHCvwIFcG64347mQ3cpo7nr312Oa9J9LSMTG49Ape0RjuXl5Z+U/fvDyrHy6XG51ZT1j394b8FaurSBUsyukK9gUyUCtSf5ru9lxoXbnwYIYWtxRlRcO0VXArdirbW2zCE0Wj16eQoSDhXulZiLzhZPsH2L3UQDHx13LlOmPCRyRu53FzHZpB6wQVyLsE+hZkRJIa+oCvVJAMIKuHe8MzulAHVIz9DEJzesbuZ0fwuFoCPMYOFEiKhy0y4hIhFZKfeudDYbV/wYdurEpgn8zX8UIEgI2sEoi//+nEbevjz1U4NJnjV8CJKliedwn1717cA5eoMZmhfHkjYlgdD56+eMy51R4scrym5M1OoFVtNreVtBgudbQcTSUcRoUOYPKoh7mYl/tLYVclewmqKTBgNA9spF4FToHNUci6hQzM5ftI9L5qv6zoogZ/tKJcn3XYin2gwgSbBFwVHWhp7ihrnEN4AeagcwCk1hYKSB74pT78IR0P9qg4wwfnUwMyJoN1ut3MfOrnRLyZTL9O+DXjRZ7KqIEtSliaa7KaFrInvRs9zs6PwKDJKkxKJP2NYJFTSntPgpvTnwFs2Nhba+VJcYMHXIOO4kPMzz+EoKaKVIoDxDKOaLzeVUYdVkYAhvhSBwQduWi7avHIJs47198S+Jnzc0pkfOW7BaIAhWslk5l6K2E/gedxZJ3gF+JetszR2KQmBqZ811G557/27+KOB5RvZIRfWL7XE6hoJucA79MOHM29JhsykClJhOO68a/72n9Q40YBqYptX+6ayRY8SBFLR/Z1NrQQkZpwZ073LRBok8frshOTYM3isw+JxWkyO990pwHp2gM00hT03ZafT0uF3ylO0vD2c4IcAceUucKwtFL08wH559HrluuGhmbSJSn9ZpUsyyp7cIqivE7Ba384JXtMH9KASWAo8ojHDjOhjQlhXS9higXQsBOwawp5UAcaGcOMSXZgjHAHeDPe2oizbcl5+E3Az/pmsLNj2WKsBZ+a2v1nhiES1DX0sgnMSViJemDCCeZMMl3n2wm8vCh5/iFpJzu9+xUJm+LHtlq3/VdGRMFhZ4BFqhel2eF7k9mLTJ57UsQdCS9MMuBH0BKUZPpuKKqUVs+Grdlh1NZlUUC7aR3daHiPiYvAgJqq4h2fdDXlYIEx9IrX9ZP6SJxeR07ZqbjL9qoIyLuPhP481q3T+3nnwpOimZ+9sIAW1iRxHN51vb7lHf4gPpX0d9kYoFtqdsEV5WM4DYp4BQXk1MSz3L04i80UcDmct7edgLP95/56ulU6eQW7MCdbdVWELlsGou2siCIDkERliks5Vytu7B2z8DxtPR6kiMTALWbeAa8cjb0ceu1I0BInovlFK/AwmFiomYDUCX1U+CNk+h7Xr0KzD0M7izhaEyegVQqb0sLn8Ocz3X+dVN2sZmRjcHqJ/UjLsbOhPzyfxSnUj7SOptjReCYty8jjSBupFZCm4wJ/WkwycuClisuVXlnr+3sCdl9jJH6VCu2vbSthYATBS8qcKTKHkkBNPRyYoDi/VDFLPoBtvdAMdiljgDhGUQFISINV7xLPqI91RGSwMXet7ahguFqjfUEGHYQhtwH4ddEAFvDgNA8Ggg8Xt+DgN2Nl1/ICi7CkoqddZbbOBV9YCBdFgi3HNJfNX/N60eI7M0Ynu8MaNmF+n4MooMWFJCE0pAb8x/dtKDEyascxvsA8lU76PU0Ijs5Gd3pooeMuvuUrdoNZJPI5+6vOlOTEWY/lm9I0Wtnh5cYMVmQwfGmaldhobB2To66svHGibhCCxGIYhfmyWCzW3KoeTFVqwLMjhtQa15IDCcFJyaObAGmNFWy39WZmpELEyR+3EXnfLUMvoTkoLicZ8m5HmE9E0zg7wXs6EHYr4H9FwOHsWW1jRErHPoEfeLfwufmJ55aNO5XG6Fy89mwfNE65gyg9fASaU6t9DnTQn8DowLjEEiU4WRhs47mmOs4uk="/>
  <p:tag name="SIZEANDPOSITION" val="e51a3f24-3606-4a71-85a3-8bd5fdae5b9c"/>
  <p:tag name="PITCHPROSLIDECOUN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NumberingTyp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IADDED" val="True"/>
  <p:tag name="SOUTHPAGE" val="true"/>
  <p:tag name="DISTRIBUTIONTYPE" val="External"/>
  <p:tag name="PITCHPROSLIDEID" val="573"/>
  <p:tag name="PRESENTATIONID" val="79c24579-ffe3-47dc-b441-3922fa24423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PLACEHOLDER" val="JPM_PLACEHOLDER"/>
  <p:tag name="JPM_TEXT_SIZE" val="11"/>
  <p:tag name="OBJECTTITLESHAPEID" val="5"/>
  <p:tag name="THISSHAPESIZEANDPOSITIONDETAILS" val="top=143.875&amp;left=95.81102&amp;height=144.125&amp;width=312"/>
  <p:tag name="SHAPEFONTSIZE" val="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PLACEHOLDER" val="JPM_PLACEHOLDER"/>
  <p:tag name="JPM_TEXT_SIZE" val="11"/>
  <p:tag name="OBJECTTITLESHAPEID" val="5"/>
  <p:tag name="THISSHAPESIZEANDPOSITIONDETAILS" val="top=143.875&amp;left=95.81102&amp;height=144.125&amp;width=312"/>
  <p:tag name="SHAPEFONTSIZE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SHAPETYPE" val="ClientNa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over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lient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Title"/>
</p:tagLst>
</file>

<file path=ppt/theme/theme1.xml><?xml version="1.0" encoding="utf-8"?>
<a:theme xmlns:a="http://schemas.openxmlformats.org/drawingml/2006/main" name="PP+ UnifiedGIB - A4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Pitchbook-US">
      <a:majorFont>
        <a:latin typeface="Arial"/>
        <a:ea typeface="LF_Kai"/>
        <a:cs typeface=""/>
      </a:majorFont>
      <a:minorFont>
        <a:latin typeface="Arial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  <a:extLst>
          <a:ext uri="{909E8E84-426E-40DD-AFC4-6F175D3DCCD1}">
            <a14:hiddenFill xmlns:a14="http://schemas.microsoft.com/office/drawing/2010/main">
              <a:solidFill>
                <a:scrgbClr r="0" g="0" b="0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<a:prstTxWarp prst="textNoShape">
          <a:avLst/>
        </a:prstTxWarp>
        <a:noAutofit/>
      </a:bodyPr>
      <a:lstStyle>
        <a:defPPr>
          <a:lnSpc>
            <a:spcPct val="110000"/>
          </a:lnSpc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spAutoFit/>
      </a:bodyPr>
      <a:lstStyle>
        <a:defPPr algn="l">
          <a:lnSpc>
            <a:spcPct val="110000"/>
          </a:lnSpc>
          <a:defRPr sz="1200" b="0" i="0" dirty="0" smtClean="0">
            <a:solidFill>
              <a:schemeClr val="tx2"/>
            </a:solidFill>
            <a:latin typeface="Arial"/>
          </a:defRPr>
        </a:defPPr>
      </a:lstStyle>
    </a:txDef>
  </a:objectDefaults>
  <a:extraClrSchemeLst>
    <a:extraClrScheme>
      <a:clrScheme name="PitchPRO+">
        <a:dk1>
          <a:srgbClr val="000000"/>
        </a:dk1>
        <a:lt1>
          <a:srgbClr val="FFFFFF"/>
        </a:lt1>
        <a:dk2>
          <a:srgbClr val="6D6E6A"/>
        </a:dk2>
        <a:lt2>
          <a:srgbClr val="478FBF"/>
        </a:lt2>
        <a:accent1>
          <a:srgbClr val="0069A3"/>
        </a:accent1>
        <a:accent2>
          <a:srgbClr val="818A37"/>
        </a:accent2>
        <a:accent3>
          <a:srgbClr val="7DBAC4"/>
        </a:accent3>
        <a:accent4>
          <a:srgbClr val="5A5397"/>
        </a:accent4>
        <a:accent5>
          <a:srgbClr val="7E776F"/>
        </a:accent5>
        <a:accent6>
          <a:srgbClr val="AD670D"/>
        </a:accent6>
        <a:hlink>
          <a:srgbClr val="478FBF"/>
        </a:hlink>
        <a:folHlink>
          <a:srgbClr val="A6B640"/>
        </a:folHlink>
      </a:clrScheme>
    </a:extraClrScheme>
  </a:extraClrSchemeLst>
  <a:custClrLst>
    <a:custClr name="Teal. RGB(0,124,136)">
      <a:srgbClr val="007C88"/>
    </a:custClr>
    <a:custClr name="Ocher. RGB(185,157,48)">
      <a:srgbClr val="B99D30"/>
    </a:custClr>
    <a:custClr name="Eggplant. RGB(41,39,94)">
      <a:srgbClr val="29275E"/>
    </a:custClr>
    <a:custClr name="Ice Blue. RGB(176,204,216)">
      <a:srgbClr val="B0CCD8"/>
    </a:custClr>
    <a:custClr name="Moss. RGB(75,94,54)">
      <a:srgbClr val="4B5E36"/>
    </a:custClr>
    <a:custClr name="Warm Grey. RGB(75,94,54)">
      <a:srgbClr val="ACA6A2"/>
    </a:custClr>
    <a:custClr name="Deep Blue. RGB(0,65,106)">
      <a:srgbClr val="00416A"/>
    </a:custClr>
    <a:custClr name="Sand. RGB(222,203,117)">
      <a:srgbClr val="DECB75"/>
    </a:custClr>
    <a:custClr name="Cranberry. RGB(96,0,59)">
      <a:srgbClr val="60003B"/>
    </a:custClr>
    <a:custClr name="Lilac. RGB(143,146,200)">
      <a:srgbClr val="8F92C8"/>
    </a:custClr>
    <a:custClr name="Light Warm Grey. RGB(217,213,205)">
      <a:srgbClr val="D9D5CD"/>
    </a:custClr>
    <a:custClr name="Light Mauve. RGB(204,183,207)">
      <a:srgbClr val="CCB7CF"/>
    </a:custClr>
    <a:custClr name="Light Cool Grey. RGB(175,177,179)">
      <a:srgbClr val="AFB1B3"/>
    </a:custClr>
    <a:custClr name="Dark Ash. RGB(85,87,89)">
      <a:srgbClr val="555759"/>
    </a:custClr>
    <a:custClr name="Dark Ocher. RGB(163,129,35)">
      <a:srgbClr val="A38123"/>
    </a:custClr>
    <a:custClr name="Mauve. RGB(163,129,35)">
      <a:srgbClr val="A388BF"/>
    </a:custClr>
    <a:custClr name="Dark Orange. RGB(139,70,13)">
      <a:srgbClr val="8B460D"/>
    </a:custClr>
    <a:custClr name="Orange. RGB(237,134,0)">
      <a:srgbClr val="ED8600"/>
    </a:custClr>
    <a:custClr name="Lime. RGB(166,182,64)">
      <a:srgbClr val="A6B640"/>
    </a:custClr>
    <a:custClr name="Brown. RGB(67,51,40)">
      <a:srgbClr val="433328"/>
    </a:custClr>
    <a:custClr name="Highlight 1. RGB(214,224,235)">
      <a:srgbClr val="D6E0EB"/>
    </a:custClr>
    <a:custClr name="Highlight 2. RGB(218,218,218)">
      <a:srgbClr val="DADADA"/>
    </a:custClr>
    <a:custClr name="Highlight 3. RGB(211,218,228)">
      <a:srgbClr val="D3DAE4"/>
    </a:custClr>
    <a:custClr name="Highlight 4. RGB(222,223,213)">
      <a:srgbClr val="DEDFD5"/>
    </a:custClr>
    <a:custClr name="Highlight 5. RGB(221,234,237)">
      <a:srgbClr val="DDEAED"/>
    </a:custClr>
    <a:custClr name="Highlight 6. RGB(216,215,226)">
      <a:srgbClr val="D8D7E2"/>
    </a:custClr>
    <a:custClr name="Highlight 7. RGB(221,220,219)">
      <a:srgbClr val="DDDCDB"/>
    </a:custClr>
    <a:custClr name="Highlight 8. RGB(231,217,211)">
      <a:srgbClr val="E7D9D3"/>
    </a:custClr>
    <a:custClr name="Highlight 9. RGB(221,221,223)">
      <a:srgbClr val="D3DDDF"/>
    </a:custClr>
    <a:custClr name="Highlight 10. RGB(229,233,213)">
      <a:srgbClr val="E5E9D5"/>
    </a:custClr>
    <a:custClr name="Red. RGB(227,39,38)">
      <a:srgbClr val="E32726"/>
    </a:custClr>
    <a:custClr name="Yellow. RGB(255,207,1)">
      <a:srgbClr val="FFCF01"/>
    </a:custClr>
    <a:custClr name="Green. RGB(0,171,78)">
      <a:srgbClr val="00AB4E"/>
    </a:custClr>
    <a:custClr name="Asia Red. RGB(186,12,47)">
      <a:srgbClr val="BA0C2F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16018</TotalTime>
  <Words>704</Words>
  <Application>Microsoft Office PowerPoint</Application>
  <PresentationFormat>Custom</PresentationFormat>
  <Paragraphs>321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Narrow</vt:lpstr>
      <vt:lpstr>Calibri</vt:lpstr>
      <vt:lpstr>LF_Kai</vt:lpstr>
      <vt:lpstr>Symbol</vt:lpstr>
      <vt:lpstr>Wingdings</vt:lpstr>
      <vt:lpstr>PP+ UnifiedGIB - A4</vt:lpstr>
      <vt:lpstr>Illustrative DCF analysis for Happy Hour Co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Chauhan, Soumya (CIB DCM, GBR)</dc:creator>
  <cp:lastModifiedBy>Ayush Babde</cp:lastModifiedBy>
  <cp:revision>866</cp:revision>
  <cp:lastPrinted>2020-01-28T09:55:08Z</cp:lastPrinted>
  <dcterms:created xsi:type="dcterms:W3CDTF">2015-06-19T14:55:37Z</dcterms:created>
  <dcterms:modified xsi:type="dcterms:W3CDTF">2024-07-14T12:31:47Z</dcterms:modified>
</cp:coreProperties>
</file>