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embeddedFontLst>
    <p:embeddedFont>
      <p:font typeface="Gelasio Semi Bold"/>
      <p:regular r:id="rId12"/>
    </p:embeddedFont>
    <p:embeddedFont>
      <p:font typeface="Gelasio Semi Bold"/>
      <p:regular r:id="rId13"/>
    </p:embeddedFont>
    <p:embeddedFont>
      <p:font typeface="Gelasio Semi Bold"/>
      <p:regular r:id="rId14"/>
    </p:embeddedFont>
    <p:embeddedFont>
      <p:font typeface="Gelasio Semi Bold"/>
      <p:regular r:id="rId15"/>
    </p:embeddedFont>
    <p:embeddedFont>
      <p:font typeface="Gelasio"/>
      <p:regular r:id="rId16"/>
    </p:embeddedFont>
    <p:embeddedFont>
      <p:font typeface="Gelasio"/>
      <p:regular r:id="rId17"/>
    </p:embeddedFont>
    <p:embeddedFont>
      <p:font typeface="Gelasio"/>
      <p:regular r:id="rId18"/>
    </p:embeddedFont>
    <p:embeddedFont>
      <p:font typeface="Gelasio"/>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font" Target="fonts/font7.fntdata"/><Relationship Id="rId19"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4037" y="1385292"/>
            <a:ext cx="7415927" cy="3193971"/>
          </a:xfrm>
          <a:prstGeom prst="rect">
            <a:avLst/>
          </a:prstGeom>
          <a:noFill/>
          <a:ln/>
        </p:spPr>
        <p:txBody>
          <a:bodyPr wrap="square" lIns="0" tIns="0" rIns="0" bIns="0" rtlCol="0" anchor="t"/>
          <a:lstStyle/>
          <a:p>
            <a:pPr indent="0" marL="0">
              <a:lnSpc>
                <a:spcPts val="8350"/>
              </a:lnSpc>
              <a:buNone/>
            </a:pPr>
            <a:r>
              <a:rPr lang="en-US" sz="6700" dirty="0">
                <a:solidFill>
                  <a:srgbClr val="484237"/>
                </a:solidFill>
                <a:latin typeface="Gelasio Semi Bold" pitchFamily="34" charset="0"/>
                <a:ea typeface="Gelasio Semi Bold" pitchFamily="34" charset="-122"/>
                <a:cs typeface="Gelasio Semi Bold" pitchFamily="34" charset="-120"/>
              </a:rPr>
              <a:t>AI and National Security: An Overview</a:t>
            </a:r>
            <a:endParaRPr lang="en-US" sz="6700" dirty="0"/>
          </a:p>
        </p:txBody>
      </p:sp>
      <p:sp>
        <p:nvSpPr>
          <p:cNvPr id="4" name="Text 1"/>
          <p:cNvSpPr/>
          <p:nvPr/>
        </p:nvSpPr>
        <p:spPr>
          <a:xfrm>
            <a:off x="864037" y="4949547"/>
            <a:ext cx="7415927" cy="1185148"/>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This presentation explores the profound impact of Artificial Intelligence on national security, examining the strategies of major superpowers and the challenges of integrating AI into defense.</a:t>
            </a:r>
            <a:endParaRPr lang="en-US" sz="1900" dirty="0"/>
          </a:p>
        </p:txBody>
      </p:sp>
      <p:sp>
        <p:nvSpPr>
          <p:cNvPr id="5" name="Shape 2"/>
          <p:cNvSpPr/>
          <p:nvPr/>
        </p:nvSpPr>
        <p:spPr>
          <a:xfrm>
            <a:off x="864037" y="6430804"/>
            <a:ext cx="394930" cy="394930"/>
          </a:xfrm>
          <a:prstGeom prst="roundRect">
            <a:avLst>
              <a:gd name="adj" fmla="val 23151155"/>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871657" y="6438424"/>
            <a:ext cx="379690" cy="379690"/>
          </a:xfrm>
          <a:prstGeom prst="rect">
            <a:avLst/>
          </a:prstGeom>
        </p:spPr>
      </p:pic>
      <p:sp>
        <p:nvSpPr>
          <p:cNvPr id="7" name="Text 3"/>
          <p:cNvSpPr/>
          <p:nvPr/>
        </p:nvSpPr>
        <p:spPr>
          <a:xfrm>
            <a:off x="1382316" y="6412349"/>
            <a:ext cx="4273272" cy="431959"/>
          </a:xfrm>
          <a:prstGeom prst="rect">
            <a:avLst/>
          </a:prstGeom>
          <a:noFill/>
          <a:ln/>
        </p:spPr>
        <p:txBody>
          <a:bodyPr wrap="none" lIns="0" tIns="0" rIns="0" bIns="0" rtlCol="0" anchor="t"/>
          <a:lstStyle/>
          <a:p>
            <a:pPr algn="l" indent="0" marL="0">
              <a:lnSpc>
                <a:spcPts val="3400"/>
              </a:lnSpc>
              <a:buNone/>
            </a:pPr>
            <a:r>
              <a:rPr lang="en-US" sz="2400" b="1" dirty="0">
                <a:solidFill>
                  <a:srgbClr val="746558"/>
                </a:solidFill>
                <a:latin typeface="Gelasio Bold" pitchFamily="34" charset="0"/>
                <a:ea typeface="Gelasio Bold" pitchFamily="34" charset="-122"/>
                <a:cs typeface="Gelasio Bold" pitchFamily="34" charset="-120"/>
              </a:rPr>
              <a:t>by Ayush Bajaj 23BCE2290</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553176"/>
            <a:ext cx="11114484" cy="771525"/>
          </a:xfrm>
          <a:prstGeom prst="rect">
            <a:avLst/>
          </a:prstGeom>
          <a:noFill/>
          <a:ln/>
        </p:spPr>
        <p:txBody>
          <a:bodyPr wrap="none" lIns="0" tIns="0" rIns="0" bIns="0" rtlCol="0" anchor="t"/>
          <a:lstStyle/>
          <a:p>
            <a:pPr indent="0" marL="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Global AI Strategies and Approaches</a:t>
            </a:r>
            <a:endParaRPr lang="en-US" sz="4850" dirty="0"/>
          </a:p>
        </p:txBody>
      </p:sp>
      <p:sp>
        <p:nvSpPr>
          <p:cNvPr id="3" name="Text 1"/>
          <p:cNvSpPr/>
          <p:nvPr/>
        </p:nvSpPr>
        <p:spPr>
          <a:xfrm>
            <a:off x="864037" y="3818453"/>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As of 2024, over 50 nations have published their AI strategies to enhance national security. The US released its National Defense Strategy in 2018, emphasizing the importance of AI for future military dominance.</a:t>
            </a:r>
            <a:endParaRPr lang="en-US" sz="1900" dirty="0"/>
          </a:p>
        </p:txBody>
      </p:sp>
      <p:sp>
        <p:nvSpPr>
          <p:cNvPr id="4" name="Text 2"/>
          <p:cNvSpPr/>
          <p:nvPr/>
        </p:nvSpPr>
        <p:spPr>
          <a:xfrm>
            <a:off x="864037" y="4886206"/>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China, in 2017, outlined its plan to become the leading AI power by 2030, investing heavily in AI-enabled military systems. India launched its National Strategy on AI in 2018, focusing primarily on commercial and private sectors.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301829"/>
            <a:ext cx="10840641" cy="771525"/>
          </a:xfrm>
          <a:prstGeom prst="rect">
            <a:avLst/>
          </a:prstGeom>
          <a:noFill/>
          <a:ln/>
        </p:spPr>
        <p:txBody>
          <a:bodyPr wrap="none" lIns="0" tIns="0" rIns="0" bIns="0" rtlCol="0" anchor="t"/>
          <a:lstStyle/>
          <a:p>
            <a:pPr indent="0" marL="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AI-Powered Military Advancements</a:t>
            </a:r>
            <a:endParaRPr lang="en-US" sz="4850" dirty="0"/>
          </a:p>
        </p:txBody>
      </p:sp>
      <p:sp>
        <p:nvSpPr>
          <p:cNvPr id="3" name="Text 1"/>
          <p:cNvSpPr/>
          <p:nvPr/>
        </p:nvSpPr>
        <p:spPr>
          <a:xfrm>
            <a:off x="864037" y="2690455"/>
            <a:ext cx="4471273" cy="385763"/>
          </a:xfrm>
          <a:prstGeom prst="rect">
            <a:avLst/>
          </a:prstGeom>
          <a:noFill/>
          <a:ln/>
        </p:spPr>
        <p:txBody>
          <a:bodyPr wrap="none" lIns="0" tIns="0" rIns="0" bIns="0" rtlCol="0" anchor="t"/>
          <a:lstStyle/>
          <a:p>
            <a:pPr indent="0" marL="0">
              <a:lnSpc>
                <a:spcPts val="3000"/>
              </a:lnSpc>
              <a:buNone/>
            </a:pPr>
            <a:r>
              <a:rPr lang="en-US" sz="2400" dirty="0">
                <a:solidFill>
                  <a:srgbClr val="484237"/>
                </a:solidFill>
                <a:latin typeface="Gelasio Semi Bold" pitchFamily="34" charset="0"/>
                <a:ea typeface="Gelasio Semi Bold" pitchFamily="34" charset="-122"/>
                <a:cs typeface="Gelasio Semi Bold" pitchFamily="34" charset="-120"/>
              </a:rPr>
              <a:t>US National Defense Strategy</a:t>
            </a:r>
            <a:endParaRPr lang="en-US" sz="2400" dirty="0"/>
          </a:p>
        </p:txBody>
      </p:sp>
      <p:sp>
        <p:nvSpPr>
          <p:cNvPr id="4" name="Text 2"/>
          <p:cNvSpPr/>
          <p:nvPr/>
        </p:nvSpPr>
        <p:spPr>
          <a:xfrm>
            <a:off x="864037" y="3323034"/>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The US National Defense Strategy of 2018 identified AI as a critical technology for future military dominance, stating, "It is paramount for the US to remain a leader in AI, to increase its prosperity and national security."</a:t>
            </a:r>
            <a:endParaRPr lang="en-US" sz="1900" dirty="0"/>
          </a:p>
        </p:txBody>
      </p:sp>
      <p:sp>
        <p:nvSpPr>
          <p:cNvPr id="5" name="Text 3"/>
          <p:cNvSpPr/>
          <p:nvPr/>
        </p:nvSpPr>
        <p:spPr>
          <a:xfrm>
            <a:off x="864037" y="5125403"/>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The US Department of Defense (DoD) established the Joint Artificial Intelligence Center in 2018 to accelerate the development and deployment of AI-enabled capabilities.</a:t>
            </a:r>
            <a:endParaRPr lang="en-US" sz="1900" dirty="0"/>
          </a:p>
        </p:txBody>
      </p:sp>
      <p:sp>
        <p:nvSpPr>
          <p:cNvPr id="6" name="Text 4"/>
          <p:cNvSpPr/>
          <p:nvPr/>
        </p:nvSpPr>
        <p:spPr>
          <a:xfrm>
            <a:off x="7623929" y="2690455"/>
            <a:ext cx="3458766" cy="385763"/>
          </a:xfrm>
          <a:prstGeom prst="rect">
            <a:avLst/>
          </a:prstGeom>
          <a:noFill/>
          <a:ln/>
        </p:spPr>
        <p:txBody>
          <a:bodyPr wrap="none" lIns="0" tIns="0" rIns="0" bIns="0" rtlCol="0" anchor="t"/>
          <a:lstStyle/>
          <a:p>
            <a:pPr indent="0" marL="0">
              <a:lnSpc>
                <a:spcPts val="3000"/>
              </a:lnSpc>
              <a:buNone/>
            </a:pPr>
            <a:r>
              <a:rPr lang="en-US" sz="2400" dirty="0">
                <a:solidFill>
                  <a:srgbClr val="484237"/>
                </a:solidFill>
                <a:latin typeface="Gelasio Semi Bold" pitchFamily="34" charset="0"/>
                <a:ea typeface="Gelasio Semi Bold" pitchFamily="34" charset="-122"/>
                <a:cs typeface="Gelasio Semi Bold" pitchFamily="34" charset="-120"/>
              </a:rPr>
              <a:t>Ethical Considerations</a:t>
            </a:r>
            <a:endParaRPr lang="en-US" sz="2400" dirty="0"/>
          </a:p>
        </p:txBody>
      </p:sp>
      <p:sp>
        <p:nvSpPr>
          <p:cNvPr id="7" name="Text 5"/>
          <p:cNvSpPr/>
          <p:nvPr/>
        </p:nvSpPr>
        <p:spPr>
          <a:xfrm>
            <a:off x="7623929" y="3323034"/>
            <a:ext cx="6150054" cy="1185148"/>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In 2019, the US proposed AI ethics principles for both combat and non-combat applications, emphasizing responsible development and deployment.</a:t>
            </a:r>
            <a:endParaRPr lang="en-US" sz="1900" dirty="0"/>
          </a:p>
        </p:txBody>
      </p:sp>
      <p:sp>
        <p:nvSpPr>
          <p:cNvPr id="8" name="Text 6"/>
          <p:cNvSpPr/>
          <p:nvPr/>
        </p:nvSpPr>
        <p:spPr>
          <a:xfrm>
            <a:off x="7623929" y="4730353"/>
            <a:ext cx="6150054" cy="1185148"/>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These principles aim to guide the use of AI in the military domain, promoting ethical considerations and ensuring accountability.</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04505" y="632698"/>
            <a:ext cx="5940504" cy="718185"/>
          </a:xfrm>
          <a:prstGeom prst="rect">
            <a:avLst/>
          </a:prstGeom>
          <a:noFill/>
          <a:ln/>
        </p:spPr>
        <p:txBody>
          <a:bodyPr wrap="none" lIns="0" tIns="0" rIns="0" bIns="0" rtlCol="0" anchor="t"/>
          <a:lstStyle/>
          <a:p>
            <a:pPr indent="0" marL="0">
              <a:lnSpc>
                <a:spcPts val="5650"/>
              </a:lnSpc>
              <a:buNone/>
            </a:pPr>
            <a:r>
              <a:rPr lang="en-US" sz="4500" dirty="0">
                <a:solidFill>
                  <a:srgbClr val="484237"/>
                </a:solidFill>
                <a:latin typeface="Gelasio Semi Bold" pitchFamily="34" charset="0"/>
                <a:ea typeface="Gelasio Semi Bold" pitchFamily="34" charset="-122"/>
                <a:cs typeface="Gelasio Semi Bold" pitchFamily="34" charset="-120"/>
              </a:rPr>
              <a:t>Cybersecurity and AI</a:t>
            </a:r>
            <a:endParaRPr lang="en-US" sz="4500" dirty="0"/>
          </a:p>
        </p:txBody>
      </p:sp>
      <p:sp>
        <p:nvSpPr>
          <p:cNvPr id="3" name="Shape 1"/>
          <p:cNvSpPr/>
          <p:nvPr/>
        </p:nvSpPr>
        <p:spPr>
          <a:xfrm>
            <a:off x="804505" y="2069068"/>
            <a:ext cx="517088" cy="517088"/>
          </a:xfrm>
          <a:prstGeom prst="roundRect">
            <a:avLst>
              <a:gd name="adj" fmla="val 6668"/>
            </a:avLst>
          </a:prstGeom>
          <a:solidFill>
            <a:srgbClr val="EEE8DD"/>
          </a:solidFill>
          <a:ln/>
        </p:spPr>
      </p:sp>
      <p:sp>
        <p:nvSpPr>
          <p:cNvPr id="4" name="Text 2"/>
          <p:cNvSpPr/>
          <p:nvPr/>
        </p:nvSpPr>
        <p:spPr>
          <a:xfrm>
            <a:off x="981670" y="2155150"/>
            <a:ext cx="162639" cy="344805"/>
          </a:xfrm>
          <a:prstGeom prst="rect">
            <a:avLst/>
          </a:prstGeom>
          <a:noFill/>
          <a:ln/>
        </p:spPr>
        <p:txBody>
          <a:bodyPr wrap="none" lIns="0" tIns="0" rIns="0" bIns="0" rtlCol="0" anchor="t"/>
          <a:lstStyle/>
          <a:p>
            <a:pPr algn="ctr" indent="0" marL="0">
              <a:lnSpc>
                <a:spcPts val="2700"/>
              </a:lnSpc>
              <a:buNone/>
            </a:pPr>
            <a:r>
              <a:rPr lang="en-US" sz="2700" dirty="0">
                <a:solidFill>
                  <a:srgbClr val="746558"/>
                </a:solidFill>
                <a:latin typeface="Gelasio Semi Bold" pitchFamily="34" charset="0"/>
                <a:ea typeface="Gelasio Semi Bold" pitchFamily="34" charset="-122"/>
                <a:cs typeface="Gelasio Semi Bold" pitchFamily="34" charset="-120"/>
              </a:rPr>
              <a:t>1</a:t>
            </a:r>
            <a:endParaRPr lang="en-US" sz="2700" dirty="0"/>
          </a:p>
        </p:txBody>
      </p:sp>
      <p:sp>
        <p:nvSpPr>
          <p:cNvPr id="5" name="Text 3"/>
          <p:cNvSpPr/>
          <p:nvPr/>
        </p:nvSpPr>
        <p:spPr>
          <a:xfrm>
            <a:off x="1551384" y="2069068"/>
            <a:ext cx="4876681" cy="359092"/>
          </a:xfrm>
          <a:prstGeom prst="rect">
            <a:avLst/>
          </a:prstGeom>
          <a:noFill/>
          <a:ln/>
        </p:spPr>
        <p:txBody>
          <a:bodyPr wrap="none" lIns="0" tIns="0" rIns="0" bIns="0" rtlCol="0" anchor="t"/>
          <a:lstStyle/>
          <a:p>
            <a:pPr indent="0" marL="0">
              <a:lnSpc>
                <a:spcPts val="2800"/>
              </a:lnSpc>
              <a:buNone/>
            </a:pPr>
            <a:r>
              <a:rPr lang="en-US" sz="2250" dirty="0">
                <a:solidFill>
                  <a:srgbClr val="746558"/>
                </a:solidFill>
                <a:latin typeface="Gelasio Semi Bold" pitchFamily="34" charset="0"/>
                <a:ea typeface="Gelasio Semi Bold" pitchFamily="34" charset="-122"/>
                <a:cs typeface="Gelasio Semi Bold" pitchFamily="34" charset="-120"/>
              </a:rPr>
              <a:t>Cyber Threats to National Security</a:t>
            </a:r>
            <a:endParaRPr lang="en-US" sz="2250" dirty="0"/>
          </a:p>
        </p:txBody>
      </p:sp>
      <p:sp>
        <p:nvSpPr>
          <p:cNvPr id="6" name="Text 4"/>
          <p:cNvSpPr/>
          <p:nvPr/>
        </p:nvSpPr>
        <p:spPr>
          <a:xfrm>
            <a:off x="1551384" y="2566035"/>
            <a:ext cx="5648920" cy="2206704"/>
          </a:xfrm>
          <a:prstGeom prst="rect">
            <a:avLst/>
          </a:prstGeom>
          <a:noFill/>
          <a:ln/>
        </p:spPr>
        <p:txBody>
          <a:bodyPr wrap="square" lIns="0" tIns="0" rIns="0" bIns="0" rtlCol="0" anchor="t"/>
          <a:lstStyle/>
          <a:p>
            <a:pPr indent="0" marL="0">
              <a:lnSpc>
                <a:spcPts val="2850"/>
              </a:lnSpc>
              <a:buNone/>
            </a:pPr>
            <a:r>
              <a:rPr lang="en-US" sz="1800" dirty="0">
                <a:solidFill>
                  <a:srgbClr val="746558"/>
                </a:solidFill>
                <a:latin typeface="Gelasio" pitchFamily="34" charset="0"/>
                <a:ea typeface="Gelasio" pitchFamily="34" charset="-122"/>
                <a:cs typeface="Gelasio" pitchFamily="34" charset="-120"/>
              </a:rPr>
              <a:t>Cyberspace has been repeatedly targeted by rival nations using hackers to gain vital intelligence regarding key classified programs, from nuclear to defense. These can be viewed as major threats to national security, making investing in cyber warfare crucial.</a:t>
            </a:r>
            <a:endParaRPr lang="en-US" sz="1800" dirty="0"/>
          </a:p>
        </p:txBody>
      </p:sp>
      <p:sp>
        <p:nvSpPr>
          <p:cNvPr id="7" name="Shape 5"/>
          <p:cNvSpPr/>
          <p:nvPr/>
        </p:nvSpPr>
        <p:spPr>
          <a:xfrm>
            <a:off x="7430095" y="2069068"/>
            <a:ext cx="517088" cy="517088"/>
          </a:xfrm>
          <a:prstGeom prst="roundRect">
            <a:avLst>
              <a:gd name="adj" fmla="val 6668"/>
            </a:avLst>
          </a:prstGeom>
          <a:solidFill>
            <a:srgbClr val="EEE8DD"/>
          </a:solidFill>
          <a:ln/>
        </p:spPr>
      </p:sp>
      <p:sp>
        <p:nvSpPr>
          <p:cNvPr id="8" name="Text 6"/>
          <p:cNvSpPr/>
          <p:nvPr/>
        </p:nvSpPr>
        <p:spPr>
          <a:xfrm>
            <a:off x="7584162" y="2155150"/>
            <a:ext cx="208955" cy="344805"/>
          </a:xfrm>
          <a:prstGeom prst="rect">
            <a:avLst/>
          </a:prstGeom>
          <a:noFill/>
          <a:ln/>
        </p:spPr>
        <p:txBody>
          <a:bodyPr wrap="none" lIns="0" tIns="0" rIns="0" bIns="0" rtlCol="0" anchor="t"/>
          <a:lstStyle/>
          <a:p>
            <a:pPr algn="ctr" indent="0" marL="0">
              <a:lnSpc>
                <a:spcPts val="2700"/>
              </a:lnSpc>
              <a:buNone/>
            </a:pPr>
            <a:r>
              <a:rPr lang="en-US" sz="2700" dirty="0">
                <a:solidFill>
                  <a:srgbClr val="746558"/>
                </a:solidFill>
                <a:latin typeface="Gelasio Semi Bold" pitchFamily="34" charset="0"/>
                <a:ea typeface="Gelasio Semi Bold" pitchFamily="34" charset="-122"/>
                <a:cs typeface="Gelasio Semi Bold" pitchFamily="34" charset="-120"/>
              </a:rPr>
              <a:t>2</a:t>
            </a:r>
            <a:endParaRPr lang="en-US" sz="2700" dirty="0"/>
          </a:p>
        </p:txBody>
      </p:sp>
      <p:sp>
        <p:nvSpPr>
          <p:cNvPr id="9" name="Text 7"/>
          <p:cNvSpPr/>
          <p:nvPr/>
        </p:nvSpPr>
        <p:spPr>
          <a:xfrm>
            <a:off x="8176974" y="2069068"/>
            <a:ext cx="4341257" cy="359092"/>
          </a:xfrm>
          <a:prstGeom prst="rect">
            <a:avLst/>
          </a:prstGeom>
          <a:noFill/>
          <a:ln/>
        </p:spPr>
        <p:txBody>
          <a:bodyPr wrap="none" lIns="0" tIns="0" rIns="0" bIns="0" rtlCol="0" anchor="t"/>
          <a:lstStyle/>
          <a:p>
            <a:pPr indent="0" marL="0">
              <a:lnSpc>
                <a:spcPts val="2800"/>
              </a:lnSpc>
              <a:buNone/>
            </a:pPr>
            <a:r>
              <a:rPr lang="en-US" sz="2250" dirty="0">
                <a:solidFill>
                  <a:srgbClr val="746558"/>
                </a:solidFill>
                <a:latin typeface="Gelasio Semi Bold" pitchFamily="34" charset="0"/>
                <a:ea typeface="Gelasio Semi Bold" pitchFamily="34" charset="-122"/>
                <a:cs typeface="Gelasio Semi Bold" pitchFamily="34" charset="-120"/>
              </a:rPr>
              <a:t>AI for Enhanced Cybersecurity</a:t>
            </a:r>
            <a:endParaRPr lang="en-US" sz="2250" dirty="0"/>
          </a:p>
        </p:txBody>
      </p:sp>
      <p:sp>
        <p:nvSpPr>
          <p:cNvPr id="10" name="Text 8"/>
          <p:cNvSpPr/>
          <p:nvPr/>
        </p:nvSpPr>
        <p:spPr>
          <a:xfrm>
            <a:off x="8176974" y="2566035"/>
            <a:ext cx="5648920" cy="1471136"/>
          </a:xfrm>
          <a:prstGeom prst="rect">
            <a:avLst/>
          </a:prstGeom>
          <a:noFill/>
          <a:ln/>
        </p:spPr>
        <p:txBody>
          <a:bodyPr wrap="square" lIns="0" tIns="0" rIns="0" bIns="0" rtlCol="0" anchor="t"/>
          <a:lstStyle/>
          <a:p>
            <a:pPr indent="0" marL="0">
              <a:lnSpc>
                <a:spcPts val="2850"/>
              </a:lnSpc>
              <a:buNone/>
            </a:pPr>
            <a:r>
              <a:rPr lang="en-US" sz="1800" dirty="0">
                <a:solidFill>
                  <a:srgbClr val="746558"/>
                </a:solidFill>
                <a:latin typeface="Gelasio" pitchFamily="34" charset="0"/>
                <a:ea typeface="Gelasio" pitchFamily="34" charset="-122"/>
                <a:cs typeface="Gelasio" pitchFamily="34" charset="-120"/>
              </a:rPr>
              <a:t>AI can analyze network traffic from different sources, like firewalls and intrusion detection systems, to detect patterns and anomalies that might go unnoticed by human analysts.</a:t>
            </a:r>
            <a:endParaRPr lang="en-US" sz="1800" dirty="0"/>
          </a:p>
        </p:txBody>
      </p:sp>
      <p:sp>
        <p:nvSpPr>
          <p:cNvPr id="11" name="Shape 9"/>
          <p:cNvSpPr/>
          <p:nvPr/>
        </p:nvSpPr>
        <p:spPr>
          <a:xfrm>
            <a:off x="804505" y="5261015"/>
            <a:ext cx="517088" cy="517088"/>
          </a:xfrm>
          <a:prstGeom prst="roundRect">
            <a:avLst>
              <a:gd name="adj" fmla="val 6668"/>
            </a:avLst>
          </a:prstGeom>
          <a:solidFill>
            <a:srgbClr val="EEE8DD"/>
          </a:solidFill>
          <a:ln/>
        </p:spPr>
      </p:sp>
      <p:sp>
        <p:nvSpPr>
          <p:cNvPr id="12" name="Text 10"/>
          <p:cNvSpPr/>
          <p:nvPr/>
        </p:nvSpPr>
        <p:spPr>
          <a:xfrm>
            <a:off x="959167" y="5347097"/>
            <a:ext cx="207764" cy="344805"/>
          </a:xfrm>
          <a:prstGeom prst="rect">
            <a:avLst/>
          </a:prstGeom>
          <a:noFill/>
          <a:ln/>
        </p:spPr>
        <p:txBody>
          <a:bodyPr wrap="none" lIns="0" tIns="0" rIns="0" bIns="0" rtlCol="0" anchor="t"/>
          <a:lstStyle/>
          <a:p>
            <a:pPr algn="ctr" indent="0" marL="0">
              <a:lnSpc>
                <a:spcPts val="2700"/>
              </a:lnSpc>
              <a:buNone/>
            </a:pPr>
            <a:r>
              <a:rPr lang="en-US" sz="2700" dirty="0">
                <a:solidFill>
                  <a:srgbClr val="746558"/>
                </a:solidFill>
                <a:latin typeface="Gelasio Semi Bold" pitchFamily="34" charset="0"/>
                <a:ea typeface="Gelasio Semi Bold" pitchFamily="34" charset="-122"/>
                <a:cs typeface="Gelasio Semi Bold" pitchFamily="34" charset="-120"/>
              </a:rPr>
              <a:t>3</a:t>
            </a:r>
            <a:endParaRPr lang="en-US" sz="2700" dirty="0"/>
          </a:p>
        </p:txBody>
      </p:sp>
      <p:sp>
        <p:nvSpPr>
          <p:cNvPr id="13" name="Text 11"/>
          <p:cNvSpPr/>
          <p:nvPr/>
        </p:nvSpPr>
        <p:spPr>
          <a:xfrm>
            <a:off x="1551384" y="5261015"/>
            <a:ext cx="3568779" cy="359092"/>
          </a:xfrm>
          <a:prstGeom prst="rect">
            <a:avLst/>
          </a:prstGeom>
          <a:noFill/>
          <a:ln/>
        </p:spPr>
        <p:txBody>
          <a:bodyPr wrap="none" lIns="0" tIns="0" rIns="0" bIns="0" rtlCol="0" anchor="t"/>
          <a:lstStyle/>
          <a:p>
            <a:pPr indent="0" marL="0">
              <a:lnSpc>
                <a:spcPts val="2800"/>
              </a:lnSpc>
              <a:buNone/>
            </a:pPr>
            <a:r>
              <a:rPr lang="en-US" sz="2250" dirty="0">
                <a:solidFill>
                  <a:srgbClr val="746558"/>
                </a:solidFill>
                <a:latin typeface="Gelasio Semi Bold" pitchFamily="34" charset="0"/>
                <a:ea typeface="Gelasio Semi Bold" pitchFamily="34" charset="-122"/>
                <a:cs typeface="Gelasio Semi Bold" pitchFamily="34" charset="-120"/>
              </a:rPr>
              <a:t>Tactical Advantages of AI</a:t>
            </a:r>
            <a:endParaRPr lang="en-US" sz="2250" dirty="0"/>
          </a:p>
        </p:txBody>
      </p:sp>
      <p:sp>
        <p:nvSpPr>
          <p:cNvPr id="14" name="Text 12"/>
          <p:cNvSpPr/>
          <p:nvPr/>
        </p:nvSpPr>
        <p:spPr>
          <a:xfrm>
            <a:off x="1551384" y="5757982"/>
            <a:ext cx="5648920" cy="1103352"/>
          </a:xfrm>
          <a:prstGeom prst="rect">
            <a:avLst/>
          </a:prstGeom>
          <a:noFill/>
          <a:ln/>
        </p:spPr>
        <p:txBody>
          <a:bodyPr wrap="square" lIns="0" tIns="0" rIns="0" bIns="0" rtlCol="0" anchor="t"/>
          <a:lstStyle/>
          <a:p>
            <a:pPr indent="0" marL="0">
              <a:lnSpc>
                <a:spcPts val="2850"/>
              </a:lnSpc>
              <a:buNone/>
            </a:pPr>
            <a:r>
              <a:rPr lang="en-US" sz="1800" dirty="0">
                <a:solidFill>
                  <a:srgbClr val="746558"/>
                </a:solidFill>
                <a:latin typeface="Gelasio" pitchFamily="34" charset="0"/>
                <a:ea typeface="Gelasio" pitchFamily="34" charset="-122"/>
                <a:cs typeface="Gelasio" pitchFamily="34" charset="-120"/>
              </a:rPr>
              <a:t>AI systems allow for faster data processing and quicker reactions than human soldiers, providing a significant tactical advantage.</a:t>
            </a:r>
            <a:endParaRPr lang="en-US" sz="1800" dirty="0"/>
          </a:p>
        </p:txBody>
      </p:sp>
      <p:sp>
        <p:nvSpPr>
          <p:cNvPr id="15" name="Shape 13"/>
          <p:cNvSpPr/>
          <p:nvPr/>
        </p:nvSpPr>
        <p:spPr>
          <a:xfrm>
            <a:off x="7430095" y="5261015"/>
            <a:ext cx="517088" cy="517088"/>
          </a:xfrm>
          <a:prstGeom prst="roundRect">
            <a:avLst>
              <a:gd name="adj" fmla="val 6668"/>
            </a:avLst>
          </a:prstGeom>
          <a:solidFill>
            <a:srgbClr val="EEE8DD"/>
          </a:solidFill>
          <a:ln/>
        </p:spPr>
      </p:sp>
      <p:sp>
        <p:nvSpPr>
          <p:cNvPr id="16" name="Text 14"/>
          <p:cNvSpPr/>
          <p:nvPr/>
        </p:nvSpPr>
        <p:spPr>
          <a:xfrm>
            <a:off x="7581067" y="5347097"/>
            <a:ext cx="215027" cy="344805"/>
          </a:xfrm>
          <a:prstGeom prst="rect">
            <a:avLst/>
          </a:prstGeom>
          <a:noFill/>
          <a:ln/>
        </p:spPr>
        <p:txBody>
          <a:bodyPr wrap="none" lIns="0" tIns="0" rIns="0" bIns="0" rtlCol="0" anchor="t"/>
          <a:lstStyle/>
          <a:p>
            <a:pPr algn="ctr" indent="0" marL="0">
              <a:lnSpc>
                <a:spcPts val="2700"/>
              </a:lnSpc>
              <a:buNone/>
            </a:pPr>
            <a:r>
              <a:rPr lang="en-US" sz="2700" dirty="0">
                <a:solidFill>
                  <a:srgbClr val="746558"/>
                </a:solidFill>
                <a:latin typeface="Gelasio Semi Bold" pitchFamily="34" charset="0"/>
                <a:ea typeface="Gelasio Semi Bold" pitchFamily="34" charset="-122"/>
                <a:cs typeface="Gelasio Semi Bold" pitchFamily="34" charset="-120"/>
              </a:rPr>
              <a:t>4</a:t>
            </a:r>
            <a:endParaRPr lang="en-US" sz="2700" dirty="0"/>
          </a:p>
        </p:txBody>
      </p:sp>
      <p:sp>
        <p:nvSpPr>
          <p:cNvPr id="17" name="Text 15"/>
          <p:cNvSpPr/>
          <p:nvPr/>
        </p:nvSpPr>
        <p:spPr>
          <a:xfrm>
            <a:off x="8176974" y="5261015"/>
            <a:ext cx="2873216" cy="359092"/>
          </a:xfrm>
          <a:prstGeom prst="rect">
            <a:avLst/>
          </a:prstGeom>
          <a:noFill/>
          <a:ln/>
        </p:spPr>
        <p:txBody>
          <a:bodyPr wrap="none" lIns="0" tIns="0" rIns="0" bIns="0" rtlCol="0" anchor="t"/>
          <a:lstStyle/>
          <a:p>
            <a:pPr indent="0" marL="0">
              <a:lnSpc>
                <a:spcPts val="2800"/>
              </a:lnSpc>
              <a:buNone/>
            </a:pPr>
            <a:r>
              <a:rPr lang="en-US" sz="2250" dirty="0">
                <a:solidFill>
                  <a:srgbClr val="746558"/>
                </a:solidFill>
                <a:latin typeface="Gelasio Semi Bold" pitchFamily="34" charset="0"/>
                <a:ea typeface="Gelasio Semi Bold" pitchFamily="34" charset="-122"/>
                <a:cs typeface="Gelasio Semi Bold" pitchFamily="34" charset="-120"/>
              </a:rPr>
              <a:t>Ethical Concerns</a:t>
            </a:r>
            <a:endParaRPr lang="en-US" sz="2250" dirty="0"/>
          </a:p>
        </p:txBody>
      </p:sp>
      <p:sp>
        <p:nvSpPr>
          <p:cNvPr id="18" name="Text 16"/>
          <p:cNvSpPr/>
          <p:nvPr/>
        </p:nvSpPr>
        <p:spPr>
          <a:xfrm>
            <a:off x="8176974" y="5757982"/>
            <a:ext cx="5648920" cy="1838920"/>
          </a:xfrm>
          <a:prstGeom prst="rect">
            <a:avLst/>
          </a:prstGeom>
          <a:noFill/>
          <a:ln/>
        </p:spPr>
        <p:txBody>
          <a:bodyPr wrap="square" lIns="0" tIns="0" rIns="0" bIns="0" rtlCol="0" anchor="t"/>
          <a:lstStyle/>
          <a:p>
            <a:pPr indent="0" marL="0">
              <a:lnSpc>
                <a:spcPts val="2850"/>
              </a:lnSpc>
              <a:buNone/>
            </a:pPr>
            <a:r>
              <a:rPr lang="en-US" sz="1800" dirty="0">
                <a:solidFill>
                  <a:srgbClr val="746558"/>
                </a:solidFill>
                <a:latin typeface="Gelasio" pitchFamily="34" charset="0"/>
                <a:ea typeface="Gelasio" pitchFamily="34" charset="-122"/>
                <a:cs typeface="Gelasio" pitchFamily="34" charset="-120"/>
              </a:rPr>
              <a:t>However, ethical considerations arise in cyber operations, particularly regarding the potential for AI to be used for malicious purposes, such as targeted disinformation campaigns or the development of autonomous cyber weapons.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763191"/>
            <a:ext cx="12902327" cy="1543050"/>
          </a:xfrm>
          <a:prstGeom prst="rect">
            <a:avLst/>
          </a:prstGeom>
          <a:noFill/>
          <a:ln/>
        </p:spPr>
        <p:txBody>
          <a:bodyPr wrap="square" lIns="0" tIns="0" rIns="0" bIns="0" rtlCol="0" anchor="t"/>
          <a:lstStyle/>
          <a:p>
            <a:pPr indent="0" marL="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AI-Powered Military Advancements: A Global Race</a:t>
            </a:r>
            <a:endParaRPr lang="en-US" sz="4850" dirty="0"/>
          </a:p>
        </p:txBody>
      </p:sp>
      <p:sp>
        <p:nvSpPr>
          <p:cNvPr id="3" name="Text 1"/>
          <p:cNvSpPr/>
          <p:nvPr/>
        </p:nvSpPr>
        <p:spPr>
          <a:xfrm>
            <a:off x="864037" y="2898696"/>
            <a:ext cx="6150054" cy="3160395"/>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AI is revolutionizing military capabilities, particularly in the development of fifth-generation stealth aircraft. These aircraft, like the F-35, are essentially flying supercomputers, enabling autonomous decision-making, advanced electronic warfare, and improved flight control. The US is heavily investing in sixth-generation fighters, tanks, and drones, aiming for unmanned systems to reduce human casualties.</a:t>
            </a:r>
            <a:endParaRPr lang="en-US" sz="1900" dirty="0"/>
          </a:p>
        </p:txBody>
      </p:sp>
      <p:sp>
        <p:nvSpPr>
          <p:cNvPr id="4" name="Text 2"/>
          <p:cNvSpPr/>
          <p:nvPr/>
        </p:nvSpPr>
        <p:spPr>
          <a:xfrm>
            <a:off x="7623929" y="2898696"/>
            <a:ext cx="6150054" cy="4345543"/>
          </a:xfrm>
          <a:prstGeom prst="rect">
            <a:avLst/>
          </a:prstGeom>
          <a:noFill/>
          <a:ln/>
        </p:spPr>
        <p:txBody>
          <a:bodyPr wrap="square" lIns="0" tIns="0" rIns="0" bIns="0" rtlCol="0" anchor="t"/>
          <a:lstStyle/>
          <a:p>
            <a:pPr indent="0" marL="0">
              <a:lnSpc>
                <a:spcPts val="3100"/>
              </a:lnSpc>
              <a:buNone/>
            </a:pPr>
            <a:r>
              <a:rPr lang="en-US" sz="1900" dirty="0">
                <a:solidFill>
                  <a:srgbClr val="746558"/>
                </a:solidFill>
                <a:latin typeface="Gelasio" pitchFamily="34" charset="0"/>
                <a:ea typeface="Gelasio" pitchFamily="34" charset="-122"/>
                <a:cs typeface="Gelasio" pitchFamily="34" charset="-120"/>
              </a:rPr>
              <a:t>India is developing its own fifth-generation fighter jet, the AMCA, while China has acquired the Shenyang FC-31, a fifth-generation platform based on the J-20 Mighty Dragon. This poses a significant threat to India's national security, as these platforms can engage with fourth-generation fighter jets in beyond-visual-range combat without detection. China's rapid advancements in AI-powered military technologies, including autonomous drones, ISR technologies, and electronic warfare, are raising concerns about cybersecurity and the potential for intellectual property theft.</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2024-10-31T04:30:46Z</dcterms:created>
  <dcterms:modified xsi:type="dcterms:W3CDTF">2024-10-31T04:30:46Z</dcterms:modified>
</cp:coreProperties>
</file>