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4"/>
  </p:notesMasterIdLst>
  <p:sldIdLst>
    <p:sldId id="256" r:id="rId4"/>
    <p:sldId id="261" r:id="rId5"/>
    <p:sldId id="298" r:id="rId6"/>
    <p:sldId id="300" r:id="rId7"/>
    <p:sldId id="302" r:id="rId8"/>
    <p:sldId id="297" r:id="rId9"/>
    <p:sldId id="273" r:id="rId10"/>
    <p:sldId id="272" r:id="rId11"/>
    <p:sldId id="309" r:id="rId12"/>
    <p:sldId id="307" r:id="rId13"/>
    <p:sldId id="304" r:id="rId14"/>
    <p:sldId id="305" r:id="rId15"/>
    <p:sldId id="279" r:id="rId16"/>
    <p:sldId id="306" r:id="rId17"/>
    <p:sldId id="270" r:id="rId18"/>
    <p:sldId id="275" r:id="rId19"/>
    <p:sldId id="299" r:id="rId20"/>
    <p:sldId id="308" r:id="rId21"/>
    <p:sldId id="301" r:id="rId22"/>
    <p:sldId id="262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6" autoAdjust="0"/>
    <p:restoredTop sz="96196" autoAdjust="0"/>
  </p:normalViewPr>
  <p:slideViewPr>
    <p:cSldViewPr>
      <p:cViewPr varScale="1">
        <p:scale>
          <a:sx n="114" d="100"/>
          <a:sy n="114" d="100"/>
        </p:scale>
        <p:origin x="101" y="1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2022-06-01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075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453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0330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23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jp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15816" y="2139702"/>
            <a:ext cx="3384376" cy="1048242"/>
          </a:xfrm>
        </p:spPr>
        <p:txBody>
          <a:bodyPr/>
          <a:lstStyle/>
          <a:p>
            <a:pPr lvl="0"/>
            <a:r>
              <a:rPr lang="en-US" altLang="ko-KR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Final Year Project On</a:t>
            </a:r>
          </a:p>
          <a:p>
            <a:pPr lvl="0"/>
            <a:endParaRPr lang="en-US" altLang="ko-KR" sz="2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/>
            <a:endParaRPr lang="en-US" altLang="ko-KR" sz="2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/>
            <a:r>
              <a:rPr lang="en-US" altLang="ko-KR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Improving Speech by Analyzing Speech</a:t>
            </a:r>
            <a:endParaRPr lang="en-US" altLang="ko-KR" sz="2200" b="1" dirty="0">
              <a:solidFill>
                <a:srgbClr val="57A7BD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444208" y="3939902"/>
            <a:ext cx="269979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72200" y="357057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Under the Guidance of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72200" y="3963508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Mr. Saroj Shakya, Associate Professor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72200" y="4240507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Presented by: Ayush Bajgai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"/>
          <p:cNvSpPr txBox="1">
            <a:spLocks/>
          </p:cNvSpPr>
          <p:nvPr/>
        </p:nvSpPr>
        <p:spPr>
          <a:xfrm>
            <a:off x="395536" y="267494"/>
            <a:ext cx="3312368" cy="110998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36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876256" y="1377479"/>
            <a:ext cx="1980000" cy="1980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48264" y="2025551"/>
            <a:ext cx="18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Speech to action ERD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5526"/>
            <a:ext cx="6206752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7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 smtClean="0"/>
              <a:t>Design and Implementation</a:t>
            </a:r>
            <a:endParaRPr lang="ko-KR" alt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495" y="1059582"/>
            <a:ext cx="4605505" cy="408391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115616" y="1923678"/>
            <a:ext cx="1980000" cy="1980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87624" y="2571750"/>
            <a:ext cx="1800200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UML of </a:t>
            </a:r>
            <a:endParaRPr lang="en-US" altLang="ko-KR" sz="14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Speech to Action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38495" y="1059582"/>
            <a:ext cx="830591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22815" y="1092329"/>
            <a:ext cx="1273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Speech to Action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19246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"/>
          <p:cNvSpPr txBox="1">
            <a:spLocks/>
          </p:cNvSpPr>
          <p:nvPr/>
        </p:nvSpPr>
        <p:spPr>
          <a:xfrm>
            <a:off x="395536" y="267494"/>
            <a:ext cx="3312368" cy="110998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36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83518"/>
            <a:ext cx="5939986" cy="4227934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6876256" y="1377479"/>
            <a:ext cx="1980000" cy="1980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48264" y="2025551"/>
            <a:ext cx="1800200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Class Diagram of 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Speech to 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Action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339502"/>
            <a:ext cx="144016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3950" y="432415"/>
            <a:ext cx="1273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Speech to Action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75335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>
            <a:off x="0" y="2571750"/>
            <a:ext cx="9144000" cy="2571750"/>
          </a:xfrm>
          <a:prstGeom prst="triangle">
            <a:avLst>
              <a:gd name="adj" fmla="val 49811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Oval 19"/>
          <p:cNvSpPr/>
          <p:nvPr/>
        </p:nvSpPr>
        <p:spPr>
          <a:xfrm>
            <a:off x="4114800" y="2114550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 Placeholder 1"/>
          <p:cNvSpPr txBox="1">
            <a:spLocks/>
          </p:cNvSpPr>
          <p:nvPr/>
        </p:nvSpPr>
        <p:spPr>
          <a:xfrm>
            <a:off x="2924442" y="3147814"/>
            <a:ext cx="3312368" cy="110998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2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Snapshots </a:t>
            </a:r>
          </a:p>
          <a:p>
            <a:pPr marL="0" indent="0" algn="ctr"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</a:t>
            </a:r>
            <a:r>
              <a:rPr lang="en-US" altLang="ko-KR" sz="32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 the System</a:t>
            </a:r>
            <a:endParaRPr lang="en-US" altLang="ko-KR" sz="3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139952" y="2211710"/>
            <a:ext cx="864096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33"/>
          <a:stretch/>
        </p:blipFill>
        <p:spPr>
          <a:xfrm>
            <a:off x="4231631" y="2264023"/>
            <a:ext cx="680737" cy="5341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8"/>
          <a:stretch/>
        </p:blipFill>
        <p:spPr>
          <a:xfrm>
            <a:off x="116307" y="258294"/>
            <a:ext cx="1830486" cy="35632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10990"/>
          <a:stretch/>
        </p:blipFill>
        <p:spPr>
          <a:xfrm>
            <a:off x="2374974" y="258294"/>
            <a:ext cx="1578227" cy="25575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44" b="26794"/>
          <a:stretch/>
        </p:blipFill>
        <p:spPr>
          <a:xfrm>
            <a:off x="4788024" y="291031"/>
            <a:ext cx="1857840" cy="16326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258294"/>
            <a:ext cx="1820229" cy="365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23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 smtClean="0"/>
              <a:t>Literature and Technology review</a:t>
            </a:r>
            <a:endParaRPr lang="ko-KR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01824" y="1203598"/>
            <a:ext cx="774035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Android is a linux-based software package and operating system for mobile 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devices </a:t>
            </a:r>
            <a:r>
              <a:rPr lang="en-US" sz="1600" dirty="0">
                <a:solidFill>
                  <a:schemeClr val="bg1"/>
                </a:solidFill>
              </a:rPr>
              <a:t>like tablets and smartphones 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javatpoint</a:t>
            </a:r>
            <a:r>
              <a:rPr lang="en-US" sz="1600" dirty="0">
                <a:solidFill>
                  <a:schemeClr val="bg1"/>
                </a:solidFill>
              </a:rPr>
              <a:t>, 2022)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There </a:t>
            </a:r>
            <a:r>
              <a:rPr lang="en-US" sz="1600" dirty="0">
                <a:solidFill>
                  <a:schemeClr val="bg1"/>
                </a:solidFill>
              </a:rPr>
              <a:t>is a significant need for mobile device </a:t>
            </a:r>
            <a:r>
              <a:rPr lang="en-US" sz="1600" dirty="0" smtClean="0">
                <a:solidFill>
                  <a:schemeClr val="bg1"/>
                </a:solidFill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To provide user with thorough knowledge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Google Speech Recognition – it’s own library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To convey the message what individuals are saying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Easy-to-understand format, Simple layout, Accessible and well portrayed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</a:endParaRPr>
          </a:p>
          <a:p>
            <a:pPr algn="just">
              <a:lnSpc>
                <a:spcPct val="300000"/>
              </a:lnSpc>
            </a:pP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304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"/>
          <p:cNvSpPr txBox="1">
            <a:spLocks/>
          </p:cNvSpPr>
          <p:nvPr/>
        </p:nvSpPr>
        <p:spPr>
          <a:xfrm>
            <a:off x="1547664" y="195486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smtClean="0"/>
              <a:t>Product Evaluation</a:t>
            </a:r>
            <a:endParaRPr lang="ko-KR" altLang="en-US" sz="3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475656" y="1131590"/>
            <a:ext cx="626469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Based on initial project plan</a:t>
            </a:r>
          </a:p>
          <a:p>
            <a:pPr algn="just">
              <a:lnSpc>
                <a:spcPct val="150000"/>
              </a:lnSpc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Product fulfills the requirement such as :-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t</a:t>
            </a:r>
            <a:r>
              <a:rPr lang="en-US" sz="1600" dirty="0" smtClean="0">
                <a:solidFill>
                  <a:schemeClr val="bg1"/>
                </a:solidFill>
              </a:rPr>
              <a:t>ranscribing speech to text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gives feedback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view profile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forget password</a:t>
            </a: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Properly Tested and Deployed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</a:endParaRPr>
          </a:p>
          <a:p>
            <a:pPr algn="just">
              <a:lnSpc>
                <a:spcPct val="300000"/>
              </a:lnSpc>
            </a:pP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106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1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 smtClean="0"/>
              <a:t>Project Evaluation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131590"/>
            <a:ext cx="8568952" cy="4140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Simple functionality – expense of having a usable system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Completed following the key aspects of the requirements and methodology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Every component of the methodology is appropriate for the project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Replacing the existing systems which are too complicated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Built from scratch for the betterment of simple interface, system </a:t>
            </a:r>
            <a:r>
              <a:rPr lang="en-US" sz="1600" dirty="0">
                <a:solidFill>
                  <a:schemeClr val="bg1"/>
                </a:solidFill>
              </a:rPr>
              <a:t>e</a:t>
            </a:r>
            <a:r>
              <a:rPr lang="en-US" sz="1600" dirty="0" smtClean="0">
                <a:solidFill>
                  <a:schemeClr val="bg1"/>
                </a:solidFill>
              </a:rPr>
              <a:t>fficient and cooperative modules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Has adverse limitations while developing the application</a:t>
            </a:r>
            <a:endParaRPr lang="en-US" sz="1600" dirty="0">
              <a:solidFill>
                <a:schemeClr val="bg1"/>
              </a:solidFill>
            </a:endParaRPr>
          </a:p>
          <a:p>
            <a:pPr algn="just">
              <a:lnSpc>
                <a:spcPct val="300000"/>
              </a:lnSpc>
            </a:pP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9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1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 smtClean="0"/>
              <a:t>Limitation</a:t>
            </a:r>
            <a:endParaRPr lang="ko-KR" altLang="en-US" sz="3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915566"/>
            <a:ext cx="89289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 The </a:t>
            </a:r>
            <a:r>
              <a:rPr lang="en-US" sz="1600" dirty="0" smtClean="0">
                <a:solidFill>
                  <a:schemeClr val="bg1"/>
                </a:solidFill>
              </a:rPr>
              <a:t>application is </a:t>
            </a:r>
            <a:r>
              <a:rPr lang="en-US" sz="1600" dirty="0">
                <a:solidFill>
                  <a:schemeClr val="bg1"/>
                </a:solidFill>
              </a:rPr>
              <a:t>not designed to work with different languages, accents or </a:t>
            </a:r>
            <a:r>
              <a:rPr lang="en-US" sz="1600" dirty="0" smtClean="0">
                <a:solidFill>
                  <a:schemeClr val="bg1"/>
                </a:solidFill>
              </a:rPr>
              <a:t>dialects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Restrictions - For </a:t>
            </a:r>
            <a:r>
              <a:rPr lang="en-US" sz="1600" dirty="0">
                <a:solidFill>
                  <a:schemeClr val="bg1"/>
                </a:solidFill>
              </a:rPr>
              <a:t>example, it can't understand words that aren't in its </a:t>
            </a:r>
            <a:r>
              <a:rPr lang="en-US" sz="1600" dirty="0" smtClean="0">
                <a:solidFill>
                  <a:schemeClr val="bg1"/>
                </a:solidFill>
              </a:rPr>
              <a:t>dictionary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 The speech-to-text system is not completely </a:t>
            </a:r>
            <a:r>
              <a:rPr lang="en-US" sz="1600" dirty="0" smtClean="0">
                <a:solidFill>
                  <a:schemeClr val="bg1"/>
                </a:solidFill>
              </a:rPr>
              <a:t>accurate transcribing speech to text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Requires peaceful surroundings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Doesn’t provide suggestions for correct grammars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</a:endParaRPr>
          </a:p>
          <a:p>
            <a:pPr algn="just">
              <a:lnSpc>
                <a:spcPct val="300000"/>
              </a:lnSpc>
            </a:pP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629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"/>
          <p:cNvSpPr txBox="1">
            <a:spLocks/>
          </p:cNvSpPr>
          <p:nvPr/>
        </p:nvSpPr>
        <p:spPr>
          <a:xfrm>
            <a:off x="1547664" y="195486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smtClean="0"/>
              <a:t>Conclusion</a:t>
            </a:r>
            <a:endParaRPr lang="ko-KR" altLang="en-US" sz="3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475656" y="1131590"/>
            <a:ext cx="75608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“Speech to Action” an application - which helps </a:t>
            </a:r>
            <a:r>
              <a:rPr lang="en-US" sz="1600" dirty="0">
                <a:solidFill>
                  <a:schemeClr val="bg1"/>
                </a:solidFill>
              </a:rPr>
              <a:t>and guide every </a:t>
            </a:r>
            <a:r>
              <a:rPr lang="en-US" sz="1600" dirty="0" smtClean="0">
                <a:solidFill>
                  <a:schemeClr val="bg1"/>
                </a:solidFill>
              </a:rPr>
              <a:t>person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It explains the </a:t>
            </a:r>
            <a:r>
              <a:rPr lang="en-US" sz="1600" dirty="0" smtClean="0">
                <a:solidFill>
                  <a:schemeClr val="bg1"/>
                </a:solidFill>
              </a:rPr>
              <a:t>system's </a:t>
            </a:r>
            <a:r>
              <a:rPr lang="en-US" sz="1600" dirty="0">
                <a:solidFill>
                  <a:schemeClr val="bg1"/>
                </a:solidFill>
              </a:rPr>
              <a:t>goals, functionality, and interface.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Java – a general programming language, object-oriented language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Different task and different scenarios to cope with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Collected </a:t>
            </a:r>
            <a:r>
              <a:rPr lang="en-US" sz="1600" dirty="0">
                <a:solidFill>
                  <a:schemeClr val="bg1"/>
                </a:solidFill>
              </a:rPr>
              <a:t>development and management information.</a:t>
            </a: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</a:endParaRPr>
          </a:p>
          <a:p>
            <a:pPr algn="just">
              <a:lnSpc>
                <a:spcPct val="300000"/>
              </a:lnSpc>
            </a:pP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246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483518"/>
            <a:ext cx="8820472" cy="576064"/>
          </a:xfrm>
        </p:spPr>
        <p:txBody>
          <a:bodyPr/>
          <a:lstStyle/>
          <a:p>
            <a:r>
              <a:rPr lang="en-US" altLang="ko-KR" sz="3200" dirty="0" smtClean="0"/>
              <a:t>Reference</a:t>
            </a:r>
            <a:endParaRPr lang="ko-KR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" y="1131590"/>
            <a:ext cx="87849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JavaTpoint, </a:t>
            </a:r>
            <a:r>
              <a:rPr lang="en-US" sz="1200" dirty="0">
                <a:solidFill>
                  <a:schemeClr val="bg1"/>
                </a:solidFill>
              </a:rPr>
              <a:t>2022. What is android - </a:t>
            </a:r>
            <a:r>
              <a:rPr lang="en-US" sz="1200" dirty="0" err="1">
                <a:solidFill>
                  <a:schemeClr val="bg1"/>
                </a:solidFill>
              </a:rPr>
              <a:t>javatpoint</a:t>
            </a:r>
            <a:r>
              <a:rPr lang="en-US" sz="1200" dirty="0">
                <a:solidFill>
                  <a:schemeClr val="bg1"/>
                </a:solidFill>
              </a:rPr>
              <a:t>. [online] Available at: &lt;https://www.javatpoint.com/android-what-where-and-why&gt; [Accessed 1 May 2022</a:t>
            </a:r>
            <a:r>
              <a:rPr lang="en-US" sz="1200" dirty="0" smtClean="0">
                <a:solidFill>
                  <a:schemeClr val="bg1"/>
                </a:solidFill>
              </a:rPr>
              <a:t>].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Keith</a:t>
            </a:r>
            <a:r>
              <a:rPr lang="en-US" sz="1200" dirty="0">
                <a:solidFill>
                  <a:schemeClr val="bg1"/>
                </a:solidFill>
              </a:rPr>
              <a:t>, W., 2008. On the Origins of Speech as a Discipline: James A. Winans and Public Speaking as Practical Democracy. Rhetoric Society Quarterly, 38(3), pp.239-258 [Accessed 13 05 2022</a:t>
            </a:r>
            <a:r>
              <a:rPr lang="en-US" sz="1200" dirty="0" smtClean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endParaRPr lang="en-US" sz="12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Mayo Clinic. 2022. Fear of public speaking: How can I overcome it?. [online] Available at: &lt;https://www.mayoclinic.org/diseases-conditions/specific-phobias/expert-answers/fear-of-public-speaking/faq-20058416#:~:text=D.%2C%20L.P.,hands%20and%20a%20quavering%20voice.&gt; [Accessed 31 May 2022</a:t>
            </a:r>
            <a:r>
              <a:rPr lang="en-US" sz="1200" dirty="0" smtClean="0">
                <a:solidFill>
                  <a:schemeClr val="bg1"/>
                </a:solidFill>
              </a:rPr>
              <a:t>].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Techopedia, </a:t>
            </a:r>
            <a:r>
              <a:rPr lang="en-US" sz="1200" dirty="0">
                <a:solidFill>
                  <a:schemeClr val="bg1"/>
                </a:solidFill>
              </a:rPr>
              <a:t>2022. What are System Requirements? - Definition from Techopedia. [online] Available at: &lt;https://www.techopedia.com/definition/4371/system-requirements&gt; [Accessed 31 May 2022].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1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1"/>
          <p:cNvSpPr txBox="1">
            <a:spLocks/>
          </p:cNvSpPr>
          <p:nvPr/>
        </p:nvSpPr>
        <p:spPr>
          <a:xfrm>
            <a:off x="0" y="166686"/>
            <a:ext cx="9144000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 smtClean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Pentagon 5"/>
          <p:cNvSpPr/>
          <p:nvPr/>
        </p:nvSpPr>
        <p:spPr>
          <a:xfrm>
            <a:off x="1583668" y="1059582"/>
            <a:ext cx="720080" cy="288032"/>
          </a:xfrm>
          <a:custGeom>
            <a:avLst/>
            <a:gdLst/>
            <a:ahLst/>
            <a:cxnLst/>
            <a:rect l="l" t="t" r="r" b="b"/>
            <a:pathLst>
              <a:path w="3910322" h="1656000">
                <a:moveTo>
                  <a:pt x="184" y="0"/>
                </a:moveTo>
                <a:lnTo>
                  <a:pt x="3082322" y="0"/>
                </a:lnTo>
                <a:lnTo>
                  <a:pt x="3910322" y="828000"/>
                </a:lnTo>
                <a:lnTo>
                  <a:pt x="3082322" y="1656000"/>
                </a:lnTo>
                <a:lnTo>
                  <a:pt x="0" y="1656000"/>
                </a:lnTo>
                <a:lnTo>
                  <a:pt x="828092" y="82790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Pentagon 5"/>
          <p:cNvSpPr/>
          <p:nvPr/>
        </p:nvSpPr>
        <p:spPr>
          <a:xfrm>
            <a:off x="1587100" y="1707654"/>
            <a:ext cx="720080" cy="288032"/>
          </a:xfrm>
          <a:custGeom>
            <a:avLst/>
            <a:gdLst/>
            <a:ahLst/>
            <a:cxnLst/>
            <a:rect l="l" t="t" r="r" b="b"/>
            <a:pathLst>
              <a:path w="3910322" h="1656000">
                <a:moveTo>
                  <a:pt x="184" y="0"/>
                </a:moveTo>
                <a:lnTo>
                  <a:pt x="3082322" y="0"/>
                </a:lnTo>
                <a:lnTo>
                  <a:pt x="3910322" y="828000"/>
                </a:lnTo>
                <a:lnTo>
                  <a:pt x="3082322" y="1656000"/>
                </a:lnTo>
                <a:lnTo>
                  <a:pt x="0" y="1656000"/>
                </a:lnTo>
                <a:lnTo>
                  <a:pt x="828092" y="82790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Pentagon 5"/>
          <p:cNvSpPr/>
          <p:nvPr/>
        </p:nvSpPr>
        <p:spPr>
          <a:xfrm>
            <a:off x="1583668" y="2430199"/>
            <a:ext cx="720080" cy="288032"/>
          </a:xfrm>
          <a:custGeom>
            <a:avLst/>
            <a:gdLst/>
            <a:ahLst/>
            <a:cxnLst/>
            <a:rect l="l" t="t" r="r" b="b"/>
            <a:pathLst>
              <a:path w="3910322" h="1656000">
                <a:moveTo>
                  <a:pt x="184" y="0"/>
                </a:moveTo>
                <a:lnTo>
                  <a:pt x="3082322" y="0"/>
                </a:lnTo>
                <a:lnTo>
                  <a:pt x="3910322" y="828000"/>
                </a:lnTo>
                <a:lnTo>
                  <a:pt x="3082322" y="1656000"/>
                </a:lnTo>
                <a:lnTo>
                  <a:pt x="0" y="1656000"/>
                </a:lnTo>
                <a:lnTo>
                  <a:pt x="828092" y="82790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0" name="Pentagon 5"/>
          <p:cNvSpPr/>
          <p:nvPr/>
        </p:nvSpPr>
        <p:spPr>
          <a:xfrm>
            <a:off x="1563892" y="3219822"/>
            <a:ext cx="720080" cy="288032"/>
          </a:xfrm>
          <a:custGeom>
            <a:avLst/>
            <a:gdLst/>
            <a:ahLst/>
            <a:cxnLst/>
            <a:rect l="l" t="t" r="r" b="b"/>
            <a:pathLst>
              <a:path w="3910322" h="1656000">
                <a:moveTo>
                  <a:pt x="184" y="0"/>
                </a:moveTo>
                <a:lnTo>
                  <a:pt x="3082322" y="0"/>
                </a:lnTo>
                <a:lnTo>
                  <a:pt x="3910322" y="828000"/>
                </a:lnTo>
                <a:lnTo>
                  <a:pt x="3082322" y="1656000"/>
                </a:lnTo>
                <a:lnTo>
                  <a:pt x="0" y="1656000"/>
                </a:lnTo>
                <a:lnTo>
                  <a:pt x="828092" y="82790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3" name="Text Placeholder 1"/>
          <p:cNvSpPr txBox="1">
            <a:spLocks/>
          </p:cNvSpPr>
          <p:nvPr/>
        </p:nvSpPr>
        <p:spPr>
          <a:xfrm>
            <a:off x="2303748" y="1048234"/>
            <a:ext cx="1620180" cy="2929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</a:rPr>
              <a:t>Project Summary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 Placeholder 1"/>
          <p:cNvSpPr txBox="1">
            <a:spLocks/>
          </p:cNvSpPr>
          <p:nvPr/>
        </p:nvSpPr>
        <p:spPr>
          <a:xfrm>
            <a:off x="2303748" y="1707654"/>
            <a:ext cx="1620180" cy="2929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</a:rPr>
              <a:t>Introduction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 Placeholder 1"/>
          <p:cNvSpPr txBox="1">
            <a:spLocks/>
          </p:cNvSpPr>
          <p:nvPr/>
        </p:nvSpPr>
        <p:spPr>
          <a:xfrm>
            <a:off x="2299670" y="2427734"/>
            <a:ext cx="2052228" cy="2929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</a:rPr>
              <a:t>Problem Statement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 Placeholder 1"/>
          <p:cNvSpPr txBox="1">
            <a:spLocks/>
          </p:cNvSpPr>
          <p:nvPr/>
        </p:nvSpPr>
        <p:spPr>
          <a:xfrm>
            <a:off x="2303748" y="3219822"/>
            <a:ext cx="1620180" cy="2929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</a:rPr>
              <a:t>Objectives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8" name="Text Placeholder 1"/>
          <p:cNvSpPr txBox="1">
            <a:spLocks/>
          </p:cNvSpPr>
          <p:nvPr/>
        </p:nvSpPr>
        <p:spPr>
          <a:xfrm>
            <a:off x="2307180" y="3939902"/>
            <a:ext cx="1620180" cy="2929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</a:rPr>
              <a:t>Methodology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Text Placeholder 1"/>
          <p:cNvSpPr txBox="1">
            <a:spLocks/>
          </p:cNvSpPr>
          <p:nvPr/>
        </p:nvSpPr>
        <p:spPr>
          <a:xfrm>
            <a:off x="6083254" y="1048234"/>
            <a:ext cx="2630384" cy="2929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</a:rPr>
              <a:t>Design and Implementation</a:t>
            </a:r>
            <a:endParaRPr lang="ko-KR" alt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 Placeholder 1"/>
          <p:cNvSpPr txBox="1">
            <a:spLocks/>
          </p:cNvSpPr>
          <p:nvPr/>
        </p:nvSpPr>
        <p:spPr>
          <a:xfrm>
            <a:off x="6083254" y="1688324"/>
            <a:ext cx="2630384" cy="2929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</a:rPr>
              <a:t>Snapshots of the system</a:t>
            </a:r>
            <a:endParaRPr lang="ko-KR" alt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Text Placeholder 1"/>
          <p:cNvSpPr txBox="1">
            <a:spLocks/>
          </p:cNvSpPr>
          <p:nvPr/>
        </p:nvSpPr>
        <p:spPr>
          <a:xfrm>
            <a:off x="6081284" y="3182585"/>
            <a:ext cx="2737888" cy="2929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</a:rPr>
              <a:t>Project and Product Evaluation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Text Placeholder 1"/>
          <p:cNvSpPr txBox="1">
            <a:spLocks/>
          </p:cNvSpPr>
          <p:nvPr/>
        </p:nvSpPr>
        <p:spPr>
          <a:xfrm>
            <a:off x="6063478" y="3937904"/>
            <a:ext cx="2088232" cy="2929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</a:rPr>
              <a:t>Conclusion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7" name="Pentagon 5"/>
          <p:cNvSpPr/>
          <p:nvPr/>
        </p:nvSpPr>
        <p:spPr>
          <a:xfrm>
            <a:off x="1583668" y="3939902"/>
            <a:ext cx="720080" cy="288032"/>
          </a:xfrm>
          <a:custGeom>
            <a:avLst/>
            <a:gdLst/>
            <a:ahLst/>
            <a:cxnLst/>
            <a:rect l="l" t="t" r="r" b="b"/>
            <a:pathLst>
              <a:path w="3910322" h="1656000">
                <a:moveTo>
                  <a:pt x="184" y="0"/>
                </a:moveTo>
                <a:lnTo>
                  <a:pt x="3082322" y="0"/>
                </a:lnTo>
                <a:lnTo>
                  <a:pt x="3910322" y="828000"/>
                </a:lnTo>
                <a:lnTo>
                  <a:pt x="3082322" y="1656000"/>
                </a:lnTo>
                <a:lnTo>
                  <a:pt x="0" y="1656000"/>
                </a:lnTo>
                <a:lnTo>
                  <a:pt x="828092" y="82790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6" name="Pentagon 5"/>
          <p:cNvSpPr/>
          <p:nvPr/>
        </p:nvSpPr>
        <p:spPr>
          <a:xfrm>
            <a:off x="1563892" y="4659982"/>
            <a:ext cx="720080" cy="288032"/>
          </a:xfrm>
          <a:custGeom>
            <a:avLst/>
            <a:gdLst/>
            <a:ahLst/>
            <a:cxnLst/>
            <a:rect l="l" t="t" r="r" b="b"/>
            <a:pathLst>
              <a:path w="3910322" h="1656000">
                <a:moveTo>
                  <a:pt x="184" y="0"/>
                </a:moveTo>
                <a:lnTo>
                  <a:pt x="3082322" y="0"/>
                </a:lnTo>
                <a:lnTo>
                  <a:pt x="3910322" y="828000"/>
                </a:lnTo>
                <a:lnTo>
                  <a:pt x="3082322" y="1656000"/>
                </a:lnTo>
                <a:lnTo>
                  <a:pt x="0" y="1656000"/>
                </a:lnTo>
                <a:lnTo>
                  <a:pt x="828092" y="82790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Text Placeholder 1"/>
          <p:cNvSpPr txBox="1">
            <a:spLocks/>
          </p:cNvSpPr>
          <p:nvPr/>
        </p:nvSpPr>
        <p:spPr>
          <a:xfrm>
            <a:off x="2307180" y="4585509"/>
            <a:ext cx="1910304" cy="2929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</a:rPr>
              <a:t>System Requirement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2" name="Pentagon 5"/>
          <p:cNvSpPr/>
          <p:nvPr/>
        </p:nvSpPr>
        <p:spPr>
          <a:xfrm>
            <a:off x="5363174" y="1059582"/>
            <a:ext cx="720080" cy="288032"/>
          </a:xfrm>
          <a:custGeom>
            <a:avLst/>
            <a:gdLst/>
            <a:ahLst/>
            <a:cxnLst/>
            <a:rect l="l" t="t" r="r" b="b"/>
            <a:pathLst>
              <a:path w="3910322" h="1656000">
                <a:moveTo>
                  <a:pt x="184" y="0"/>
                </a:moveTo>
                <a:lnTo>
                  <a:pt x="3082322" y="0"/>
                </a:lnTo>
                <a:lnTo>
                  <a:pt x="3910322" y="828000"/>
                </a:lnTo>
                <a:lnTo>
                  <a:pt x="3082322" y="1656000"/>
                </a:lnTo>
                <a:lnTo>
                  <a:pt x="0" y="1656000"/>
                </a:lnTo>
                <a:lnTo>
                  <a:pt x="828092" y="82790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Pentagon 5"/>
          <p:cNvSpPr/>
          <p:nvPr/>
        </p:nvSpPr>
        <p:spPr>
          <a:xfrm>
            <a:off x="5366606" y="1707654"/>
            <a:ext cx="720080" cy="288032"/>
          </a:xfrm>
          <a:custGeom>
            <a:avLst/>
            <a:gdLst/>
            <a:ahLst/>
            <a:cxnLst/>
            <a:rect l="l" t="t" r="r" b="b"/>
            <a:pathLst>
              <a:path w="3910322" h="1656000">
                <a:moveTo>
                  <a:pt x="184" y="0"/>
                </a:moveTo>
                <a:lnTo>
                  <a:pt x="3082322" y="0"/>
                </a:lnTo>
                <a:lnTo>
                  <a:pt x="3910322" y="828000"/>
                </a:lnTo>
                <a:lnTo>
                  <a:pt x="3082322" y="1656000"/>
                </a:lnTo>
                <a:lnTo>
                  <a:pt x="0" y="1656000"/>
                </a:lnTo>
                <a:lnTo>
                  <a:pt x="828092" y="82790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Pentagon 5"/>
          <p:cNvSpPr/>
          <p:nvPr/>
        </p:nvSpPr>
        <p:spPr>
          <a:xfrm>
            <a:off x="5363174" y="2430199"/>
            <a:ext cx="720080" cy="288032"/>
          </a:xfrm>
          <a:custGeom>
            <a:avLst/>
            <a:gdLst/>
            <a:ahLst/>
            <a:cxnLst/>
            <a:rect l="l" t="t" r="r" b="b"/>
            <a:pathLst>
              <a:path w="3910322" h="1656000">
                <a:moveTo>
                  <a:pt x="184" y="0"/>
                </a:moveTo>
                <a:lnTo>
                  <a:pt x="3082322" y="0"/>
                </a:lnTo>
                <a:lnTo>
                  <a:pt x="3910322" y="828000"/>
                </a:lnTo>
                <a:lnTo>
                  <a:pt x="3082322" y="1656000"/>
                </a:lnTo>
                <a:lnTo>
                  <a:pt x="0" y="1656000"/>
                </a:lnTo>
                <a:lnTo>
                  <a:pt x="828092" y="82790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5" name="Pentagon 5"/>
          <p:cNvSpPr/>
          <p:nvPr/>
        </p:nvSpPr>
        <p:spPr>
          <a:xfrm>
            <a:off x="5343398" y="3219822"/>
            <a:ext cx="720080" cy="288032"/>
          </a:xfrm>
          <a:custGeom>
            <a:avLst/>
            <a:gdLst/>
            <a:ahLst/>
            <a:cxnLst/>
            <a:rect l="l" t="t" r="r" b="b"/>
            <a:pathLst>
              <a:path w="3910322" h="1656000">
                <a:moveTo>
                  <a:pt x="184" y="0"/>
                </a:moveTo>
                <a:lnTo>
                  <a:pt x="3082322" y="0"/>
                </a:lnTo>
                <a:lnTo>
                  <a:pt x="3910322" y="828000"/>
                </a:lnTo>
                <a:lnTo>
                  <a:pt x="3082322" y="1656000"/>
                </a:lnTo>
                <a:lnTo>
                  <a:pt x="0" y="1656000"/>
                </a:lnTo>
                <a:lnTo>
                  <a:pt x="828092" y="82790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6" name="Pentagon 5"/>
          <p:cNvSpPr/>
          <p:nvPr/>
        </p:nvSpPr>
        <p:spPr>
          <a:xfrm>
            <a:off x="5363174" y="3939902"/>
            <a:ext cx="720080" cy="288032"/>
          </a:xfrm>
          <a:custGeom>
            <a:avLst/>
            <a:gdLst/>
            <a:ahLst/>
            <a:cxnLst/>
            <a:rect l="l" t="t" r="r" b="b"/>
            <a:pathLst>
              <a:path w="3910322" h="1656000">
                <a:moveTo>
                  <a:pt x="184" y="0"/>
                </a:moveTo>
                <a:lnTo>
                  <a:pt x="3082322" y="0"/>
                </a:lnTo>
                <a:lnTo>
                  <a:pt x="3910322" y="828000"/>
                </a:lnTo>
                <a:lnTo>
                  <a:pt x="3082322" y="1656000"/>
                </a:lnTo>
                <a:lnTo>
                  <a:pt x="0" y="1656000"/>
                </a:lnTo>
                <a:lnTo>
                  <a:pt x="828092" y="82790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7" name="Pentagon 5"/>
          <p:cNvSpPr/>
          <p:nvPr/>
        </p:nvSpPr>
        <p:spPr>
          <a:xfrm>
            <a:off x="5343398" y="4659982"/>
            <a:ext cx="720080" cy="288032"/>
          </a:xfrm>
          <a:custGeom>
            <a:avLst/>
            <a:gdLst/>
            <a:ahLst/>
            <a:cxnLst/>
            <a:rect l="l" t="t" r="r" b="b"/>
            <a:pathLst>
              <a:path w="3910322" h="1656000">
                <a:moveTo>
                  <a:pt x="184" y="0"/>
                </a:moveTo>
                <a:lnTo>
                  <a:pt x="3082322" y="0"/>
                </a:lnTo>
                <a:lnTo>
                  <a:pt x="3910322" y="828000"/>
                </a:lnTo>
                <a:lnTo>
                  <a:pt x="3082322" y="1656000"/>
                </a:lnTo>
                <a:lnTo>
                  <a:pt x="0" y="1656000"/>
                </a:lnTo>
                <a:lnTo>
                  <a:pt x="828092" y="82790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8" name="Text Placeholder 1"/>
          <p:cNvSpPr txBox="1">
            <a:spLocks/>
          </p:cNvSpPr>
          <p:nvPr/>
        </p:nvSpPr>
        <p:spPr>
          <a:xfrm>
            <a:off x="6063478" y="4655052"/>
            <a:ext cx="2088232" cy="2929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</a:rPr>
              <a:t>Reference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9" name="Text Placeholder 1"/>
          <p:cNvSpPr txBox="1">
            <a:spLocks/>
          </p:cNvSpPr>
          <p:nvPr/>
        </p:nvSpPr>
        <p:spPr>
          <a:xfrm>
            <a:off x="6081284" y="2414388"/>
            <a:ext cx="2955212" cy="2929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</a:rPr>
              <a:t>Literature and Technology review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1"/>
          <p:cNvSpPr txBox="1">
            <a:spLocks/>
          </p:cNvSpPr>
          <p:nvPr/>
        </p:nvSpPr>
        <p:spPr>
          <a:xfrm>
            <a:off x="323528" y="123478"/>
            <a:ext cx="4752528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smtClean="0"/>
              <a:t>Project Summary</a:t>
            </a:r>
            <a:endParaRPr lang="ko-KR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3000" y="1131590"/>
            <a:ext cx="900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The goal of the project title is to </a:t>
            </a:r>
            <a:r>
              <a:rPr lang="en-US" sz="1600" dirty="0" smtClean="0">
                <a:solidFill>
                  <a:schemeClr val="bg1"/>
                </a:solidFill>
              </a:rPr>
              <a:t>develop an </a:t>
            </a:r>
            <a:r>
              <a:rPr lang="en-US" sz="1600" dirty="0">
                <a:solidFill>
                  <a:schemeClr val="bg1"/>
                </a:solidFill>
              </a:rPr>
              <a:t>android application that can help </a:t>
            </a:r>
            <a:r>
              <a:rPr lang="en-US" sz="1600" dirty="0" smtClean="0">
                <a:solidFill>
                  <a:schemeClr val="bg1"/>
                </a:solidFill>
              </a:rPr>
              <a:t>people enhance 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their </a:t>
            </a:r>
            <a:r>
              <a:rPr lang="en-US" sz="1600" dirty="0">
                <a:solidFill>
                  <a:schemeClr val="bg1"/>
                </a:solidFill>
              </a:rPr>
              <a:t>public speaking </a:t>
            </a:r>
            <a:r>
              <a:rPr lang="en-US" sz="1600" dirty="0" smtClean="0">
                <a:solidFill>
                  <a:schemeClr val="bg1"/>
                </a:solidFill>
              </a:rPr>
              <a:t>skills</a:t>
            </a: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Android application </a:t>
            </a:r>
            <a:r>
              <a:rPr lang="en-US" sz="1600" dirty="0" smtClean="0">
                <a:solidFill>
                  <a:schemeClr val="bg1"/>
                </a:solidFill>
              </a:rPr>
              <a:t>“Speech to Action” 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Build confidence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Able </a:t>
            </a:r>
            <a:r>
              <a:rPr lang="en-US" sz="1600" dirty="0">
                <a:solidFill>
                  <a:schemeClr val="bg1"/>
                </a:solidFill>
              </a:rPr>
              <a:t>to practice in safer environment</a:t>
            </a: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</a:endParaRPr>
          </a:p>
          <a:p>
            <a:pPr algn="just">
              <a:lnSpc>
                <a:spcPct val="300000"/>
              </a:lnSpc>
            </a:pP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7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1"/>
          <p:cNvSpPr txBox="1">
            <a:spLocks/>
          </p:cNvSpPr>
          <p:nvPr/>
        </p:nvSpPr>
        <p:spPr>
          <a:xfrm>
            <a:off x="323528" y="123478"/>
            <a:ext cx="4752528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smtClean="0"/>
              <a:t>Introduction</a:t>
            </a:r>
            <a:endParaRPr lang="ko-KR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3000" y="1131590"/>
            <a:ext cx="900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Public </a:t>
            </a:r>
            <a:r>
              <a:rPr lang="en-US" sz="1600" dirty="0">
                <a:solidFill>
                  <a:schemeClr val="bg1"/>
                </a:solidFill>
              </a:rPr>
              <a:t>Speaking became the general, usually neutral term for non-elocutionist oral 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communication </a:t>
            </a:r>
            <a:r>
              <a:rPr lang="en-US" sz="1600" dirty="0">
                <a:solidFill>
                  <a:schemeClr val="bg1"/>
                </a:solidFill>
              </a:rPr>
              <a:t>(Keith, 2008</a:t>
            </a:r>
            <a:r>
              <a:rPr lang="en-US" sz="1600" dirty="0" smtClean="0">
                <a:solidFill>
                  <a:schemeClr val="bg1"/>
                </a:solidFill>
              </a:rPr>
              <a:t>).</a:t>
            </a:r>
          </a:p>
          <a:p>
            <a:pPr algn="just">
              <a:lnSpc>
                <a:spcPct val="150000"/>
              </a:lnSpc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“Speech to Action” </a:t>
            </a:r>
            <a:r>
              <a:rPr lang="en-US" sz="1600" dirty="0" smtClean="0">
                <a:solidFill>
                  <a:schemeClr val="bg1"/>
                </a:solidFill>
              </a:rPr>
              <a:t>- transcribes users speech</a:t>
            </a: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Provides description and suggestions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Developed using Java and XML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</a:endParaRPr>
          </a:p>
          <a:p>
            <a:pPr algn="just">
              <a:lnSpc>
                <a:spcPct val="300000"/>
              </a:lnSpc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499742"/>
            <a:ext cx="2129992" cy="26437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703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63638"/>
            <a:ext cx="3089617" cy="20882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4" name="Text Placeholder 1"/>
          <p:cNvSpPr txBox="1">
            <a:spLocks/>
          </p:cNvSpPr>
          <p:nvPr/>
        </p:nvSpPr>
        <p:spPr>
          <a:xfrm>
            <a:off x="395536" y="195486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smtClean="0"/>
              <a:t>Problem Statement</a:t>
            </a:r>
            <a:endParaRPr lang="ko-KR" altLang="en-US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83968" y="915566"/>
            <a:ext cx="48600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Fear of speaking in public</a:t>
            </a:r>
          </a:p>
          <a:p>
            <a:pPr algn="just">
              <a:lnSpc>
                <a:spcPct val="150000"/>
              </a:lnSpc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Problem writing the contents</a:t>
            </a: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“suffer through them with shaking hands </a:t>
            </a:r>
            <a:r>
              <a:rPr lang="en-US" sz="1600" dirty="0" smtClean="0">
                <a:solidFill>
                  <a:schemeClr val="bg1"/>
                </a:solidFill>
              </a:rPr>
              <a:t>and a </a:t>
            </a:r>
          </a:p>
          <a:p>
            <a:pPr algn="just">
              <a:lnSpc>
                <a:spcPct val="30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quavering voice” (</a:t>
            </a:r>
            <a:r>
              <a:rPr lang="en-US" sz="1600" dirty="0">
                <a:solidFill>
                  <a:schemeClr val="bg1"/>
                </a:solidFill>
              </a:rPr>
              <a:t>Mayo Clinic, 2022)</a:t>
            </a: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Forgetting the lines while delivering</a:t>
            </a: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Judged by peers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</a:endParaRPr>
          </a:p>
          <a:p>
            <a:pPr algn="just">
              <a:lnSpc>
                <a:spcPct val="300000"/>
              </a:lnSpc>
            </a:pP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73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29"/>
          <p:cNvSpPr/>
          <p:nvPr/>
        </p:nvSpPr>
        <p:spPr>
          <a:xfrm>
            <a:off x="-108520" y="2571750"/>
            <a:ext cx="9073008" cy="1656184"/>
          </a:xfrm>
          <a:custGeom>
            <a:avLst/>
            <a:gdLst>
              <a:gd name="connsiteX0" fmla="*/ 6702732 w 8527613"/>
              <a:gd name="connsiteY0" fmla="*/ 0 h 1932318"/>
              <a:gd name="connsiteX1" fmla="*/ 7289327 w 8527613"/>
              <a:gd name="connsiteY1" fmla="*/ 1190446 h 1932318"/>
              <a:gd name="connsiteX2" fmla="*/ 8199872 w 8527613"/>
              <a:gd name="connsiteY2" fmla="*/ 354402 h 1932318"/>
              <a:gd name="connsiteX3" fmla="*/ 8063738 w 8527613"/>
              <a:gd name="connsiteY3" fmla="*/ 218268 h 1932318"/>
              <a:gd name="connsiteX4" fmla="*/ 8527613 w 8527613"/>
              <a:gd name="connsiteY4" fmla="*/ 35564 h 1932318"/>
              <a:gd name="connsiteX5" fmla="*/ 8438753 w 8527613"/>
              <a:gd name="connsiteY5" fmla="*/ 593283 h 1932318"/>
              <a:gd name="connsiteX6" fmla="*/ 8307071 w 8527613"/>
              <a:gd name="connsiteY6" fmla="*/ 461601 h 1932318"/>
              <a:gd name="connsiteX7" fmla="*/ 7375593 w 8527613"/>
              <a:gd name="connsiteY7" fmla="*/ 1544129 h 1932318"/>
              <a:gd name="connsiteX8" fmla="*/ 6737237 w 8527613"/>
              <a:gd name="connsiteY8" fmla="*/ 129398 h 1932318"/>
              <a:gd name="connsiteX9" fmla="*/ 767759 w 8527613"/>
              <a:gd name="connsiteY9" fmla="*/ 1932318 h 1932318"/>
              <a:gd name="connsiteX10" fmla="*/ 7 w 8527613"/>
              <a:gd name="connsiteY10" fmla="*/ 1104182 h 1932318"/>
              <a:gd name="connsiteX11" fmla="*/ 6702732 w 8527613"/>
              <a:gd name="connsiteY11" fmla="*/ 0 h 1932318"/>
              <a:gd name="connsiteX0" fmla="*/ 6703554 w 8528435"/>
              <a:gd name="connsiteY0" fmla="*/ 0 h 2303254"/>
              <a:gd name="connsiteX1" fmla="*/ 7290149 w 8528435"/>
              <a:gd name="connsiteY1" fmla="*/ 1190446 h 2303254"/>
              <a:gd name="connsiteX2" fmla="*/ 8200694 w 8528435"/>
              <a:gd name="connsiteY2" fmla="*/ 354402 h 2303254"/>
              <a:gd name="connsiteX3" fmla="*/ 8064560 w 8528435"/>
              <a:gd name="connsiteY3" fmla="*/ 218268 h 2303254"/>
              <a:gd name="connsiteX4" fmla="*/ 8528435 w 8528435"/>
              <a:gd name="connsiteY4" fmla="*/ 35564 h 2303254"/>
              <a:gd name="connsiteX5" fmla="*/ 8439575 w 8528435"/>
              <a:gd name="connsiteY5" fmla="*/ 593283 h 2303254"/>
              <a:gd name="connsiteX6" fmla="*/ 8307893 w 8528435"/>
              <a:gd name="connsiteY6" fmla="*/ 461601 h 2303254"/>
              <a:gd name="connsiteX7" fmla="*/ 7376415 w 8528435"/>
              <a:gd name="connsiteY7" fmla="*/ 1544129 h 2303254"/>
              <a:gd name="connsiteX8" fmla="*/ 6738059 w 8528435"/>
              <a:gd name="connsiteY8" fmla="*/ 129398 h 2303254"/>
              <a:gd name="connsiteX9" fmla="*/ 830 w 8528435"/>
              <a:gd name="connsiteY9" fmla="*/ 2303254 h 2303254"/>
              <a:gd name="connsiteX10" fmla="*/ 829 w 8528435"/>
              <a:gd name="connsiteY10" fmla="*/ 1104182 h 2303254"/>
              <a:gd name="connsiteX11" fmla="*/ 6703554 w 8528435"/>
              <a:gd name="connsiteY11" fmla="*/ 0 h 2303254"/>
              <a:gd name="connsiteX0" fmla="*/ 6720227 w 8545108"/>
              <a:gd name="connsiteY0" fmla="*/ 0 h 2303254"/>
              <a:gd name="connsiteX1" fmla="*/ 7306822 w 8545108"/>
              <a:gd name="connsiteY1" fmla="*/ 1190446 h 2303254"/>
              <a:gd name="connsiteX2" fmla="*/ 8217367 w 8545108"/>
              <a:gd name="connsiteY2" fmla="*/ 354402 h 2303254"/>
              <a:gd name="connsiteX3" fmla="*/ 8081233 w 8545108"/>
              <a:gd name="connsiteY3" fmla="*/ 218268 h 2303254"/>
              <a:gd name="connsiteX4" fmla="*/ 8545108 w 8545108"/>
              <a:gd name="connsiteY4" fmla="*/ 35564 h 2303254"/>
              <a:gd name="connsiteX5" fmla="*/ 8456248 w 8545108"/>
              <a:gd name="connsiteY5" fmla="*/ 593283 h 2303254"/>
              <a:gd name="connsiteX6" fmla="*/ 8324566 w 8545108"/>
              <a:gd name="connsiteY6" fmla="*/ 461601 h 2303254"/>
              <a:gd name="connsiteX7" fmla="*/ 7393088 w 8545108"/>
              <a:gd name="connsiteY7" fmla="*/ 1544129 h 2303254"/>
              <a:gd name="connsiteX8" fmla="*/ 6754732 w 8545108"/>
              <a:gd name="connsiteY8" fmla="*/ 129398 h 2303254"/>
              <a:gd name="connsiteX9" fmla="*/ 17503 w 8545108"/>
              <a:gd name="connsiteY9" fmla="*/ 2303254 h 2303254"/>
              <a:gd name="connsiteX10" fmla="*/ 249 w 8545108"/>
              <a:gd name="connsiteY10" fmla="*/ 897148 h 2303254"/>
              <a:gd name="connsiteX11" fmla="*/ 6720227 w 8545108"/>
              <a:gd name="connsiteY11" fmla="*/ 0 h 2303254"/>
              <a:gd name="connsiteX0" fmla="*/ 6720227 w 8545108"/>
              <a:gd name="connsiteY0" fmla="*/ 0 h 2303254"/>
              <a:gd name="connsiteX1" fmla="*/ 7306822 w 8545108"/>
              <a:gd name="connsiteY1" fmla="*/ 1190446 h 2303254"/>
              <a:gd name="connsiteX2" fmla="*/ 8217367 w 8545108"/>
              <a:gd name="connsiteY2" fmla="*/ 354402 h 2303254"/>
              <a:gd name="connsiteX3" fmla="*/ 8081233 w 8545108"/>
              <a:gd name="connsiteY3" fmla="*/ 218268 h 2303254"/>
              <a:gd name="connsiteX4" fmla="*/ 8545108 w 8545108"/>
              <a:gd name="connsiteY4" fmla="*/ 35564 h 2303254"/>
              <a:gd name="connsiteX5" fmla="*/ 8456248 w 8545108"/>
              <a:gd name="connsiteY5" fmla="*/ 593283 h 2303254"/>
              <a:gd name="connsiteX6" fmla="*/ 8324566 w 8545108"/>
              <a:gd name="connsiteY6" fmla="*/ 461601 h 2303254"/>
              <a:gd name="connsiteX7" fmla="*/ 7393088 w 8545108"/>
              <a:gd name="connsiteY7" fmla="*/ 1544129 h 2303254"/>
              <a:gd name="connsiteX8" fmla="*/ 6771985 w 8545108"/>
              <a:gd name="connsiteY8" fmla="*/ 345058 h 2303254"/>
              <a:gd name="connsiteX9" fmla="*/ 17503 w 8545108"/>
              <a:gd name="connsiteY9" fmla="*/ 2303254 h 2303254"/>
              <a:gd name="connsiteX10" fmla="*/ 249 w 8545108"/>
              <a:gd name="connsiteY10" fmla="*/ 897148 h 2303254"/>
              <a:gd name="connsiteX11" fmla="*/ 6720227 w 8545108"/>
              <a:gd name="connsiteY11" fmla="*/ 0 h 2303254"/>
              <a:gd name="connsiteX0" fmla="*/ 6780612 w 8545108"/>
              <a:gd name="connsiteY0" fmla="*/ 197350 h 2267690"/>
              <a:gd name="connsiteX1" fmla="*/ 7306822 w 8545108"/>
              <a:gd name="connsiteY1" fmla="*/ 1154882 h 2267690"/>
              <a:gd name="connsiteX2" fmla="*/ 8217367 w 8545108"/>
              <a:gd name="connsiteY2" fmla="*/ 318838 h 2267690"/>
              <a:gd name="connsiteX3" fmla="*/ 8081233 w 8545108"/>
              <a:gd name="connsiteY3" fmla="*/ 182704 h 2267690"/>
              <a:gd name="connsiteX4" fmla="*/ 8545108 w 8545108"/>
              <a:gd name="connsiteY4" fmla="*/ 0 h 2267690"/>
              <a:gd name="connsiteX5" fmla="*/ 8456248 w 8545108"/>
              <a:gd name="connsiteY5" fmla="*/ 557719 h 2267690"/>
              <a:gd name="connsiteX6" fmla="*/ 8324566 w 8545108"/>
              <a:gd name="connsiteY6" fmla="*/ 426037 h 2267690"/>
              <a:gd name="connsiteX7" fmla="*/ 7393088 w 8545108"/>
              <a:gd name="connsiteY7" fmla="*/ 1508565 h 2267690"/>
              <a:gd name="connsiteX8" fmla="*/ 6771985 w 8545108"/>
              <a:gd name="connsiteY8" fmla="*/ 309494 h 2267690"/>
              <a:gd name="connsiteX9" fmla="*/ 17503 w 8545108"/>
              <a:gd name="connsiteY9" fmla="*/ 2267690 h 2267690"/>
              <a:gd name="connsiteX10" fmla="*/ 249 w 8545108"/>
              <a:gd name="connsiteY10" fmla="*/ 861584 h 2267690"/>
              <a:gd name="connsiteX11" fmla="*/ 6780612 w 8545108"/>
              <a:gd name="connsiteY11" fmla="*/ 197350 h 2267690"/>
              <a:gd name="connsiteX0" fmla="*/ 6780612 w 8545108"/>
              <a:gd name="connsiteY0" fmla="*/ 197350 h 2095162"/>
              <a:gd name="connsiteX1" fmla="*/ 7306822 w 8545108"/>
              <a:gd name="connsiteY1" fmla="*/ 1154882 h 2095162"/>
              <a:gd name="connsiteX2" fmla="*/ 8217367 w 8545108"/>
              <a:gd name="connsiteY2" fmla="*/ 318838 h 2095162"/>
              <a:gd name="connsiteX3" fmla="*/ 8081233 w 8545108"/>
              <a:gd name="connsiteY3" fmla="*/ 182704 h 2095162"/>
              <a:gd name="connsiteX4" fmla="*/ 8545108 w 8545108"/>
              <a:gd name="connsiteY4" fmla="*/ 0 h 2095162"/>
              <a:gd name="connsiteX5" fmla="*/ 8456248 w 8545108"/>
              <a:gd name="connsiteY5" fmla="*/ 557719 h 2095162"/>
              <a:gd name="connsiteX6" fmla="*/ 8324566 w 8545108"/>
              <a:gd name="connsiteY6" fmla="*/ 426037 h 2095162"/>
              <a:gd name="connsiteX7" fmla="*/ 7393088 w 8545108"/>
              <a:gd name="connsiteY7" fmla="*/ 1508565 h 2095162"/>
              <a:gd name="connsiteX8" fmla="*/ 6771985 w 8545108"/>
              <a:gd name="connsiteY8" fmla="*/ 309494 h 2095162"/>
              <a:gd name="connsiteX9" fmla="*/ 17503 w 8545108"/>
              <a:gd name="connsiteY9" fmla="*/ 2095162 h 2095162"/>
              <a:gd name="connsiteX10" fmla="*/ 249 w 8545108"/>
              <a:gd name="connsiteY10" fmla="*/ 861584 h 2095162"/>
              <a:gd name="connsiteX11" fmla="*/ 6780612 w 8545108"/>
              <a:gd name="connsiteY11" fmla="*/ 197350 h 209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45108" h="2095162">
                <a:moveTo>
                  <a:pt x="6780612" y="197350"/>
                </a:moveTo>
                <a:lnTo>
                  <a:pt x="7306822" y="1154882"/>
                </a:lnTo>
                <a:lnTo>
                  <a:pt x="8217367" y="318838"/>
                </a:lnTo>
                <a:lnTo>
                  <a:pt x="8081233" y="182704"/>
                </a:lnTo>
                <a:lnTo>
                  <a:pt x="8545108" y="0"/>
                </a:lnTo>
                <a:lnTo>
                  <a:pt x="8456248" y="557719"/>
                </a:lnTo>
                <a:lnTo>
                  <a:pt x="8324566" y="426037"/>
                </a:lnTo>
                <a:lnTo>
                  <a:pt x="7393088" y="1508565"/>
                </a:lnTo>
                <a:lnTo>
                  <a:pt x="6771985" y="309494"/>
                </a:lnTo>
                <a:lnTo>
                  <a:pt x="17503" y="2095162"/>
                </a:lnTo>
                <a:cubicBezTo>
                  <a:pt x="20378" y="1706973"/>
                  <a:pt x="-2626" y="1249773"/>
                  <a:pt x="249" y="861584"/>
                </a:cubicBezTo>
                <a:lnTo>
                  <a:pt x="6780612" y="19735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3000" y="1131590"/>
            <a:ext cx="90010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Suggest user in enhancing vocabulary</a:t>
            </a:r>
          </a:p>
          <a:p>
            <a:pPr algn="just">
              <a:lnSpc>
                <a:spcPct val="150000"/>
              </a:lnSpc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Opportunity to become a better speaker</a:t>
            </a: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Top Stores in app, reading &amp; skimming skills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Avoids repetition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words</a:t>
            </a: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Checking punctuality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</a:endParaRPr>
          </a:p>
          <a:p>
            <a:pPr algn="just">
              <a:lnSpc>
                <a:spcPct val="300000"/>
              </a:lnSpc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" name="Text Placeholder 1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 smtClean="0"/>
              <a:t>Objectives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0102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1"/>
          <p:cNvSpPr txBox="1">
            <a:spLocks/>
          </p:cNvSpPr>
          <p:nvPr/>
        </p:nvSpPr>
        <p:spPr>
          <a:xfrm>
            <a:off x="1403648" y="195486"/>
            <a:ext cx="2952328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smtClean="0"/>
              <a:t>Methodology</a:t>
            </a:r>
            <a:endParaRPr lang="ko-KR" altLang="en-US" sz="3200" b="1" dirty="0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0" y="915566"/>
            <a:ext cx="918051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331640" y="1131590"/>
            <a:ext cx="77403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Waterfall methodology – phase of SDLC, sequential development process</a:t>
            </a:r>
          </a:p>
          <a:p>
            <a:pPr algn="just">
              <a:lnSpc>
                <a:spcPct val="150000"/>
              </a:lnSpc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Includes Requirements, Analysis, Design, Implementation, Testing, Deployment,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Maintenance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Approached in this project because it is cost effective, limited resource, less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manpower while developing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Well Tested and Deployed</a:t>
            </a: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Downsides </a:t>
            </a:r>
            <a:r>
              <a:rPr lang="en-US" sz="1600" dirty="0">
                <a:solidFill>
                  <a:schemeClr val="bg1"/>
                </a:solidFill>
              </a:rPr>
              <a:t>–</a:t>
            </a:r>
            <a:r>
              <a:rPr lang="en-US" sz="1600" dirty="0" smtClean="0">
                <a:solidFill>
                  <a:schemeClr val="bg1"/>
                </a:solidFill>
              </a:rPr>
              <a:t> project requirement changes frequently, leads to rise of bugs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</a:endParaRPr>
          </a:p>
          <a:p>
            <a:pPr algn="just">
              <a:lnSpc>
                <a:spcPct val="300000"/>
              </a:lnSpc>
            </a:pP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111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948358" y="867846"/>
            <a:ext cx="3312368" cy="165618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2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System Requirement</a:t>
            </a:r>
            <a:endParaRPr lang="en-US" altLang="ko-KR" sz="32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39" y="2169809"/>
            <a:ext cx="2592289" cy="227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System requirements are the configurations that a system must have in order for a hardware or software program to perform smoothly and efficiently (Techopedia, 2022). The system requirements for this application are very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straightforward.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627534"/>
            <a:ext cx="1731340" cy="1152128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627534"/>
            <a:ext cx="1368152" cy="13681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223" y="2082747"/>
            <a:ext cx="1361698" cy="13616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03"/>
          <a:stretch/>
        </p:blipFill>
        <p:spPr>
          <a:xfrm rot="977336">
            <a:off x="4302230" y="3409731"/>
            <a:ext cx="1136897" cy="154639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246" y="2715766"/>
            <a:ext cx="1447752" cy="24277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33"/>
          <a:stretch/>
        </p:blipFill>
        <p:spPr>
          <a:xfrm>
            <a:off x="7596336" y="3147814"/>
            <a:ext cx="917685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26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 smtClean="0"/>
              <a:t>Work Plan</a:t>
            </a:r>
            <a:endParaRPr lang="ko-KR" altLang="en-US" sz="3200" b="1" dirty="0"/>
          </a:p>
        </p:txBody>
      </p:sp>
      <p:sp>
        <p:nvSpPr>
          <p:cNvPr id="6" name="Oval 5"/>
          <p:cNvSpPr/>
          <p:nvPr/>
        </p:nvSpPr>
        <p:spPr>
          <a:xfrm>
            <a:off x="0" y="486440"/>
            <a:ext cx="1206134" cy="1206134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90518" y="843558"/>
            <a:ext cx="14041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Gantt Chart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163" y="1851670"/>
            <a:ext cx="5011837" cy="32918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23468"/>
            <a:ext cx="3886751" cy="332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767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2915</TotalTime>
  <Words>653</Words>
  <Application>Microsoft Office PowerPoint</Application>
  <PresentationFormat>On-screen Show (16:9)</PresentationFormat>
  <Paragraphs>121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 Unicode MS</vt:lpstr>
      <vt:lpstr>Malgun Gothic</vt:lpstr>
      <vt:lpstr>Arial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Microsoft account</cp:lastModifiedBy>
  <cp:revision>221</cp:revision>
  <dcterms:created xsi:type="dcterms:W3CDTF">2016-12-05T23:26:54Z</dcterms:created>
  <dcterms:modified xsi:type="dcterms:W3CDTF">2022-06-01T14:39:25Z</dcterms:modified>
</cp:coreProperties>
</file>