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22"/>
  </p:notesMasterIdLst>
  <p:sldIdLst>
    <p:sldId id="256" r:id="rId4"/>
    <p:sldId id="261" r:id="rId5"/>
    <p:sldId id="298" r:id="rId6"/>
    <p:sldId id="300" r:id="rId7"/>
    <p:sldId id="302" r:id="rId8"/>
    <p:sldId id="297" r:id="rId9"/>
    <p:sldId id="273" r:id="rId10"/>
    <p:sldId id="272" r:id="rId11"/>
    <p:sldId id="304" r:id="rId12"/>
    <p:sldId id="305" r:id="rId13"/>
    <p:sldId id="279" r:id="rId14"/>
    <p:sldId id="306" r:id="rId15"/>
    <p:sldId id="270" r:id="rId16"/>
    <p:sldId id="275" r:id="rId17"/>
    <p:sldId id="299" r:id="rId18"/>
    <p:sldId id="294" r:id="rId19"/>
    <p:sldId id="301" r:id="rId20"/>
    <p:sldId id="262" r:id="rId21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7A7BD"/>
    <a:srgbClr val="69B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16" autoAdjust="0"/>
    <p:restoredTop sz="96196" autoAdjust="0"/>
  </p:normalViewPr>
  <p:slideViewPr>
    <p:cSldViewPr>
      <p:cViewPr varScale="1">
        <p:scale>
          <a:sx n="118" d="100"/>
          <a:sy n="118" d="100"/>
        </p:scale>
        <p:origin x="614" y="-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B428EB-F3A7-4A96-BB1D-43FE156CDB2B}" type="datetimeFigureOut">
              <a:rPr lang="ko-KR" altLang="en-US" smtClean="0"/>
              <a:t>2022-05-31</a:t>
            </a:fld>
            <a:endParaRPr lang="ko-KR" alt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4F3882-DEFD-4E72-8E13-72C60FD89A1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67069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4F3882-DEFD-4E72-8E13-72C60FD89A16}" type="slidenum">
              <a:rPr lang="ko-KR" altLang="en-US" smtClean="0"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00757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4F3882-DEFD-4E72-8E13-72C60FD89A16}" type="slidenum">
              <a:rPr lang="ko-KR" altLang="en-US" smtClean="0"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03305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4F3882-DEFD-4E72-8E13-72C60FD89A16}" type="slidenum">
              <a:rPr lang="ko-KR" altLang="en-US" smtClean="0"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82384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2.png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879812" y="1923678"/>
            <a:ext cx="3384376" cy="1048242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3600" b="1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sz="3600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879664" y="3003798"/>
            <a:ext cx="3384376" cy="481178"/>
          </a:xfrm>
          <a:prstGeom prst="rect">
            <a:avLst/>
          </a:prstGeom>
        </p:spPr>
        <p:txBody>
          <a:bodyPr anchor="ctr"/>
          <a:lstStyle>
            <a:lvl1pPr mar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1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 OF YOUR </a:t>
            </a:r>
          </a:p>
          <a:p>
            <a:pPr lvl="0"/>
            <a:r>
              <a:rPr lang="en-US" altLang="ko-KR" dirty="0"/>
              <a:t>PRESENTATION HERE</a:t>
            </a:r>
            <a:endParaRPr lang="ko-KR" altLang="en-US" dirty="0"/>
          </a:p>
        </p:txBody>
      </p:sp>
      <p:sp>
        <p:nvSpPr>
          <p:cNvPr id="3" name="Oval 2"/>
          <p:cNvSpPr/>
          <p:nvPr userDrawn="1"/>
        </p:nvSpPr>
        <p:spPr>
          <a:xfrm>
            <a:off x="2979198" y="996200"/>
            <a:ext cx="3240360" cy="3240360"/>
          </a:xfrm>
          <a:prstGeom prst="ellipse">
            <a:avLst/>
          </a:prstGeom>
          <a:noFill/>
          <a:ln w="15875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483768" y="303498"/>
            <a:ext cx="1944216" cy="45365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76775" y="303498"/>
            <a:ext cx="1944216" cy="45365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0389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247964" y="339502"/>
            <a:ext cx="1944216" cy="44644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444448" y="2774906"/>
            <a:ext cx="2304016" cy="20290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95536" y="2774906"/>
            <a:ext cx="3600160" cy="20290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96812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 userDrawn="1"/>
        </p:nvSpPr>
        <p:spPr>
          <a:xfrm rot="10800000">
            <a:off x="6804000" y="1"/>
            <a:ext cx="2340000" cy="23400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424595" y="286544"/>
            <a:ext cx="2160000" cy="2160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260726" y="1476772"/>
            <a:ext cx="2160000" cy="2160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5424595" y="2662808"/>
            <a:ext cx="2160000" cy="2160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588464" y="1476772"/>
            <a:ext cx="2160000" cy="2160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Right Triangle 13"/>
          <p:cNvSpPr/>
          <p:nvPr userDrawn="1"/>
        </p:nvSpPr>
        <p:spPr>
          <a:xfrm>
            <a:off x="0" y="2803500"/>
            <a:ext cx="2340000" cy="23400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10269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2591944" y="0"/>
            <a:ext cx="1980056" cy="17387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4752184" y="0"/>
            <a:ext cx="1980056" cy="17387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6912424" y="0"/>
            <a:ext cx="1980056" cy="17387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2591944" y="3404720"/>
            <a:ext cx="1980056" cy="17387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9" hasCustomPrompt="1"/>
          </p:nvPr>
        </p:nvSpPr>
        <p:spPr>
          <a:xfrm>
            <a:off x="4752184" y="3404720"/>
            <a:ext cx="1980056" cy="17387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20" hasCustomPrompt="1"/>
          </p:nvPr>
        </p:nvSpPr>
        <p:spPr>
          <a:xfrm>
            <a:off x="6912424" y="3404720"/>
            <a:ext cx="1980056" cy="17387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5639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2787774"/>
            <a:ext cx="9144000" cy="235572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" name="Picture 2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1095375"/>
            <a:ext cx="6011911" cy="3057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283453" y="1491630"/>
            <a:ext cx="2834003" cy="21142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64934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2" descr="D:\KBM-정애\014-Fullppt\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286352"/>
            <a:ext cx="3672408" cy="3661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771161" y="1446782"/>
            <a:ext cx="3325137" cy="232379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4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3377124" y="506011"/>
            <a:ext cx="2376264" cy="4104459"/>
            <a:chOff x="2627784" y="1825002"/>
            <a:chExt cx="1198166" cy="2069560"/>
          </a:xfrm>
        </p:grpSpPr>
        <p:sp>
          <p:nvSpPr>
            <p:cNvPr id="7" name="Rounded Rectangle 6"/>
            <p:cNvSpPr/>
            <p:nvPr/>
          </p:nvSpPr>
          <p:spPr>
            <a:xfrm>
              <a:off x="2627784" y="1825002"/>
              <a:ext cx="1198166" cy="206956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155241" y="1922844"/>
              <a:ext cx="143251" cy="27666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3168829" y="3704452"/>
              <a:ext cx="116076" cy="127684"/>
              <a:chOff x="2453209" y="5151638"/>
              <a:chExt cx="191820" cy="211002"/>
            </a:xfrm>
          </p:grpSpPr>
          <p:sp>
            <p:nvSpPr>
              <p:cNvPr id="12" name="Oval 11"/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" name="Rounded Rectangle 12"/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sp>
        <p:nvSpPr>
          <p:cNvPr id="1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526032" y="843558"/>
            <a:ext cx="2091935" cy="329854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55545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843808" y="0"/>
            <a:ext cx="6300192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2843808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26227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67544" y="0"/>
            <a:ext cx="3312368" cy="13476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67544" y="3795886"/>
            <a:ext cx="3312368" cy="13476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467544" y="1491630"/>
            <a:ext cx="3312368" cy="21602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241539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solidFill>
          <a:srgbClr val="57A7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775634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351698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4" name="Picture 2" descr="G:\002-KIMS BUSINESS\007-02-Googleslidesppt\02-GSppt-Contents-Kim\20170429\02-\item0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5165" y="357831"/>
            <a:ext cx="3101574" cy="3419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unded Rectangle 3"/>
          <p:cNvSpPr/>
          <p:nvPr userDrawn="1"/>
        </p:nvSpPr>
        <p:spPr>
          <a:xfrm rot="2539017">
            <a:off x="-150396" y="312859"/>
            <a:ext cx="1311499" cy="276834"/>
          </a:xfrm>
          <a:custGeom>
            <a:avLst/>
            <a:gdLst/>
            <a:ahLst/>
            <a:cxnLst/>
            <a:rect l="l" t="t" r="r" b="b"/>
            <a:pathLst>
              <a:path w="1311499" h="276834">
                <a:moveTo>
                  <a:pt x="0" y="168822"/>
                </a:moveTo>
                <a:lnTo>
                  <a:pt x="1257493" y="168822"/>
                </a:lnTo>
                <a:cubicBezTo>
                  <a:pt x="1287320" y="168822"/>
                  <a:pt x="1311499" y="193001"/>
                  <a:pt x="1311499" y="222828"/>
                </a:cubicBezTo>
                <a:cubicBezTo>
                  <a:pt x="1311499" y="252655"/>
                  <a:pt x="1287320" y="276834"/>
                  <a:pt x="1257493" y="276834"/>
                </a:cubicBezTo>
                <a:lnTo>
                  <a:pt x="98341" y="276834"/>
                </a:lnTo>
                <a:close/>
                <a:moveTo>
                  <a:pt x="13263" y="108012"/>
                </a:moveTo>
                <a:lnTo>
                  <a:pt x="131896" y="0"/>
                </a:lnTo>
                <a:lnTo>
                  <a:pt x="990679" y="0"/>
                </a:lnTo>
                <a:cubicBezTo>
                  <a:pt x="1020506" y="0"/>
                  <a:pt x="1044685" y="24179"/>
                  <a:pt x="1044685" y="54006"/>
                </a:cubicBezTo>
                <a:cubicBezTo>
                  <a:pt x="1044685" y="83833"/>
                  <a:pt x="1020506" y="108012"/>
                  <a:pt x="990679" y="108012"/>
                </a:cubicBezTo>
                <a:close/>
              </a:path>
            </a:pathLst>
          </a:custGeom>
          <a:solidFill>
            <a:schemeClr val="bg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ed Rectangle 7"/>
          <p:cNvSpPr/>
          <p:nvPr userDrawn="1"/>
        </p:nvSpPr>
        <p:spPr>
          <a:xfrm rot="2539017">
            <a:off x="7980742" y="4555158"/>
            <a:ext cx="1313980" cy="276835"/>
          </a:xfrm>
          <a:custGeom>
            <a:avLst/>
            <a:gdLst/>
            <a:ahLst/>
            <a:cxnLst/>
            <a:rect l="l" t="t" r="r" b="b"/>
            <a:pathLst>
              <a:path w="1313980" h="276835">
                <a:moveTo>
                  <a:pt x="282631" y="184641"/>
                </a:moveTo>
                <a:cubicBezTo>
                  <a:pt x="292404" y="174868"/>
                  <a:pt x="305907" y="168823"/>
                  <a:pt x="320820" y="168822"/>
                </a:cubicBezTo>
                <a:lnTo>
                  <a:pt x="1281494" y="168822"/>
                </a:lnTo>
                <a:lnTo>
                  <a:pt x="1162861" y="276834"/>
                </a:lnTo>
                <a:lnTo>
                  <a:pt x="320820" y="276835"/>
                </a:lnTo>
                <a:cubicBezTo>
                  <a:pt x="290992" y="276835"/>
                  <a:pt x="266814" y="252656"/>
                  <a:pt x="266814" y="222829"/>
                </a:cubicBezTo>
                <a:cubicBezTo>
                  <a:pt x="266814" y="207915"/>
                  <a:pt x="272859" y="194413"/>
                  <a:pt x="282631" y="184641"/>
                </a:cubicBezTo>
                <a:close/>
                <a:moveTo>
                  <a:pt x="15817" y="15819"/>
                </a:moveTo>
                <a:cubicBezTo>
                  <a:pt x="25590" y="6046"/>
                  <a:pt x="39091" y="1"/>
                  <a:pt x="54005" y="1"/>
                </a:cubicBezTo>
                <a:lnTo>
                  <a:pt x="1215638" y="0"/>
                </a:lnTo>
                <a:lnTo>
                  <a:pt x="1313980" y="108013"/>
                </a:lnTo>
                <a:lnTo>
                  <a:pt x="54005" y="108013"/>
                </a:lnTo>
                <a:cubicBezTo>
                  <a:pt x="24178" y="108013"/>
                  <a:pt x="0" y="83834"/>
                  <a:pt x="0" y="54007"/>
                </a:cubicBezTo>
                <a:cubicBezTo>
                  <a:pt x="0" y="39093"/>
                  <a:pt x="6044" y="25592"/>
                  <a:pt x="15817" y="15819"/>
                </a:cubicBezTo>
                <a:close/>
              </a:path>
            </a:pathLst>
          </a:custGeom>
          <a:solidFill>
            <a:schemeClr val="bg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707904" y="2253238"/>
            <a:ext cx="5436096" cy="4735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707904" y="2726814"/>
            <a:ext cx="543609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4" name="Group 3"/>
          <p:cNvGrpSpPr/>
          <p:nvPr userDrawn="1"/>
        </p:nvGrpSpPr>
        <p:grpSpPr>
          <a:xfrm>
            <a:off x="1359273" y="1356135"/>
            <a:ext cx="2420639" cy="2425386"/>
            <a:chOff x="894913" y="1065128"/>
            <a:chExt cx="2420639" cy="2425386"/>
          </a:xfrm>
        </p:grpSpPr>
        <p:pic>
          <p:nvPicPr>
            <p:cNvPr id="5" name="Picture 4" descr="G:\002-KIMS BUSINESS\007-02-Googleslidesppt\02-GSppt-Contents-Kim\20170429\02-\item0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4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004758">
              <a:off x="963129" y="1820488"/>
              <a:ext cx="1630218" cy="17098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4" descr="G:\002-KIMS BUSINESS\007-02-Googleslidesppt\02-GSppt-Contents-Kim\20170429\02-\item02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569023">
              <a:off x="1645526" y="1354124"/>
              <a:ext cx="1630218" cy="17098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Oval 6"/>
            <p:cNvSpPr/>
            <p:nvPr/>
          </p:nvSpPr>
          <p:spPr>
            <a:xfrm>
              <a:off x="1115616" y="1539635"/>
              <a:ext cx="1616891" cy="161689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8" name="Picture 4" descr="G:\002-KIMS BUSINESS\007-02-Googleslidesppt\02-GSppt-Contents-Kim\20170429\02-\item0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4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3475233">
              <a:off x="894913" y="1065128"/>
              <a:ext cx="1630218" cy="17098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End Slide Layout">
    <p:bg>
      <p:bgPr>
        <a:solidFill>
          <a:srgbClr val="57A7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3"/>
          <p:cNvSpPr/>
          <p:nvPr userDrawn="1"/>
        </p:nvSpPr>
        <p:spPr>
          <a:xfrm rot="2539017">
            <a:off x="-150396" y="312859"/>
            <a:ext cx="1311499" cy="276834"/>
          </a:xfrm>
          <a:custGeom>
            <a:avLst/>
            <a:gdLst/>
            <a:ahLst/>
            <a:cxnLst/>
            <a:rect l="l" t="t" r="r" b="b"/>
            <a:pathLst>
              <a:path w="1311499" h="276834">
                <a:moveTo>
                  <a:pt x="0" y="168822"/>
                </a:moveTo>
                <a:lnTo>
                  <a:pt x="1257493" y="168822"/>
                </a:lnTo>
                <a:cubicBezTo>
                  <a:pt x="1287320" y="168822"/>
                  <a:pt x="1311499" y="193001"/>
                  <a:pt x="1311499" y="222828"/>
                </a:cubicBezTo>
                <a:cubicBezTo>
                  <a:pt x="1311499" y="252655"/>
                  <a:pt x="1287320" y="276834"/>
                  <a:pt x="1257493" y="276834"/>
                </a:cubicBezTo>
                <a:lnTo>
                  <a:pt x="98341" y="276834"/>
                </a:lnTo>
                <a:close/>
                <a:moveTo>
                  <a:pt x="13263" y="108012"/>
                </a:moveTo>
                <a:lnTo>
                  <a:pt x="131896" y="0"/>
                </a:lnTo>
                <a:lnTo>
                  <a:pt x="990679" y="0"/>
                </a:lnTo>
                <a:cubicBezTo>
                  <a:pt x="1020506" y="0"/>
                  <a:pt x="1044685" y="24179"/>
                  <a:pt x="1044685" y="54006"/>
                </a:cubicBezTo>
                <a:cubicBezTo>
                  <a:pt x="1044685" y="83833"/>
                  <a:pt x="1020506" y="108012"/>
                  <a:pt x="990679" y="108012"/>
                </a:cubicBezTo>
                <a:close/>
              </a:path>
            </a:pathLst>
          </a:custGeom>
          <a:solidFill>
            <a:schemeClr val="bg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ed Rectangle 7"/>
          <p:cNvSpPr/>
          <p:nvPr userDrawn="1"/>
        </p:nvSpPr>
        <p:spPr>
          <a:xfrm rot="2539017">
            <a:off x="7980742" y="4555158"/>
            <a:ext cx="1313980" cy="276835"/>
          </a:xfrm>
          <a:custGeom>
            <a:avLst/>
            <a:gdLst/>
            <a:ahLst/>
            <a:cxnLst/>
            <a:rect l="l" t="t" r="r" b="b"/>
            <a:pathLst>
              <a:path w="1313980" h="276835">
                <a:moveTo>
                  <a:pt x="282631" y="184641"/>
                </a:moveTo>
                <a:cubicBezTo>
                  <a:pt x="292404" y="174868"/>
                  <a:pt x="305907" y="168823"/>
                  <a:pt x="320820" y="168822"/>
                </a:cubicBezTo>
                <a:lnTo>
                  <a:pt x="1281494" y="168822"/>
                </a:lnTo>
                <a:lnTo>
                  <a:pt x="1162861" y="276834"/>
                </a:lnTo>
                <a:lnTo>
                  <a:pt x="320820" y="276835"/>
                </a:lnTo>
                <a:cubicBezTo>
                  <a:pt x="290992" y="276835"/>
                  <a:pt x="266814" y="252656"/>
                  <a:pt x="266814" y="222829"/>
                </a:cubicBezTo>
                <a:cubicBezTo>
                  <a:pt x="266814" y="207915"/>
                  <a:pt x="272859" y="194413"/>
                  <a:pt x="282631" y="184641"/>
                </a:cubicBezTo>
                <a:close/>
                <a:moveTo>
                  <a:pt x="15817" y="15819"/>
                </a:moveTo>
                <a:cubicBezTo>
                  <a:pt x="25590" y="6046"/>
                  <a:pt x="39091" y="1"/>
                  <a:pt x="54005" y="1"/>
                </a:cubicBezTo>
                <a:lnTo>
                  <a:pt x="1215638" y="0"/>
                </a:lnTo>
                <a:lnTo>
                  <a:pt x="1313980" y="108013"/>
                </a:lnTo>
                <a:lnTo>
                  <a:pt x="54005" y="108013"/>
                </a:lnTo>
                <a:cubicBezTo>
                  <a:pt x="24178" y="108013"/>
                  <a:pt x="0" y="83834"/>
                  <a:pt x="0" y="54007"/>
                </a:cubicBezTo>
                <a:cubicBezTo>
                  <a:pt x="0" y="39093"/>
                  <a:pt x="6044" y="25592"/>
                  <a:pt x="15817" y="15819"/>
                </a:cubicBezTo>
                <a:close/>
              </a:path>
            </a:pathLst>
          </a:custGeom>
          <a:solidFill>
            <a:schemeClr val="bg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" name="Group 1"/>
          <p:cNvGrpSpPr/>
          <p:nvPr userDrawn="1"/>
        </p:nvGrpSpPr>
        <p:grpSpPr>
          <a:xfrm>
            <a:off x="2691166" y="319499"/>
            <a:ext cx="4378671" cy="4443349"/>
            <a:chOff x="2987824" y="255370"/>
            <a:chExt cx="3658591" cy="3712633"/>
          </a:xfrm>
        </p:grpSpPr>
        <p:sp>
          <p:nvSpPr>
            <p:cNvPr id="16" name="Rounded Rectangle 7"/>
            <p:cNvSpPr/>
            <p:nvPr userDrawn="1"/>
          </p:nvSpPr>
          <p:spPr>
            <a:xfrm rot="2743412">
              <a:off x="2570129" y="839249"/>
              <a:ext cx="1479455" cy="311698"/>
            </a:xfrm>
            <a:custGeom>
              <a:avLst/>
              <a:gdLst/>
              <a:ahLst/>
              <a:cxnLst/>
              <a:rect l="l" t="t" r="r" b="b"/>
              <a:pathLst>
                <a:path w="1313980" h="276835">
                  <a:moveTo>
                    <a:pt x="282631" y="184641"/>
                  </a:moveTo>
                  <a:cubicBezTo>
                    <a:pt x="292404" y="174868"/>
                    <a:pt x="305907" y="168823"/>
                    <a:pt x="320820" y="168822"/>
                  </a:cubicBezTo>
                  <a:lnTo>
                    <a:pt x="1281494" y="168822"/>
                  </a:lnTo>
                  <a:lnTo>
                    <a:pt x="1162861" y="276834"/>
                  </a:lnTo>
                  <a:lnTo>
                    <a:pt x="320820" y="276835"/>
                  </a:lnTo>
                  <a:cubicBezTo>
                    <a:pt x="290992" y="276835"/>
                    <a:pt x="266814" y="252656"/>
                    <a:pt x="266814" y="222829"/>
                  </a:cubicBezTo>
                  <a:cubicBezTo>
                    <a:pt x="266814" y="207915"/>
                    <a:pt x="272859" y="194413"/>
                    <a:pt x="282631" y="184641"/>
                  </a:cubicBezTo>
                  <a:close/>
                  <a:moveTo>
                    <a:pt x="15817" y="15819"/>
                  </a:moveTo>
                  <a:cubicBezTo>
                    <a:pt x="25590" y="6046"/>
                    <a:pt x="39091" y="1"/>
                    <a:pt x="54005" y="1"/>
                  </a:cubicBezTo>
                  <a:lnTo>
                    <a:pt x="1215638" y="0"/>
                  </a:lnTo>
                  <a:lnTo>
                    <a:pt x="1313980" y="108013"/>
                  </a:lnTo>
                  <a:lnTo>
                    <a:pt x="54005" y="108013"/>
                  </a:lnTo>
                  <a:cubicBezTo>
                    <a:pt x="24178" y="108013"/>
                    <a:pt x="0" y="83834"/>
                    <a:pt x="0" y="54007"/>
                  </a:cubicBezTo>
                  <a:cubicBezTo>
                    <a:pt x="0" y="39093"/>
                    <a:pt x="6044" y="25592"/>
                    <a:pt x="15817" y="15819"/>
                  </a:cubicBezTo>
                  <a:close/>
                </a:path>
              </a:pathLst>
            </a:custGeom>
            <a:solidFill>
              <a:schemeClr val="bg1">
                <a:alpha val="2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ounded Rectangle 3"/>
            <p:cNvSpPr/>
            <p:nvPr userDrawn="1"/>
          </p:nvSpPr>
          <p:spPr>
            <a:xfrm rot="2588287">
              <a:off x="4911045" y="3207276"/>
              <a:ext cx="1476662" cy="311697"/>
            </a:xfrm>
            <a:custGeom>
              <a:avLst/>
              <a:gdLst/>
              <a:ahLst/>
              <a:cxnLst/>
              <a:rect l="l" t="t" r="r" b="b"/>
              <a:pathLst>
                <a:path w="1311499" h="276834">
                  <a:moveTo>
                    <a:pt x="0" y="168822"/>
                  </a:moveTo>
                  <a:lnTo>
                    <a:pt x="1257493" y="168822"/>
                  </a:lnTo>
                  <a:cubicBezTo>
                    <a:pt x="1287320" y="168822"/>
                    <a:pt x="1311499" y="193001"/>
                    <a:pt x="1311499" y="222828"/>
                  </a:cubicBezTo>
                  <a:cubicBezTo>
                    <a:pt x="1311499" y="252655"/>
                    <a:pt x="1287320" y="276834"/>
                    <a:pt x="1257493" y="276834"/>
                  </a:cubicBezTo>
                  <a:lnTo>
                    <a:pt x="98341" y="276834"/>
                  </a:lnTo>
                  <a:close/>
                  <a:moveTo>
                    <a:pt x="13263" y="108012"/>
                  </a:moveTo>
                  <a:lnTo>
                    <a:pt x="131896" y="0"/>
                  </a:lnTo>
                  <a:lnTo>
                    <a:pt x="990679" y="0"/>
                  </a:lnTo>
                  <a:cubicBezTo>
                    <a:pt x="1020506" y="0"/>
                    <a:pt x="1044685" y="24179"/>
                    <a:pt x="1044685" y="54006"/>
                  </a:cubicBezTo>
                  <a:cubicBezTo>
                    <a:pt x="1044685" y="83833"/>
                    <a:pt x="1020506" y="108012"/>
                    <a:pt x="990679" y="108012"/>
                  </a:cubicBezTo>
                  <a:close/>
                </a:path>
              </a:pathLst>
            </a:cu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7" name="Group 6"/>
            <p:cNvGrpSpPr/>
            <p:nvPr userDrawn="1"/>
          </p:nvGrpSpPr>
          <p:grpSpPr>
            <a:xfrm>
              <a:off x="2987824" y="302237"/>
              <a:ext cx="3658591" cy="3665766"/>
              <a:chOff x="894913" y="1065128"/>
              <a:chExt cx="2420639" cy="2425386"/>
            </a:xfrm>
          </p:grpSpPr>
          <p:pic>
            <p:nvPicPr>
              <p:cNvPr id="8" name="Picture 7" descr="G:\002-KIMS BUSINESS\007-02-Googleslidesppt\02-GSppt-Contents-Kim\20170429\02-\item0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bright="44000"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004758">
                <a:off x="963129" y="1820488"/>
                <a:ext cx="1630218" cy="170983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" name="Picture 4" descr="G:\002-KIMS BUSINESS\007-02-Googleslidesppt\02-GSppt-Contents-Kim\20170429\02-\item02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8569023">
                <a:off x="1645526" y="1354124"/>
                <a:ext cx="1630218" cy="170983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2" name="Oval 11"/>
              <p:cNvSpPr/>
              <p:nvPr/>
            </p:nvSpPr>
            <p:spPr>
              <a:xfrm>
                <a:off x="1115616" y="1539635"/>
                <a:ext cx="1616891" cy="161689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13" name="Picture 4" descr="G:\002-KIMS BUSINESS\007-02-Googleslidesppt\02-GSppt-Contents-Kim\20170429\02-\item0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bright="44000"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3475233">
                <a:off x="894913" y="1065128"/>
                <a:ext cx="1630218" cy="170983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9" name="Oval 18"/>
            <p:cNvSpPr/>
            <p:nvPr userDrawn="1"/>
          </p:nvSpPr>
          <p:spPr>
            <a:xfrm>
              <a:off x="3452395" y="1155308"/>
              <a:ext cx="2188355" cy="2188355"/>
            </a:xfrm>
            <a:prstGeom prst="ellipse">
              <a:avLst/>
            </a:prstGeom>
            <a:noFill/>
            <a:ln w="15875">
              <a:solidFill>
                <a:schemeClr val="accent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392288" y="2283718"/>
            <a:ext cx="2359424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Welcome!!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392140" y="2859781"/>
            <a:ext cx="2359424" cy="57606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421661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694627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23478"/>
            <a:ext cx="8820472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699542"/>
            <a:ext cx="8820472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2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97845489-B228-40CA-99BD-CBA41EE6F99E}"/>
              </a:ext>
            </a:extLst>
          </p:cNvPr>
          <p:cNvSpPr/>
          <p:nvPr userDrawn="1"/>
        </p:nvSpPr>
        <p:spPr>
          <a:xfrm>
            <a:off x="0" y="1059582"/>
            <a:ext cx="9144000" cy="40839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619672" y="123478"/>
            <a:ext cx="7524328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619672" y="699542"/>
            <a:ext cx="7524328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2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4074184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63888" y="627534"/>
            <a:ext cx="1296144" cy="129614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3563888" y="2031690"/>
            <a:ext cx="1296144" cy="129614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563888" y="3435846"/>
            <a:ext cx="1296144" cy="129614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6077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40000" anchor="t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4002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6" Type="http://schemas.openxmlformats.org/officeDocument/2006/relationships/slideLayout" Target="../slideLayouts/slideLayout19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1" r:id="rId2"/>
    <p:sldLayoutId id="2147483652" r:id="rId3"/>
    <p:sldLayoutId id="2147483660" r:id="rId4"/>
    <p:sldLayoutId id="2147483662" r:id="rId5"/>
    <p:sldLayoutId id="2147483665" r:id="rId6"/>
    <p:sldLayoutId id="2147483666" r:id="rId7"/>
    <p:sldLayoutId id="2147483663" r:id="rId8"/>
    <p:sldLayoutId id="2147483664" r:id="rId9"/>
    <p:sldLayoutId id="2147483667" r:id="rId10"/>
    <p:sldLayoutId id="2147483668" r:id="rId11"/>
    <p:sldLayoutId id="2147483655" r:id="rId12"/>
    <p:sldLayoutId id="2147483669" r:id="rId13"/>
    <p:sldLayoutId id="2147483670" r:id="rId14"/>
    <p:sldLayoutId id="2147483671" r:id="rId15"/>
    <p:sldLayoutId id="2147483656" r:id="rId1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7.jpg"/><Relationship Id="rId5" Type="http://schemas.openxmlformats.org/officeDocument/2006/relationships/image" Target="../media/image26.jpeg"/><Relationship Id="rId4" Type="http://schemas.openxmlformats.org/officeDocument/2006/relationships/image" Target="../media/image25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915816" y="2139702"/>
            <a:ext cx="3384376" cy="1048242"/>
          </a:xfrm>
        </p:spPr>
        <p:txBody>
          <a:bodyPr/>
          <a:lstStyle/>
          <a:p>
            <a:pPr lvl="0"/>
            <a:r>
              <a:rPr lang="en-US" altLang="ko-KR" sz="2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Final Year Project On</a:t>
            </a:r>
          </a:p>
          <a:p>
            <a:pPr lvl="0"/>
            <a:endParaRPr lang="en-US" altLang="ko-KR" sz="22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lvl="0"/>
            <a:endParaRPr lang="en-US" altLang="ko-KR" sz="22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lvl="0"/>
            <a:r>
              <a:rPr lang="en-US" altLang="ko-KR" sz="2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Improving Speech by Analyzing Speech</a:t>
            </a:r>
            <a:endParaRPr lang="en-US" altLang="ko-KR" sz="2200" b="1" dirty="0">
              <a:solidFill>
                <a:srgbClr val="57A7BD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6444208" y="3939902"/>
            <a:ext cx="2699792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372200" y="3570570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Under the Guidance of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372200" y="3963508"/>
            <a:ext cx="2880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Mr. Saroj Shakya, Associate Professor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372200" y="4240507"/>
            <a:ext cx="2880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Presented by: Ayush Bajgai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"/>
          <p:cNvSpPr txBox="1">
            <a:spLocks/>
          </p:cNvSpPr>
          <p:nvPr/>
        </p:nvSpPr>
        <p:spPr>
          <a:xfrm>
            <a:off x="395536" y="267494"/>
            <a:ext cx="3312368" cy="1109985"/>
          </a:xfrm>
          <a:prstGeom prst="rect">
            <a:avLst/>
          </a:prstGeom>
        </p:spPr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3600" b="1" dirty="0">
              <a:solidFill>
                <a:schemeClr val="accent3"/>
              </a:solidFill>
              <a:latin typeface="+mj-lt"/>
              <a:cs typeface="Arial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483518"/>
            <a:ext cx="5939986" cy="4227934"/>
          </a:xfrm>
          <a:prstGeom prst="rect">
            <a:avLst/>
          </a:prstGeom>
        </p:spPr>
      </p:pic>
      <p:sp>
        <p:nvSpPr>
          <p:cNvPr id="14" name="Oval 13"/>
          <p:cNvSpPr/>
          <p:nvPr/>
        </p:nvSpPr>
        <p:spPr>
          <a:xfrm>
            <a:off x="6876256" y="1377479"/>
            <a:ext cx="1980000" cy="1980000"/>
          </a:xfrm>
          <a:prstGeom prst="ellipse">
            <a:avLst/>
          </a:prstGeom>
          <a:solidFill>
            <a:schemeClr val="accent1">
              <a:alpha val="8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948264" y="2025551"/>
            <a:ext cx="1800200" cy="698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bg1"/>
                </a:solidFill>
                <a:cs typeface="Arial" pitchFamily="34" charset="0"/>
              </a:rPr>
              <a:t>Class Diagram of Improve Speech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53359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Isosceles Triangle 18"/>
          <p:cNvSpPr/>
          <p:nvPr/>
        </p:nvSpPr>
        <p:spPr>
          <a:xfrm>
            <a:off x="0" y="2571750"/>
            <a:ext cx="9144000" cy="2571750"/>
          </a:xfrm>
          <a:prstGeom prst="triangle">
            <a:avLst>
              <a:gd name="adj" fmla="val 49811"/>
            </a:avLst>
          </a:prstGeom>
          <a:solidFill>
            <a:schemeClr val="accent4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Oval 19"/>
          <p:cNvSpPr/>
          <p:nvPr/>
        </p:nvSpPr>
        <p:spPr>
          <a:xfrm>
            <a:off x="4114800" y="2114550"/>
            <a:ext cx="914400" cy="914400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5" name="Text Placeholder 1"/>
          <p:cNvSpPr txBox="1">
            <a:spLocks/>
          </p:cNvSpPr>
          <p:nvPr/>
        </p:nvSpPr>
        <p:spPr>
          <a:xfrm>
            <a:off x="2924442" y="3147814"/>
            <a:ext cx="3312368" cy="110998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3200" b="1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Snapshots </a:t>
            </a:r>
          </a:p>
          <a:p>
            <a:pPr marL="0" indent="0" algn="ctr">
              <a:buNone/>
            </a:pPr>
            <a:r>
              <a:rPr lang="en-US" altLang="ko-KR" sz="32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o</a:t>
            </a:r>
            <a:r>
              <a:rPr lang="en-US" altLang="ko-KR" sz="3200" b="1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f the System</a:t>
            </a:r>
            <a:endParaRPr lang="en-US" altLang="ko-KR" sz="32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2" name="Oval 1"/>
          <p:cNvSpPr/>
          <p:nvPr/>
        </p:nvSpPr>
        <p:spPr>
          <a:xfrm>
            <a:off x="4139952" y="2211710"/>
            <a:ext cx="864096" cy="7200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533"/>
          <a:stretch/>
        </p:blipFill>
        <p:spPr>
          <a:xfrm>
            <a:off x="4231631" y="2264023"/>
            <a:ext cx="680737" cy="5341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78"/>
          <a:stretch/>
        </p:blipFill>
        <p:spPr>
          <a:xfrm>
            <a:off x="116307" y="258294"/>
            <a:ext cx="1830486" cy="356328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96" b="10990"/>
          <a:stretch/>
        </p:blipFill>
        <p:spPr>
          <a:xfrm>
            <a:off x="2374974" y="258294"/>
            <a:ext cx="1578227" cy="255757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144" b="26794"/>
          <a:stretch/>
        </p:blipFill>
        <p:spPr>
          <a:xfrm>
            <a:off x="4788024" y="291031"/>
            <a:ext cx="1857840" cy="163264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258294"/>
            <a:ext cx="1820229" cy="3651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7231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1"/>
          <p:cNvSpPr txBox="1">
            <a:spLocks/>
          </p:cNvSpPr>
          <p:nvPr/>
        </p:nvSpPr>
        <p:spPr>
          <a:xfrm>
            <a:off x="0" y="267494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b="1" dirty="0" smtClean="0"/>
              <a:t>Literature and Technology review</a:t>
            </a:r>
            <a:endParaRPr lang="ko-KR" altLang="en-US" sz="32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701824" y="1203598"/>
            <a:ext cx="7740352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bg1"/>
                </a:solidFill>
              </a:rPr>
              <a:t>Android is a linux-based software package and operating system for mobile </a:t>
            </a:r>
            <a:endParaRPr lang="en-US" sz="1600" dirty="0" smtClean="0">
              <a:solidFill>
                <a:schemeClr val="bg1"/>
              </a:solidFill>
            </a:endParaRPr>
          </a:p>
          <a:p>
            <a:pPr algn="just">
              <a:lnSpc>
                <a:spcPct val="200000"/>
              </a:lnSpc>
            </a:pPr>
            <a:r>
              <a:rPr lang="en-US" sz="1600" dirty="0" smtClean="0">
                <a:solidFill>
                  <a:schemeClr val="bg1"/>
                </a:solidFill>
              </a:rPr>
              <a:t>devices </a:t>
            </a:r>
            <a:r>
              <a:rPr lang="en-US" sz="1600" dirty="0">
                <a:solidFill>
                  <a:schemeClr val="bg1"/>
                </a:solidFill>
              </a:rPr>
              <a:t>like tablets and smartphones </a:t>
            </a:r>
            <a:r>
              <a:rPr lang="en-US" sz="1600" dirty="0" smtClean="0">
                <a:solidFill>
                  <a:schemeClr val="bg1"/>
                </a:solidFill>
              </a:rPr>
              <a:t>(javatpoint</a:t>
            </a:r>
            <a:r>
              <a:rPr lang="en-US" sz="1600" dirty="0">
                <a:solidFill>
                  <a:schemeClr val="bg1"/>
                </a:solidFill>
              </a:rPr>
              <a:t>, 2022)</a:t>
            </a:r>
            <a:endParaRPr lang="en-US" sz="1600" dirty="0" smtClean="0">
              <a:solidFill>
                <a:schemeClr val="bg1"/>
              </a:solidFill>
            </a:endParaRP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1600" dirty="0" smtClean="0">
                <a:solidFill>
                  <a:schemeClr val="bg1"/>
                </a:solidFill>
              </a:rPr>
              <a:t>There </a:t>
            </a:r>
            <a:r>
              <a:rPr lang="en-US" sz="1600" dirty="0">
                <a:solidFill>
                  <a:schemeClr val="bg1"/>
                </a:solidFill>
              </a:rPr>
              <a:t>is a significant need for mobile device </a:t>
            </a:r>
            <a:r>
              <a:rPr lang="en-US" sz="1600" dirty="0" smtClean="0">
                <a:solidFill>
                  <a:schemeClr val="bg1"/>
                </a:solidFill>
              </a:rPr>
              <a:t>software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1600" dirty="0" smtClean="0">
                <a:solidFill>
                  <a:schemeClr val="bg1"/>
                </a:solidFill>
              </a:rPr>
              <a:t>To provide user with thorough </a:t>
            </a:r>
            <a:r>
              <a:rPr lang="en-US" sz="1600" dirty="0" smtClean="0">
                <a:solidFill>
                  <a:schemeClr val="bg1"/>
                </a:solidFill>
              </a:rPr>
              <a:t>knowledge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1600" dirty="0" smtClean="0">
                <a:solidFill>
                  <a:schemeClr val="bg1"/>
                </a:solidFill>
              </a:rPr>
              <a:t>Google Speech Recognition – it’s own library</a:t>
            </a:r>
            <a:endParaRPr lang="en-US" sz="1600" dirty="0" smtClean="0">
              <a:solidFill>
                <a:schemeClr val="bg1"/>
              </a:solidFill>
            </a:endParaRP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1600" dirty="0" smtClean="0">
                <a:solidFill>
                  <a:schemeClr val="bg1"/>
                </a:solidFill>
              </a:rPr>
              <a:t>To convey the message what individuals are </a:t>
            </a:r>
            <a:r>
              <a:rPr lang="en-US" sz="1600" dirty="0" smtClean="0">
                <a:solidFill>
                  <a:schemeClr val="bg1"/>
                </a:solidFill>
              </a:rPr>
              <a:t>saying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1600" dirty="0" smtClean="0">
                <a:solidFill>
                  <a:schemeClr val="bg1"/>
                </a:solidFill>
              </a:rPr>
              <a:t>Easy-to-understand format, Simple layout, Accessible and well portrayed</a:t>
            </a:r>
            <a:endParaRPr lang="en-US" sz="1600" dirty="0" smtClean="0">
              <a:solidFill>
                <a:schemeClr val="bg1"/>
              </a:solidFill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1600" dirty="0" smtClean="0">
              <a:solidFill>
                <a:schemeClr val="bg1"/>
              </a:solidFill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1600" dirty="0" smtClean="0">
              <a:solidFill>
                <a:schemeClr val="bg1"/>
              </a:solidFill>
            </a:endParaRPr>
          </a:p>
          <a:p>
            <a:pPr marL="285750" indent="-285750" algn="just">
              <a:lnSpc>
                <a:spcPct val="300000"/>
              </a:lnSpc>
              <a:buFont typeface="Wingdings" panose="05000000000000000000" pitchFamily="2" charset="2"/>
              <a:buChar char="§"/>
            </a:pPr>
            <a:endParaRPr lang="en-US" sz="1600" dirty="0">
              <a:solidFill>
                <a:schemeClr val="bg1"/>
              </a:solidFill>
            </a:endParaRPr>
          </a:p>
          <a:p>
            <a:pPr algn="just">
              <a:lnSpc>
                <a:spcPct val="300000"/>
              </a:lnSpc>
            </a:pP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73043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"/>
          <p:cNvSpPr txBox="1">
            <a:spLocks/>
          </p:cNvSpPr>
          <p:nvPr/>
        </p:nvSpPr>
        <p:spPr>
          <a:xfrm>
            <a:off x="1547664" y="195486"/>
            <a:ext cx="3888432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3200" b="1" dirty="0" smtClean="0"/>
              <a:t>Product Evaluation</a:t>
            </a:r>
            <a:endParaRPr lang="ko-KR" altLang="en-US" sz="32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1475656" y="1131590"/>
            <a:ext cx="6264696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 smtClean="0">
                <a:solidFill>
                  <a:schemeClr val="bg1"/>
                </a:solidFill>
              </a:rPr>
              <a:t>Based on initial project plan</a:t>
            </a:r>
          </a:p>
          <a:p>
            <a:pPr algn="just">
              <a:lnSpc>
                <a:spcPct val="150000"/>
              </a:lnSpc>
            </a:pPr>
            <a:endParaRPr lang="en-US" sz="1600" dirty="0" smtClean="0">
              <a:solidFill>
                <a:schemeClr val="bg1"/>
              </a:solidFill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 smtClean="0">
                <a:solidFill>
                  <a:schemeClr val="bg1"/>
                </a:solidFill>
              </a:rPr>
              <a:t>Product fulfills the requirement such as :-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bg1"/>
                </a:solidFill>
              </a:rPr>
              <a:t>t</a:t>
            </a:r>
            <a:r>
              <a:rPr lang="en-US" sz="1600" dirty="0" smtClean="0">
                <a:solidFill>
                  <a:schemeClr val="bg1"/>
                </a:solidFill>
              </a:rPr>
              <a:t>ranscribing speech to text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 smtClean="0">
                <a:solidFill>
                  <a:schemeClr val="bg1"/>
                </a:solidFill>
              </a:rPr>
              <a:t>gives feedback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 smtClean="0">
                <a:solidFill>
                  <a:schemeClr val="bg1"/>
                </a:solidFill>
              </a:rPr>
              <a:t>view profile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 smtClean="0">
                <a:solidFill>
                  <a:schemeClr val="bg1"/>
                </a:solidFill>
              </a:rPr>
              <a:t>forget password</a:t>
            </a:r>
          </a:p>
          <a:p>
            <a:pPr marL="285750" indent="-285750" algn="just">
              <a:lnSpc>
                <a:spcPct val="250000"/>
              </a:lnSpc>
              <a:buFont typeface="Wingdings" panose="05000000000000000000" pitchFamily="2" charset="2"/>
              <a:buChar char="§"/>
            </a:pPr>
            <a:r>
              <a:rPr lang="en-US" sz="1600" dirty="0" smtClean="0">
                <a:solidFill>
                  <a:schemeClr val="bg1"/>
                </a:solidFill>
              </a:rPr>
              <a:t>Properly Tested and Deployed</a:t>
            </a:r>
            <a:endParaRPr lang="en-US" sz="1600" dirty="0">
              <a:solidFill>
                <a:schemeClr val="bg1"/>
              </a:solidFill>
            </a:endParaRPr>
          </a:p>
          <a:p>
            <a:pPr marL="285750" indent="-285750" algn="just">
              <a:lnSpc>
                <a:spcPct val="300000"/>
              </a:lnSpc>
              <a:buFont typeface="Wingdings" panose="05000000000000000000" pitchFamily="2" charset="2"/>
              <a:buChar char="§"/>
            </a:pPr>
            <a:endParaRPr lang="en-US" sz="1600" dirty="0">
              <a:solidFill>
                <a:schemeClr val="bg1"/>
              </a:solidFill>
            </a:endParaRPr>
          </a:p>
          <a:p>
            <a:pPr algn="just">
              <a:lnSpc>
                <a:spcPct val="300000"/>
              </a:lnSpc>
            </a:pP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81068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1"/>
          <p:cNvSpPr txBox="1">
            <a:spLocks/>
          </p:cNvSpPr>
          <p:nvPr/>
        </p:nvSpPr>
        <p:spPr>
          <a:xfrm>
            <a:off x="0" y="267494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b="1" dirty="0" smtClean="0"/>
              <a:t>Project Evaluation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81599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 Placeholder 1"/>
          <p:cNvSpPr txBox="1">
            <a:spLocks/>
          </p:cNvSpPr>
          <p:nvPr/>
        </p:nvSpPr>
        <p:spPr>
          <a:xfrm>
            <a:off x="0" y="267494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b="1" dirty="0" smtClean="0"/>
              <a:t>Limitation</a:t>
            </a:r>
            <a:endParaRPr lang="ko-KR" altLang="en-US" sz="32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179512" y="915566"/>
            <a:ext cx="8928992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bg1"/>
                </a:solidFill>
              </a:rPr>
              <a:t> The </a:t>
            </a:r>
            <a:r>
              <a:rPr lang="en-US" sz="1600" dirty="0" smtClean="0">
                <a:solidFill>
                  <a:schemeClr val="bg1"/>
                </a:solidFill>
              </a:rPr>
              <a:t>application is </a:t>
            </a:r>
            <a:r>
              <a:rPr lang="en-US" sz="1600" dirty="0">
                <a:solidFill>
                  <a:schemeClr val="bg1"/>
                </a:solidFill>
              </a:rPr>
              <a:t>not designed to work with different languages, accents or </a:t>
            </a:r>
            <a:r>
              <a:rPr lang="en-US" sz="1600" dirty="0" smtClean="0">
                <a:solidFill>
                  <a:schemeClr val="bg1"/>
                </a:solidFill>
              </a:rPr>
              <a:t>dialects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1600" dirty="0" smtClean="0">
                <a:solidFill>
                  <a:schemeClr val="bg1"/>
                </a:solidFill>
              </a:rPr>
              <a:t>Restrictions - For </a:t>
            </a:r>
            <a:r>
              <a:rPr lang="en-US" sz="1600" dirty="0">
                <a:solidFill>
                  <a:schemeClr val="bg1"/>
                </a:solidFill>
              </a:rPr>
              <a:t>example, it can't understand words that aren't in its </a:t>
            </a:r>
            <a:r>
              <a:rPr lang="en-US" sz="1600" dirty="0" smtClean="0">
                <a:solidFill>
                  <a:schemeClr val="bg1"/>
                </a:solidFill>
              </a:rPr>
              <a:t>dictionary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endParaRPr lang="en-US" sz="1600" dirty="0" smtClean="0">
              <a:solidFill>
                <a:schemeClr val="bg1"/>
              </a:solidFill>
            </a:endParaRP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bg1"/>
                </a:solidFill>
              </a:rPr>
              <a:t> The speech-to-text system is not completely </a:t>
            </a:r>
            <a:r>
              <a:rPr lang="en-US" sz="1600" dirty="0" smtClean="0">
                <a:solidFill>
                  <a:schemeClr val="bg1"/>
                </a:solidFill>
              </a:rPr>
              <a:t>accurate transcribing speech to text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1600" dirty="0" smtClean="0">
                <a:solidFill>
                  <a:schemeClr val="bg1"/>
                </a:solidFill>
              </a:rPr>
              <a:t>Requires peaceful surroundings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1600" dirty="0" smtClean="0">
                <a:solidFill>
                  <a:schemeClr val="bg1"/>
                </a:solidFill>
              </a:rPr>
              <a:t>Doesn’t provide suggestions for correct grammars</a:t>
            </a:r>
            <a:endParaRPr lang="en-US" sz="1600" dirty="0">
              <a:solidFill>
                <a:schemeClr val="bg1"/>
              </a:solidFill>
            </a:endParaRPr>
          </a:p>
          <a:p>
            <a:pPr marL="285750" indent="-285750" algn="just">
              <a:lnSpc>
                <a:spcPct val="300000"/>
              </a:lnSpc>
              <a:buFont typeface="Wingdings" panose="05000000000000000000" pitchFamily="2" charset="2"/>
              <a:buChar char="§"/>
            </a:pPr>
            <a:endParaRPr lang="en-US" sz="1600" dirty="0">
              <a:solidFill>
                <a:schemeClr val="bg1"/>
              </a:solidFill>
            </a:endParaRPr>
          </a:p>
          <a:p>
            <a:pPr algn="just">
              <a:lnSpc>
                <a:spcPct val="300000"/>
              </a:lnSpc>
            </a:pP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96293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3"/>
          <p:cNvSpPr txBox="1">
            <a:spLocks/>
          </p:cNvSpPr>
          <p:nvPr/>
        </p:nvSpPr>
        <p:spPr>
          <a:xfrm>
            <a:off x="467544" y="339503"/>
            <a:ext cx="2592288" cy="1905306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Simple </a:t>
            </a:r>
            <a:r>
              <a:rPr lang="en-US" altLang="ko-KR" sz="2800" b="1" dirty="0">
                <a:solidFill>
                  <a:schemeClr val="accent2"/>
                </a:solidFill>
                <a:latin typeface="+mj-lt"/>
                <a:cs typeface="Arial" pitchFamily="34" charset="0"/>
              </a:rPr>
              <a:t>Portfolio </a:t>
            </a:r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Presentation Designed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96119" y="2316816"/>
            <a:ext cx="25568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6084169" y="867108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9" name="Oval 8"/>
          <p:cNvSpPr/>
          <p:nvPr/>
        </p:nvSpPr>
        <p:spPr>
          <a:xfrm>
            <a:off x="6084169" y="2266465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0" name="Oval 9"/>
          <p:cNvSpPr/>
          <p:nvPr/>
        </p:nvSpPr>
        <p:spPr>
          <a:xfrm>
            <a:off x="6084169" y="3665821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6804248" y="724698"/>
            <a:ext cx="1919111" cy="860885"/>
            <a:chOff x="1472558" y="998559"/>
            <a:chExt cx="2765965" cy="860885"/>
          </a:xfrm>
        </p:grpSpPr>
        <p:sp>
          <p:nvSpPr>
            <p:cNvPr id="12" name="TextBox 11"/>
            <p:cNvSpPr txBox="1"/>
            <p:nvPr/>
          </p:nvSpPr>
          <p:spPr>
            <a:xfrm>
              <a:off x="1472558" y="1213113"/>
              <a:ext cx="276596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804248" y="2124055"/>
            <a:ext cx="1919111" cy="860885"/>
            <a:chOff x="1472558" y="998559"/>
            <a:chExt cx="2765965" cy="860885"/>
          </a:xfrm>
        </p:grpSpPr>
        <p:sp>
          <p:nvSpPr>
            <p:cNvPr id="15" name="TextBox 14"/>
            <p:cNvSpPr txBox="1"/>
            <p:nvPr/>
          </p:nvSpPr>
          <p:spPr>
            <a:xfrm>
              <a:off x="1472558" y="1213113"/>
              <a:ext cx="276596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804248" y="3523411"/>
            <a:ext cx="1919111" cy="860885"/>
            <a:chOff x="1472558" y="998559"/>
            <a:chExt cx="2765965" cy="860885"/>
          </a:xfrm>
        </p:grpSpPr>
        <p:sp>
          <p:nvSpPr>
            <p:cNvPr id="18" name="TextBox 17"/>
            <p:cNvSpPr txBox="1"/>
            <p:nvPr/>
          </p:nvSpPr>
          <p:spPr>
            <a:xfrm>
              <a:off x="1472558" y="1213113"/>
              <a:ext cx="276596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0" name="Oval 21"/>
          <p:cNvSpPr>
            <a:spLocks noChangeAspect="1"/>
          </p:cNvSpPr>
          <p:nvPr/>
        </p:nvSpPr>
        <p:spPr>
          <a:xfrm>
            <a:off x="6204972" y="3785227"/>
            <a:ext cx="334457" cy="337251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1" name="Rectangle 9"/>
          <p:cNvSpPr/>
          <p:nvPr/>
        </p:nvSpPr>
        <p:spPr>
          <a:xfrm>
            <a:off x="6221926" y="2413826"/>
            <a:ext cx="300550" cy="281341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Rounded Rectangle 7"/>
          <p:cNvSpPr/>
          <p:nvPr/>
        </p:nvSpPr>
        <p:spPr>
          <a:xfrm>
            <a:off x="6214463" y="1019015"/>
            <a:ext cx="315474" cy="272250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BE8AFFF2-1829-4B05-83F0-8FE8A7715BE1}"/>
              </a:ext>
            </a:extLst>
          </p:cNvPr>
          <p:cNvSpPr txBox="1"/>
          <p:nvPr/>
        </p:nvSpPr>
        <p:spPr>
          <a:xfrm>
            <a:off x="496119" y="3219820"/>
            <a:ext cx="259228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 </a:t>
            </a: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 Get a modern PowerPoint  Presentation that is beautifully designed. 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214CBA99-9BEC-4D38-A2C8-7DC8387AA729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</p:spTree>
    <p:extLst>
      <p:ext uri="{BB962C8B-B14F-4D97-AF65-F5344CB8AC3E}">
        <p14:creationId xmlns:p14="http://schemas.microsoft.com/office/powerpoint/2010/main" val="12074635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51520" y="483518"/>
            <a:ext cx="8820472" cy="576064"/>
          </a:xfrm>
        </p:spPr>
        <p:txBody>
          <a:bodyPr/>
          <a:lstStyle/>
          <a:p>
            <a:r>
              <a:rPr lang="en-US" altLang="ko-KR" sz="3200" dirty="0" smtClean="0"/>
              <a:t>Reference</a:t>
            </a:r>
            <a:endParaRPr lang="ko-KR" altLang="en-US" sz="3200" dirty="0"/>
          </a:p>
        </p:txBody>
      </p:sp>
      <p:sp>
        <p:nvSpPr>
          <p:cNvPr id="12" name="TextBox 11"/>
          <p:cNvSpPr txBox="1"/>
          <p:nvPr/>
        </p:nvSpPr>
        <p:spPr>
          <a:xfrm>
            <a:off x="107504" y="1131590"/>
            <a:ext cx="878497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 err="1" smtClean="0">
                <a:solidFill>
                  <a:schemeClr val="bg1"/>
                </a:solidFill>
              </a:rPr>
              <a:t>JavaTpoint</a:t>
            </a:r>
            <a:r>
              <a:rPr lang="en-US" sz="1200" dirty="0" smtClean="0">
                <a:solidFill>
                  <a:schemeClr val="bg1"/>
                </a:solidFill>
              </a:rPr>
              <a:t>, </a:t>
            </a:r>
            <a:r>
              <a:rPr lang="en-US" sz="1200" dirty="0">
                <a:solidFill>
                  <a:schemeClr val="bg1"/>
                </a:solidFill>
              </a:rPr>
              <a:t>2022. What is android - javatpoint. [online] Available at: &lt;https://www.javatpoint.com/android-what-where-and-why&gt; [Accessed 1 May 2022</a:t>
            </a:r>
            <a:r>
              <a:rPr lang="en-US" sz="1200" dirty="0" smtClean="0">
                <a:solidFill>
                  <a:schemeClr val="bg1"/>
                </a:solidFill>
              </a:rPr>
              <a:t>].</a:t>
            </a:r>
            <a:endParaRPr lang="en-US" sz="1200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en-US" sz="12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200" dirty="0" smtClean="0">
                <a:solidFill>
                  <a:schemeClr val="bg1"/>
                </a:solidFill>
              </a:rPr>
              <a:t>Keith</a:t>
            </a:r>
            <a:r>
              <a:rPr lang="en-US" sz="1200" dirty="0">
                <a:solidFill>
                  <a:schemeClr val="bg1"/>
                </a:solidFill>
              </a:rPr>
              <a:t>, W., 2008. On the Origins of Speech as a Discipline: James A. Winans and Public Speaking as Practical Democracy. Rhetoric Society Quarterly, 38(3), pp.239-258 [Accessed 13 05 2022</a:t>
            </a:r>
            <a:r>
              <a:rPr lang="en-US" sz="1200" dirty="0" smtClean="0">
                <a:solidFill>
                  <a:schemeClr val="bg1"/>
                </a:solidFill>
              </a:rPr>
              <a:t>]</a:t>
            </a:r>
          </a:p>
          <a:p>
            <a:pPr>
              <a:lnSpc>
                <a:spcPct val="150000"/>
              </a:lnSpc>
            </a:pPr>
            <a:endParaRPr lang="en-US" sz="1200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</a:rPr>
              <a:t>Mayo Clinic. 2022. Fear of public speaking: How can I overcome it?. [online] Available at: &lt;https://www.mayoclinic.org/diseases-conditions/specific-phobias/expert-answers/fear-of-public-speaking/faq-20058416#:~:text=D.%2C%20L.P.,hands%20and%20a%20quavering%20voice.&gt; [Accessed 31 May 2022</a:t>
            </a:r>
            <a:r>
              <a:rPr lang="en-US" sz="1200" dirty="0" smtClean="0">
                <a:solidFill>
                  <a:schemeClr val="bg1"/>
                </a:solidFill>
              </a:rPr>
              <a:t>].</a:t>
            </a:r>
          </a:p>
          <a:p>
            <a:pPr>
              <a:lnSpc>
                <a:spcPct val="150000"/>
              </a:lnSpc>
            </a:pPr>
            <a:endParaRPr lang="en-US" sz="12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200" dirty="0" smtClean="0">
                <a:solidFill>
                  <a:schemeClr val="bg1"/>
                </a:solidFill>
              </a:rPr>
              <a:t>Techopedia, </a:t>
            </a:r>
            <a:r>
              <a:rPr lang="en-US" sz="1200" dirty="0">
                <a:solidFill>
                  <a:schemeClr val="bg1"/>
                </a:solidFill>
              </a:rPr>
              <a:t>2022. What are System Requirements? - Definition from Techopedia. [online] Available at: &lt;https://www.techopedia.com/definition/4371/system-requirements&gt; [Accessed 31 May 2022].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9173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7A7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Thank you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455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1"/>
          <p:cNvSpPr txBox="1">
            <a:spLocks/>
          </p:cNvSpPr>
          <p:nvPr/>
        </p:nvSpPr>
        <p:spPr>
          <a:xfrm>
            <a:off x="0" y="166686"/>
            <a:ext cx="9144000" cy="57606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b="1" dirty="0" smtClean="0">
                <a:solidFill>
                  <a:schemeClr val="bg1"/>
                </a:solidFill>
              </a:rPr>
              <a:t>Contents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6" name="Pentagon 5"/>
          <p:cNvSpPr/>
          <p:nvPr/>
        </p:nvSpPr>
        <p:spPr>
          <a:xfrm>
            <a:off x="1583668" y="1059582"/>
            <a:ext cx="720080" cy="288032"/>
          </a:xfrm>
          <a:custGeom>
            <a:avLst/>
            <a:gdLst/>
            <a:ahLst/>
            <a:cxnLst/>
            <a:rect l="l" t="t" r="r" b="b"/>
            <a:pathLst>
              <a:path w="3910322" h="1656000">
                <a:moveTo>
                  <a:pt x="184" y="0"/>
                </a:moveTo>
                <a:lnTo>
                  <a:pt x="3082322" y="0"/>
                </a:lnTo>
                <a:lnTo>
                  <a:pt x="3910322" y="828000"/>
                </a:lnTo>
                <a:lnTo>
                  <a:pt x="3082322" y="1656000"/>
                </a:lnTo>
                <a:lnTo>
                  <a:pt x="0" y="1656000"/>
                </a:lnTo>
                <a:lnTo>
                  <a:pt x="828092" y="827908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 w="698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7" name="Pentagon 5"/>
          <p:cNvSpPr/>
          <p:nvPr/>
        </p:nvSpPr>
        <p:spPr>
          <a:xfrm>
            <a:off x="1587100" y="1707654"/>
            <a:ext cx="720080" cy="288032"/>
          </a:xfrm>
          <a:custGeom>
            <a:avLst/>
            <a:gdLst/>
            <a:ahLst/>
            <a:cxnLst/>
            <a:rect l="l" t="t" r="r" b="b"/>
            <a:pathLst>
              <a:path w="3910322" h="1656000">
                <a:moveTo>
                  <a:pt x="184" y="0"/>
                </a:moveTo>
                <a:lnTo>
                  <a:pt x="3082322" y="0"/>
                </a:lnTo>
                <a:lnTo>
                  <a:pt x="3910322" y="828000"/>
                </a:lnTo>
                <a:lnTo>
                  <a:pt x="3082322" y="1656000"/>
                </a:lnTo>
                <a:lnTo>
                  <a:pt x="0" y="1656000"/>
                </a:lnTo>
                <a:lnTo>
                  <a:pt x="828092" y="827908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 w="698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8" name="Pentagon 5"/>
          <p:cNvSpPr/>
          <p:nvPr/>
        </p:nvSpPr>
        <p:spPr>
          <a:xfrm>
            <a:off x="1583668" y="2430199"/>
            <a:ext cx="720080" cy="288032"/>
          </a:xfrm>
          <a:custGeom>
            <a:avLst/>
            <a:gdLst/>
            <a:ahLst/>
            <a:cxnLst/>
            <a:rect l="l" t="t" r="r" b="b"/>
            <a:pathLst>
              <a:path w="3910322" h="1656000">
                <a:moveTo>
                  <a:pt x="184" y="0"/>
                </a:moveTo>
                <a:lnTo>
                  <a:pt x="3082322" y="0"/>
                </a:lnTo>
                <a:lnTo>
                  <a:pt x="3910322" y="828000"/>
                </a:lnTo>
                <a:lnTo>
                  <a:pt x="3082322" y="1656000"/>
                </a:lnTo>
                <a:lnTo>
                  <a:pt x="0" y="1656000"/>
                </a:lnTo>
                <a:lnTo>
                  <a:pt x="828092" y="827908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 w="698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30" name="Pentagon 5"/>
          <p:cNvSpPr/>
          <p:nvPr/>
        </p:nvSpPr>
        <p:spPr>
          <a:xfrm>
            <a:off x="1563892" y="3219822"/>
            <a:ext cx="720080" cy="288032"/>
          </a:xfrm>
          <a:custGeom>
            <a:avLst/>
            <a:gdLst/>
            <a:ahLst/>
            <a:cxnLst/>
            <a:rect l="l" t="t" r="r" b="b"/>
            <a:pathLst>
              <a:path w="3910322" h="1656000">
                <a:moveTo>
                  <a:pt x="184" y="0"/>
                </a:moveTo>
                <a:lnTo>
                  <a:pt x="3082322" y="0"/>
                </a:lnTo>
                <a:lnTo>
                  <a:pt x="3910322" y="828000"/>
                </a:lnTo>
                <a:lnTo>
                  <a:pt x="3082322" y="1656000"/>
                </a:lnTo>
                <a:lnTo>
                  <a:pt x="0" y="1656000"/>
                </a:lnTo>
                <a:lnTo>
                  <a:pt x="828092" y="827908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 w="698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33" name="Text Placeholder 1"/>
          <p:cNvSpPr txBox="1">
            <a:spLocks/>
          </p:cNvSpPr>
          <p:nvPr/>
        </p:nvSpPr>
        <p:spPr>
          <a:xfrm>
            <a:off x="2303748" y="1048234"/>
            <a:ext cx="1620180" cy="29296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 dirty="0" smtClean="0">
                <a:solidFill>
                  <a:schemeClr val="bg1"/>
                </a:solidFill>
              </a:rPr>
              <a:t>Project Summary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34" name="Text Placeholder 1"/>
          <p:cNvSpPr txBox="1">
            <a:spLocks/>
          </p:cNvSpPr>
          <p:nvPr/>
        </p:nvSpPr>
        <p:spPr>
          <a:xfrm>
            <a:off x="2303748" y="1707654"/>
            <a:ext cx="1620180" cy="29296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 dirty="0" smtClean="0">
                <a:solidFill>
                  <a:schemeClr val="bg1"/>
                </a:solidFill>
              </a:rPr>
              <a:t>Introduction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35" name="Text Placeholder 1"/>
          <p:cNvSpPr txBox="1">
            <a:spLocks/>
          </p:cNvSpPr>
          <p:nvPr/>
        </p:nvSpPr>
        <p:spPr>
          <a:xfrm>
            <a:off x="2299670" y="2427734"/>
            <a:ext cx="2052228" cy="29296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 dirty="0" smtClean="0">
                <a:solidFill>
                  <a:schemeClr val="bg1"/>
                </a:solidFill>
              </a:rPr>
              <a:t>Problem Statement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37" name="Text Placeholder 1"/>
          <p:cNvSpPr txBox="1">
            <a:spLocks/>
          </p:cNvSpPr>
          <p:nvPr/>
        </p:nvSpPr>
        <p:spPr>
          <a:xfrm>
            <a:off x="2303748" y="3219822"/>
            <a:ext cx="1620180" cy="29296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 dirty="0" smtClean="0">
                <a:solidFill>
                  <a:schemeClr val="bg1"/>
                </a:solidFill>
              </a:rPr>
              <a:t>Objectives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38" name="Text Placeholder 1"/>
          <p:cNvSpPr txBox="1">
            <a:spLocks/>
          </p:cNvSpPr>
          <p:nvPr/>
        </p:nvSpPr>
        <p:spPr>
          <a:xfrm>
            <a:off x="2307180" y="3939902"/>
            <a:ext cx="1620180" cy="29296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 dirty="0" smtClean="0">
                <a:solidFill>
                  <a:schemeClr val="bg1"/>
                </a:solidFill>
              </a:rPr>
              <a:t>Methodology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41" name="Text Placeholder 1"/>
          <p:cNvSpPr txBox="1">
            <a:spLocks/>
          </p:cNvSpPr>
          <p:nvPr/>
        </p:nvSpPr>
        <p:spPr>
          <a:xfrm>
            <a:off x="6083254" y="1048234"/>
            <a:ext cx="2630384" cy="29296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 dirty="0" smtClean="0">
                <a:solidFill>
                  <a:schemeClr val="bg1"/>
                </a:solidFill>
              </a:rPr>
              <a:t>Design and Implementation</a:t>
            </a:r>
            <a:endParaRPr lang="ko-KR" altLang="en-US" sz="14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42" name="Text Placeholder 1"/>
          <p:cNvSpPr txBox="1">
            <a:spLocks/>
          </p:cNvSpPr>
          <p:nvPr/>
        </p:nvSpPr>
        <p:spPr>
          <a:xfrm>
            <a:off x="6083254" y="1688324"/>
            <a:ext cx="2630384" cy="29296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 dirty="0">
                <a:solidFill>
                  <a:schemeClr val="bg1"/>
                </a:solidFill>
              </a:rPr>
              <a:t>Snapshots of the system</a:t>
            </a:r>
            <a:endParaRPr lang="ko-KR" altLang="en-US" sz="14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46" name="Text Placeholder 1"/>
          <p:cNvSpPr txBox="1">
            <a:spLocks/>
          </p:cNvSpPr>
          <p:nvPr/>
        </p:nvSpPr>
        <p:spPr>
          <a:xfrm>
            <a:off x="6081284" y="3182585"/>
            <a:ext cx="2737888" cy="29296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 dirty="0" smtClean="0">
                <a:solidFill>
                  <a:schemeClr val="bg1"/>
                </a:solidFill>
              </a:rPr>
              <a:t>Project and Product Evaluation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47" name="Text Placeholder 1"/>
          <p:cNvSpPr txBox="1">
            <a:spLocks/>
          </p:cNvSpPr>
          <p:nvPr/>
        </p:nvSpPr>
        <p:spPr>
          <a:xfrm>
            <a:off x="6063478" y="3937904"/>
            <a:ext cx="2088232" cy="29296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 dirty="0" smtClean="0">
                <a:solidFill>
                  <a:schemeClr val="bg1"/>
                </a:solidFill>
              </a:rPr>
              <a:t>Conclusion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57" name="Pentagon 5"/>
          <p:cNvSpPr/>
          <p:nvPr/>
        </p:nvSpPr>
        <p:spPr>
          <a:xfrm>
            <a:off x="1583668" y="3939902"/>
            <a:ext cx="720080" cy="288032"/>
          </a:xfrm>
          <a:custGeom>
            <a:avLst/>
            <a:gdLst/>
            <a:ahLst/>
            <a:cxnLst/>
            <a:rect l="l" t="t" r="r" b="b"/>
            <a:pathLst>
              <a:path w="3910322" h="1656000">
                <a:moveTo>
                  <a:pt x="184" y="0"/>
                </a:moveTo>
                <a:lnTo>
                  <a:pt x="3082322" y="0"/>
                </a:lnTo>
                <a:lnTo>
                  <a:pt x="3910322" y="828000"/>
                </a:lnTo>
                <a:lnTo>
                  <a:pt x="3082322" y="1656000"/>
                </a:lnTo>
                <a:lnTo>
                  <a:pt x="0" y="1656000"/>
                </a:lnTo>
                <a:lnTo>
                  <a:pt x="828092" y="827908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 w="698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6" name="Pentagon 5"/>
          <p:cNvSpPr/>
          <p:nvPr/>
        </p:nvSpPr>
        <p:spPr>
          <a:xfrm>
            <a:off x="1563892" y="4659982"/>
            <a:ext cx="720080" cy="288032"/>
          </a:xfrm>
          <a:custGeom>
            <a:avLst/>
            <a:gdLst/>
            <a:ahLst/>
            <a:cxnLst/>
            <a:rect l="l" t="t" r="r" b="b"/>
            <a:pathLst>
              <a:path w="3910322" h="1656000">
                <a:moveTo>
                  <a:pt x="184" y="0"/>
                </a:moveTo>
                <a:lnTo>
                  <a:pt x="3082322" y="0"/>
                </a:lnTo>
                <a:lnTo>
                  <a:pt x="3910322" y="828000"/>
                </a:lnTo>
                <a:lnTo>
                  <a:pt x="3082322" y="1656000"/>
                </a:lnTo>
                <a:lnTo>
                  <a:pt x="0" y="1656000"/>
                </a:lnTo>
                <a:lnTo>
                  <a:pt x="828092" y="827908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 w="698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1" name="Text Placeholder 1"/>
          <p:cNvSpPr txBox="1">
            <a:spLocks/>
          </p:cNvSpPr>
          <p:nvPr/>
        </p:nvSpPr>
        <p:spPr>
          <a:xfrm>
            <a:off x="2307180" y="4585509"/>
            <a:ext cx="1910304" cy="29296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 dirty="0" smtClean="0">
                <a:solidFill>
                  <a:schemeClr val="bg1"/>
                </a:solidFill>
              </a:rPr>
              <a:t>System Requirement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72" name="Pentagon 5"/>
          <p:cNvSpPr/>
          <p:nvPr/>
        </p:nvSpPr>
        <p:spPr>
          <a:xfrm>
            <a:off x="5363174" y="1059582"/>
            <a:ext cx="720080" cy="288032"/>
          </a:xfrm>
          <a:custGeom>
            <a:avLst/>
            <a:gdLst/>
            <a:ahLst/>
            <a:cxnLst/>
            <a:rect l="l" t="t" r="r" b="b"/>
            <a:pathLst>
              <a:path w="3910322" h="1656000">
                <a:moveTo>
                  <a:pt x="184" y="0"/>
                </a:moveTo>
                <a:lnTo>
                  <a:pt x="3082322" y="0"/>
                </a:lnTo>
                <a:lnTo>
                  <a:pt x="3910322" y="828000"/>
                </a:lnTo>
                <a:lnTo>
                  <a:pt x="3082322" y="1656000"/>
                </a:lnTo>
                <a:lnTo>
                  <a:pt x="0" y="1656000"/>
                </a:lnTo>
                <a:lnTo>
                  <a:pt x="828092" y="827908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 w="698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3" name="Pentagon 5"/>
          <p:cNvSpPr/>
          <p:nvPr/>
        </p:nvSpPr>
        <p:spPr>
          <a:xfrm>
            <a:off x="5366606" y="1707654"/>
            <a:ext cx="720080" cy="288032"/>
          </a:xfrm>
          <a:custGeom>
            <a:avLst/>
            <a:gdLst/>
            <a:ahLst/>
            <a:cxnLst/>
            <a:rect l="l" t="t" r="r" b="b"/>
            <a:pathLst>
              <a:path w="3910322" h="1656000">
                <a:moveTo>
                  <a:pt x="184" y="0"/>
                </a:moveTo>
                <a:lnTo>
                  <a:pt x="3082322" y="0"/>
                </a:lnTo>
                <a:lnTo>
                  <a:pt x="3910322" y="828000"/>
                </a:lnTo>
                <a:lnTo>
                  <a:pt x="3082322" y="1656000"/>
                </a:lnTo>
                <a:lnTo>
                  <a:pt x="0" y="1656000"/>
                </a:lnTo>
                <a:lnTo>
                  <a:pt x="828092" y="827908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 w="698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4" name="Pentagon 5"/>
          <p:cNvSpPr/>
          <p:nvPr/>
        </p:nvSpPr>
        <p:spPr>
          <a:xfrm>
            <a:off x="5363174" y="2430199"/>
            <a:ext cx="720080" cy="288032"/>
          </a:xfrm>
          <a:custGeom>
            <a:avLst/>
            <a:gdLst/>
            <a:ahLst/>
            <a:cxnLst/>
            <a:rect l="l" t="t" r="r" b="b"/>
            <a:pathLst>
              <a:path w="3910322" h="1656000">
                <a:moveTo>
                  <a:pt x="184" y="0"/>
                </a:moveTo>
                <a:lnTo>
                  <a:pt x="3082322" y="0"/>
                </a:lnTo>
                <a:lnTo>
                  <a:pt x="3910322" y="828000"/>
                </a:lnTo>
                <a:lnTo>
                  <a:pt x="3082322" y="1656000"/>
                </a:lnTo>
                <a:lnTo>
                  <a:pt x="0" y="1656000"/>
                </a:lnTo>
                <a:lnTo>
                  <a:pt x="828092" y="827908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 w="698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5" name="Pentagon 5"/>
          <p:cNvSpPr/>
          <p:nvPr/>
        </p:nvSpPr>
        <p:spPr>
          <a:xfrm>
            <a:off x="5343398" y="3219822"/>
            <a:ext cx="720080" cy="288032"/>
          </a:xfrm>
          <a:custGeom>
            <a:avLst/>
            <a:gdLst/>
            <a:ahLst/>
            <a:cxnLst/>
            <a:rect l="l" t="t" r="r" b="b"/>
            <a:pathLst>
              <a:path w="3910322" h="1656000">
                <a:moveTo>
                  <a:pt x="184" y="0"/>
                </a:moveTo>
                <a:lnTo>
                  <a:pt x="3082322" y="0"/>
                </a:lnTo>
                <a:lnTo>
                  <a:pt x="3910322" y="828000"/>
                </a:lnTo>
                <a:lnTo>
                  <a:pt x="3082322" y="1656000"/>
                </a:lnTo>
                <a:lnTo>
                  <a:pt x="0" y="1656000"/>
                </a:lnTo>
                <a:lnTo>
                  <a:pt x="828092" y="827908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 w="698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6" name="Pentagon 5"/>
          <p:cNvSpPr/>
          <p:nvPr/>
        </p:nvSpPr>
        <p:spPr>
          <a:xfrm>
            <a:off x="5363174" y="3939902"/>
            <a:ext cx="720080" cy="288032"/>
          </a:xfrm>
          <a:custGeom>
            <a:avLst/>
            <a:gdLst/>
            <a:ahLst/>
            <a:cxnLst/>
            <a:rect l="l" t="t" r="r" b="b"/>
            <a:pathLst>
              <a:path w="3910322" h="1656000">
                <a:moveTo>
                  <a:pt x="184" y="0"/>
                </a:moveTo>
                <a:lnTo>
                  <a:pt x="3082322" y="0"/>
                </a:lnTo>
                <a:lnTo>
                  <a:pt x="3910322" y="828000"/>
                </a:lnTo>
                <a:lnTo>
                  <a:pt x="3082322" y="1656000"/>
                </a:lnTo>
                <a:lnTo>
                  <a:pt x="0" y="1656000"/>
                </a:lnTo>
                <a:lnTo>
                  <a:pt x="828092" y="827908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 w="698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7" name="Pentagon 5"/>
          <p:cNvSpPr/>
          <p:nvPr/>
        </p:nvSpPr>
        <p:spPr>
          <a:xfrm>
            <a:off x="5343398" y="4659982"/>
            <a:ext cx="720080" cy="288032"/>
          </a:xfrm>
          <a:custGeom>
            <a:avLst/>
            <a:gdLst/>
            <a:ahLst/>
            <a:cxnLst/>
            <a:rect l="l" t="t" r="r" b="b"/>
            <a:pathLst>
              <a:path w="3910322" h="1656000">
                <a:moveTo>
                  <a:pt x="184" y="0"/>
                </a:moveTo>
                <a:lnTo>
                  <a:pt x="3082322" y="0"/>
                </a:lnTo>
                <a:lnTo>
                  <a:pt x="3910322" y="828000"/>
                </a:lnTo>
                <a:lnTo>
                  <a:pt x="3082322" y="1656000"/>
                </a:lnTo>
                <a:lnTo>
                  <a:pt x="0" y="1656000"/>
                </a:lnTo>
                <a:lnTo>
                  <a:pt x="828092" y="827908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 w="698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8" name="Text Placeholder 1"/>
          <p:cNvSpPr txBox="1">
            <a:spLocks/>
          </p:cNvSpPr>
          <p:nvPr/>
        </p:nvSpPr>
        <p:spPr>
          <a:xfrm>
            <a:off x="6063478" y="4655052"/>
            <a:ext cx="2088232" cy="29296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 dirty="0" smtClean="0">
                <a:solidFill>
                  <a:schemeClr val="bg1"/>
                </a:solidFill>
              </a:rPr>
              <a:t>Reference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79" name="Text Placeholder 1"/>
          <p:cNvSpPr txBox="1">
            <a:spLocks/>
          </p:cNvSpPr>
          <p:nvPr/>
        </p:nvSpPr>
        <p:spPr>
          <a:xfrm>
            <a:off x="6081284" y="2414388"/>
            <a:ext cx="2955212" cy="29296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 dirty="0" smtClean="0">
                <a:solidFill>
                  <a:schemeClr val="bg1"/>
                </a:solidFill>
              </a:rPr>
              <a:t>Literature and Technology review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 Placeholder 1"/>
          <p:cNvSpPr txBox="1">
            <a:spLocks/>
          </p:cNvSpPr>
          <p:nvPr/>
        </p:nvSpPr>
        <p:spPr>
          <a:xfrm>
            <a:off x="323528" y="123478"/>
            <a:ext cx="4752528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3200" b="1" dirty="0" smtClean="0"/>
              <a:t>Project Summary</a:t>
            </a:r>
            <a:endParaRPr lang="ko-KR" altLang="en-US" sz="32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43000" y="1131590"/>
            <a:ext cx="9001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bg1"/>
                </a:solidFill>
              </a:rPr>
              <a:t>The goal of the project title is to </a:t>
            </a:r>
            <a:r>
              <a:rPr lang="en-US" sz="1600" dirty="0" smtClean="0">
                <a:solidFill>
                  <a:schemeClr val="bg1"/>
                </a:solidFill>
              </a:rPr>
              <a:t>develop an </a:t>
            </a:r>
            <a:r>
              <a:rPr lang="en-US" sz="1600" dirty="0">
                <a:solidFill>
                  <a:schemeClr val="bg1"/>
                </a:solidFill>
              </a:rPr>
              <a:t>android application that can help </a:t>
            </a:r>
            <a:r>
              <a:rPr lang="en-US" sz="1600" dirty="0" smtClean="0">
                <a:solidFill>
                  <a:schemeClr val="bg1"/>
                </a:solidFill>
              </a:rPr>
              <a:t>people enhance </a:t>
            </a:r>
          </a:p>
          <a:p>
            <a:pPr algn="just">
              <a:lnSpc>
                <a:spcPct val="150000"/>
              </a:lnSpc>
            </a:pPr>
            <a:r>
              <a:rPr lang="en-US" sz="1600" dirty="0" smtClean="0">
                <a:solidFill>
                  <a:schemeClr val="bg1"/>
                </a:solidFill>
              </a:rPr>
              <a:t>their </a:t>
            </a:r>
            <a:r>
              <a:rPr lang="en-US" sz="1600" dirty="0">
                <a:solidFill>
                  <a:schemeClr val="bg1"/>
                </a:solidFill>
              </a:rPr>
              <a:t>public speaking </a:t>
            </a:r>
            <a:r>
              <a:rPr lang="en-US" sz="1600" dirty="0" smtClean="0">
                <a:solidFill>
                  <a:schemeClr val="bg1"/>
                </a:solidFill>
              </a:rPr>
              <a:t>skills</a:t>
            </a:r>
          </a:p>
          <a:p>
            <a:pPr marL="285750" indent="-285750" algn="just">
              <a:lnSpc>
                <a:spcPct val="30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bg1"/>
                </a:solidFill>
              </a:rPr>
              <a:t>Android application “Improve Speech” </a:t>
            </a:r>
            <a:endParaRPr lang="en-US" sz="1600" dirty="0" smtClean="0">
              <a:solidFill>
                <a:schemeClr val="bg1"/>
              </a:solidFill>
            </a:endParaRPr>
          </a:p>
          <a:p>
            <a:pPr marL="285750" indent="-285750" algn="just">
              <a:lnSpc>
                <a:spcPct val="300000"/>
              </a:lnSpc>
              <a:buFont typeface="Wingdings" panose="05000000000000000000" pitchFamily="2" charset="2"/>
              <a:buChar char="§"/>
            </a:pPr>
            <a:r>
              <a:rPr lang="en-US" sz="1600" dirty="0" smtClean="0">
                <a:solidFill>
                  <a:schemeClr val="bg1"/>
                </a:solidFill>
              </a:rPr>
              <a:t>Build confidence</a:t>
            </a:r>
            <a:endParaRPr lang="en-US" sz="1600" dirty="0">
              <a:solidFill>
                <a:schemeClr val="bg1"/>
              </a:solidFill>
            </a:endParaRPr>
          </a:p>
          <a:p>
            <a:pPr marL="285750" indent="-285750" algn="just">
              <a:lnSpc>
                <a:spcPct val="300000"/>
              </a:lnSpc>
              <a:buFont typeface="Wingdings" panose="05000000000000000000" pitchFamily="2" charset="2"/>
              <a:buChar char="§"/>
            </a:pPr>
            <a:r>
              <a:rPr lang="en-US" sz="1600" dirty="0" smtClean="0">
                <a:solidFill>
                  <a:schemeClr val="bg1"/>
                </a:solidFill>
              </a:rPr>
              <a:t>Able </a:t>
            </a:r>
            <a:r>
              <a:rPr lang="en-US" sz="1600" dirty="0">
                <a:solidFill>
                  <a:schemeClr val="bg1"/>
                </a:solidFill>
              </a:rPr>
              <a:t>to practice in safer environment</a:t>
            </a:r>
          </a:p>
          <a:p>
            <a:pPr marL="285750" indent="-285750" algn="just">
              <a:lnSpc>
                <a:spcPct val="300000"/>
              </a:lnSpc>
              <a:buFont typeface="Wingdings" panose="05000000000000000000" pitchFamily="2" charset="2"/>
              <a:buChar char="§"/>
            </a:pPr>
            <a:endParaRPr lang="en-US" sz="1600" dirty="0">
              <a:solidFill>
                <a:schemeClr val="bg1"/>
              </a:solidFill>
            </a:endParaRPr>
          </a:p>
          <a:p>
            <a:pPr algn="just">
              <a:lnSpc>
                <a:spcPct val="300000"/>
              </a:lnSpc>
            </a:pP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8474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 Placeholder 1"/>
          <p:cNvSpPr txBox="1">
            <a:spLocks/>
          </p:cNvSpPr>
          <p:nvPr/>
        </p:nvSpPr>
        <p:spPr>
          <a:xfrm>
            <a:off x="323528" y="123478"/>
            <a:ext cx="4752528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3200" b="1" dirty="0" smtClean="0"/>
              <a:t>Introduction</a:t>
            </a:r>
            <a:endParaRPr lang="ko-KR" altLang="en-US" sz="32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43000" y="1131590"/>
            <a:ext cx="9001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 smtClean="0">
                <a:solidFill>
                  <a:schemeClr val="bg1"/>
                </a:solidFill>
              </a:rPr>
              <a:t>Public </a:t>
            </a:r>
            <a:r>
              <a:rPr lang="en-US" sz="1600" dirty="0">
                <a:solidFill>
                  <a:schemeClr val="bg1"/>
                </a:solidFill>
              </a:rPr>
              <a:t>Speaking became the general, usually neutral term for non-elocutionist oral </a:t>
            </a:r>
            <a:endParaRPr lang="en-US" sz="1600" dirty="0" smtClean="0">
              <a:solidFill>
                <a:schemeClr val="bg1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sz="1600" dirty="0" smtClean="0">
                <a:solidFill>
                  <a:schemeClr val="bg1"/>
                </a:solidFill>
              </a:rPr>
              <a:t>communication </a:t>
            </a:r>
            <a:r>
              <a:rPr lang="en-US" sz="1600" dirty="0">
                <a:solidFill>
                  <a:schemeClr val="bg1"/>
                </a:solidFill>
              </a:rPr>
              <a:t>(Keith, 2008</a:t>
            </a:r>
            <a:r>
              <a:rPr lang="en-US" sz="1600" dirty="0" smtClean="0">
                <a:solidFill>
                  <a:schemeClr val="bg1"/>
                </a:solidFill>
              </a:rPr>
              <a:t>).</a:t>
            </a:r>
          </a:p>
          <a:p>
            <a:pPr algn="just">
              <a:lnSpc>
                <a:spcPct val="150000"/>
              </a:lnSpc>
            </a:pPr>
            <a:endParaRPr lang="en-US" sz="1600" dirty="0" smtClean="0">
              <a:solidFill>
                <a:schemeClr val="bg1"/>
              </a:solidFill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 smtClean="0">
                <a:solidFill>
                  <a:schemeClr val="bg1"/>
                </a:solidFill>
              </a:rPr>
              <a:t>“</a:t>
            </a:r>
            <a:r>
              <a:rPr lang="en-US" sz="1600" dirty="0">
                <a:solidFill>
                  <a:schemeClr val="bg1"/>
                </a:solidFill>
              </a:rPr>
              <a:t>Improve Speech</a:t>
            </a:r>
            <a:r>
              <a:rPr lang="en-US" sz="1600" dirty="0" smtClean="0">
                <a:solidFill>
                  <a:schemeClr val="bg1"/>
                </a:solidFill>
              </a:rPr>
              <a:t>” - transcribes users speech</a:t>
            </a:r>
          </a:p>
          <a:p>
            <a:pPr marL="285750" indent="-285750" algn="just">
              <a:lnSpc>
                <a:spcPct val="300000"/>
              </a:lnSpc>
              <a:buFont typeface="Wingdings" panose="05000000000000000000" pitchFamily="2" charset="2"/>
              <a:buChar char="§"/>
            </a:pPr>
            <a:r>
              <a:rPr lang="en-US" sz="1600" dirty="0" smtClean="0">
                <a:solidFill>
                  <a:schemeClr val="bg1"/>
                </a:solidFill>
              </a:rPr>
              <a:t>Provides description and suggestions</a:t>
            </a:r>
            <a:endParaRPr lang="en-US" sz="1600" dirty="0">
              <a:solidFill>
                <a:schemeClr val="bg1"/>
              </a:solidFill>
            </a:endParaRPr>
          </a:p>
          <a:p>
            <a:pPr marL="285750" indent="-285750" algn="just">
              <a:lnSpc>
                <a:spcPct val="300000"/>
              </a:lnSpc>
              <a:buFont typeface="Wingdings" panose="05000000000000000000" pitchFamily="2" charset="2"/>
              <a:buChar char="§"/>
            </a:pPr>
            <a:r>
              <a:rPr lang="en-US" sz="1600" dirty="0" smtClean="0">
                <a:solidFill>
                  <a:schemeClr val="bg1"/>
                </a:solidFill>
              </a:rPr>
              <a:t>Developed using Java and XML</a:t>
            </a:r>
            <a:endParaRPr lang="en-US" sz="1600" dirty="0">
              <a:solidFill>
                <a:schemeClr val="bg1"/>
              </a:solidFill>
            </a:endParaRPr>
          </a:p>
          <a:p>
            <a:pPr marL="285750" indent="-285750" algn="just">
              <a:lnSpc>
                <a:spcPct val="300000"/>
              </a:lnSpc>
              <a:buFont typeface="Wingdings" panose="05000000000000000000" pitchFamily="2" charset="2"/>
              <a:buChar char="§"/>
            </a:pPr>
            <a:endParaRPr lang="en-US" sz="1600" dirty="0">
              <a:solidFill>
                <a:schemeClr val="bg1"/>
              </a:solidFill>
            </a:endParaRPr>
          </a:p>
          <a:p>
            <a:pPr algn="just">
              <a:lnSpc>
                <a:spcPct val="300000"/>
              </a:lnSpc>
            </a:pP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2499742"/>
            <a:ext cx="2129992" cy="264375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57032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563638"/>
            <a:ext cx="3089617" cy="208823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14" name="Text Placeholder 1"/>
          <p:cNvSpPr txBox="1">
            <a:spLocks/>
          </p:cNvSpPr>
          <p:nvPr/>
        </p:nvSpPr>
        <p:spPr>
          <a:xfrm>
            <a:off x="395536" y="195486"/>
            <a:ext cx="3888432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3200" b="1" dirty="0" smtClean="0"/>
              <a:t>Problem Statement</a:t>
            </a:r>
            <a:endParaRPr lang="ko-KR" altLang="en-US" sz="32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4283968" y="915566"/>
            <a:ext cx="486003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 smtClean="0">
                <a:solidFill>
                  <a:schemeClr val="bg1"/>
                </a:solidFill>
              </a:rPr>
              <a:t>Fear of speaking in public</a:t>
            </a:r>
          </a:p>
          <a:p>
            <a:pPr algn="just">
              <a:lnSpc>
                <a:spcPct val="150000"/>
              </a:lnSpc>
            </a:pPr>
            <a:endParaRPr lang="en-US" sz="1600" dirty="0" smtClean="0">
              <a:solidFill>
                <a:schemeClr val="bg1"/>
              </a:solidFill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 smtClean="0">
                <a:solidFill>
                  <a:schemeClr val="bg1"/>
                </a:solidFill>
              </a:rPr>
              <a:t>Problem writing the contents</a:t>
            </a:r>
          </a:p>
          <a:p>
            <a:pPr marL="285750" indent="-285750" algn="just">
              <a:lnSpc>
                <a:spcPct val="30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bg1"/>
                </a:solidFill>
              </a:rPr>
              <a:t>“suffer through them with shaking hands </a:t>
            </a:r>
            <a:r>
              <a:rPr lang="en-US" sz="1600" dirty="0" smtClean="0">
                <a:solidFill>
                  <a:schemeClr val="bg1"/>
                </a:solidFill>
              </a:rPr>
              <a:t>and a </a:t>
            </a:r>
          </a:p>
          <a:p>
            <a:pPr algn="just">
              <a:lnSpc>
                <a:spcPct val="300000"/>
              </a:lnSpc>
            </a:pPr>
            <a:r>
              <a:rPr lang="en-US" sz="1600" dirty="0" smtClean="0">
                <a:solidFill>
                  <a:schemeClr val="bg1"/>
                </a:solidFill>
              </a:rPr>
              <a:t>quavering voice” (</a:t>
            </a:r>
            <a:r>
              <a:rPr lang="en-US" sz="1600" dirty="0">
                <a:solidFill>
                  <a:schemeClr val="bg1"/>
                </a:solidFill>
              </a:rPr>
              <a:t>Mayo Clinic, 2022)</a:t>
            </a:r>
          </a:p>
          <a:p>
            <a:pPr marL="285750" indent="-285750" algn="just">
              <a:lnSpc>
                <a:spcPct val="300000"/>
              </a:lnSpc>
              <a:buFont typeface="Wingdings" panose="05000000000000000000" pitchFamily="2" charset="2"/>
              <a:buChar char="§"/>
            </a:pPr>
            <a:r>
              <a:rPr lang="en-US" sz="1600" dirty="0" smtClean="0">
                <a:solidFill>
                  <a:schemeClr val="bg1"/>
                </a:solidFill>
              </a:rPr>
              <a:t>Forgetting the lines while delivering</a:t>
            </a:r>
          </a:p>
          <a:p>
            <a:pPr marL="285750" indent="-285750" algn="just">
              <a:lnSpc>
                <a:spcPct val="300000"/>
              </a:lnSpc>
              <a:buFont typeface="Wingdings" panose="05000000000000000000" pitchFamily="2" charset="2"/>
              <a:buChar char="§"/>
            </a:pPr>
            <a:r>
              <a:rPr lang="en-US" sz="1600" dirty="0" smtClean="0">
                <a:solidFill>
                  <a:schemeClr val="bg1"/>
                </a:solidFill>
              </a:rPr>
              <a:t>Judged by peers</a:t>
            </a:r>
            <a:endParaRPr lang="en-US" sz="1600" dirty="0">
              <a:solidFill>
                <a:schemeClr val="bg1"/>
              </a:solidFill>
            </a:endParaRPr>
          </a:p>
          <a:p>
            <a:pPr marL="285750" indent="-285750" algn="just">
              <a:lnSpc>
                <a:spcPct val="300000"/>
              </a:lnSpc>
              <a:buFont typeface="Wingdings" panose="05000000000000000000" pitchFamily="2" charset="2"/>
              <a:buChar char="§"/>
            </a:pPr>
            <a:endParaRPr lang="en-US" sz="1600" dirty="0">
              <a:solidFill>
                <a:schemeClr val="bg1"/>
              </a:solidFill>
            </a:endParaRPr>
          </a:p>
          <a:p>
            <a:pPr algn="just">
              <a:lnSpc>
                <a:spcPct val="300000"/>
              </a:lnSpc>
            </a:pP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9732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 29"/>
          <p:cNvSpPr/>
          <p:nvPr/>
        </p:nvSpPr>
        <p:spPr>
          <a:xfrm>
            <a:off x="-108520" y="2571750"/>
            <a:ext cx="9073008" cy="1656184"/>
          </a:xfrm>
          <a:custGeom>
            <a:avLst/>
            <a:gdLst>
              <a:gd name="connsiteX0" fmla="*/ 6702732 w 8527613"/>
              <a:gd name="connsiteY0" fmla="*/ 0 h 1932318"/>
              <a:gd name="connsiteX1" fmla="*/ 7289327 w 8527613"/>
              <a:gd name="connsiteY1" fmla="*/ 1190446 h 1932318"/>
              <a:gd name="connsiteX2" fmla="*/ 8199872 w 8527613"/>
              <a:gd name="connsiteY2" fmla="*/ 354402 h 1932318"/>
              <a:gd name="connsiteX3" fmla="*/ 8063738 w 8527613"/>
              <a:gd name="connsiteY3" fmla="*/ 218268 h 1932318"/>
              <a:gd name="connsiteX4" fmla="*/ 8527613 w 8527613"/>
              <a:gd name="connsiteY4" fmla="*/ 35564 h 1932318"/>
              <a:gd name="connsiteX5" fmla="*/ 8438753 w 8527613"/>
              <a:gd name="connsiteY5" fmla="*/ 593283 h 1932318"/>
              <a:gd name="connsiteX6" fmla="*/ 8307071 w 8527613"/>
              <a:gd name="connsiteY6" fmla="*/ 461601 h 1932318"/>
              <a:gd name="connsiteX7" fmla="*/ 7375593 w 8527613"/>
              <a:gd name="connsiteY7" fmla="*/ 1544129 h 1932318"/>
              <a:gd name="connsiteX8" fmla="*/ 6737237 w 8527613"/>
              <a:gd name="connsiteY8" fmla="*/ 129398 h 1932318"/>
              <a:gd name="connsiteX9" fmla="*/ 767759 w 8527613"/>
              <a:gd name="connsiteY9" fmla="*/ 1932318 h 1932318"/>
              <a:gd name="connsiteX10" fmla="*/ 7 w 8527613"/>
              <a:gd name="connsiteY10" fmla="*/ 1104182 h 1932318"/>
              <a:gd name="connsiteX11" fmla="*/ 6702732 w 8527613"/>
              <a:gd name="connsiteY11" fmla="*/ 0 h 1932318"/>
              <a:gd name="connsiteX0" fmla="*/ 6703554 w 8528435"/>
              <a:gd name="connsiteY0" fmla="*/ 0 h 2303254"/>
              <a:gd name="connsiteX1" fmla="*/ 7290149 w 8528435"/>
              <a:gd name="connsiteY1" fmla="*/ 1190446 h 2303254"/>
              <a:gd name="connsiteX2" fmla="*/ 8200694 w 8528435"/>
              <a:gd name="connsiteY2" fmla="*/ 354402 h 2303254"/>
              <a:gd name="connsiteX3" fmla="*/ 8064560 w 8528435"/>
              <a:gd name="connsiteY3" fmla="*/ 218268 h 2303254"/>
              <a:gd name="connsiteX4" fmla="*/ 8528435 w 8528435"/>
              <a:gd name="connsiteY4" fmla="*/ 35564 h 2303254"/>
              <a:gd name="connsiteX5" fmla="*/ 8439575 w 8528435"/>
              <a:gd name="connsiteY5" fmla="*/ 593283 h 2303254"/>
              <a:gd name="connsiteX6" fmla="*/ 8307893 w 8528435"/>
              <a:gd name="connsiteY6" fmla="*/ 461601 h 2303254"/>
              <a:gd name="connsiteX7" fmla="*/ 7376415 w 8528435"/>
              <a:gd name="connsiteY7" fmla="*/ 1544129 h 2303254"/>
              <a:gd name="connsiteX8" fmla="*/ 6738059 w 8528435"/>
              <a:gd name="connsiteY8" fmla="*/ 129398 h 2303254"/>
              <a:gd name="connsiteX9" fmla="*/ 830 w 8528435"/>
              <a:gd name="connsiteY9" fmla="*/ 2303254 h 2303254"/>
              <a:gd name="connsiteX10" fmla="*/ 829 w 8528435"/>
              <a:gd name="connsiteY10" fmla="*/ 1104182 h 2303254"/>
              <a:gd name="connsiteX11" fmla="*/ 6703554 w 8528435"/>
              <a:gd name="connsiteY11" fmla="*/ 0 h 2303254"/>
              <a:gd name="connsiteX0" fmla="*/ 6720227 w 8545108"/>
              <a:gd name="connsiteY0" fmla="*/ 0 h 2303254"/>
              <a:gd name="connsiteX1" fmla="*/ 7306822 w 8545108"/>
              <a:gd name="connsiteY1" fmla="*/ 1190446 h 2303254"/>
              <a:gd name="connsiteX2" fmla="*/ 8217367 w 8545108"/>
              <a:gd name="connsiteY2" fmla="*/ 354402 h 2303254"/>
              <a:gd name="connsiteX3" fmla="*/ 8081233 w 8545108"/>
              <a:gd name="connsiteY3" fmla="*/ 218268 h 2303254"/>
              <a:gd name="connsiteX4" fmla="*/ 8545108 w 8545108"/>
              <a:gd name="connsiteY4" fmla="*/ 35564 h 2303254"/>
              <a:gd name="connsiteX5" fmla="*/ 8456248 w 8545108"/>
              <a:gd name="connsiteY5" fmla="*/ 593283 h 2303254"/>
              <a:gd name="connsiteX6" fmla="*/ 8324566 w 8545108"/>
              <a:gd name="connsiteY6" fmla="*/ 461601 h 2303254"/>
              <a:gd name="connsiteX7" fmla="*/ 7393088 w 8545108"/>
              <a:gd name="connsiteY7" fmla="*/ 1544129 h 2303254"/>
              <a:gd name="connsiteX8" fmla="*/ 6754732 w 8545108"/>
              <a:gd name="connsiteY8" fmla="*/ 129398 h 2303254"/>
              <a:gd name="connsiteX9" fmla="*/ 17503 w 8545108"/>
              <a:gd name="connsiteY9" fmla="*/ 2303254 h 2303254"/>
              <a:gd name="connsiteX10" fmla="*/ 249 w 8545108"/>
              <a:gd name="connsiteY10" fmla="*/ 897148 h 2303254"/>
              <a:gd name="connsiteX11" fmla="*/ 6720227 w 8545108"/>
              <a:gd name="connsiteY11" fmla="*/ 0 h 2303254"/>
              <a:gd name="connsiteX0" fmla="*/ 6720227 w 8545108"/>
              <a:gd name="connsiteY0" fmla="*/ 0 h 2303254"/>
              <a:gd name="connsiteX1" fmla="*/ 7306822 w 8545108"/>
              <a:gd name="connsiteY1" fmla="*/ 1190446 h 2303254"/>
              <a:gd name="connsiteX2" fmla="*/ 8217367 w 8545108"/>
              <a:gd name="connsiteY2" fmla="*/ 354402 h 2303254"/>
              <a:gd name="connsiteX3" fmla="*/ 8081233 w 8545108"/>
              <a:gd name="connsiteY3" fmla="*/ 218268 h 2303254"/>
              <a:gd name="connsiteX4" fmla="*/ 8545108 w 8545108"/>
              <a:gd name="connsiteY4" fmla="*/ 35564 h 2303254"/>
              <a:gd name="connsiteX5" fmla="*/ 8456248 w 8545108"/>
              <a:gd name="connsiteY5" fmla="*/ 593283 h 2303254"/>
              <a:gd name="connsiteX6" fmla="*/ 8324566 w 8545108"/>
              <a:gd name="connsiteY6" fmla="*/ 461601 h 2303254"/>
              <a:gd name="connsiteX7" fmla="*/ 7393088 w 8545108"/>
              <a:gd name="connsiteY7" fmla="*/ 1544129 h 2303254"/>
              <a:gd name="connsiteX8" fmla="*/ 6771985 w 8545108"/>
              <a:gd name="connsiteY8" fmla="*/ 345058 h 2303254"/>
              <a:gd name="connsiteX9" fmla="*/ 17503 w 8545108"/>
              <a:gd name="connsiteY9" fmla="*/ 2303254 h 2303254"/>
              <a:gd name="connsiteX10" fmla="*/ 249 w 8545108"/>
              <a:gd name="connsiteY10" fmla="*/ 897148 h 2303254"/>
              <a:gd name="connsiteX11" fmla="*/ 6720227 w 8545108"/>
              <a:gd name="connsiteY11" fmla="*/ 0 h 2303254"/>
              <a:gd name="connsiteX0" fmla="*/ 6780612 w 8545108"/>
              <a:gd name="connsiteY0" fmla="*/ 197350 h 2267690"/>
              <a:gd name="connsiteX1" fmla="*/ 7306822 w 8545108"/>
              <a:gd name="connsiteY1" fmla="*/ 1154882 h 2267690"/>
              <a:gd name="connsiteX2" fmla="*/ 8217367 w 8545108"/>
              <a:gd name="connsiteY2" fmla="*/ 318838 h 2267690"/>
              <a:gd name="connsiteX3" fmla="*/ 8081233 w 8545108"/>
              <a:gd name="connsiteY3" fmla="*/ 182704 h 2267690"/>
              <a:gd name="connsiteX4" fmla="*/ 8545108 w 8545108"/>
              <a:gd name="connsiteY4" fmla="*/ 0 h 2267690"/>
              <a:gd name="connsiteX5" fmla="*/ 8456248 w 8545108"/>
              <a:gd name="connsiteY5" fmla="*/ 557719 h 2267690"/>
              <a:gd name="connsiteX6" fmla="*/ 8324566 w 8545108"/>
              <a:gd name="connsiteY6" fmla="*/ 426037 h 2267690"/>
              <a:gd name="connsiteX7" fmla="*/ 7393088 w 8545108"/>
              <a:gd name="connsiteY7" fmla="*/ 1508565 h 2267690"/>
              <a:gd name="connsiteX8" fmla="*/ 6771985 w 8545108"/>
              <a:gd name="connsiteY8" fmla="*/ 309494 h 2267690"/>
              <a:gd name="connsiteX9" fmla="*/ 17503 w 8545108"/>
              <a:gd name="connsiteY9" fmla="*/ 2267690 h 2267690"/>
              <a:gd name="connsiteX10" fmla="*/ 249 w 8545108"/>
              <a:gd name="connsiteY10" fmla="*/ 861584 h 2267690"/>
              <a:gd name="connsiteX11" fmla="*/ 6780612 w 8545108"/>
              <a:gd name="connsiteY11" fmla="*/ 197350 h 2267690"/>
              <a:gd name="connsiteX0" fmla="*/ 6780612 w 8545108"/>
              <a:gd name="connsiteY0" fmla="*/ 197350 h 2095162"/>
              <a:gd name="connsiteX1" fmla="*/ 7306822 w 8545108"/>
              <a:gd name="connsiteY1" fmla="*/ 1154882 h 2095162"/>
              <a:gd name="connsiteX2" fmla="*/ 8217367 w 8545108"/>
              <a:gd name="connsiteY2" fmla="*/ 318838 h 2095162"/>
              <a:gd name="connsiteX3" fmla="*/ 8081233 w 8545108"/>
              <a:gd name="connsiteY3" fmla="*/ 182704 h 2095162"/>
              <a:gd name="connsiteX4" fmla="*/ 8545108 w 8545108"/>
              <a:gd name="connsiteY4" fmla="*/ 0 h 2095162"/>
              <a:gd name="connsiteX5" fmla="*/ 8456248 w 8545108"/>
              <a:gd name="connsiteY5" fmla="*/ 557719 h 2095162"/>
              <a:gd name="connsiteX6" fmla="*/ 8324566 w 8545108"/>
              <a:gd name="connsiteY6" fmla="*/ 426037 h 2095162"/>
              <a:gd name="connsiteX7" fmla="*/ 7393088 w 8545108"/>
              <a:gd name="connsiteY7" fmla="*/ 1508565 h 2095162"/>
              <a:gd name="connsiteX8" fmla="*/ 6771985 w 8545108"/>
              <a:gd name="connsiteY8" fmla="*/ 309494 h 2095162"/>
              <a:gd name="connsiteX9" fmla="*/ 17503 w 8545108"/>
              <a:gd name="connsiteY9" fmla="*/ 2095162 h 2095162"/>
              <a:gd name="connsiteX10" fmla="*/ 249 w 8545108"/>
              <a:gd name="connsiteY10" fmla="*/ 861584 h 2095162"/>
              <a:gd name="connsiteX11" fmla="*/ 6780612 w 8545108"/>
              <a:gd name="connsiteY11" fmla="*/ 197350 h 2095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545108" h="2095162">
                <a:moveTo>
                  <a:pt x="6780612" y="197350"/>
                </a:moveTo>
                <a:lnTo>
                  <a:pt x="7306822" y="1154882"/>
                </a:lnTo>
                <a:lnTo>
                  <a:pt x="8217367" y="318838"/>
                </a:lnTo>
                <a:lnTo>
                  <a:pt x="8081233" y="182704"/>
                </a:lnTo>
                <a:lnTo>
                  <a:pt x="8545108" y="0"/>
                </a:lnTo>
                <a:lnTo>
                  <a:pt x="8456248" y="557719"/>
                </a:lnTo>
                <a:lnTo>
                  <a:pt x="8324566" y="426037"/>
                </a:lnTo>
                <a:lnTo>
                  <a:pt x="7393088" y="1508565"/>
                </a:lnTo>
                <a:lnTo>
                  <a:pt x="6771985" y="309494"/>
                </a:lnTo>
                <a:lnTo>
                  <a:pt x="17503" y="2095162"/>
                </a:lnTo>
                <a:cubicBezTo>
                  <a:pt x="20378" y="1706973"/>
                  <a:pt x="-2626" y="1249773"/>
                  <a:pt x="249" y="861584"/>
                </a:cubicBezTo>
                <a:lnTo>
                  <a:pt x="6780612" y="197350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43000" y="1131590"/>
            <a:ext cx="9001000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 smtClean="0">
                <a:solidFill>
                  <a:schemeClr val="bg1"/>
                </a:solidFill>
              </a:rPr>
              <a:t>Suggest user in enhancing vocabulary</a:t>
            </a:r>
          </a:p>
          <a:p>
            <a:pPr algn="just">
              <a:lnSpc>
                <a:spcPct val="150000"/>
              </a:lnSpc>
            </a:pPr>
            <a:endParaRPr lang="en-US" sz="1600" dirty="0" smtClean="0">
              <a:solidFill>
                <a:schemeClr val="bg1"/>
              </a:solidFill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 smtClean="0">
                <a:solidFill>
                  <a:schemeClr val="bg1"/>
                </a:solidFill>
              </a:rPr>
              <a:t>Opportunity to become a better speaker</a:t>
            </a:r>
          </a:p>
          <a:p>
            <a:pPr marL="285750" indent="-285750" algn="just">
              <a:lnSpc>
                <a:spcPct val="300000"/>
              </a:lnSpc>
              <a:buFont typeface="Wingdings" panose="05000000000000000000" pitchFamily="2" charset="2"/>
              <a:buChar char="§"/>
            </a:pPr>
            <a:r>
              <a:rPr lang="en-US" sz="1600" dirty="0" smtClean="0">
                <a:solidFill>
                  <a:schemeClr val="bg1"/>
                </a:solidFill>
              </a:rPr>
              <a:t>Top Stores in app, reading &amp; skimming skills</a:t>
            </a:r>
            <a:endParaRPr lang="en-US" sz="1600" dirty="0">
              <a:solidFill>
                <a:schemeClr val="bg1"/>
              </a:solidFill>
            </a:endParaRPr>
          </a:p>
          <a:p>
            <a:pPr marL="285750" indent="-285750" algn="just">
              <a:lnSpc>
                <a:spcPct val="300000"/>
              </a:lnSpc>
              <a:buFont typeface="Wingdings" panose="05000000000000000000" pitchFamily="2" charset="2"/>
              <a:buChar char="§"/>
            </a:pPr>
            <a:r>
              <a:rPr lang="en-US" sz="1600" dirty="0" smtClean="0">
                <a:solidFill>
                  <a:schemeClr val="accent3">
                    <a:lumMod val="75000"/>
                  </a:schemeClr>
                </a:solidFill>
              </a:rPr>
              <a:t>Avoids repetition</a:t>
            </a:r>
            <a:r>
              <a:rPr lang="en-US" sz="1600" b="1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1600" dirty="0" smtClean="0">
                <a:solidFill>
                  <a:schemeClr val="accent3">
                    <a:lumMod val="75000"/>
                  </a:schemeClr>
                </a:solidFill>
              </a:rPr>
              <a:t>words</a:t>
            </a:r>
          </a:p>
          <a:p>
            <a:pPr marL="285750" indent="-285750" algn="just">
              <a:lnSpc>
                <a:spcPct val="300000"/>
              </a:lnSpc>
              <a:buFont typeface="Wingdings" panose="05000000000000000000" pitchFamily="2" charset="2"/>
              <a:buChar char="§"/>
            </a:pPr>
            <a:r>
              <a:rPr lang="en-US" sz="1600" dirty="0" smtClean="0">
                <a:solidFill>
                  <a:schemeClr val="bg1"/>
                </a:solidFill>
              </a:rPr>
              <a:t>Checking punctuality</a:t>
            </a:r>
            <a:endParaRPr lang="en-US" sz="1600" dirty="0">
              <a:solidFill>
                <a:schemeClr val="bg1"/>
              </a:solidFill>
            </a:endParaRPr>
          </a:p>
          <a:p>
            <a:pPr marL="285750" indent="-285750" algn="just">
              <a:lnSpc>
                <a:spcPct val="300000"/>
              </a:lnSpc>
              <a:buFont typeface="Wingdings" panose="05000000000000000000" pitchFamily="2" charset="2"/>
              <a:buChar char="§"/>
            </a:pPr>
            <a:endParaRPr lang="en-US" sz="1600" dirty="0">
              <a:solidFill>
                <a:schemeClr val="bg1"/>
              </a:solidFill>
            </a:endParaRPr>
          </a:p>
          <a:p>
            <a:pPr algn="just">
              <a:lnSpc>
                <a:spcPct val="300000"/>
              </a:lnSpc>
            </a:pP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7" name="Text Placeholder 1"/>
          <p:cNvSpPr txBox="1">
            <a:spLocks/>
          </p:cNvSpPr>
          <p:nvPr/>
        </p:nvSpPr>
        <p:spPr>
          <a:xfrm>
            <a:off x="0" y="267494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b="1" dirty="0" smtClean="0"/>
              <a:t>Objectives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401026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 Placeholder 1"/>
          <p:cNvSpPr txBox="1">
            <a:spLocks/>
          </p:cNvSpPr>
          <p:nvPr/>
        </p:nvSpPr>
        <p:spPr>
          <a:xfrm>
            <a:off x="1403648" y="195486"/>
            <a:ext cx="2952328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3200" b="1" dirty="0" smtClean="0"/>
              <a:t>Methodology</a:t>
            </a:r>
            <a:endParaRPr lang="ko-KR" altLang="en-US" sz="3200" b="1" dirty="0"/>
          </a:p>
        </p:txBody>
      </p:sp>
      <p:cxnSp>
        <p:nvCxnSpPr>
          <p:cNvPr id="32" name="Straight Connector 31"/>
          <p:cNvCxnSpPr/>
          <p:nvPr/>
        </p:nvCxnSpPr>
        <p:spPr>
          <a:xfrm flipH="1">
            <a:off x="0" y="915566"/>
            <a:ext cx="9180512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331640" y="1131590"/>
            <a:ext cx="774035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 smtClean="0">
                <a:solidFill>
                  <a:schemeClr val="bg1"/>
                </a:solidFill>
              </a:rPr>
              <a:t>Waterfall methodology – phase of SDLC, sequential development process</a:t>
            </a:r>
          </a:p>
          <a:p>
            <a:pPr algn="just">
              <a:lnSpc>
                <a:spcPct val="150000"/>
              </a:lnSpc>
            </a:pPr>
            <a:endParaRPr lang="en-US" sz="1600" dirty="0" smtClean="0">
              <a:solidFill>
                <a:schemeClr val="bg1"/>
              </a:solidFill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 smtClean="0">
                <a:solidFill>
                  <a:schemeClr val="bg1"/>
                </a:solidFill>
              </a:rPr>
              <a:t>Includes Requirements, Analysis, Design, Implementation, Testing, Deployment,</a:t>
            </a:r>
          </a:p>
          <a:p>
            <a:pPr algn="just">
              <a:lnSpc>
                <a:spcPct val="150000"/>
              </a:lnSpc>
            </a:pPr>
            <a:r>
              <a:rPr lang="en-US" sz="1600" dirty="0" smtClean="0">
                <a:solidFill>
                  <a:schemeClr val="bg1"/>
                </a:solidFill>
              </a:rPr>
              <a:t>Maintenance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 smtClean="0">
                <a:solidFill>
                  <a:schemeClr val="bg1"/>
                </a:solidFill>
              </a:rPr>
              <a:t>Approached in this project because it is cost effective, limited resource, less</a:t>
            </a:r>
          </a:p>
          <a:p>
            <a:pPr algn="just">
              <a:lnSpc>
                <a:spcPct val="150000"/>
              </a:lnSpc>
            </a:pPr>
            <a:r>
              <a:rPr lang="en-US" sz="1600" dirty="0" smtClean="0">
                <a:solidFill>
                  <a:schemeClr val="bg1"/>
                </a:solidFill>
              </a:rPr>
              <a:t>manpower while developing</a:t>
            </a:r>
            <a:endParaRPr lang="en-US" sz="1600" dirty="0">
              <a:solidFill>
                <a:schemeClr val="bg1"/>
              </a:solidFill>
            </a:endParaRPr>
          </a:p>
          <a:p>
            <a:pPr marL="285750" indent="-285750" algn="just">
              <a:lnSpc>
                <a:spcPct val="300000"/>
              </a:lnSpc>
              <a:buFont typeface="Wingdings" panose="05000000000000000000" pitchFamily="2" charset="2"/>
              <a:buChar char="§"/>
            </a:pPr>
            <a:r>
              <a:rPr lang="en-US" sz="1600" dirty="0" smtClean="0">
                <a:solidFill>
                  <a:schemeClr val="bg1"/>
                </a:solidFill>
              </a:rPr>
              <a:t>Well Tested and Deployed</a:t>
            </a:r>
          </a:p>
          <a:p>
            <a:pPr marL="285750" indent="-285750" algn="just">
              <a:lnSpc>
                <a:spcPct val="300000"/>
              </a:lnSpc>
              <a:buFont typeface="Wingdings" panose="05000000000000000000" pitchFamily="2" charset="2"/>
              <a:buChar char="§"/>
            </a:pPr>
            <a:r>
              <a:rPr lang="en-US" sz="1600" dirty="0" smtClean="0">
                <a:solidFill>
                  <a:schemeClr val="bg1"/>
                </a:solidFill>
              </a:rPr>
              <a:t>Downsides </a:t>
            </a:r>
            <a:r>
              <a:rPr lang="en-US" sz="1600" dirty="0">
                <a:solidFill>
                  <a:schemeClr val="bg1"/>
                </a:solidFill>
              </a:rPr>
              <a:t>–</a:t>
            </a:r>
            <a:r>
              <a:rPr lang="en-US" sz="1600" dirty="0" smtClean="0">
                <a:solidFill>
                  <a:schemeClr val="bg1"/>
                </a:solidFill>
              </a:rPr>
              <a:t> project requirement changes frequently, leads to rise of bugs</a:t>
            </a:r>
            <a:endParaRPr lang="en-US" sz="1600" dirty="0">
              <a:solidFill>
                <a:schemeClr val="bg1"/>
              </a:solidFill>
            </a:endParaRPr>
          </a:p>
          <a:p>
            <a:pPr marL="285750" indent="-285750" algn="just">
              <a:lnSpc>
                <a:spcPct val="300000"/>
              </a:lnSpc>
              <a:buFont typeface="Wingdings" panose="05000000000000000000" pitchFamily="2" charset="2"/>
              <a:buChar char="§"/>
            </a:pPr>
            <a:endParaRPr lang="en-US" sz="1600" dirty="0">
              <a:solidFill>
                <a:schemeClr val="bg1"/>
              </a:solidFill>
            </a:endParaRPr>
          </a:p>
          <a:p>
            <a:pPr algn="just">
              <a:lnSpc>
                <a:spcPct val="300000"/>
              </a:lnSpc>
            </a:pP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51114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"/>
          <p:cNvSpPr txBox="1">
            <a:spLocks/>
          </p:cNvSpPr>
          <p:nvPr/>
        </p:nvSpPr>
        <p:spPr>
          <a:xfrm>
            <a:off x="948358" y="867846"/>
            <a:ext cx="3312368" cy="1656184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3200" b="1" dirty="0" smtClean="0">
                <a:solidFill>
                  <a:schemeClr val="accent1"/>
                </a:solidFill>
                <a:latin typeface="+mj-lt"/>
                <a:cs typeface="Arial" pitchFamily="34" charset="0"/>
              </a:rPr>
              <a:t>System Requirement</a:t>
            </a:r>
            <a:endParaRPr lang="en-US" altLang="ko-KR" sz="3200" b="1" dirty="0">
              <a:solidFill>
                <a:schemeClr val="accent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31639" y="2169809"/>
            <a:ext cx="2592289" cy="2274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System requirements are the configurations that a system must have in order for a hardware or software program to perform smoothly and efficiently (Techopedia, 2022). The system requirements for this application are very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straightforward.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627534"/>
            <a:ext cx="1731340" cy="1152128"/>
          </a:xfrm>
          <a:prstGeom prst="ellipse">
            <a:avLst/>
          </a:prstGeom>
          <a:ln w="63500" cap="rnd">
            <a:solidFill>
              <a:schemeClr val="bg1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627534"/>
            <a:ext cx="1368152" cy="136815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9223" y="2082747"/>
            <a:ext cx="1361698" cy="13616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503"/>
          <a:stretch/>
        </p:blipFill>
        <p:spPr>
          <a:xfrm rot="977336">
            <a:off x="4302230" y="3409731"/>
            <a:ext cx="1136897" cy="154639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4246" y="2715766"/>
            <a:ext cx="1447752" cy="242773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533"/>
          <a:stretch/>
        </p:blipFill>
        <p:spPr>
          <a:xfrm>
            <a:off x="7596336" y="3147814"/>
            <a:ext cx="917685" cy="72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0268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1"/>
          <p:cNvSpPr txBox="1">
            <a:spLocks/>
          </p:cNvSpPr>
          <p:nvPr/>
        </p:nvSpPr>
        <p:spPr>
          <a:xfrm>
            <a:off x="0" y="267494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b="1" dirty="0" smtClean="0"/>
              <a:t>Design and Implementation</a:t>
            </a:r>
            <a:endParaRPr lang="ko-KR" altLang="en-US" sz="32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8495" y="1059582"/>
            <a:ext cx="4605505" cy="4083918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1115616" y="1923678"/>
            <a:ext cx="1980000" cy="1980000"/>
          </a:xfrm>
          <a:prstGeom prst="ellipse">
            <a:avLst/>
          </a:prstGeom>
          <a:solidFill>
            <a:schemeClr val="accent1">
              <a:alpha val="8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87624" y="2571750"/>
            <a:ext cx="1800200" cy="698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bg1"/>
                </a:solidFill>
                <a:cs typeface="Arial" pitchFamily="34" charset="0"/>
              </a:rPr>
              <a:t>UML of Improve Speech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9246504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2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57A7BD"/>
      </a:accent1>
      <a:accent2>
        <a:srgbClr val="69B6CC"/>
      </a:accent2>
      <a:accent3>
        <a:srgbClr val="57A7BD"/>
      </a:accent3>
      <a:accent4>
        <a:srgbClr val="69B6CC"/>
      </a:accent4>
      <a:accent5>
        <a:srgbClr val="57A7BD"/>
      </a:accent5>
      <a:accent6>
        <a:srgbClr val="69B6CC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2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57A7BD"/>
      </a:accent1>
      <a:accent2>
        <a:srgbClr val="69B6CC"/>
      </a:accent2>
      <a:accent3>
        <a:srgbClr val="57A7BD"/>
      </a:accent3>
      <a:accent4>
        <a:srgbClr val="69B6CC"/>
      </a:accent4>
      <a:accent5>
        <a:srgbClr val="57A7BD"/>
      </a:accent5>
      <a:accent6>
        <a:srgbClr val="69B6CC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2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57A7BD"/>
      </a:accent1>
      <a:accent2>
        <a:srgbClr val="69B6CC"/>
      </a:accent2>
      <a:accent3>
        <a:srgbClr val="57A7BD"/>
      </a:accent3>
      <a:accent4>
        <a:srgbClr val="69B6CC"/>
      </a:accent4>
      <a:accent5>
        <a:srgbClr val="57A7BD"/>
      </a:accent5>
      <a:accent6>
        <a:srgbClr val="69B6CC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2507</TotalTime>
  <Words>627</Words>
  <Application>Microsoft Office PowerPoint</Application>
  <PresentationFormat>On-screen Show (16:9)</PresentationFormat>
  <Paragraphs>112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 Unicode MS</vt:lpstr>
      <vt:lpstr>맑은 고딕</vt:lpstr>
      <vt:lpstr>Arial</vt:lpstr>
      <vt:lpstr>Wingdings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Microsoft account</cp:lastModifiedBy>
  <cp:revision>201</cp:revision>
  <dcterms:created xsi:type="dcterms:W3CDTF">2016-12-05T23:26:54Z</dcterms:created>
  <dcterms:modified xsi:type="dcterms:W3CDTF">2022-05-31T15:38:58Z</dcterms:modified>
</cp:coreProperties>
</file>