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71" r:id="rId16"/>
    <p:sldId id="269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06665A-87B8-4A61-864D-3CDB41533A9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76CB45C-A71D-478B-ACD0-B0BD242194DA}">
      <dgm:prSet/>
      <dgm:spPr/>
      <dgm:t>
        <a:bodyPr/>
        <a:lstStyle/>
        <a:p>
          <a:pPr>
            <a:defRPr cap="all"/>
          </a:pPr>
          <a:r>
            <a:rPr lang="en-US"/>
            <a:t>About Company </a:t>
          </a:r>
        </a:p>
      </dgm:t>
    </dgm:pt>
    <dgm:pt modelId="{8B1766CF-0E6C-487C-99F8-7CCBABD6F530}" type="parTrans" cxnId="{A7CF5BD9-7608-4740-86AE-2DBA52896F91}">
      <dgm:prSet/>
      <dgm:spPr/>
      <dgm:t>
        <a:bodyPr/>
        <a:lstStyle/>
        <a:p>
          <a:endParaRPr lang="en-US"/>
        </a:p>
      </dgm:t>
    </dgm:pt>
    <dgm:pt modelId="{4A11AEB9-316E-4A31-82EE-2885F2E2185C}" type="sibTrans" cxnId="{A7CF5BD9-7608-4740-86AE-2DBA52896F91}">
      <dgm:prSet/>
      <dgm:spPr/>
      <dgm:t>
        <a:bodyPr/>
        <a:lstStyle/>
        <a:p>
          <a:endParaRPr lang="en-US"/>
        </a:p>
      </dgm:t>
    </dgm:pt>
    <dgm:pt modelId="{8A8F7B44-1FC2-437A-BB1C-E132E1162260}">
      <dgm:prSet/>
      <dgm:spPr/>
      <dgm:t>
        <a:bodyPr/>
        <a:lstStyle/>
        <a:p>
          <a:pPr>
            <a:defRPr cap="all"/>
          </a:pPr>
          <a:r>
            <a:rPr lang="en-US"/>
            <a:t>Company Market &amp; Data </a:t>
          </a:r>
        </a:p>
      </dgm:t>
    </dgm:pt>
    <dgm:pt modelId="{26CB3E01-BD43-4C1A-8A3D-673F18D061C0}" type="parTrans" cxnId="{5DD7D2D0-2F45-4E19-A5C9-39BE60FB8594}">
      <dgm:prSet/>
      <dgm:spPr/>
      <dgm:t>
        <a:bodyPr/>
        <a:lstStyle/>
        <a:p>
          <a:endParaRPr lang="en-US"/>
        </a:p>
      </dgm:t>
    </dgm:pt>
    <dgm:pt modelId="{B8B3DF1D-9310-4DCB-AF3B-9B0247B4A78F}" type="sibTrans" cxnId="{5DD7D2D0-2F45-4E19-A5C9-39BE60FB8594}">
      <dgm:prSet/>
      <dgm:spPr/>
      <dgm:t>
        <a:bodyPr/>
        <a:lstStyle/>
        <a:p>
          <a:endParaRPr lang="en-US"/>
        </a:p>
      </dgm:t>
    </dgm:pt>
    <dgm:pt modelId="{1D2AA784-BBA5-40CD-96FF-F3C8186AB2E6}">
      <dgm:prSet/>
      <dgm:spPr/>
      <dgm:t>
        <a:bodyPr/>
        <a:lstStyle/>
        <a:p>
          <a:pPr>
            <a:defRPr cap="all"/>
          </a:pPr>
          <a:r>
            <a:rPr lang="en-US"/>
            <a:t>Ad Hoc Request , Query &amp; Output</a:t>
          </a:r>
        </a:p>
      </dgm:t>
    </dgm:pt>
    <dgm:pt modelId="{3C9227C6-C59A-44C7-9C30-C1AE4126D35E}" type="parTrans" cxnId="{6C1D1EFD-5A5B-43CE-99B2-0FDCB3C45C7F}">
      <dgm:prSet/>
      <dgm:spPr/>
      <dgm:t>
        <a:bodyPr/>
        <a:lstStyle/>
        <a:p>
          <a:endParaRPr lang="en-US"/>
        </a:p>
      </dgm:t>
    </dgm:pt>
    <dgm:pt modelId="{14106590-D617-4F49-8C24-9B29FCF54A53}" type="sibTrans" cxnId="{6C1D1EFD-5A5B-43CE-99B2-0FDCB3C45C7F}">
      <dgm:prSet/>
      <dgm:spPr/>
      <dgm:t>
        <a:bodyPr/>
        <a:lstStyle/>
        <a:p>
          <a:endParaRPr lang="en-US"/>
        </a:p>
      </dgm:t>
    </dgm:pt>
    <dgm:pt modelId="{2386141F-1D42-4904-984E-C9E79848CC4F}">
      <dgm:prSet/>
      <dgm:spPr/>
      <dgm:t>
        <a:bodyPr/>
        <a:lstStyle/>
        <a:p>
          <a:pPr>
            <a:defRPr cap="all"/>
          </a:pPr>
          <a:r>
            <a:rPr lang="en-US"/>
            <a:t>Visualization and Insight</a:t>
          </a:r>
        </a:p>
      </dgm:t>
    </dgm:pt>
    <dgm:pt modelId="{8C8FDCC3-AC45-42B0-9EE0-8D8D5D7B6054}" type="parTrans" cxnId="{99A5064C-3648-4B01-AAE8-C9FAD4934CCA}">
      <dgm:prSet/>
      <dgm:spPr/>
      <dgm:t>
        <a:bodyPr/>
        <a:lstStyle/>
        <a:p>
          <a:endParaRPr lang="en-US"/>
        </a:p>
      </dgm:t>
    </dgm:pt>
    <dgm:pt modelId="{CA4F84F7-6CB9-4A63-ADF9-51808EF7688E}" type="sibTrans" cxnId="{99A5064C-3648-4B01-AAE8-C9FAD4934CCA}">
      <dgm:prSet/>
      <dgm:spPr/>
      <dgm:t>
        <a:bodyPr/>
        <a:lstStyle/>
        <a:p>
          <a:endParaRPr lang="en-US"/>
        </a:p>
      </dgm:t>
    </dgm:pt>
    <dgm:pt modelId="{C5379FDC-7535-4CF7-8AC4-7E537B68C551}" type="pres">
      <dgm:prSet presAssocID="{CA06665A-87B8-4A61-864D-3CDB41533A9B}" presName="root" presStyleCnt="0">
        <dgm:presLayoutVars>
          <dgm:dir/>
          <dgm:resizeHandles val="exact"/>
        </dgm:presLayoutVars>
      </dgm:prSet>
      <dgm:spPr/>
    </dgm:pt>
    <dgm:pt modelId="{FE5B4337-25DD-49C4-8E24-220E4E645064}" type="pres">
      <dgm:prSet presAssocID="{B76CB45C-A71D-478B-ACD0-B0BD242194DA}" presName="compNode" presStyleCnt="0"/>
      <dgm:spPr/>
    </dgm:pt>
    <dgm:pt modelId="{8B77AD0D-703D-417A-A1B6-5BE61EBF4938}" type="pres">
      <dgm:prSet presAssocID="{B76CB45C-A71D-478B-ACD0-B0BD242194DA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57F3604-2119-4FEB-924F-1D1203CC1F8A}" type="pres">
      <dgm:prSet presAssocID="{B76CB45C-A71D-478B-ACD0-B0BD242194D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21C159D4-D048-495D-A85B-826D8BBB582D}" type="pres">
      <dgm:prSet presAssocID="{B76CB45C-A71D-478B-ACD0-B0BD242194DA}" presName="spaceRect" presStyleCnt="0"/>
      <dgm:spPr/>
    </dgm:pt>
    <dgm:pt modelId="{31B2F54B-44AA-474B-AB99-69647773C14C}" type="pres">
      <dgm:prSet presAssocID="{B76CB45C-A71D-478B-ACD0-B0BD242194DA}" presName="textRect" presStyleLbl="revTx" presStyleIdx="0" presStyleCnt="4">
        <dgm:presLayoutVars>
          <dgm:chMax val="1"/>
          <dgm:chPref val="1"/>
        </dgm:presLayoutVars>
      </dgm:prSet>
      <dgm:spPr/>
    </dgm:pt>
    <dgm:pt modelId="{B2692B4B-3A53-461A-AE39-0B9FD4B7969E}" type="pres">
      <dgm:prSet presAssocID="{4A11AEB9-316E-4A31-82EE-2885F2E2185C}" presName="sibTrans" presStyleCnt="0"/>
      <dgm:spPr/>
    </dgm:pt>
    <dgm:pt modelId="{9A5C8CD2-CE29-41B4-A78B-AAC7490B167D}" type="pres">
      <dgm:prSet presAssocID="{8A8F7B44-1FC2-437A-BB1C-E132E1162260}" presName="compNode" presStyleCnt="0"/>
      <dgm:spPr/>
    </dgm:pt>
    <dgm:pt modelId="{1605ADFD-2838-4495-BFE5-B878AA07D8FF}" type="pres">
      <dgm:prSet presAssocID="{8A8F7B44-1FC2-437A-BB1C-E132E1162260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4D03994-D25B-464D-83E1-2A6FFB43E4AF}" type="pres">
      <dgm:prSet presAssocID="{8A8F7B44-1FC2-437A-BB1C-E132E116226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5AC7A3E-0A36-4993-AB8F-CD6FB90657F5}" type="pres">
      <dgm:prSet presAssocID="{8A8F7B44-1FC2-437A-BB1C-E132E1162260}" presName="spaceRect" presStyleCnt="0"/>
      <dgm:spPr/>
    </dgm:pt>
    <dgm:pt modelId="{240CBE98-6495-4D3F-8C68-B3E2EB794FAC}" type="pres">
      <dgm:prSet presAssocID="{8A8F7B44-1FC2-437A-BB1C-E132E1162260}" presName="textRect" presStyleLbl="revTx" presStyleIdx="1" presStyleCnt="4">
        <dgm:presLayoutVars>
          <dgm:chMax val="1"/>
          <dgm:chPref val="1"/>
        </dgm:presLayoutVars>
      </dgm:prSet>
      <dgm:spPr/>
    </dgm:pt>
    <dgm:pt modelId="{626DBB3D-928E-4A50-9A9D-EEE6C4F62E68}" type="pres">
      <dgm:prSet presAssocID="{B8B3DF1D-9310-4DCB-AF3B-9B0247B4A78F}" presName="sibTrans" presStyleCnt="0"/>
      <dgm:spPr/>
    </dgm:pt>
    <dgm:pt modelId="{724EA929-D416-4C55-9DB2-611304F91C3E}" type="pres">
      <dgm:prSet presAssocID="{1D2AA784-BBA5-40CD-96FF-F3C8186AB2E6}" presName="compNode" presStyleCnt="0"/>
      <dgm:spPr/>
    </dgm:pt>
    <dgm:pt modelId="{48AF7170-6259-40C2-9343-6416B4BE0B33}" type="pres">
      <dgm:prSet presAssocID="{1D2AA784-BBA5-40CD-96FF-F3C8186AB2E6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C2CD79E-688D-44AB-9AA9-B42AD9239967}" type="pres">
      <dgm:prSet presAssocID="{1D2AA784-BBA5-40CD-96FF-F3C8186AB2E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DEAF54E-BA75-4081-9039-7FF42CBBA9CA}" type="pres">
      <dgm:prSet presAssocID="{1D2AA784-BBA5-40CD-96FF-F3C8186AB2E6}" presName="spaceRect" presStyleCnt="0"/>
      <dgm:spPr/>
    </dgm:pt>
    <dgm:pt modelId="{64BA17F4-5F88-4749-9AB7-17C95D745106}" type="pres">
      <dgm:prSet presAssocID="{1D2AA784-BBA5-40CD-96FF-F3C8186AB2E6}" presName="textRect" presStyleLbl="revTx" presStyleIdx="2" presStyleCnt="4">
        <dgm:presLayoutVars>
          <dgm:chMax val="1"/>
          <dgm:chPref val="1"/>
        </dgm:presLayoutVars>
      </dgm:prSet>
      <dgm:spPr/>
    </dgm:pt>
    <dgm:pt modelId="{1223F229-4905-4611-8952-7570E18F7B8E}" type="pres">
      <dgm:prSet presAssocID="{14106590-D617-4F49-8C24-9B29FCF54A53}" presName="sibTrans" presStyleCnt="0"/>
      <dgm:spPr/>
    </dgm:pt>
    <dgm:pt modelId="{11E583AB-ED50-47AD-B301-13A4F0167A5B}" type="pres">
      <dgm:prSet presAssocID="{2386141F-1D42-4904-984E-C9E79848CC4F}" presName="compNode" presStyleCnt="0"/>
      <dgm:spPr/>
    </dgm:pt>
    <dgm:pt modelId="{ACD5509E-F694-4CA3-970F-DEA208CFA335}" type="pres">
      <dgm:prSet presAssocID="{2386141F-1D42-4904-984E-C9E79848CC4F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963631D-E376-40F2-8D3D-CD8D5E1A167A}" type="pres">
      <dgm:prSet presAssocID="{2386141F-1D42-4904-984E-C9E79848CC4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FDA8A677-8B0C-4633-98F6-0E2FC7A96ECD}" type="pres">
      <dgm:prSet presAssocID="{2386141F-1D42-4904-984E-C9E79848CC4F}" presName="spaceRect" presStyleCnt="0"/>
      <dgm:spPr/>
    </dgm:pt>
    <dgm:pt modelId="{F76AC268-543C-4677-9254-15B616D546A7}" type="pres">
      <dgm:prSet presAssocID="{2386141F-1D42-4904-984E-C9E79848CC4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CA93822-6EEE-4A29-B5F0-C91960432DCD}" type="presOf" srcId="{B76CB45C-A71D-478B-ACD0-B0BD242194DA}" destId="{31B2F54B-44AA-474B-AB99-69647773C14C}" srcOrd="0" destOrd="0" presId="urn:microsoft.com/office/officeart/2018/5/layout/IconLeafLabelList"/>
    <dgm:cxn modelId="{9C8D6B65-A1B7-4A06-9536-CC0B2FA0437A}" type="presOf" srcId="{CA06665A-87B8-4A61-864D-3CDB41533A9B}" destId="{C5379FDC-7535-4CF7-8AC4-7E537B68C551}" srcOrd="0" destOrd="0" presId="urn:microsoft.com/office/officeart/2018/5/layout/IconLeafLabelList"/>
    <dgm:cxn modelId="{99A5064C-3648-4B01-AAE8-C9FAD4934CCA}" srcId="{CA06665A-87B8-4A61-864D-3CDB41533A9B}" destId="{2386141F-1D42-4904-984E-C9E79848CC4F}" srcOrd="3" destOrd="0" parTransId="{8C8FDCC3-AC45-42B0-9EE0-8D8D5D7B6054}" sibTransId="{CA4F84F7-6CB9-4A63-ADF9-51808EF7688E}"/>
    <dgm:cxn modelId="{42487397-035D-40B3-8236-D098C4476154}" type="presOf" srcId="{1D2AA784-BBA5-40CD-96FF-F3C8186AB2E6}" destId="{64BA17F4-5F88-4749-9AB7-17C95D745106}" srcOrd="0" destOrd="0" presId="urn:microsoft.com/office/officeart/2018/5/layout/IconLeafLabelList"/>
    <dgm:cxn modelId="{43FFF2CA-D306-4182-89C4-35D13D5433FB}" type="presOf" srcId="{8A8F7B44-1FC2-437A-BB1C-E132E1162260}" destId="{240CBE98-6495-4D3F-8C68-B3E2EB794FAC}" srcOrd="0" destOrd="0" presId="urn:microsoft.com/office/officeart/2018/5/layout/IconLeafLabelList"/>
    <dgm:cxn modelId="{5DD7D2D0-2F45-4E19-A5C9-39BE60FB8594}" srcId="{CA06665A-87B8-4A61-864D-3CDB41533A9B}" destId="{8A8F7B44-1FC2-437A-BB1C-E132E1162260}" srcOrd="1" destOrd="0" parTransId="{26CB3E01-BD43-4C1A-8A3D-673F18D061C0}" sibTransId="{B8B3DF1D-9310-4DCB-AF3B-9B0247B4A78F}"/>
    <dgm:cxn modelId="{764DF5D2-426B-4D0B-9DC2-805D8F5D5738}" type="presOf" srcId="{2386141F-1D42-4904-984E-C9E79848CC4F}" destId="{F76AC268-543C-4677-9254-15B616D546A7}" srcOrd="0" destOrd="0" presId="urn:microsoft.com/office/officeart/2018/5/layout/IconLeafLabelList"/>
    <dgm:cxn modelId="{A7CF5BD9-7608-4740-86AE-2DBA52896F91}" srcId="{CA06665A-87B8-4A61-864D-3CDB41533A9B}" destId="{B76CB45C-A71D-478B-ACD0-B0BD242194DA}" srcOrd="0" destOrd="0" parTransId="{8B1766CF-0E6C-487C-99F8-7CCBABD6F530}" sibTransId="{4A11AEB9-316E-4A31-82EE-2885F2E2185C}"/>
    <dgm:cxn modelId="{6C1D1EFD-5A5B-43CE-99B2-0FDCB3C45C7F}" srcId="{CA06665A-87B8-4A61-864D-3CDB41533A9B}" destId="{1D2AA784-BBA5-40CD-96FF-F3C8186AB2E6}" srcOrd="2" destOrd="0" parTransId="{3C9227C6-C59A-44C7-9C30-C1AE4126D35E}" sibTransId="{14106590-D617-4F49-8C24-9B29FCF54A53}"/>
    <dgm:cxn modelId="{3814AD5D-4CB0-4DD1-AD28-0F60D5A897C1}" type="presParOf" srcId="{C5379FDC-7535-4CF7-8AC4-7E537B68C551}" destId="{FE5B4337-25DD-49C4-8E24-220E4E645064}" srcOrd="0" destOrd="0" presId="urn:microsoft.com/office/officeart/2018/5/layout/IconLeafLabelList"/>
    <dgm:cxn modelId="{25E99266-25E2-4875-B62C-FF5973765973}" type="presParOf" srcId="{FE5B4337-25DD-49C4-8E24-220E4E645064}" destId="{8B77AD0D-703D-417A-A1B6-5BE61EBF4938}" srcOrd="0" destOrd="0" presId="urn:microsoft.com/office/officeart/2018/5/layout/IconLeafLabelList"/>
    <dgm:cxn modelId="{E7E39F96-65FC-4D22-9039-D8CA1565F26C}" type="presParOf" srcId="{FE5B4337-25DD-49C4-8E24-220E4E645064}" destId="{D57F3604-2119-4FEB-924F-1D1203CC1F8A}" srcOrd="1" destOrd="0" presId="urn:microsoft.com/office/officeart/2018/5/layout/IconLeafLabelList"/>
    <dgm:cxn modelId="{948D6754-542C-4DEB-B6EE-64C3F2885714}" type="presParOf" srcId="{FE5B4337-25DD-49C4-8E24-220E4E645064}" destId="{21C159D4-D048-495D-A85B-826D8BBB582D}" srcOrd="2" destOrd="0" presId="urn:microsoft.com/office/officeart/2018/5/layout/IconLeafLabelList"/>
    <dgm:cxn modelId="{3207C4DA-CDE7-403C-9438-B62316F9835E}" type="presParOf" srcId="{FE5B4337-25DD-49C4-8E24-220E4E645064}" destId="{31B2F54B-44AA-474B-AB99-69647773C14C}" srcOrd="3" destOrd="0" presId="urn:microsoft.com/office/officeart/2018/5/layout/IconLeafLabelList"/>
    <dgm:cxn modelId="{2DAC7EEB-F417-421B-8E8B-9166CE36007B}" type="presParOf" srcId="{C5379FDC-7535-4CF7-8AC4-7E537B68C551}" destId="{B2692B4B-3A53-461A-AE39-0B9FD4B7969E}" srcOrd="1" destOrd="0" presId="urn:microsoft.com/office/officeart/2018/5/layout/IconLeafLabelList"/>
    <dgm:cxn modelId="{6F5851D2-B657-4BEF-9A31-82745E46224A}" type="presParOf" srcId="{C5379FDC-7535-4CF7-8AC4-7E537B68C551}" destId="{9A5C8CD2-CE29-41B4-A78B-AAC7490B167D}" srcOrd="2" destOrd="0" presId="urn:microsoft.com/office/officeart/2018/5/layout/IconLeafLabelList"/>
    <dgm:cxn modelId="{1F2E56A5-959C-4507-9AF3-064C7EACD686}" type="presParOf" srcId="{9A5C8CD2-CE29-41B4-A78B-AAC7490B167D}" destId="{1605ADFD-2838-4495-BFE5-B878AA07D8FF}" srcOrd="0" destOrd="0" presId="urn:microsoft.com/office/officeart/2018/5/layout/IconLeafLabelList"/>
    <dgm:cxn modelId="{B5E5DDB2-66E4-4620-A3A6-7211861A1491}" type="presParOf" srcId="{9A5C8CD2-CE29-41B4-A78B-AAC7490B167D}" destId="{C4D03994-D25B-464D-83E1-2A6FFB43E4AF}" srcOrd="1" destOrd="0" presId="urn:microsoft.com/office/officeart/2018/5/layout/IconLeafLabelList"/>
    <dgm:cxn modelId="{F0851B07-B306-482B-8C4C-045BC059BEF0}" type="presParOf" srcId="{9A5C8CD2-CE29-41B4-A78B-AAC7490B167D}" destId="{65AC7A3E-0A36-4993-AB8F-CD6FB90657F5}" srcOrd="2" destOrd="0" presId="urn:microsoft.com/office/officeart/2018/5/layout/IconLeafLabelList"/>
    <dgm:cxn modelId="{9CA78245-86BC-4A63-B1D0-0C42E7C20C61}" type="presParOf" srcId="{9A5C8CD2-CE29-41B4-A78B-AAC7490B167D}" destId="{240CBE98-6495-4D3F-8C68-B3E2EB794FAC}" srcOrd="3" destOrd="0" presId="urn:microsoft.com/office/officeart/2018/5/layout/IconLeafLabelList"/>
    <dgm:cxn modelId="{EA1FD2D5-715B-42AE-A3D5-3C11FD3E02B3}" type="presParOf" srcId="{C5379FDC-7535-4CF7-8AC4-7E537B68C551}" destId="{626DBB3D-928E-4A50-9A9D-EEE6C4F62E68}" srcOrd="3" destOrd="0" presId="urn:microsoft.com/office/officeart/2018/5/layout/IconLeafLabelList"/>
    <dgm:cxn modelId="{719C9255-0821-4D81-89A8-D5D65D363636}" type="presParOf" srcId="{C5379FDC-7535-4CF7-8AC4-7E537B68C551}" destId="{724EA929-D416-4C55-9DB2-611304F91C3E}" srcOrd="4" destOrd="0" presId="urn:microsoft.com/office/officeart/2018/5/layout/IconLeafLabelList"/>
    <dgm:cxn modelId="{66B84D88-F826-445E-9E45-BABDD740932B}" type="presParOf" srcId="{724EA929-D416-4C55-9DB2-611304F91C3E}" destId="{48AF7170-6259-40C2-9343-6416B4BE0B33}" srcOrd="0" destOrd="0" presId="urn:microsoft.com/office/officeart/2018/5/layout/IconLeafLabelList"/>
    <dgm:cxn modelId="{87107FC6-C992-4968-AA94-90ACAD22E5F6}" type="presParOf" srcId="{724EA929-D416-4C55-9DB2-611304F91C3E}" destId="{EC2CD79E-688D-44AB-9AA9-B42AD9239967}" srcOrd="1" destOrd="0" presId="urn:microsoft.com/office/officeart/2018/5/layout/IconLeafLabelList"/>
    <dgm:cxn modelId="{6870C600-4765-4CEF-A415-727BEC387E6A}" type="presParOf" srcId="{724EA929-D416-4C55-9DB2-611304F91C3E}" destId="{5DEAF54E-BA75-4081-9039-7FF42CBBA9CA}" srcOrd="2" destOrd="0" presId="urn:microsoft.com/office/officeart/2018/5/layout/IconLeafLabelList"/>
    <dgm:cxn modelId="{D02465D7-D75D-4AAB-A615-477178E1831D}" type="presParOf" srcId="{724EA929-D416-4C55-9DB2-611304F91C3E}" destId="{64BA17F4-5F88-4749-9AB7-17C95D745106}" srcOrd="3" destOrd="0" presId="urn:microsoft.com/office/officeart/2018/5/layout/IconLeafLabelList"/>
    <dgm:cxn modelId="{94B43359-581D-4D18-80E1-E9BB0C63D9C3}" type="presParOf" srcId="{C5379FDC-7535-4CF7-8AC4-7E537B68C551}" destId="{1223F229-4905-4611-8952-7570E18F7B8E}" srcOrd="5" destOrd="0" presId="urn:microsoft.com/office/officeart/2018/5/layout/IconLeafLabelList"/>
    <dgm:cxn modelId="{DC7D2070-51D3-4248-A46E-681E124F13D9}" type="presParOf" srcId="{C5379FDC-7535-4CF7-8AC4-7E537B68C551}" destId="{11E583AB-ED50-47AD-B301-13A4F0167A5B}" srcOrd="6" destOrd="0" presId="urn:microsoft.com/office/officeart/2018/5/layout/IconLeafLabelList"/>
    <dgm:cxn modelId="{77A4AC79-523E-4375-A0B9-C4B2CBB31570}" type="presParOf" srcId="{11E583AB-ED50-47AD-B301-13A4F0167A5B}" destId="{ACD5509E-F694-4CA3-970F-DEA208CFA335}" srcOrd="0" destOrd="0" presId="urn:microsoft.com/office/officeart/2018/5/layout/IconLeafLabelList"/>
    <dgm:cxn modelId="{E2CAF4A8-CA01-4F8E-9B62-B24F68D0CA73}" type="presParOf" srcId="{11E583AB-ED50-47AD-B301-13A4F0167A5B}" destId="{C963631D-E376-40F2-8D3D-CD8D5E1A167A}" srcOrd="1" destOrd="0" presId="urn:microsoft.com/office/officeart/2018/5/layout/IconLeafLabelList"/>
    <dgm:cxn modelId="{3864F0F9-C38F-4F92-A3D7-3AFB4A975A05}" type="presParOf" srcId="{11E583AB-ED50-47AD-B301-13A4F0167A5B}" destId="{FDA8A677-8B0C-4633-98F6-0E2FC7A96ECD}" srcOrd="2" destOrd="0" presId="urn:microsoft.com/office/officeart/2018/5/layout/IconLeafLabelList"/>
    <dgm:cxn modelId="{FB21D582-B95E-412B-A728-81890EC20E84}" type="presParOf" srcId="{11E583AB-ED50-47AD-B301-13A4F0167A5B}" destId="{F76AC268-543C-4677-9254-15B616D546A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177C5D-6AF7-4518-B9A0-E37920A32B7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FFFE0B0-9F21-4B97-8209-05B2FD3F47C1}">
      <dgm:prSet/>
      <dgm:spPr/>
      <dgm:t>
        <a:bodyPr/>
        <a:lstStyle/>
        <a:p>
          <a:r>
            <a:rPr lang="en-US"/>
            <a:t>Company Overview</a:t>
          </a:r>
        </a:p>
      </dgm:t>
    </dgm:pt>
    <dgm:pt modelId="{C5878AEC-F9B5-4DE8-8616-49C48270C29C}" type="parTrans" cxnId="{E51905BD-A7E8-4DD5-A7B6-BE695874CEA7}">
      <dgm:prSet/>
      <dgm:spPr/>
      <dgm:t>
        <a:bodyPr/>
        <a:lstStyle/>
        <a:p>
          <a:endParaRPr lang="en-US"/>
        </a:p>
      </dgm:t>
    </dgm:pt>
    <dgm:pt modelId="{BBDBACDC-97C0-4C04-9C9D-F28A4F4501CB}" type="sibTrans" cxnId="{E51905BD-A7E8-4DD5-A7B6-BE695874CEA7}">
      <dgm:prSet/>
      <dgm:spPr/>
      <dgm:t>
        <a:bodyPr/>
        <a:lstStyle/>
        <a:p>
          <a:endParaRPr lang="en-US"/>
        </a:p>
      </dgm:t>
    </dgm:pt>
    <dgm:pt modelId="{A6DF01F6-0B0C-410C-8C3A-6F7BE6774BC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 err="1"/>
            <a:t>Atliq</a:t>
          </a:r>
          <a:r>
            <a:rPr lang="en-US" b="0" i="0" dirty="0"/>
            <a:t> Hardware, a leading </a:t>
          </a:r>
          <a:r>
            <a:rPr lang="en-US" i="0" dirty="0"/>
            <a:t>computer hardware producer </a:t>
          </a:r>
          <a:r>
            <a:rPr lang="en-US" b="0" i="0" dirty="0"/>
            <a:t>in India.</a:t>
          </a:r>
          <a:endParaRPr lang="en-US" dirty="0"/>
        </a:p>
      </dgm:t>
    </dgm:pt>
    <dgm:pt modelId="{856D55A5-4DCF-4382-8B27-83B48F5DA0A6}" type="parTrans" cxnId="{C4CF4B1F-D5CC-4EB0-B0D5-4B58B103D702}">
      <dgm:prSet/>
      <dgm:spPr/>
      <dgm:t>
        <a:bodyPr/>
        <a:lstStyle/>
        <a:p>
          <a:endParaRPr lang="en-US"/>
        </a:p>
      </dgm:t>
    </dgm:pt>
    <dgm:pt modelId="{AE97974D-AEBA-48CA-A51F-CA1E4EB833E3}" type="sibTrans" cxnId="{C4CF4B1F-D5CC-4EB0-B0D5-4B58B103D702}">
      <dgm:prSet/>
      <dgm:spPr/>
      <dgm:t>
        <a:bodyPr/>
        <a:lstStyle/>
        <a:p>
          <a:endParaRPr lang="en-US"/>
        </a:p>
      </dgm:t>
    </dgm:pt>
    <dgm:pt modelId="{FE6CEF78-0AA6-4FF6-9F71-620823C9FA5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i="0" dirty="0"/>
            <a:t>Global presence with expansions in multiple countries</a:t>
          </a:r>
          <a:r>
            <a:rPr lang="en-US" b="0" i="0" dirty="0"/>
            <a:t>.</a:t>
          </a:r>
          <a:endParaRPr lang="en-US" dirty="0"/>
        </a:p>
      </dgm:t>
    </dgm:pt>
    <dgm:pt modelId="{0C517731-29E2-4141-A52B-39FA80DE6B20}" type="parTrans" cxnId="{7D8DA463-4D74-4D07-9A81-2C81646F5EEE}">
      <dgm:prSet/>
      <dgm:spPr/>
      <dgm:t>
        <a:bodyPr/>
        <a:lstStyle/>
        <a:p>
          <a:endParaRPr lang="en-US"/>
        </a:p>
      </dgm:t>
    </dgm:pt>
    <dgm:pt modelId="{A81742C8-32E5-4318-ADB0-7242A5516035}" type="sibTrans" cxnId="{7D8DA463-4D74-4D07-9A81-2C81646F5EEE}">
      <dgm:prSet/>
      <dgm:spPr/>
      <dgm:t>
        <a:bodyPr/>
        <a:lstStyle/>
        <a:p>
          <a:endParaRPr lang="en-US"/>
        </a:p>
      </dgm:t>
    </dgm:pt>
    <dgm:pt modelId="{6E499743-195B-48C9-A113-608946CA74E1}">
      <dgm:prSet/>
      <dgm:spPr/>
      <dgm:t>
        <a:bodyPr/>
        <a:lstStyle/>
        <a:p>
          <a:r>
            <a:rPr lang="en-US"/>
            <a:t>Company Problem</a:t>
          </a:r>
        </a:p>
      </dgm:t>
    </dgm:pt>
    <dgm:pt modelId="{AA1B1C29-45CA-4E53-A9AE-C173CF46B0B0}" type="parTrans" cxnId="{291FA880-0F1A-4B25-85F4-5DF37CCE128F}">
      <dgm:prSet/>
      <dgm:spPr/>
      <dgm:t>
        <a:bodyPr/>
        <a:lstStyle/>
        <a:p>
          <a:endParaRPr lang="en-US"/>
        </a:p>
      </dgm:t>
    </dgm:pt>
    <dgm:pt modelId="{78EC7233-A3A0-4607-9AB9-FBADAA48E505}" type="sibTrans" cxnId="{291FA880-0F1A-4B25-85F4-5DF37CCE128F}">
      <dgm:prSet/>
      <dgm:spPr/>
      <dgm:t>
        <a:bodyPr/>
        <a:lstStyle/>
        <a:p>
          <a:endParaRPr lang="en-US"/>
        </a:p>
      </dgm:t>
    </dgm:pt>
    <dgm:pt modelId="{1695A127-3469-40FC-B48B-55A488AD71DA}">
      <dgm:prSet/>
      <dgm:spPr/>
      <dgm:t>
        <a:bodyPr/>
        <a:lstStyle/>
        <a:p>
          <a:r>
            <a:rPr lang="en-US" b="0" i="0"/>
            <a:t>The management noticed that they </a:t>
          </a:r>
          <a:r>
            <a:rPr lang="en-US" i="0"/>
            <a:t>do not get enough insights </a:t>
          </a:r>
          <a:endParaRPr lang="en-US"/>
        </a:p>
      </dgm:t>
    </dgm:pt>
    <dgm:pt modelId="{0201615A-A11C-4300-8B8B-64EC2B595265}" type="parTrans" cxnId="{BD0A2EC6-D473-4FA5-BAE3-52C56E7493F0}">
      <dgm:prSet/>
      <dgm:spPr/>
      <dgm:t>
        <a:bodyPr/>
        <a:lstStyle/>
        <a:p>
          <a:endParaRPr lang="en-US"/>
        </a:p>
      </dgm:t>
    </dgm:pt>
    <dgm:pt modelId="{F0CFA976-93CE-4AED-BE0F-34A4CB0FB0D6}" type="sibTrans" cxnId="{BD0A2EC6-D473-4FA5-BAE3-52C56E7493F0}">
      <dgm:prSet/>
      <dgm:spPr/>
      <dgm:t>
        <a:bodyPr/>
        <a:lstStyle/>
        <a:p>
          <a:endParaRPr lang="en-US"/>
        </a:p>
      </dgm:t>
    </dgm:pt>
    <dgm:pt modelId="{E831852D-66C8-4FFD-AC58-D29DECB8BE28}">
      <dgm:prSet/>
      <dgm:spPr/>
      <dgm:t>
        <a:bodyPr/>
        <a:lstStyle/>
        <a:p>
          <a:r>
            <a:rPr lang="en-US" i="0"/>
            <a:t>To make quick and smart data-informed    decisions</a:t>
          </a:r>
          <a:r>
            <a:rPr lang="en-US" b="0" i="0"/>
            <a:t>. </a:t>
          </a:r>
          <a:endParaRPr lang="en-US"/>
        </a:p>
      </dgm:t>
    </dgm:pt>
    <dgm:pt modelId="{2EF75EA9-8F01-4CD8-A8D3-EC4EDE746DD6}" type="parTrans" cxnId="{83D6F320-50A5-4E8C-8E36-F10711C71183}">
      <dgm:prSet/>
      <dgm:spPr/>
      <dgm:t>
        <a:bodyPr/>
        <a:lstStyle/>
        <a:p>
          <a:endParaRPr lang="en-US"/>
        </a:p>
      </dgm:t>
    </dgm:pt>
    <dgm:pt modelId="{28F8AA8D-6306-412F-9B32-B66CC699779B}" type="sibTrans" cxnId="{83D6F320-50A5-4E8C-8E36-F10711C71183}">
      <dgm:prSet/>
      <dgm:spPr/>
      <dgm:t>
        <a:bodyPr/>
        <a:lstStyle/>
        <a:p>
          <a:endParaRPr lang="en-US"/>
        </a:p>
      </dgm:t>
    </dgm:pt>
    <dgm:pt modelId="{99018E2C-93CF-46DB-A967-69386553C980}" type="pres">
      <dgm:prSet presAssocID="{FA177C5D-6AF7-4518-B9A0-E37920A32B79}" presName="linear" presStyleCnt="0">
        <dgm:presLayoutVars>
          <dgm:animLvl val="lvl"/>
          <dgm:resizeHandles val="exact"/>
        </dgm:presLayoutVars>
      </dgm:prSet>
      <dgm:spPr/>
    </dgm:pt>
    <dgm:pt modelId="{2DC26F7C-A658-4447-B80B-3EC2D47CEAE7}" type="pres">
      <dgm:prSet presAssocID="{7FFFE0B0-9F21-4B97-8209-05B2FD3F47C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ADE86C9-4C67-4B9F-9F4F-9360516C95A3}" type="pres">
      <dgm:prSet presAssocID="{7FFFE0B0-9F21-4B97-8209-05B2FD3F47C1}" presName="childText" presStyleLbl="revTx" presStyleIdx="0" presStyleCnt="2">
        <dgm:presLayoutVars>
          <dgm:bulletEnabled val="1"/>
        </dgm:presLayoutVars>
      </dgm:prSet>
      <dgm:spPr/>
    </dgm:pt>
    <dgm:pt modelId="{7437A083-B2A9-4EA5-BAC1-FB08EC7B0A28}" type="pres">
      <dgm:prSet presAssocID="{6E499743-195B-48C9-A113-608946CA74E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41C86FE-56BC-4F0A-A157-9FE1404C5CF8}" type="pres">
      <dgm:prSet presAssocID="{6E499743-195B-48C9-A113-608946CA74E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927BC00-72B8-4FC3-8631-40409875FDDB}" type="presOf" srcId="{FE6CEF78-0AA6-4FF6-9F71-620823C9FA55}" destId="{EADE86C9-4C67-4B9F-9F4F-9360516C95A3}" srcOrd="0" destOrd="1" presId="urn:microsoft.com/office/officeart/2005/8/layout/vList2"/>
    <dgm:cxn modelId="{C4CF4B1F-D5CC-4EB0-B0D5-4B58B103D702}" srcId="{7FFFE0B0-9F21-4B97-8209-05B2FD3F47C1}" destId="{A6DF01F6-0B0C-410C-8C3A-6F7BE6774BC9}" srcOrd="0" destOrd="0" parTransId="{856D55A5-4DCF-4382-8B27-83B48F5DA0A6}" sibTransId="{AE97974D-AEBA-48CA-A51F-CA1E4EB833E3}"/>
    <dgm:cxn modelId="{83D6F320-50A5-4E8C-8E36-F10711C71183}" srcId="{6E499743-195B-48C9-A113-608946CA74E1}" destId="{E831852D-66C8-4FFD-AC58-D29DECB8BE28}" srcOrd="1" destOrd="0" parTransId="{2EF75EA9-8F01-4CD8-A8D3-EC4EDE746DD6}" sibTransId="{28F8AA8D-6306-412F-9B32-B66CC699779B}"/>
    <dgm:cxn modelId="{509D0E28-5BB2-460F-91AF-3CD037A2F5F8}" type="presOf" srcId="{E831852D-66C8-4FFD-AC58-D29DECB8BE28}" destId="{141C86FE-56BC-4F0A-A157-9FE1404C5CF8}" srcOrd="0" destOrd="1" presId="urn:microsoft.com/office/officeart/2005/8/layout/vList2"/>
    <dgm:cxn modelId="{7D8DA463-4D74-4D07-9A81-2C81646F5EEE}" srcId="{7FFFE0B0-9F21-4B97-8209-05B2FD3F47C1}" destId="{FE6CEF78-0AA6-4FF6-9F71-620823C9FA55}" srcOrd="1" destOrd="0" parTransId="{0C517731-29E2-4141-A52B-39FA80DE6B20}" sibTransId="{A81742C8-32E5-4318-ADB0-7242A5516035}"/>
    <dgm:cxn modelId="{130D8380-FFD5-4287-8363-E2C99B3D851F}" type="presOf" srcId="{FA177C5D-6AF7-4518-B9A0-E37920A32B79}" destId="{99018E2C-93CF-46DB-A967-69386553C980}" srcOrd="0" destOrd="0" presId="urn:microsoft.com/office/officeart/2005/8/layout/vList2"/>
    <dgm:cxn modelId="{291FA880-0F1A-4B25-85F4-5DF37CCE128F}" srcId="{FA177C5D-6AF7-4518-B9A0-E37920A32B79}" destId="{6E499743-195B-48C9-A113-608946CA74E1}" srcOrd="1" destOrd="0" parTransId="{AA1B1C29-45CA-4E53-A9AE-C173CF46B0B0}" sibTransId="{78EC7233-A3A0-4607-9AB9-FBADAA48E505}"/>
    <dgm:cxn modelId="{FD5D11B5-1008-41CF-AE74-CE8B76D777E4}" type="presOf" srcId="{7FFFE0B0-9F21-4B97-8209-05B2FD3F47C1}" destId="{2DC26F7C-A658-4447-B80B-3EC2D47CEAE7}" srcOrd="0" destOrd="0" presId="urn:microsoft.com/office/officeart/2005/8/layout/vList2"/>
    <dgm:cxn modelId="{45B3CBBA-5A00-4418-A626-4A461586AC6D}" type="presOf" srcId="{A6DF01F6-0B0C-410C-8C3A-6F7BE6774BC9}" destId="{EADE86C9-4C67-4B9F-9F4F-9360516C95A3}" srcOrd="0" destOrd="0" presId="urn:microsoft.com/office/officeart/2005/8/layout/vList2"/>
    <dgm:cxn modelId="{E51905BD-A7E8-4DD5-A7B6-BE695874CEA7}" srcId="{FA177C5D-6AF7-4518-B9A0-E37920A32B79}" destId="{7FFFE0B0-9F21-4B97-8209-05B2FD3F47C1}" srcOrd="0" destOrd="0" parTransId="{C5878AEC-F9B5-4DE8-8616-49C48270C29C}" sibTransId="{BBDBACDC-97C0-4C04-9C9D-F28A4F4501CB}"/>
    <dgm:cxn modelId="{BD0A2EC6-D473-4FA5-BAE3-52C56E7493F0}" srcId="{6E499743-195B-48C9-A113-608946CA74E1}" destId="{1695A127-3469-40FC-B48B-55A488AD71DA}" srcOrd="0" destOrd="0" parTransId="{0201615A-A11C-4300-8B8B-64EC2B595265}" sibTransId="{F0CFA976-93CE-4AED-BE0F-34A4CB0FB0D6}"/>
    <dgm:cxn modelId="{8F815DDB-F464-428A-A209-D7009977EEF8}" type="presOf" srcId="{6E499743-195B-48C9-A113-608946CA74E1}" destId="{7437A083-B2A9-4EA5-BAC1-FB08EC7B0A28}" srcOrd="0" destOrd="0" presId="urn:microsoft.com/office/officeart/2005/8/layout/vList2"/>
    <dgm:cxn modelId="{7AA091E3-943B-417A-B55C-1FC75BFD38C7}" type="presOf" srcId="{1695A127-3469-40FC-B48B-55A488AD71DA}" destId="{141C86FE-56BC-4F0A-A157-9FE1404C5CF8}" srcOrd="0" destOrd="0" presId="urn:microsoft.com/office/officeart/2005/8/layout/vList2"/>
    <dgm:cxn modelId="{FD12ADDF-C045-4608-B907-3D72BFE77C88}" type="presParOf" srcId="{99018E2C-93CF-46DB-A967-69386553C980}" destId="{2DC26F7C-A658-4447-B80B-3EC2D47CEAE7}" srcOrd="0" destOrd="0" presId="urn:microsoft.com/office/officeart/2005/8/layout/vList2"/>
    <dgm:cxn modelId="{E650158A-9C86-48FC-8F13-92EB327D77B4}" type="presParOf" srcId="{99018E2C-93CF-46DB-A967-69386553C980}" destId="{EADE86C9-4C67-4B9F-9F4F-9360516C95A3}" srcOrd="1" destOrd="0" presId="urn:microsoft.com/office/officeart/2005/8/layout/vList2"/>
    <dgm:cxn modelId="{5FBCC505-BB6F-4686-9345-FD9AAFFB0EB3}" type="presParOf" srcId="{99018E2C-93CF-46DB-A967-69386553C980}" destId="{7437A083-B2A9-4EA5-BAC1-FB08EC7B0A28}" srcOrd="2" destOrd="0" presId="urn:microsoft.com/office/officeart/2005/8/layout/vList2"/>
    <dgm:cxn modelId="{03903DBE-2EFD-4908-BC2B-E3D5A0539FC6}" type="presParOf" srcId="{99018E2C-93CF-46DB-A967-69386553C980}" destId="{141C86FE-56BC-4F0A-A157-9FE1404C5CF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7AD0D-703D-417A-A1B6-5BE61EBF4938}">
      <dsp:nvSpPr>
        <dsp:cNvPr id="0" name=""/>
        <dsp:cNvSpPr/>
      </dsp:nvSpPr>
      <dsp:spPr>
        <a:xfrm>
          <a:off x="434892" y="62576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7F3604-2119-4FEB-924F-1D1203CC1F8A}">
      <dsp:nvSpPr>
        <dsp:cNvPr id="0" name=""/>
        <dsp:cNvSpPr/>
      </dsp:nvSpPr>
      <dsp:spPr>
        <a:xfrm>
          <a:off x="668892" y="85976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B2F54B-44AA-474B-AB99-69647773C14C}">
      <dsp:nvSpPr>
        <dsp:cNvPr id="0" name=""/>
        <dsp:cNvSpPr/>
      </dsp:nvSpPr>
      <dsp:spPr>
        <a:xfrm>
          <a:off x="83892" y="206576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About Company </a:t>
          </a:r>
        </a:p>
      </dsp:txBody>
      <dsp:txXfrm>
        <a:off x="83892" y="2065768"/>
        <a:ext cx="1800000" cy="720000"/>
      </dsp:txXfrm>
    </dsp:sp>
    <dsp:sp modelId="{1605ADFD-2838-4495-BFE5-B878AA07D8FF}">
      <dsp:nvSpPr>
        <dsp:cNvPr id="0" name=""/>
        <dsp:cNvSpPr/>
      </dsp:nvSpPr>
      <dsp:spPr>
        <a:xfrm>
          <a:off x="2549892" y="62576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D03994-D25B-464D-83E1-2A6FFB43E4AF}">
      <dsp:nvSpPr>
        <dsp:cNvPr id="0" name=""/>
        <dsp:cNvSpPr/>
      </dsp:nvSpPr>
      <dsp:spPr>
        <a:xfrm>
          <a:off x="2783892" y="85976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0CBE98-6495-4D3F-8C68-B3E2EB794FAC}">
      <dsp:nvSpPr>
        <dsp:cNvPr id="0" name=""/>
        <dsp:cNvSpPr/>
      </dsp:nvSpPr>
      <dsp:spPr>
        <a:xfrm>
          <a:off x="2198892" y="206576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Company Market &amp; Data </a:t>
          </a:r>
        </a:p>
      </dsp:txBody>
      <dsp:txXfrm>
        <a:off x="2198892" y="2065768"/>
        <a:ext cx="1800000" cy="720000"/>
      </dsp:txXfrm>
    </dsp:sp>
    <dsp:sp modelId="{48AF7170-6259-40C2-9343-6416B4BE0B33}">
      <dsp:nvSpPr>
        <dsp:cNvPr id="0" name=""/>
        <dsp:cNvSpPr/>
      </dsp:nvSpPr>
      <dsp:spPr>
        <a:xfrm>
          <a:off x="4664892" y="62576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2CD79E-688D-44AB-9AA9-B42AD9239967}">
      <dsp:nvSpPr>
        <dsp:cNvPr id="0" name=""/>
        <dsp:cNvSpPr/>
      </dsp:nvSpPr>
      <dsp:spPr>
        <a:xfrm>
          <a:off x="4898892" y="85976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BA17F4-5F88-4749-9AB7-17C95D745106}">
      <dsp:nvSpPr>
        <dsp:cNvPr id="0" name=""/>
        <dsp:cNvSpPr/>
      </dsp:nvSpPr>
      <dsp:spPr>
        <a:xfrm>
          <a:off x="4313892" y="206576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Ad Hoc Request , Query &amp; Output</a:t>
          </a:r>
        </a:p>
      </dsp:txBody>
      <dsp:txXfrm>
        <a:off x="4313892" y="2065768"/>
        <a:ext cx="1800000" cy="720000"/>
      </dsp:txXfrm>
    </dsp:sp>
    <dsp:sp modelId="{ACD5509E-F694-4CA3-970F-DEA208CFA335}">
      <dsp:nvSpPr>
        <dsp:cNvPr id="0" name=""/>
        <dsp:cNvSpPr/>
      </dsp:nvSpPr>
      <dsp:spPr>
        <a:xfrm>
          <a:off x="6779892" y="62576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3631D-E376-40F2-8D3D-CD8D5E1A167A}">
      <dsp:nvSpPr>
        <dsp:cNvPr id="0" name=""/>
        <dsp:cNvSpPr/>
      </dsp:nvSpPr>
      <dsp:spPr>
        <a:xfrm>
          <a:off x="7013892" y="85976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AC268-543C-4677-9254-15B616D546A7}">
      <dsp:nvSpPr>
        <dsp:cNvPr id="0" name=""/>
        <dsp:cNvSpPr/>
      </dsp:nvSpPr>
      <dsp:spPr>
        <a:xfrm>
          <a:off x="6428892" y="206576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Visualization and Insight</a:t>
          </a:r>
        </a:p>
      </dsp:txBody>
      <dsp:txXfrm>
        <a:off x="6428892" y="2065768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26F7C-A658-4447-B80B-3EC2D47CEAE7}">
      <dsp:nvSpPr>
        <dsp:cNvPr id="0" name=""/>
        <dsp:cNvSpPr/>
      </dsp:nvSpPr>
      <dsp:spPr>
        <a:xfrm>
          <a:off x="0" y="141103"/>
          <a:ext cx="5031485" cy="7464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Company Overview</a:t>
          </a:r>
        </a:p>
      </dsp:txBody>
      <dsp:txXfrm>
        <a:off x="36439" y="177542"/>
        <a:ext cx="4958607" cy="673582"/>
      </dsp:txXfrm>
    </dsp:sp>
    <dsp:sp modelId="{EADE86C9-4C67-4B9F-9F4F-9360516C95A3}">
      <dsp:nvSpPr>
        <dsp:cNvPr id="0" name=""/>
        <dsp:cNvSpPr/>
      </dsp:nvSpPr>
      <dsp:spPr>
        <a:xfrm>
          <a:off x="0" y="887563"/>
          <a:ext cx="5031485" cy="1684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75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700" b="0" i="0" kern="1200" dirty="0" err="1"/>
            <a:t>Atliq</a:t>
          </a:r>
          <a:r>
            <a:rPr lang="en-US" sz="1700" b="0" i="0" kern="1200" dirty="0"/>
            <a:t> Hardware, a leading </a:t>
          </a:r>
          <a:r>
            <a:rPr lang="en-US" sz="1700" i="0" kern="1200" dirty="0"/>
            <a:t>computer hardware producer </a:t>
          </a:r>
          <a:r>
            <a:rPr lang="en-US" sz="1700" b="0" i="0" kern="1200" dirty="0"/>
            <a:t>in India.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700" i="0" kern="1200" dirty="0"/>
            <a:t>Global presence with expansions in multiple countries</a:t>
          </a:r>
          <a:r>
            <a:rPr lang="en-US" sz="1700" b="0" i="0" kern="1200" dirty="0"/>
            <a:t>.</a:t>
          </a:r>
          <a:endParaRPr lang="en-US" sz="1700" kern="1200" dirty="0"/>
        </a:p>
      </dsp:txBody>
      <dsp:txXfrm>
        <a:off x="0" y="887563"/>
        <a:ext cx="5031485" cy="1684980"/>
      </dsp:txXfrm>
    </dsp:sp>
    <dsp:sp modelId="{7437A083-B2A9-4EA5-BAC1-FB08EC7B0A28}">
      <dsp:nvSpPr>
        <dsp:cNvPr id="0" name=""/>
        <dsp:cNvSpPr/>
      </dsp:nvSpPr>
      <dsp:spPr>
        <a:xfrm>
          <a:off x="0" y="2572544"/>
          <a:ext cx="5031485" cy="746460"/>
        </a:xfrm>
        <a:prstGeom prst="roundRect">
          <a:avLst/>
        </a:prstGeom>
        <a:solidFill>
          <a:schemeClr val="accent2">
            <a:hueOff val="-1446200"/>
            <a:satOff val="-9924"/>
            <a:lumOff val="5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Company Problem</a:t>
          </a:r>
        </a:p>
      </dsp:txBody>
      <dsp:txXfrm>
        <a:off x="36439" y="2608983"/>
        <a:ext cx="4958607" cy="673582"/>
      </dsp:txXfrm>
    </dsp:sp>
    <dsp:sp modelId="{141C86FE-56BC-4F0A-A157-9FE1404C5CF8}">
      <dsp:nvSpPr>
        <dsp:cNvPr id="0" name=""/>
        <dsp:cNvSpPr/>
      </dsp:nvSpPr>
      <dsp:spPr>
        <a:xfrm>
          <a:off x="0" y="3319004"/>
          <a:ext cx="5031485" cy="1684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75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0" i="0" kern="1200"/>
            <a:t>The management noticed that they </a:t>
          </a:r>
          <a:r>
            <a:rPr lang="en-US" sz="1700" i="0" kern="1200"/>
            <a:t>do not get enough insights 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i="0" kern="1200"/>
            <a:t>To make quick and smart data-informed    decisions</a:t>
          </a:r>
          <a:r>
            <a:rPr lang="en-US" sz="1700" b="0" i="0" kern="1200"/>
            <a:t>. </a:t>
          </a:r>
          <a:endParaRPr lang="en-US" sz="1700" kern="1200"/>
        </a:p>
      </dsp:txBody>
      <dsp:txXfrm>
        <a:off x="0" y="3319004"/>
        <a:ext cx="5031485" cy="1684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761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39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00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7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1/15/2025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03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177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05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34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9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00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74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87" r:id="rId3"/>
    <p:sldLayoutId id="2147483686" r:id="rId4"/>
    <p:sldLayoutId id="2147483685" r:id="rId5"/>
    <p:sldLayoutId id="2147483684" r:id="rId6"/>
    <p:sldLayoutId id="2147483683" r:id="rId7"/>
    <p:sldLayoutId id="2147483682" r:id="rId8"/>
    <p:sldLayoutId id="2147483681" r:id="rId9"/>
    <p:sldLayoutId id="2147483680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jayantnagpure024@gmail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58318D-24A9-927B-1E15-9D5F7E3FA4F7}"/>
              </a:ext>
            </a:extLst>
          </p:cNvPr>
          <p:cNvSpPr txBox="1"/>
          <p:nvPr/>
        </p:nvSpPr>
        <p:spPr>
          <a:xfrm>
            <a:off x="6090045" y="1346200"/>
            <a:ext cx="5624118" cy="3284538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 defTabSz="9144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  <a:sym typeface="Poppins Bold"/>
              </a:rPr>
              <a:t>Consumer Goods Ad Hoc Insights</a:t>
            </a:r>
          </a:p>
          <a:p>
            <a:pPr defTabSz="9144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endParaRPr lang="en-US" sz="5400" b="1" spc="1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541621-66B0-9953-ADA8-EC2D8EA43E76}"/>
              </a:ext>
            </a:extLst>
          </p:cNvPr>
          <p:cNvSpPr txBox="1"/>
          <p:nvPr/>
        </p:nvSpPr>
        <p:spPr>
          <a:xfrm>
            <a:off x="6096369" y="4630738"/>
            <a:ext cx="5617794" cy="1150937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 defTabSz="914400">
              <a:lnSpc>
                <a:spcPct val="130000"/>
              </a:lnSpc>
              <a:spcBef>
                <a:spcPts val="930"/>
              </a:spcBef>
            </a:pPr>
            <a:r>
              <a:rPr lang="en-US" sz="2400" spc="150">
                <a:solidFill>
                  <a:schemeClr val="tx1">
                    <a:lumMod val="85000"/>
                    <a:lumOff val="15000"/>
                  </a:schemeClr>
                </a:solidFill>
              </a:rPr>
              <a:t>Presented by – Ayush Bambure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896E309-9008-4FCF-B20E-4D66A8893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129" y="1074738"/>
            <a:ext cx="4883079" cy="467981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66FB43D-65CC-47CA-8035-FF8F6B4D1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837" y="850790"/>
            <a:ext cx="5363405" cy="513654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7A721-F18D-4002-9D70-BC20D791C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555" y="993913"/>
            <a:ext cx="5101065" cy="488429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" name="Picture 7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BD6D6269-90ED-A587-0193-BB77C2409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1" r="2" b="1415"/>
          <a:stretch/>
        </p:blipFill>
        <p:spPr>
          <a:xfrm>
            <a:off x="950259" y="1367611"/>
            <a:ext cx="4432693" cy="4094066"/>
          </a:xfrm>
          <a:custGeom>
            <a:avLst/>
            <a:gdLst/>
            <a:ahLst/>
            <a:cxnLst/>
            <a:rect l="l" t="t" r="r" b="b"/>
            <a:pathLst>
              <a:path w="4292584" h="4094066">
                <a:moveTo>
                  <a:pt x="2456537" y="0"/>
                </a:moveTo>
                <a:cubicBezTo>
                  <a:pt x="2738780" y="0"/>
                  <a:pt x="2998545" y="55066"/>
                  <a:pt x="3228742" y="163517"/>
                </a:cubicBezTo>
                <a:cubicBezTo>
                  <a:pt x="3444477" y="265234"/>
                  <a:pt x="3633959" y="413698"/>
                  <a:pt x="3791935" y="604700"/>
                </a:cubicBezTo>
                <a:cubicBezTo>
                  <a:pt x="4114802" y="995211"/>
                  <a:pt x="4292584" y="1550174"/>
                  <a:pt x="4292584" y="2167403"/>
                </a:cubicBezTo>
                <a:cubicBezTo>
                  <a:pt x="4292584" y="2413659"/>
                  <a:pt x="4223774" y="2611299"/>
                  <a:pt x="4069573" y="2808283"/>
                </a:cubicBezTo>
                <a:cubicBezTo>
                  <a:pt x="3908278" y="3014339"/>
                  <a:pt x="3665922" y="3204126"/>
                  <a:pt x="3409289" y="3405037"/>
                </a:cubicBezTo>
                <a:cubicBezTo>
                  <a:pt x="3361941" y="3442060"/>
                  <a:pt x="3313027" y="3480392"/>
                  <a:pt x="3264115" y="3519190"/>
                </a:cubicBezTo>
                <a:cubicBezTo>
                  <a:pt x="2826289" y="3866416"/>
                  <a:pt x="2506740" y="4094066"/>
                  <a:pt x="2071218" y="4094066"/>
                </a:cubicBezTo>
                <a:cubicBezTo>
                  <a:pt x="1407617" y="4094066"/>
                  <a:pt x="937645" y="3814621"/>
                  <a:pt x="499819" y="3159623"/>
                </a:cubicBezTo>
                <a:cubicBezTo>
                  <a:pt x="442524" y="3073891"/>
                  <a:pt x="386517" y="2995921"/>
                  <a:pt x="332353" y="2920566"/>
                </a:cubicBezTo>
                <a:cubicBezTo>
                  <a:pt x="107867" y="2608119"/>
                  <a:pt x="0" y="2445632"/>
                  <a:pt x="0" y="2167403"/>
                </a:cubicBezTo>
                <a:cubicBezTo>
                  <a:pt x="0" y="1891138"/>
                  <a:pt x="67612" y="1618236"/>
                  <a:pt x="200812" y="1356275"/>
                </a:cubicBezTo>
                <a:cubicBezTo>
                  <a:pt x="331156" y="1100015"/>
                  <a:pt x="517505" y="865448"/>
                  <a:pt x="754611" y="659299"/>
                </a:cubicBezTo>
                <a:cubicBezTo>
                  <a:pt x="987664" y="456610"/>
                  <a:pt x="1264470" y="289449"/>
                  <a:pt x="1555279" y="175950"/>
                </a:cubicBezTo>
                <a:cubicBezTo>
                  <a:pt x="1853918" y="59181"/>
                  <a:pt x="2157254" y="0"/>
                  <a:pt x="245653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80056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4F4E97-E42A-8796-9DB2-6F7BE09B2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D642708-DD74-9BB3-2CF4-9EB245F65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CCFB2C0-F13F-5126-0D79-AD0CFAC30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6D292FC-4443-9A31-ECC5-59504E7E2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87CE295-434F-1B22-E5D5-7B275DF6B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6F32E749-06A2-D0B7-95D0-7239F4E8F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3ADCF42F-BEA0-6797-6C6A-110948D49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B11A6F-D6AE-1CEF-FAF3-D7DF97BE6E9D}"/>
              </a:ext>
            </a:extLst>
          </p:cNvPr>
          <p:cNvSpPr txBox="1"/>
          <p:nvPr/>
        </p:nvSpPr>
        <p:spPr>
          <a:xfrm>
            <a:off x="2091822" y="175248"/>
            <a:ext cx="8397987" cy="755102"/>
          </a:xfrm>
          <a:prstGeom prst="rect">
            <a:avLst/>
          </a:prstGeom>
        </p:spPr>
        <p:txBody>
          <a:bodyPr vert="horz" lIns="109728" tIns="109728" rIns="109728" bIns="91440" rtlCol="0" anchor="b">
            <a:normAutofit fontScale="92500" lnSpcReduction="10000"/>
          </a:bodyPr>
          <a:lstStyle/>
          <a:p>
            <a:pPr algn="ctr" defTabSz="91440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Request | Query | 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7D9BF1-F1A5-E332-8F1F-31F09C3F1138}"/>
              </a:ext>
            </a:extLst>
          </p:cNvPr>
          <p:cNvSpPr txBox="1"/>
          <p:nvPr/>
        </p:nvSpPr>
        <p:spPr>
          <a:xfrm>
            <a:off x="1136107" y="1105598"/>
            <a:ext cx="106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sz="1800" dirty="0">
                <a:solidFill>
                  <a:schemeClr val="tx1"/>
                </a:solidFill>
              </a:rPr>
              <a:t>3. Provide a report with all the unique product counts for each segment and sort them in descending order of product counts</a:t>
            </a:r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18C72A14-2506-D88E-1D6A-3BAD84350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822" y="2766822"/>
            <a:ext cx="3791517" cy="19151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3F539AB9-6C26-D7A1-7369-2F78F74CF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643" y="2235879"/>
            <a:ext cx="3841360" cy="2977053"/>
          </a:xfrm>
          <a:prstGeom prst="roundRect">
            <a:avLst>
              <a:gd name="adj" fmla="val 11033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36646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F5A36C-1877-2924-C2CA-9514D8758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A876248-814F-8CEC-AF42-D612F10B8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F9D54537-BC0C-7EC1-603D-F22E781C1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A5F3539-E64E-317F-7F5D-93DBDD734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41EA591-6071-3CF6-91FD-76B6EDC88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BC65B609-4709-16DD-C6F4-05A0DDE4A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9D4A40B4-B68D-452F-3944-7B020BC58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5BBDCB-0B24-1986-29A5-93F15FFA53CF}"/>
              </a:ext>
            </a:extLst>
          </p:cNvPr>
          <p:cNvSpPr txBox="1"/>
          <p:nvPr/>
        </p:nvSpPr>
        <p:spPr>
          <a:xfrm>
            <a:off x="2091822" y="175248"/>
            <a:ext cx="8397987" cy="755102"/>
          </a:xfrm>
          <a:prstGeom prst="rect">
            <a:avLst/>
          </a:prstGeom>
        </p:spPr>
        <p:txBody>
          <a:bodyPr vert="horz" lIns="109728" tIns="109728" rIns="109728" bIns="91440" rtlCol="0" anchor="b">
            <a:normAutofit fontScale="92500" lnSpcReduction="10000"/>
          </a:bodyPr>
          <a:lstStyle/>
          <a:p>
            <a:pPr algn="ctr" defTabSz="91440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Visualization | Insights</a:t>
            </a:r>
            <a:endParaRPr lang="en-US" sz="32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17E9D6A7-8C7D-3C86-AB51-2598FE0DE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760" y="1105598"/>
            <a:ext cx="5496910" cy="41302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BAEF48-643F-24FE-E6E2-39E939FD9D63}"/>
              </a:ext>
            </a:extLst>
          </p:cNvPr>
          <p:cNvSpPr txBox="1"/>
          <p:nvPr/>
        </p:nvSpPr>
        <p:spPr>
          <a:xfrm>
            <a:off x="2938369" y="5568389"/>
            <a:ext cx="840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b="0" i="0" u="none" strike="noStrike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Notebook, Accessories &amp; Peripherals contribute around </a:t>
            </a:r>
            <a:r>
              <a:rPr lang="en-US" b="1" i="0" u="none" strike="noStrike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83%</a:t>
            </a:r>
            <a:endParaRPr lang="en-US" b="0" i="0" u="none" strike="noStrike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0" i="0" u="none" strike="noStrike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Some </a:t>
            </a:r>
            <a:r>
              <a:rPr lang="en-US" i="0" u="none" strike="noStrike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new product </a:t>
            </a:r>
            <a:r>
              <a:rPr lang="en-US" b="0" i="0" u="none" strike="noStrike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should be introduced in </a:t>
            </a:r>
            <a:r>
              <a:rPr lang="en-US" i="0" u="none" strike="noStrike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Networking</a:t>
            </a:r>
            <a:r>
              <a:rPr lang="en-US" b="0" i="0" u="none" strike="noStrike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865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3D5D8A-0313-B7C4-C775-8919E7324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C186A9A-28CB-043A-BCD4-6E292B3C1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6CECE7A1-4C0F-495A-B7DB-82F0F51B4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1EEB9D0-38C0-838C-C420-9CE18ADBE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39907821-DAAF-797B-C837-833A619A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04F2ACE-EA11-8C84-B83B-366E26C3D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BBCD8F0A-D680-13B4-51D1-823D46044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0CA513-A3B6-3F0B-E12B-D0D02F01609B}"/>
              </a:ext>
            </a:extLst>
          </p:cNvPr>
          <p:cNvSpPr txBox="1"/>
          <p:nvPr/>
        </p:nvSpPr>
        <p:spPr>
          <a:xfrm>
            <a:off x="2091822" y="175248"/>
            <a:ext cx="8397987" cy="755102"/>
          </a:xfrm>
          <a:prstGeom prst="rect">
            <a:avLst/>
          </a:prstGeom>
        </p:spPr>
        <p:txBody>
          <a:bodyPr vert="horz" lIns="109728" tIns="109728" rIns="109728" bIns="91440" rtlCol="0" anchor="b">
            <a:normAutofit fontScale="92500" lnSpcReduction="10000"/>
          </a:bodyPr>
          <a:lstStyle/>
          <a:p>
            <a:pPr algn="ctr" defTabSz="91440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Request | Query | 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D48E52-ED86-BAF7-DD6B-4EC420012146}"/>
              </a:ext>
            </a:extLst>
          </p:cNvPr>
          <p:cNvSpPr txBox="1"/>
          <p:nvPr/>
        </p:nvSpPr>
        <p:spPr>
          <a:xfrm>
            <a:off x="1701069" y="1105598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4. Which segment had the most increase in unique products in 2021 vs 2020?</a:t>
            </a:r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8C731FF8-2104-6EC1-D6D2-32385A71C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195" y="1650178"/>
            <a:ext cx="6812494" cy="3289028"/>
          </a:xfrm>
          <a:prstGeom prst="roundRect">
            <a:avLst>
              <a:gd name="adj" fmla="val 3515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0ECBB96-2B4C-CAE4-AE00-C2FA03F7F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535" y="4474888"/>
            <a:ext cx="5608934" cy="19802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65820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BCA5FE-C962-7616-3150-A902D14EB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BB9C723-8D0E-A868-9025-449DDCB75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FC1232E1-22CB-FECA-CF46-A590F1881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CFED3FC-D9E7-979B-71B8-BFE0DDBD9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30F602BB-2CA4-3671-A29F-DD9E1C441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5267DB55-755B-3EE3-64CA-50AAC32A5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38FA5B17-EFA9-B44D-7216-9A3396989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3E1530-AA3E-FCAF-CA21-DDC59CD62113}"/>
              </a:ext>
            </a:extLst>
          </p:cNvPr>
          <p:cNvSpPr txBox="1"/>
          <p:nvPr/>
        </p:nvSpPr>
        <p:spPr>
          <a:xfrm>
            <a:off x="2091822" y="175248"/>
            <a:ext cx="8397987" cy="755102"/>
          </a:xfrm>
          <a:prstGeom prst="rect">
            <a:avLst/>
          </a:prstGeom>
        </p:spPr>
        <p:txBody>
          <a:bodyPr vert="horz" lIns="109728" tIns="109728" rIns="109728" bIns="91440" rtlCol="0" anchor="b">
            <a:normAutofit fontScale="92500" lnSpcReduction="10000"/>
          </a:bodyPr>
          <a:lstStyle/>
          <a:p>
            <a:pPr algn="ctr" defTabSz="91440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Visualization | Insights</a:t>
            </a:r>
            <a:endParaRPr lang="en-US" sz="32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F3D64EC7-827A-C407-F183-D55588C5D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81" y="1105598"/>
            <a:ext cx="6843053" cy="4377541"/>
          </a:xfrm>
          <a:prstGeom prst="roundRect">
            <a:avLst>
              <a:gd name="adj" fmla="val 8263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4204E5-B366-2E28-D5C1-78394D19967A}"/>
              </a:ext>
            </a:extLst>
          </p:cNvPr>
          <p:cNvSpPr txBox="1"/>
          <p:nvPr/>
        </p:nvSpPr>
        <p:spPr>
          <a:xfrm>
            <a:off x="3432247" y="5752402"/>
            <a:ext cx="8519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i="0" u="none" strike="noStrike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Accessories</a:t>
            </a:r>
            <a:r>
              <a:rPr lang="en-US" b="0" i="0" u="none" strike="noStrike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has </a:t>
            </a:r>
            <a:r>
              <a:rPr lang="en-US" i="0" u="none" strike="noStrike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34</a:t>
            </a:r>
            <a:r>
              <a:rPr lang="en-US" b="1" i="0" u="none" strike="noStrike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0" i="0" u="none" strike="noStrike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the </a:t>
            </a:r>
            <a:r>
              <a:rPr lang="en-US" i="0" u="none" strike="noStrike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largest increase </a:t>
            </a:r>
            <a:r>
              <a:rPr lang="en-US" b="0" i="0" u="none" strike="noStrike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 production</a:t>
            </a:r>
            <a:endParaRPr lang="en-US" b="1" i="0" u="none" strike="noStrike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0" i="0" u="none" strike="noStrike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Storage and </a:t>
            </a:r>
            <a:r>
              <a:rPr lang="en-US" i="0" u="none" strike="noStrike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Networking</a:t>
            </a:r>
            <a:r>
              <a:rPr lang="en-US" b="0" i="0" u="none" strike="noStrike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producing lowest</a:t>
            </a:r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481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1E734D-64B5-5DE8-F69A-F9BFC8A72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894194C-0431-8F93-BE10-80DE9BA50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AC34E03D-94DB-CF36-B0AB-11F1E622A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E7AF42D-5F61-901B-9576-A3B4D2FF6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ADFD29F3-937A-B94C-AE06-7A6CAF4E5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34C8311-B1DA-0749-F793-54FC481A8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B0D83877-F545-0769-230C-B6745D0F5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69922A-E33E-E411-C884-43F5DF95DC27}"/>
              </a:ext>
            </a:extLst>
          </p:cNvPr>
          <p:cNvSpPr txBox="1"/>
          <p:nvPr/>
        </p:nvSpPr>
        <p:spPr>
          <a:xfrm>
            <a:off x="2091822" y="175248"/>
            <a:ext cx="8397987" cy="755102"/>
          </a:xfrm>
          <a:prstGeom prst="rect">
            <a:avLst/>
          </a:prstGeom>
        </p:spPr>
        <p:txBody>
          <a:bodyPr vert="horz" lIns="109728" tIns="109728" rIns="109728" bIns="91440" rtlCol="0" anchor="b">
            <a:normAutofit fontScale="92500" lnSpcReduction="10000"/>
          </a:bodyPr>
          <a:lstStyle/>
          <a:p>
            <a:pPr algn="ctr" defTabSz="91440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Request | Query | 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FCA8F-FCF9-7978-1DB2-E34F84387BAB}"/>
              </a:ext>
            </a:extLst>
          </p:cNvPr>
          <p:cNvSpPr txBox="1"/>
          <p:nvPr/>
        </p:nvSpPr>
        <p:spPr>
          <a:xfrm>
            <a:off x="397406" y="1105598"/>
            <a:ext cx="1196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5. Get the products that have the highest and lowest manufacturing costs</a:t>
            </a:r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Picture 4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B07A290D-5F71-FDDC-74F6-688A9E55B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89" y="1966182"/>
            <a:ext cx="7821116" cy="19771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73E4051-8F7A-E73D-A6C8-DAC74AEE1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614" y="4319753"/>
            <a:ext cx="5314561" cy="12034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30248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085768-BFEA-F5EB-B521-49D263C47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D7B619C-17F7-92D2-3193-A6FA1AE67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0F3FAF2D-C4A3-D32C-7F14-9620C78B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95CDCE9-AD1F-952C-67DF-58C1FB81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03EAB75-E078-4D5E-9FC8-70F2CA5A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6D7FCE53-C948-F112-78CB-3293332EF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3AA62D06-C99A-8291-7578-04652B13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05F36A-6E33-4528-945C-5923D51AEE02}"/>
              </a:ext>
            </a:extLst>
          </p:cNvPr>
          <p:cNvSpPr txBox="1"/>
          <p:nvPr/>
        </p:nvSpPr>
        <p:spPr>
          <a:xfrm>
            <a:off x="2091822" y="175248"/>
            <a:ext cx="8397987" cy="755102"/>
          </a:xfrm>
          <a:prstGeom prst="rect">
            <a:avLst/>
          </a:prstGeom>
        </p:spPr>
        <p:txBody>
          <a:bodyPr vert="horz" lIns="109728" tIns="109728" rIns="109728" bIns="91440" rtlCol="0" anchor="b">
            <a:normAutofit fontScale="92500" lnSpcReduction="10000"/>
          </a:bodyPr>
          <a:lstStyle/>
          <a:p>
            <a:pPr algn="ctr" defTabSz="91440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Visualization | Insights</a:t>
            </a:r>
            <a:endParaRPr lang="en-US" sz="32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67950E-E4D9-078E-6EA7-D779CDC8CEEB}"/>
              </a:ext>
            </a:extLst>
          </p:cNvPr>
          <p:cNvSpPr txBox="1"/>
          <p:nvPr/>
        </p:nvSpPr>
        <p:spPr>
          <a:xfrm>
            <a:off x="3709740" y="5403941"/>
            <a:ext cx="5606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Highest </a:t>
            </a:r>
            <a:r>
              <a:rPr lang="en-IN" dirty="0">
                <a:latin typeface="Poppins" panose="00000500000000000000" pitchFamily="2" charset="0"/>
                <a:cs typeface="Poppins" panose="00000500000000000000" pitchFamily="2" charset="0"/>
              </a:rPr>
              <a:t>manufacturing cost of product is 241.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Lowest </a:t>
            </a:r>
            <a:r>
              <a:rPr lang="en-IN" dirty="0">
                <a:latin typeface="Poppins" panose="00000500000000000000" pitchFamily="2" charset="0"/>
                <a:cs typeface="Poppins" panose="00000500000000000000" pitchFamily="2" charset="0"/>
              </a:rPr>
              <a:t>manufacturing cost of product is 1.</a:t>
            </a:r>
          </a:p>
          <a:p>
            <a:pPr algn="ctr"/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Picture 4" descr="A purple rectangular object with text&#10;&#10;Description automatically generated">
            <a:extLst>
              <a:ext uri="{FF2B5EF4-FFF2-40B4-BE49-F238E27FC236}">
                <a16:creationId xmlns:a16="http://schemas.microsoft.com/office/drawing/2014/main" id="{86BECFC9-2402-9C83-41F3-DD6BB063D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375" y="1105598"/>
            <a:ext cx="4025462" cy="3976014"/>
          </a:xfrm>
          <a:prstGeom prst="roundRect">
            <a:avLst>
              <a:gd name="adj" fmla="val 4243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15726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5DEE0C-CC6E-F5D0-BEA5-1DD193E57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EDAA927-C08C-380F-F398-B08D7CAB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F02A1E29-0A80-38B9-8C16-2EB4B0B0F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69098F5-B5F9-C595-3EF9-60AA230D1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B0BFD537-B59E-4F11-ED07-FBF34C96F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3F768F05-0D4B-2DD2-9EAB-B14F0BF9E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CE68F6C2-7F59-8D72-EB61-9CEEC231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CC8857-55D0-6D35-B8CB-3C3207965AED}"/>
              </a:ext>
            </a:extLst>
          </p:cNvPr>
          <p:cNvSpPr txBox="1"/>
          <p:nvPr/>
        </p:nvSpPr>
        <p:spPr>
          <a:xfrm>
            <a:off x="2091822" y="175248"/>
            <a:ext cx="8397987" cy="755102"/>
          </a:xfrm>
          <a:prstGeom prst="rect">
            <a:avLst/>
          </a:prstGeom>
        </p:spPr>
        <p:txBody>
          <a:bodyPr vert="horz" lIns="109728" tIns="109728" rIns="109728" bIns="91440" rtlCol="0" anchor="b">
            <a:normAutofit fontScale="92500" lnSpcReduction="10000"/>
          </a:bodyPr>
          <a:lstStyle/>
          <a:p>
            <a:pPr algn="ctr" defTabSz="91440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Request | Query | 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E984A0-C967-9649-D162-8045D7F5A1C8}"/>
              </a:ext>
            </a:extLst>
          </p:cNvPr>
          <p:cNvSpPr txBox="1"/>
          <p:nvPr/>
        </p:nvSpPr>
        <p:spPr>
          <a:xfrm>
            <a:off x="341199" y="1105598"/>
            <a:ext cx="1242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6. Generate a report which contains the top 5 customers who received an average high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pre_invoice_discount_pct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for the fiscal year 2021 and in the Indian market.</a:t>
            </a:r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6" name="Picture 5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B516F372-3A3C-DA31-10D0-D459AFB98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380" y="2112652"/>
            <a:ext cx="5659804" cy="2632696"/>
          </a:xfrm>
          <a:prstGeom prst="roundRect">
            <a:avLst>
              <a:gd name="adj" fmla="val 4815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43121E2-5C61-A01B-DD4B-27BA3A9B8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623" y="3977815"/>
            <a:ext cx="4067794" cy="1870319"/>
          </a:xfrm>
          <a:prstGeom prst="roundRect">
            <a:avLst>
              <a:gd name="adj" fmla="val 1043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94970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115FC3-DA94-6986-A45B-38610D323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7E97784-D53B-B19F-07AE-8D8B317D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5C5C4437-D941-27C0-049D-8E7E81ED2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6938254-4186-0E51-B48C-5D6BCEFB8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C2307F1-8AF6-BC5B-89B2-0729C87E1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70BC8ECB-2302-883D-38A0-C0E9F8A54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C0895365-4048-07CE-A915-00A595C85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8B094-058D-069A-A061-D8BD555B1028}"/>
              </a:ext>
            </a:extLst>
          </p:cNvPr>
          <p:cNvSpPr txBox="1"/>
          <p:nvPr/>
        </p:nvSpPr>
        <p:spPr>
          <a:xfrm>
            <a:off x="2091822" y="175248"/>
            <a:ext cx="8397987" cy="755102"/>
          </a:xfrm>
          <a:prstGeom prst="rect">
            <a:avLst/>
          </a:prstGeom>
        </p:spPr>
        <p:txBody>
          <a:bodyPr vert="horz" lIns="109728" tIns="109728" rIns="109728" bIns="91440" rtlCol="0" anchor="b">
            <a:normAutofit fontScale="92500" lnSpcReduction="10000"/>
          </a:bodyPr>
          <a:lstStyle/>
          <a:p>
            <a:pPr algn="ctr" defTabSz="91440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Visualization | Insights</a:t>
            </a:r>
            <a:endParaRPr lang="en-US" sz="32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A183D9D-4859-B1B5-0224-51279B9BE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086" y="1139757"/>
            <a:ext cx="6080040" cy="3425946"/>
          </a:xfrm>
          <a:prstGeom prst="roundRect">
            <a:avLst>
              <a:gd name="adj" fmla="val 685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ACA3ED-A47A-E4F6-9C2D-C658C4C374B9}"/>
              </a:ext>
            </a:extLst>
          </p:cNvPr>
          <p:cNvSpPr txBox="1"/>
          <p:nvPr/>
        </p:nvSpPr>
        <p:spPr>
          <a:xfrm>
            <a:off x="1286101" y="5165031"/>
            <a:ext cx="1056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u="none" strike="noStrike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 2021  the </a:t>
            </a:r>
            <a:r>
              <a:rPr lang="en-US" i="0" u="none" strike="noStrike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average pre invoice discount given by top 5 customer is similar however Flipkart gave the highest avg discount i.e. 30.83 %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419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9D93AB-E042-D35B-9503-D68566F4F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D0627BA-F617-A1F2-8897-73A984725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FE1C9FC6-D462-5DB6-8EA2-10B728710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521F7213-3049-A358-CD2B-5A355B755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2C04D23-AB16-DA5E-BE76-A2C594379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F6E89602-9684-4C4E-E032-C20FBBB5E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F024A0BF-D1C2-16AD-A719-B92E19AB7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463CFD-CF4D-A434-8171-D417041A0551}"/>
              </a:ext>
            </a:extLst>
          </p:cNvPr>
          <p:cNvSpPr txBox="1"/>
          <p:nvPr/>
        </p:nvSpPr>
        <p:spPr>
          <a:xfrm>
            <a:off x="2091822" y="175248"/>
            <a:ext cx="8397987" cy="755102"/>
          </a:xfrm>
          <a:prstGeom prst="rect">
            <a:avLst/>
          </a:prstGeom>
        </p:spPr>
        <p:txBody>
          <a:bodyPr vert="horz" lIns="109728" tIns="109728" rIns="109728" bIns="91440" rtlCol="0" anchor="b">
            <a:normAutofit fontScale="92500" lnSpcReduction="10000"/>
          </a:bodyPr>
          <a:lstStyle/>
          <a:p>
            <a:pPr algn="ctr" defTabSz="91440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Request | Query | 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9E73DE-872A-9D85-C843-2F91ECFC5E2A}"/>
              </a:ext>
            </a:extLst>
          </p:cNvPr>
          <p:cNvSpPr txBox="1"/>
          <p:nvPr/>
        </p:nvSpPr>
        <p:spPr>
          <a:xfrm>
            <a:off x="1309008" y="933832"/>
            <a:ext cx="10842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7. Get the complete report of the Gross sales amount for the customer “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Atliq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Exclusive” for each month. This analysis helps to get an idea of low and high-performing months and take strategic decisions.</a:t>
            </a:r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711B4D82-32F0-9AB1-9463-F1D1F30FC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195" y="1990524"/>
            <a:ext cx="6258798" cy="2876951"/>
          </a:xfrm>
          <a:prstGeom prst="roundRect">
            <a:avLst>
              <a:gd name="adj" fmla="val 570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4F552FD-BF74-5866-85B1-BF6660FDE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34"/>
          <a:stretch/>
        </p:blipFill>
        <p:spPr>
          <a:xfrm>
            <a:off x="7961747" y="1857162"/>
            <a:ext cx="3783504" cy="4687780"/>
          </a:xfrm>
          <a:prstGeom prst="roundRect">
            <a:avLst>
              <a:gd name="adj" fmla="val 500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13858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3500C4-5380-331C-940F-2DEAEC84B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36CFD4-EB00-D30E-19A5-E5DEF8951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A7E06E5D-B2A1-720D-D035-29D1472B3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CDAD2AE-A536-6886-9595-3D8F8C20B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6E1AD79-FA5E-8391-7A42-93AC6849B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6475A9D9-CFB5-4C73-54C2-E0515E308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EEA39986-BFC3-1039-6DAB-250B9F0C8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C88E4-B51E-55CE-91A8-355C7B98F646}"/>
              </a:ext>
            </a:extLst>
          </p:cNvPr>
          <p:cNvSpPr txBox="1"/>
          <p:nvPr/>
        </p:nvSpPr>
        <p:spPr>
          <a:xfrm>
            <a:off x="2091822" y="175248"/>
            <a:ext cx="8397987" cy="755102"/>
          </a:xfrm>
          <a:prstGeom prst="rect">
            <a:avLst/>
          </a:prstGeom>
        </p:spPr>
        <p:txBody>
          <a:bodyPr vert="horz" lIns="109728" tIns="109728" rIns="109728" bIns="91440" rtlCol="0" anchor="b">
            <a:normAutofit fontScale="92500" lnSpcReduction="10000"/>
          </a:bodyPr>
          <a:lstStyle/>
          <a:p>
            <a:pPr algn="ctr" defTabSz="91440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Visualization | Insights</a:t>
            </a:r>
            <a:endParaRPr lang="en-US" sz="32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98EC5B-EEC5-214C-3983-1B6B2B1FEC89}"/>
              </a:ext>
            </a:extLst>
          </p:cNvPr>
          <p:cNvSpPr txBox="1"/>
          <p:nvPr/>
        </p:nvSpPr>
        <p:spPr>
          <a:xfrm>
            <a:off x="1398820" y="2856675"/>
            <a:ext cx="5104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b="0" i="0" u="none" strike="noStrike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Lowest Sales  – 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September 2019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b="0" i="0" u="none" strike="noStrike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Highest Sales – November 2019 </a:t>
            </a:r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Picture 4" descr="A graph showing the growth of the sales&#10;&#10;Description automatically generated with medium confidence">
            <a:extLst>
              <a:ext uri="{FF2B5EF4-FFF2-40B4-BE49-F238E27FC236}">
                <a16:creationId xmlns:a16="http://schemas.microsoft.com/office/drawing/2014/main" id="{8F288888-957E-601B-49F4-03FB993FA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r="-1" b="3894"/>
          <a:stretch/>
        </p:blipFill>
        <p:spPr>
          <a:xfrm>
            <a:off x="1398820" y="930350"/>
            <a:ext cx="5104215" cy="1792753"/>
          </a:xfrm>
          <a:prstGeom prst="roundRect">
            <a:avLst>
              <a:gd name="adj" fmla="val 12183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 descr="A graph showing the growth of sales&#10;&#10;Description automatically generated">
            <a:extLst>
              <a:ext uri="{FF2B5EF4-FFF2-40B4-BE49-F238E27FC236}">
                <a16:creationId xmlns:a16="http://schemas.microsoft.com/office/drawing/2014/main" id="{D6C3B4B9-8F43-B91C-3518-EDE821CD2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15" r="991"/>
          <a:stretch/>
        </p:blipFill>
        <p:spPr>
          <a:xfrm>
            <a:off x="6706536" y="930350"/>
            <a:ext cx="5052800" cy="1817554"/>
          </a:xfrm>
          <a:prstGeom prst="roundRect">
            <a:avLst>
              <a:gd name="adj" fmla="val 10035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 descr="A graph with purple lines&#10;&#10;Description automatically generated">
            <a:extLst>
              <a:ext uri="{FF2B5EF4-FFF2-40B4-BE49-F238E27FC236}">
                <a16:creationId xmlns:a16="http://schemas.microsoft.com/office/drawing/2014/main" id="{6FDE99C3-3ED0-B529-22EF-2BAFB5C75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5"/>
          <a:stretch/>
        </p:blipFill>
        <p:spPr>
          <a:xfrm>
            <a:off x="4365999" y="3678254"/>
            <a:ext cx="5104215" cy="18175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A3C2D9-C64C-CE96-086B-183300A0EA1E}"/>
              </a:ext>
            </a:extLst>
          </p:cNvPr>
          <p:cNvSpPr txBox="1"/>
          <p:nvPr/>
        </p:nvSpPr>
        <p:spPr>
          <a:xfrm>
            <a:off x="6785040" y="2856675"/>
            <a:ext cx="5104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b="0" i="0" u="none" strike="noStrike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Lowest Sales  – November 2020 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b="0" i="0" u="none" strike="noStrike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Highest Sales – March 2020</a:t>
            </a:r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DFBE3C-A4B0-B479-B4E7-6C17057E7361}"/>
              </a:ext>
            </a:extLst>
          </p:cNvPr>
          <p:cNvSpPr txBox="1"/>
          <p:nvPr/>
        </p:nvSpPr>
        <p:spPr>
          <a:xfrm>
            <a:off x="4516076" y="5713350"/>
            <a:ext cx="5104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b="0" i="0" u="none" strike="noStrike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Lowest Sales  –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January 2021</a:t>
            </a:r>
            <a:r>
              <a:rPr lang="en-US" b="0" i="0" u="none" strike="noStrike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b="0" i="0" u="none" strike="noStrike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Highest Sales – August 2021</a:t>
            </a:r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09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93FAB9-468C-92AD-ED2D-1826DD803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EA3B91-E013-19A9-748B-F329315909B9}"/>
              </a:ext>
            </a:extLst>
          </p:cNvPr>
          <p:cNvSpPr txBox="1"/>
          <p:nvPr/>
        </p:nvSpPr>
        <p:spPr>
          <a:xfrm>
            <a:off x="2377440" y="442220"/>
            <a:ext cx="8397987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 defTabSz="91440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Content</a:t>
            </a:r>
          </a:p>
        </p:txBody>
      </p:sp>
      <p:graphicFrame>
        <p:nvGraphicFramePr>
          <p:cNvPr id="43" name="TextBox 8">
            <a:extLst>
              <a:ext uri="{FF2B5EF4-FFF2-40B4-BE49-F238E27FC236}">
                <a16:creationId xmlns:a16="http://schemas.microsoft.com/office/drawing/2014/main" id="{35B4D605-B7D4-DDA7-7526-4E896F2899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3504010"/>
              </p:ext>
            </p:extLst>
          </p:nvPr>
        </p:nvGraphicFramePr>
        <p:xfrm>
          <a:off x="2377439" y="2312988"/>
          <a:ext cx="8312785" cy="341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1182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795392-6936-529B-53AA-A915F8E35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ABAB54-1844-1B7F-BFC4-0B79D3AA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D074684F-A202-A85E-8699-0D55D604E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47E3DD9-510D-A2F5-B03E-BCBA9C50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4EAE152-A6B8-58BE-D07F-3C08F54A3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DCD5A434-9358-DEE6-C0F9-1385AD5B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B2391AE9-8F4F-84FB-F72E-13320A36E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61722-DD25-A792-BDF9-F0BCB37037A0}"/>
              </a:ext>
            </a:extLst>
          </p:cNvPr>
          <p:cNvSpPr txBox="1"/>
          <p:nvPr/>
        </p:nvSpPr>
        <p:spPr>
          <a:xfrm>
            <a:off x="2091822" y="175248"/>
            <a:ext cx="8397987" cy="755102"/>
          </a:xfrm>
          <a:prstGeom prst="rect">
            <a:avLst/>
          </a:prstGeom>
        </p:spPr>
        <p:txBody>
          <a:bodyPr vert="horz" lIns="109728" tIns="109728" rIns="109728" bIns="91440" rtlCol="0" anchor="b">
            <a:normAutofit fontScale="92500" lnSpcReduction="10000"/>
          </a:bodyPr>
          <a:lstStyle/>
          <a:p>
            <a:pPr algn="ctr" defTabSz="91440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Request | Query | 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28161F-B362-EAE5-B0C5-FB10D34BAE0C}"/>
              </a:ext>
            </a:extLst>
          </p:cNvPr>
          <p:cNvSpPr txBox="1"/>
          <p:nvPr/>
        </p:nvSpPr>
        <p:spPr>
          <a:xfrm>
            <a:off x="1317080" y="942016"/>
            <a:ext cx="1030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8. In which quarter of 2020, got the 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maximum </a:t>
            </a:r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total_sold_quantity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?</a:t>
            </a:r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B0320F0-2232-4EF2-64FF-BF2D6AA97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111" y="1916304"/>
            <a:ext cx="5315126" cy="3025392"/>
          </a:xfrm>
          <a:prstGeom prst="roundRect">
            <a:avLst>
              <a:gd name="adj" fmla="val 728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37B29FC-188F-277B-CC57-A3ACD6191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80"/>
          <a:stretch/>
        </p:blipFill>
        <p:spPr>
          <a:xfrm>
            <a:off x="8169142" y="3240611"/>
            <a:ext cx="2622153" cy="9261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32931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9C1FB5-784C-F368-736E-3575751F3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AFD8196-43A3-34CE-5A7D-7713E3985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48784EF-EBAE-F772-9475-1656ECFBA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E31199D-79C5-2D69-111C-1780DC679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602C81F-D7FC-D394-D7A7-5083833D27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F5A1F247-CBC5-C87B-4356-AD0C230E1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CEA6E509-1F6D-DB1A-CB12-1357B676B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9EE32-8F84-F988-DF22-9937780F6A20}"/>
              </a:ext>
            </a:extLst>
          </p:cNvPr>
          <p:cNvSpPr txBox="1"/>
          <p:nvPr/>
        </p:nvSpPr>
        <p:spPr>
          <a:xfrm>
            <a:off x="2091822" y="175248"/>
            <a:ext cx="8397987" cy="755102"/>
          </a:xfrm>
          <a:prstGeom prst="rect">
            <a:avLst/>
          </a:prstGeom>
        </p:spPr>
        <p:txBody>
          <a:bodyPr vert="horz" lIns="109728" tIns="109728" rIns="109728" bIns="91440" rtlCol="0" anchor="b">
            <a:normAutofit fontScale="92500" lnSpcReduction="10000"/>
          </a:bodyPr>
          <a:lstStyle/>
          <a:p>
            <a:pPr algn="ctr" defTabSz="91440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Visualization | Insights</a:t>
            </a:r>
            <a:endParaRPr lang="en-US" sz="32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34DB0478-46CD-AB51-798C-5975B5DD6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577" y="1105598"/>
            <a:ext cx="5943895" cy="37540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DB2BFA-7EB2-D7DF-9D91-6875576E1166}"/>
              </a:ext>
            </a:extLst>
          </p:cNvPr>
          <p:cNvSpPr txBox="1"/>
          <p:nvPr/>
        </p:nvSpPr>
        <p:spPr>
          <a:xfrm>
            <a:off x="1447919" y="5281644"/>
            <a:ext cx="1056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u="none" strike="noStrike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 Quarter 1  sold maximum quantity i.e. 7 M where as Quarter 3 significantly decreased to 2.1 M, the reason behind is the Covid-Lockdown in the month of March, April &amp; May </a:t>
            </a:r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384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105429-30CA-C914-CABD-9C22FA2D5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65F9D67-5C54-D18F-5172-804DDB866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3C2D276-2F43-9006-35A7-35A19DC86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54A77974-D0AD-E8AB-E406-4293B5111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191BD65E-6641-FCDC-A81E-8B97BA25D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B20A0BBB-40E2-6BCD-FCBF-BC13DA94C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B363CE5B-33D6-8968-ECA4-5C98CD8D5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C9E940-EEB1-E2AF-ECB4-37011D50F0A6}"/>
              </a:ext>
            </a:extLst>
          </p:cNvPr>
          <p:cNvSpPr txBox="1"/>
          <p:nvPr/>
        </p:nvSpPr>
        <p:spPr>
          <a:xfrm>
            <a:off x="2091822" y="175248"/>
            <a:ext cx="8397987" cy="755102"/>
          </a:xfrm>
          <a:prstGeom prst="rect">
            <a:avLst/>
          </a:prstGeom>
        </p:spPr>
        <p:txBody>
          <a:bodyPr vert="horz" lIns="109728" tIns="109728" rIns="109728" bIns="91440" rtlCol="0" anchor="b">
            <a:normAutofit fontScale="92500" lnSpcReduction="10000"/>
          </a:bodyPr>
          <a:lstStyle/>
          <a:p>
            <a:pPr algn="ctr" defTabSz="91440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Request | Query | Output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6F6E06-D9EA-E215-5F2C-680500207160}"/>
              </a:ext>
            </a:extLst>
          </p:cNvPr>
          <p:cNvSpPr txBox="1"/>
          <p:nvPr/>
        </p:nvSpPr>
        <p:spPr>
          <a:xfrm>
            <a:off x="1302399" y="1105598"/>
            <a:ext cx="10536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9. Which channel helped to 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bring more gross sales 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in the fiscal year 2021 and the percentage of contribution?</a:t>
            </a:r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F27D163-C8E9-C6C0-260D-05757E550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202" y="1927177"/>
            <a:ext cx="5716828" cy="4606052"/>
          </a:xfrm>
          <a:prstGeom prst="roundRect">
            <a:avLst>
              <a:gd name="adj" fmla="val 35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0D5A5CA3-D693-7925-61CB-3AED22074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9" t="4419" r="4422" b="-4419"/>
          <a:stretch/>
        </p:blipFill>
        <p:spPr>
          <a:xfrm>
            <a:off x="7983685" y="3315785"/>
            <a:ext cx="3924525" cy="1366206"/>
          </a:xfrm>
          <a:prstGeom prst="roundRect">
            <a:avLst>
              <a:gd name="adj" fmla="val 12051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10926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5C8FF7-E5FF-95E3-DB8B-681ECA66F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CD57AC9-2F76-049F-20B6-20EBBBF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A0C9A376-FFDB-B851-9A25-A10F1A9F7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2DE4A781-AE40-4F33-F8F5-3B68EFDC8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5DE50A5C-EBEA-55B5-7820-E70AB537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857DE416-C2D2-D30B-6B32-55BDBAE84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A0C62744-4541-E0BF-B897-E54523063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E847C6-5E06-E4D9-42E0-87EADC1CCE32}"/>
              </a:ext>
            </a:extLst>
          </p:cNvPr>
          <p:cNvSpPr txBox="1"/>
          <p:nvPr/>
        </p:nvSpPr>
        <p:spPr>
          <a:xfrm>
            <a:off x="2091822" y="175248"/>
            <a:ext cx="8397987" cy="755102"/>
          </a:xfrm>
          <a:prstGeom prst="rect">
            <a:avLst/>
          </a:prstGeom>
        </p:spPr>
        <p:txBody>
          <a:bodyPr vert="horz" lIns="109728" tIns="109728" rIns="109728" bIns="91440" rtlCol="0" anchor="b">
            <a:normAutofit fontScale="92500" lnSpcReduction="10000"/>
          </a:bodyPr>
          <a:lstStyle/>
          <a:p>
            <a:pPr algn="ctr" defTabSz="91440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Visualization | Insights</a:t>
            </a:r>
            <a:endParaRPr lang="en-US" sz="32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graph of a pie chart&#10;&#10;Description automatically generated">
            <a:extLst>
              <a:ext uri="{FF2B5EF4-FFF2-40B4-BE49-F238E27FC236}">
                <a16:creationId xmlns:a16="http://schemas.microsoft.com/office/drawing/2014/main" id="{FDE23972-57C4-062C-A225-D10A55D77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177" y="1305295"/>
            <a:ext cx="5845276" cy="36545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615BF8-0BFF-9881-938D-EBF0F922E5EA}"/>
              </a:ext>
            </a:extLst>
          </p:cNvPr>
          <p:cNvSpPr txBox="1"/>
          <p:nvPr/>
        </p:nvSpPr>
        <p:spPr>
          <a:xfrm>
            <a:off x="1447919" y="5382335"/>
            <a:ext cx="1056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i="0" u="none" strike="noStrike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The Retailers contribute to the major portion of the sales that is 73% where as Direct and Distributer combined sales is 27% .</a:t>
            </a:r>
            <a:endParaRPr lang="en-US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164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81C28B-923A-7C98-0FEE-8402870E5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397FA1F-CC5E-A382-D289-9F4FA9148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8ABA58A1-A707-E472-015C-DF010D040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A54EC28-92E1-C6AB-0719-64E4645C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19C6DCA-6DEE-BCDF-228D-DBEEC0FE7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E506EBB-1830-6DFA-FCAE-CCBAD46E4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AF81E2DB-9E17-4976-9E85-66EC88BB5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12766C-FFE1-ED23-E8B3-14AC7907622B}"/>
              </a:ext>
            </a:extLst>
          </p:cNvPr>
          <p:cNvSpPr txBox="1"/>
          <p:nvPr/>
        </p:nvSpPr>
        <p:spPr>
          <a:xfrm>
            <a:off x="2091822" y="175248"/>
            <a:ext cx="8397987" cy="755102"/>
          </a:xfrm>
          <a:prstGeom prst="rect">
            <a:avLst/>
          </a:prstGeom>
        </p:spPr>
        <p:txBody>
          <a:bodyPr vert="horz" lIns="109728" tIns="109728" rIns="109728" bIns="91440" rtlCol="0" anchor="b">
            <a:normAutofit fontScale="92500" lnSpcReduction="10000"/>
          </a:bodyPr>
          <a:lstStyle/>
          <a:p>
            <a:pPr algn="ctr" defTabSz="91440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Request | Query | 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2D753F-70E2-37FA-BE5A-A601A2E8DA98}"/>
              </a:ext>
            </a:extLst>
          </p:cNvPr>
          <p:cNvSpPr txBox="1"/>
          <p:nvPr/>
        </p:nvSpPr>
        <p:spPr>
          <a:xfrm>
            <a:off x="1428926" y="1105598"/>
            <a:ext cx="1060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10. Get the Top 3 products in each division that have a high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total_sold_quantity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in the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fiscal_year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2021?</a:t>
            </a:r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6" name="Picture 5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4B8435C7-3926-677F-6CEC-B76E2CABC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89" y="1895260"/>
            <a:ext cx="7338011" cy="3210810"/>
          </a:xfrm>
          <a:prstGeom prst="roundRect">
            <a:avLst>
              <a:gd name="adj" fmla="val 684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8AD3DDA-FB24-BD57-6EE6-69444BFD6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140" y="4286528"/>
            <a:ext cx="5401429" cy="2200582"/>
          </a:xfrm>
          <a:prstGeom prst="roundRect">
            <a:avLst>
              <a:gd name="adj" fmla="val 998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75926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7C4D5F-D671-6367-DB99-F6D69A8F3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F8C1FF6-9E90-EEF3-EA1D-3778FC446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09274C8E-4C90-52B5-94B7-C39BD8B6F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E2EA194-6DF4-2A2A-6617-A5C988481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14A40553-162C-1233-9925-BEABB66F2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518E53A-3F0E-28EE-3D33-6FBD16BD3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F952ACB2-8C09-35AE-8EE4-9DE0A8F64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962B1-3819-9CC8-7B31-1F0E1A9121B3}"/>
              </a:ext>
            </a:extLst>
          </p:cNvPr>
          <p:cNvSpPr txBox="1"/>
          <p:nvPr/>
        </p:nvSpPr>
        <p:spPr>
          <a:xfrm>
            <a:off x="2091822" y="175248"/>
            <a:ext cx="8397987" cy="755102"/>
          </a:xfrm>
          <a:prstGeom prst="rect">
            <a:avLst/>
          </a:prstGeom>
        </p:spPr>
        <p:txBody>
          <a:bodyPr vert="horz" lIns="109728" tIns="109728" rIns="109728" bIns="91440" rtlCol="0" anchor="b">
            <a:normAutofit fontScale="92500" lnSpcReduction="10000"/>
          </a:bodyPr>
          <a:lstStyle/>
          <a:p>
            <a:pPr algn="ctr" defTabSz="91440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Visualization | Insights</a:t>
            </a:r>
            <a:endParaRPr lang="en-US" sz="32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095F85C-3E19-9730-8164-3954E8D76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" t="1128" r="51875" b="51476"/>
          <a:stretch/>
        </p:blipFill>
        <p:spPr>
          <a:xfrm>
            <a:off x="1177976" y="1105597"/>
            <a:ext cx="3826641" cy="2564523"/>
          </a:xfrm>
          <a:prstGeom prst="rect">
            <a:avLst/>
          </a:prstGeom>
        </p:spPr>
      </p:pic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0729996-2D61-3981-3859-C9B33F57D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28" t="1193" r="2247" b="51765"/>
          <a:stretch/>
        </p:blipFill>
        <p:spPr>
          <a:xfrm>
            <a:off x="5193735" y="1105597"/>
            <a:ext cx="3900537" cy="2564523"/>
          </a:xfrm>
          <a:prstGeom prst="rect">
            <a:avLst/>
          </a:prstGeom>
        </p:spPr>
      </p:pic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AF00205-C0D2-729C-AE3C-B564EBAF5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3" t="51360" r="31152" b="1807"/>
          <a:stretch/>
        </p:blipFill>
        <p:spPr>
          <a:xfrm>
            <a:off x="2682679" y="3876493"/>
            <a:ext cx="4134903" cy="28062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6135A1-1EBF-A231-A029-012AFA14F5DD}"/>
              </a:ext>
            </a:extLst>
          </p:cNvPr>
          <p:cNvSpPr txBox="1"/>
          <p:nvPr/>
        </p:nvSpPr>
        <p:spPr>
          <a:xfrm>
            <a:off x="6987632" y="4681991"/>
            <a:ext cx="5094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i="0" u="none" strike="noStrike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Top 3 products in each division that have a  highest total sold quantity in the fiscal year 2021</a:t>
            </a:r>
            <a:endParaRPr lang="en-US" sz="1800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765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9CCAA8-A337-B9D5-6DDC-E60EE1580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F624CBFB-D803-467F-960F-B6A30F821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2902DD-DE22-3CE9-BEC1-4F86A7800B65}"/>
              </a:ext>
            </a:extLst>
          </p:cNvPr>
          <p:cNvSpPr txBox="1"/>
          <p:nvPr/>
        </p:nvSpPr>
        <p:spPr>
          <a:xfrm>
            <a:off x="1661823" y="1346268"/>
            <a:ext cx="8868354" cy="2463667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 algn="ctr" defTabSz="9144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spc="1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03C85561-90D2-4AFA-B2C5-F2D61D86C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9026B71D-5A6F-48FE-AC6A-D7AAA018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47015" y="-1314429"/>
            <a:ext cx="1697663" cy="12191695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923CF3-1DE2-CD27-649A-BE69DBF06D7D}"/>
              </a:ext>
            </a:extLst>
          </p:cNvPr>
          <p:cNvSpPr txBox="1"/>
          <p:nvPr/>
        </p:nvSpPr>
        <p:spPr>
          <a:xfrm>
            <a:off x="2619376" y="3809935"/>
            <a:ext cx="6953250" cy="1524066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 algn="ctr" defTabSz="914400">
              <a:lnSpc>
                <a:spcPct val="130000"/>
              </a:lnSpc>
              <a:spcBef>
                <a:spcPts val="930"/>
              </a:spcBef>
            </a:pPr>
            <a:r>
              <a:rPr lang="en-US" sz="2400" spc="150">
                <a:solidFill>
                  <a:schemeClr val="tx1">
                    <a:lumMod val="85000"/>
                    <a:lumOff val="15000"/>
                  </a:schemeClr>
                </a:solidFill>
              </a:rPr>
              <a:t>Ayush Bambure</a:t>
            </a:r>
          </a:p>
          <a:p>
            <a:pPr algn="ctr" defTabSz="914400">
              <a:lnSpc>
                <a:spcPct val="130000"/>
              </a:lnSpc>
              <a:spcBef>
                <a:spcPts val="930"/>
              </a:spcBef>
            </a:pPr>
            <a:r>
              <a:rPr lang="en-US" sz="2400" spc="150">
                <a:solidFill>
                  <a:schemeClr val="tx1">
                    <a:lumMod val="85000"/>
                    <a:lumOff val="1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ayushbambure09@gmail.com</a:t>
            </a:r>
            <a:endParaRPr lang="en-US" sz="2400" spc="1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56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C721D1-6E8D-F2AA-163B-3F7AFD926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4CEA54-982F-B0B6-C902-1C012D750E62}"/>
              </a:ext>
            </a:extLst>
          </p:cNvPr>
          <p:cNvSpPr txBox="1"/>
          <p:nvPr/>
        </p:nvSpPr>
        <p:spPr>
          <a:xfrm>
            <a:off x="1188340" y="1105232"/>
            <a:ext cx="3013545" cy="4277802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defTabSz="91440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About </a:t>
            </a:r>
            <a:r>
              <a:rPr lang="en-US" sz="32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AtliQ</a:t>
            </a:r>
            <a:r>
              <a:rPr lang="en-US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Hardware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aphicFrame>
        <p:nvGraphicFramePr>
          <p:cNvPr id="59" name="TextBox 1">
            <a:extLst>
              <a:ext uri="{FF2B5EF4-FFF2-40B4-BE49-F238E27FC236}">
                <a16:creationId xmlns:a16="http://schemas.microsoft.com/office/drawing/2014/main" id="{D8FA1997-DEB8-58FC-EB2F-6BE187C7F9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4071244"/>
              </p:ext>
            </p:extLst>
          </p:nvPr>
        </p:nvGraphicFramePr>
        <p:xfrm>
          <a:off x="5972174" y="819150"/>
          <a:ext cx="5031485" cy="5145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6194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8DCE89-8661-935D-5955-3E76404E1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5490A13-7CFB-A8D9-45EE-29EBAC974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EC9DD3B8-1B64-CC9F-27C0-E4021087F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7E9950A-C7EB-0954-564C-694A8C1A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193A5AE-0895-627C-87A8-C378DFE4B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8151CFA-CE5E-E03C-B443-4702059C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7DD46D1F-047D-EA79-34A9-CDA9D9CC9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82B4D9-1178-A242-E1E6-AFC4B11E1413}"/>
              </a:ext>
            </a:extLst>
          </p:cNvPr>
          <p:cNvSpPr txBox="1"/>
          <p:nvPr/>
        </p:nvSpPr>
        <p:spPr>
          <a:xfrm>
            <a:off x="2531275" y="341644"/>
            <a:ext cx="8397987" cy="833760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 algn="ctr" defTabSz="91440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AtliQ</a:t>
            </a:r>
            <a:r>
              <a:rPr lang="en-US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Market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E88EAA-11B8-CF74-E735-134CC9E94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097" y="1282478"/>
            <a:ext cx="8648099" cy="50143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26641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75EFB6-8584-33AF-03D6-FE83987C8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7B47DBF-6150-1B1E-FCC6-8F2E4E689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8AB54F97-8AB4-55F7-F236-A74CEDBF1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2D0685D-4965-6F61-494B-A863EB903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489ACB91-8409-E1C3-97F2-E2791C0E3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AFC005E-10C9-A597-8C47-4E8117C0C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E786F079-1321-D264-41F0-3DBF39A02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2C1280-2332-F5E6-E2D4-18E94D5161C1}"/>
              </a:ext>
            </a:extLst>
          </p:cNvPr>
          <p:cNvSpPr txBox="1"/>
          <p:nvPr/>
        </p:nvSpPr>
        <p:spPr>
          <a:xfrm>
            <a:off x="2106531" y="332903"/>
            <a:ext cx="8397987" cy="755102"/>
          </a:xfrm>
          <a:prstGeom prst="rect">
            <a:avLst/>
          </a:prstGeom>
        </p:spPr>
        <p:txBody>
          <a:bodyPr vert="horz" lIns="109728" tIns="109728" rIns="109728" bIns="91440" rtlCol="0" anchor="b">
            <a:normAutofit fontScale="92500" lnSpcReduction="10000"/>
          </a:bodyPr>
          <a:lstStyle/>
          <a:p>
            <a:pPr algn="ctr" defTabSz="91440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Ad Hoc Request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F1CB07-35B1-A11B-1727-A2E1D07CF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059" y="1269452"/>
            <a:ext cx="4025126" cy="49467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6E087F-EDE9-F0E1-1CC9-418325AE6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44" y="1269452"/>
            <a:ext cx="4069498" cy="49467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6603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44AC93-F00A-ABD7-8A87-273972CC2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478BDC7-49F7-1795-D6BC-F4CFEDA42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ADD94C8E-BF9C-D3E4-4010-757C5ABE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0E46D68-B7BB-3815-2C38-FC990F9B0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36D95C55-A198-1019-4BB8-58DDAD1CC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E5825A6-4411-D049-5FE9-54F983D36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99D61DE0-000D-BF42-5AD7-4729327C8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D7D280-0172-6FF5-4890-D29A9B3BED44}"/>
              </a:ext>
            </a:extLst>
          </p:cNvPr>
          <p:cNvSpPr txBox="1"/>
          <p:nvPr/>
        </p:nvSpPr>
        <p:spPr>
          <a:xfrm>
            <a:off x="2091822" y="175248"/>
            <a:ext cx="8397987" cy="755102"/>
          </a:xfrm>
          <a:prstGeom prst="rect">
            <a:avLst/>
          </a:prstGeom>
        </p:spPr>
        <p:txBody>
          <a:bodyPr vert="horz" lIns="109728" tIns="109728" rIns="109728" bIns="91440" rtlCol="0" anchor="b">
            <a:normAutofit fontScale="92500" lnSpcReduction="10000"/>
          </a:bodyPr>
          <a:lstStyle/>
          <a:p>
            <a:pPr algn="ctr" defTabSz="91440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Request | Query | 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6325C9-FDBB-0F25-DB3F-D369187236EF}"/>
              </a:ext>
            </a:extLst>
          </p:cNvPr>
          <p:cNvSpPr txBox="1"/>
          <p:nvPr/>
        </p:nvSpPr>
        <p:spPr>
          <a:xfrm>
            <a:off x="1447919" y="1216967"/>
            <a:ext cx="10402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1. Provide the list of markets in which customer "</a:t>
            </a:r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Atliq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 Exclusive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" operates its business in the APAC region. </a:t>
            </a:r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1" name="Picture 10" descr="A close-up of a logo&#10;&#10;Description automatically generated">
            <a:extLst>
              <a:ext uri="{FF2B5EF4-FFF2-40B4-BE49-F238E27FC236}">
                <a16:creationId xmlns:a16="http://schemas.microsoft.com/office/drawing/2014/main" id="{551CD2F1-F947-0A0B-4F15-EE3BB76ED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059" y="2758923"/>
            <a:ext cx="4561326" cy="16017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Picture 12" descr="A screenshot of a cellphone&#10;&#10;Description automatically generated">
            <a:extLst>
              <a:ext uri="{FF2B5EF4-FFF2-40B4-BE49-F238E27FC236}">
                <a16:creationId xmlns:a16="http://schemas.microsoft.com/office/drawing/2014/main" id="{71EFC8F1-95B3-0D5E-1BBF-ED22EE806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904" y="2176009"/>
            <a:ext cx="1587061" cy="28483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5161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852AF0-13B3-F042-F290-C6134354A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336A5E1-7F7F-8A74-7D4A-16F4B9C8A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33D5FE26-F97B-2538-F259-685ED4C2B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1F5CF154-4657-AEED-2FD3-BA37812AE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7FD7063-C988-D78A-D6EC-63DE80460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86AE862-7CFB-49B7-CC27-934881AF8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F0CDBB84-0AF8-5CB9-2C93-2D4315A6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B6E19B-2945-577E-1369-9741CA3710EA}"/>
              </a:ext>
            </a:extLst>
          </p:cNvPr>
          <p:cNvSpPr txBox="1"/>
          <p:nvPr/>
        </p:nvSpPr>
        <p:spPr>
          <a:xfrm>
            <a:off x="2091822" y="175248"/>
            <a:ext cx="8397987" cy="755102"/>
          </a:xfrm>
          <a:prstGeom prst="rect">
            <a:avLst/>
          </a:prstGeom>
        </p:spPr>
        <p:txBody>
          <a:bodyPr vert="horz" lIns="109728" tIns="109728" rIns="109728" bIns="91440" rtlCol="0" anchor="b">
            <a:normAutofit fontScale="92500" lnSpcReduction="10000"/>
          </a:bodyPr>
          <a:lstStyle/>
          <a:p>
            <a:pPr algn="ctr" defTabSz="91440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Visualization | Insights</a:t>
            </a:r>
            <a:endParaRPr lang="en-US" sz="32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B3E072-41CE-29F1-FAFD-E2AB91A4B697}"/>
              </a:ext>
            </a:extLst>
          </p:cNvPr>
          <p:cNvSpPr txBox="1"/>
          <p:nvPr/>
        </p:nvSpPr>
        <p:spPr>
          <a:xfrm>
            <a:off x="1375195" y="5717550"/>
            <a:ext cx="10402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These are the market in APAC region where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Atliq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Hardware sales their product.</a:t>
            </a:r>
            <a:endParaRPr lang="en-IN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8B23C4-025F-099F-BEF4-837D97933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679" y="952204"/>
            <a:ext cx="7320829" cy="4271227"/>
          </a:xfrm>
          <a:prstGeom prst="roundRect">
            <a:avLst>
              <a:gd name="adj" fmla="val 5128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77527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7757AF-EE1D-0322-6A6C-19D9262AB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2EE38D-D6EC-2D31-BD4C-CD0B40696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428B0D44-C208-C77B-AB01-80608993A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6DEC07E-9629-A460-C2FE-5C320865B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2BF5CE1-7999-92B0-ADFD-093969166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55FCB440-C0F5-3A84-2ED7-5AF7EAF14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5654DA5-FB94-4742-8352-459417688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4E576C-CB37-DB66-F088-378B9750FDE0}"/>
              </a:ext>
            </a:extLst>
          </p:cNvPr>
          <p:cNvSpPr txBox="1"/>
          <p:nvPr/>
        </p:nvSpPr>
        <p:spPr>
          <a:xfrm>
            <a:off x="2091822" y="175248"/>
            <a:ext cx="8397987" cy="755102"/>
          </a:xfrm>
          <a:prstGeom prst="rect">
            <a:avLst/>
          </a:prstGeom>
        </p:spPr>
        <p:txBody>
          <a:bodyPr vert="horz" lIns="109728" tIns="109728" rIns="109728" bIns="91440" rtlCol="0" anchor="b">
            <a:normAutofit fontScale="92500" lnSpcReduction="10000"/>
          </a:bodyPr>
          <a:lstStyle/>
          <a:p>
            <a:pPr algn="ctr" defTabSz="91440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Request | Query | 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3028FA-FBEF-014E-BC4E-AA1134F1B53D}"/>
              </a:ext>
            </a:extLst>
          </p:cNvPr>
          <p:cNvSpPr txBox="1"/>
          <p:nvPr/>
        </p:nvSpPr>
        <p:spPr>
          <a:xfrm>
            <a:off x="1447919" y="1216967"/>
            <a:ext cx="10402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2. What is the percentage of 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unique product increase 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in 2021 vs. 2020? </a:t>
            </a:r>
          </a:p>
          <a:p>
            <a:pPr algn="ctr"/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A6658AD-3950-FF6B-3EE0-8BC4C5724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89" y="1863298"/>
            <a:ext cx="6191033" cy="3057952"/>
          </a:xfrm>
          <a:prstGeom prst="roundRect">
            <a:avLst>
              <a:gd name="adj" fmla="val 188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 descr="A computer screen with a hand holding a sign&#10;&#10;Description automatically generated with medium confidence">
            <a:extLst>
              <a:ext uri="{FF2B5EF4-FFF2-40B4-BE49-F238E27FC236}">
                <a16:creationId xmlns:a16="http://schemas.microsoft.com/office/drawing/2014/main" id="{1ACBEC17-580D-A8B2-41C9-A827FC102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427" y="5165623"/>
            <a:ext cx="4277322" cy="724001"/>
          </a:xfrm>
          <a:prstGeom prst="roundRect">
            <a:avLst>
              <a:gd name="adj" fmla="val 4176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1540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8CEED0-B2FD-B957-871C-ED41457D5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86B6BDD-77A0-757F-27F6-BB075505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6199AAC-CDBD-573E-BF3F-D1520ABC0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8F19771-4F57-3333-6A7A-062C7998B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38989F49-E398-A85D-A0B0-2EFD7B25C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243E80EB-94D1-34E9-D477-1C3BE2027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48796481-777C-113F-7802-8084F9F96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3FB2AF-5B83-92C2-941B-58EB12C0BC7B}"/>
              </a:ext>
            </a:extLst>
          </p:cNvPr>
          <p:cNvSpPr txBox="1"/>
          <p:nvPr/>
        </p:nvSpPr>
        <p:spPr>
          <a:xfrm>
            <a:off x="2091822" y="175248"/>
            <a:ext cx="8397987" cy="755102"/>
          </a:xfrm>
          <a:prstGeom prst="rect">
            <a:avLst/>
          </a:prstGeom>
        </p:spPr>
        <p:txBody>
          <a:bodyPr vert="horz" lIns="109728" tIns="109728" rIns="109728" bIns="91440" rtlCol="0" anchor="b">
            <a:normAutofit fontScale="92500" lnSpcReduction="10000"/>
          </a:bodyPr>
          <a:lstStyle/>
          <a:p>
            <a:pPr algn="ctr" defTabSz="91440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Visualization | Insights</a:t>
            </a:r>
            <a:endParaRPr lang="en-US" sz="32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graph of a number of purple bars&#10;&#10;Description automatically generated with medium confidence">
            <a:extLst>
              <a:ext uri="{FF2B5EF4-FFF2-40B4-BE49-F238E27FC236}">
                <a16:creationId xmlns:a16="http://schemas.microsoft.com/office/drawing/2014/main" id="{FBB7CCED-437D-4FE4-FD11-F8E727208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734" y="1414460"/>
            <a:ext cx="5696745" cy="3267531"/>
          </a:xfrm>
          <a:prstGeom prst="roundRect">
            <a:avLst>
              <a:gd name="adj" fmla="val 571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FA9CB3-A841-9570-9320-D6EBEF8EB4DF}"/>
              </a:ext>
            </a:extLst>
          </p:cNvPr>
          <p:cNvSpPr txBox="1"/>
          <p:nvPr/>
        </p:nvSpPr>
        <p:spPr>
          <a:xfrm>
            <a:off x="3320855" y="5196317"/>
            <a:ext cx="72979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b="0" i="0" u="none" strike="noStrike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The Product increase in 2021 is </a:t>
            </a:r>
            <a:r>
              <a:rPr lang="en-US" b="1" i="0" u="none" strike="noStrike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36.33%. </a:t>
            </a:r>
            <a:endParaRPr lang="en-US" b="0" i="0" u="none" strike="noStrike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0" i="0" u="none" strike="noStrike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Continuously Innovating with </a:t>
            </a:r>
            <a:r>
              <a:rPr lang="en-US" i="0" u="none" strike="noStrike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introducing new Product</a:t>
            </a: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IN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67964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223</TotalTime>
  <Words>605</Words>
  <Application>Microsoft Office PowerPoint</Application>
  <PresentationFormat>Widescreen</PresentationFormat>
  <Paragraphs>68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Meiryo</vt:lpstr>
      <vt:lpstr>Arial</vt:lpstr>
      <vt:lpstr>Corbel</vt:lpstr>
      <vt:lpstr>Courier New</vt:lpstr>
      <vt:lpstr>Poppins</vt:lpstr>
      <vt:lpstr>SketchLinesVTI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Ayush Bambure</dc:creator>
  <cp:lastModifiedBy>Ayush Bambure</cp:lastModifiedBy>
  <cp:revision>2</cp:revision>
  <dcterms:created xsi:type="dcterms:W3CDTF">2025-01-15T03:22:22Z</dcterms:created>
  <dcterms:modified xsi:type="dcterms:W3CDTF">2025-01-15T12:23:24Z</dcterms:modified>
</cp:coreProperties>
</file>