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1C01-55A1-0E41-84F7-1A0ED260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49F75-6342-883E-8DD6-0AF91EC2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6D9A-3967-9249-AC15-926A42CC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4152-0EFE-B49E-4A7A-826C7A36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A8B2-D8E1-6B5C-EBBF-3BCFD6CF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0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CC03-29EA-C84E-37DC-59F010EC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B427A-D77F-4772-F1ED-4FD7FC94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9D7A-C749-4638-D8DF-F40B1AD5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DC489-5E07-BDF4-9169-CACFEC3C1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3DD2-4046-F89A-3BBE-1D4BE356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933FE-C342-3192-0270-EDDB655D3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7381E-D9CB-2A96-5CC2-FB0CB145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823A5-B76A-5024-A484-E135F726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7706-3FD2-FDF5-A3AB-2E3A9717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5B33-519D-44A0-EA60-E394228F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2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F45CE-DF97-3CA1-5EBF-531308922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D3FBC-0CE8-DB4B-02ED-0EF7B8B0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A871-C683-22C6-EC83-007EB188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D400-9C03-FCB8-2F6F-0187E939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5E7E-1E54-9270-8225-EFBCF012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57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8D9D-5C66-BF00-E533-4A0C1FE2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BC51-3EFF-A243-6769-EC6F6FFB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C599-DB7A-ACC2-8165-39E9475D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B1EA-E2B4-B567-7D05-A14BEDE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2AFB-BD1C-B8ED-A160-B400F934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8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1B4-2CB9-DC57-C247-F5A20510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C4B0-E946-9C2C-A265-32DFFADFE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8D87E-00CF-6537-1899-02F52C53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FFB60-C8C2-41C9-43E6-A007DBE4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AE0A2-7DE4-C5F1-2C63-8A940237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04A03-FF0D-0270-0EF2-84A655BF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1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13BF-6A1B-6903-B19D-D332FB90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F40C-3896-331F-D743-CC11327C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65EE-6312-FC28-6430-4E13E91D1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00BDC-B1C1-DB1B-FA3F-400A7041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99A52-3DD0-8901-CD65-D1F714C49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06B9C-6A94-0494-5C19-0E4F7C3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B6023-FB93-1BA1-E9AD-7D645AE8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EACF2-50B8-9BE3-634E-E863F5E8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1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5F4C-0A88-E83E-4AF7-73266366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BC301-3293-3FA5-9013-A1DFFB91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07B6-CFF1-0877-7FBE-EC8188C7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79767-0E0B-7D00-C626-D7C8E138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58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F855B-CE1A-6834-A8D4-740CC25F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FF99C-8D0F-17EF-92E7-D8C2552E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3CD40-B3B1-C749-4873-9ED8F914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5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37CD-AF68-2939-02F3-C0CE9455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A11C-2C11-78A9-B5A4-2BBB2D1A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BDCA6-2F59-5D14-B7DF-205D1D36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EFA6-26EB-EB10-2485-47B2385A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8384-DD06-CAC5-5535-91D7C8B9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F676-8435-1AC5-E8B0-B12C9B6A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600-2236-49F3-296C-721A16AD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D25D7-8272-7298-A2AF-3974FB2D9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4F849-8BEC-03C5-458F-9F2D9F28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85334-8B5C-2241-FC9E-362A22ED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CA41-5B2A-3353-848F-BA206D3F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DBD7-50E0-C41A-FCE9-DEBC3ED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0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002C8-1463-1A5D-C7BB-BAA281CD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9A4D-1430-2756-35BA-04477EA2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FA69-B318-6D33-B389-D8673C3CD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8E40D-1147-4517-9EB7-E5AE433DBF68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324F-3A74-B3F0-39A8-A95DB9985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60F1-32E4-2CB6-7C9C-E48AF8B8B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96365-FD57-4FCC-9298-283EAB0E9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53C4B-76AE-5124-36BE-05C66E52B2FD}"/>
              </a:ext>
            </a:extLst>
          </p:cNvPr>
          <p:cNvSpPr txBox="1"/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Shield Insurance Mock-Up Dashboard</a:t>
            </a:r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522F0F60-D71A-2C17-8B39-1AB20786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EB5E83-3BFE-98DB-65F2-9BCB3DA6582D}"/>
              </a:ext>
            </a:extLst>
          </p:cNvPr>
          <p:cNvSpPr/>
          <p:nvPr/>
        </p:nvSpPr>
        <p:spPr>
          <a:xfrm>
            <a:off x="311822" y="741228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39A86F-FE24-0A94-2725-0C26AADD2139}"/>
              </a:ext>
            </a:extLst>
          </p:cNvPr>
          <p:cNvSpPr/>
          <p:nvPr/>
        </p:nvSpPr>
        <p:spPr>
          <a:xfrm>
            <a:off x="1988223" y="741227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Customer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E504BB-3434-DE54-38BD-91307D1D9F0A}"/>
              </a:ext>
            </a:extLst>
          </p:cNvPr>
          <p:cNvSpPr/>
          <p:nvPr/>
        </p:nvSpPr>
        <p:spPr>
          <a:xfrm>
            <a:off x="3664624" y="735204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Daily Revenue Growth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EB0901-A184-2B16-6AB9-258DB5990F12}"/>
              </a:ext>
            </a:extLst>
          </p:cNvPr>
          <p:cNvSpPr/>
          <p:nvPr/>
        </p:nvSpPr>
        <p:spPr>
          <a:xfrm>
            <a:off x="5341025" y="735204"/>
            <a:ext cx="1628858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Daily Customer Growth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52F0F-05C3-949C-E5DF-CE6AD6E8E309}"/>
              </a:ext>
            </a:extLst>
          </p:cNvPr>
          <p:cNvSpPr/>
          <p:nvPr/>
        </p:nvSpPr>
        <p:spPr>
          <a:xfrm>
            <a:off x="5574673" y="4326194"/>
            <a:ext cx="6143973" cy="221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Revenue / Customer Trend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81B3A-A674-EEEE-51E1-004146D0BDC9}"/>
              </a:ext>
            </a:extLst>
          </p:cNvPr>
          <p:cNvSpPr/>
          <p:nvPr/>
        </p:nvSpPr>
        <p:spPr>
          <a:xfrm>
            <a:off x="9327085" y="4381662"/>
            <a:ext cx="1035198" cy="370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Revenue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9BCAFC-8B37-0356-9E9E-ED4272A18C76}"/>
              </a:ext>
            </a:extLst>
          </p:cNvPr>
          <p:cNvSpPr/>
          <p:nvPr/>
        </p:nvSpPr>
        <p:spPr>
          <a:xfrm>
            <a:off x="10498256" y="4381663"/>
            <a:ext cx="1122067" cy="3707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500" dirty="0"/>
              <a:t>Customer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33874-4E1A-B091-342F-3BF62F9C0D45}"/>
              </a:ext>
            </a:extLst>
          </p:cNvPr>
          <p:cNvSpPr/>
          <p:nvPr/>
        </p:nvSpPr>
        <p:spPr>
          <a:xfrm>
            <a:off x="5574672" y="1807109"/>
            <a:ext cx="6143973" cy="221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 over Month </a:t>
            </a:r>
            <a:r>
              <a:rPr lang="en-IN" dirty="0" err="1"/>
              <a:t>chg</a:t>
            </a:r>
            <a:r>
              <a:rPr lang="en-IN" dirty="0"/>
              <a:t> %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A02902-6BA1-D36A-0211-77B19446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10278"/>
              </p:ext>
            </p:extLst>
          </p:nvPr>
        </p:nvGraphicFramePr>
        <p:xfrm>
          <a:off x="360836" y="1872321"/>
          <a:ext cx="4859169" cy="214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723">
                  <a:extLst>
                    <a:ext uri="{9D8B030D-6E8A-4147-A177-3AD203B41FA5}">
                      <a16:colId xmlns:a16="http://schemas.microsoft.com/office/drawing/2014/main" val="959038184"/>
                    </a:ext>
                  </a:extLst>
                </a:gridCol>
                <a:gridCol w="1619723">
                  <a:extLst>
                    <a:ext uri="{9D8B030D-6E8A-4147-A177-3AD203B41FA5}">
                      <a16:colId xmlns:a16="http://schemas.microsoft.com/office/drawing/2014/main" val="1032431798"/>
                    </a:ext>
                  </a:extLst>
                </a:gridCol>
                <a:gridCol w="1619723">
                  <a:extLst>
                    <a:ext uri="{9D8B030D-6E8A-4147-A177-3AD203B41FA5}">
                      <a16:colId xmlns:a16="http://schemas.microsoft.com/office/drawing/2014/main" val="3673761128"/>
                    </a:ext>
                  </a:extLst>
                </a:gridCol>
              </a:tblGrid>
              <a:tr h="536762">
                <a:tc>
                  <a:txBody>
                    <a:bodyPr/>
                    <a:lstStyle/>
                    <a:p>
                      <a:r>
                        <a:rPr lang="en-IN" dirty="0"/>
                        <a:t>Age group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2742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r>
                        <a:rPr lang="en-IN" dirty="0"/>
                        <a:t>18-24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21160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r>
                        <a:rPr lang="en-IN" dirty="0"/>
                        <a:t>25-30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88265"/>
                  </a:ext>
                </a:extLst>
              </a:tr>
              <a:tr h="536762">
                <a:tc>
                  <a:txBody>
                    <a:bodyPr/>
                    <a:lstStyle/>
                    <a:p>
                      <a:r>
                        <a:rPr lang="en-IN" dirty="0"/>
                        <a:t>31-35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873K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9668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E284113-3836-D8A4-117D-EAB70B10A608}"/>
              </a:ext>
            </a:extLst>
          </p:cNvPr>
          <p:cNvSpPr txBox="1"/>
          <p:nvPr/>
        </p:nvSpPr>
        <p:spPr>
          <a:xfrm>
            <a:off x="360836" y="1496965"/>
            <a:ext cx="47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Revenue by Age Group and City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F2A8EC4-6740-6531-7C39-65C963CC38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63362"/>
              </p:ext>
            </p:extLst>
          </p:nvPr>
        </p:nvGraphicFramePr>
        <p:xfrm>
          <a:off x="378890" y="4464926"/>
          <a:ext cx="4841115" cy="2073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05">
                  <a:extLst>
                    <a:ext uri="{9D8B030D-6E8A-4147-A177-3AD203B41FA5}">
                      <a16:colId xmlns:a16="http://schemas.microsoft.com/office/drawing/2014/main" val="959038184"/>
                    </a:ext>
                  </a:extLst>
                </a:gridCol>
                <a:gridCol w="1613705">
                  <a:extLst>
                    <a:ext uri="{9D8B030D-6E8A-4147-A177-3AD203B41FA5}">
                      <a16:colId xmlns:a16="http://schemas.microsoft.com/office/drawing/2014/main" val="1032431798"/>
                    </a:ext>
                  </a:extLst>
                </a:gridCol>
                <a:gridCol w="1613705">
                  <a:extLst>
                    <a:ext uri="{9D8B030D-6E8A-4147-A177-3AD203B41FA5}">
                      <a16:colId xmlns:a16="http://schemas.microsoft.com/office/drawing/2014/main" val="3673761128"/>
                    </a:ext>
                  </a:extLst>
                </a:gridCol>
              </a:tblGrid>
              <a:tr h="518382">
                <a:tc>
                  <a:txBody>
                    <a:bodyPr/>
                    <a:lstStyle/>
                    <a:p>
                      <a:r>
                        <a:rPr lang="en-IN" dirty="0"/>
                        <a:t>Age group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42742"/>
                  </a:ext>
                </a:extLst>
              </a:tr>
              <a:tr h="518382">
                <a:tc>
                  <a:txBody>
                    <a:bodyPr/>
                    <a:lstStyle/>
                    <a:p>
                      <a:r>
                        <a:rPr lang="en-IN" dirty="0"/>
                        <a:t>18-24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21160"/>
                  </a:ext>
                </a:extLst>
              </a:tr>
              <a:tr h="518382">
                <a:tc>
                  <a:txBody>
                    <a:bodyPr/>
                    <a:lstStyle/>
                    <a:p>
                      <a:r>
                        <a:rPr lang="en-IN" dirty="0"/>
                        <a:t>25-30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88265"/>
                  </a:ext>
                </a:extLst>
              </a:tr>
              <a:tr h="518382">
                <a:tc>
                  <a:txBody>
                    <a:bodyPr/>
                    <a:lstStyle/>
                    <a:p>
                      <a:r>
                        <a:rPr lang="en-IN" dirty="0"/>
                        <a:t>31-35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966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3ED6562-7226-9E91-4DDA-294C96E4FE1A}"/>
              </a:ext>
            </a:extLst>
          </p:cNvPr>
          <p:cNvSpPr txBox="1"/>
          <p:nvPr/>
        </p:nvSpPr>
        <p:spPr>
          <a:xfrm>
            <a:off x="402340" y="4098966"/>
            <a:ext cx="477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Customer by Age Group and City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C60D4-81B1-25F0-E615-C9CB513B6A31}"/>
              </a:ext>
            </a:extLst>
          </p:cNvPr>
          <p:cNvSpPr/>
          <p:nvPr/>
        </p:nvSpPr>
        <p:spPr>
          <a:xfrm>
            <a:off x="7088789" y="745954"/>
            <a:ext cx="4531534" cy="60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Sales Mode  </a:t>
            </a:r>
            <a:r>
              <a:rPr lang="en-IN" dirty="0">
                <a:highlight>
                  <a:srgbClr val="00FF00"/>
                </a:highlight>
              </a:rPr>
              <a:t>Age Group </a:t>
            </a:r>
            <a:r>
              <a:rPr lang="en-IN" dirty="0">
                <a:highlight>
                  <a:srgbClr val="00FFFF"/>
                </a:highlight>
              </a:rPr>
              <a:t>City</a:t>
            </a:r>
            <a:r>
              <a:rPr lang="en-IN" dirty="0"/>
              <a:t> </a:t>
            </a:r>
            <a:r>
              <a:rPr lang="en-IN" dirty="0">
                <a:highlight>
                  <a:srgbClr val="FF00FF"/>
                </a:highlight>
              </a:rPr>
              <a:t>Month</a:t>
            </a:r>
            <a:r>
              <a:rPr lang="en-IN" dirty="0"/>
              <a:t> </a:t>
            </a:r>
            <a:r>
              <a:rPr lang="en-IN" dirty="0">
                <a:highlight>
                  <a:srgbClr val="C0C0C0"/>
                </a:highlight>
              </a:rPr>
              <a:t>Policy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370896-3588-1DCD-6268-17B6EA125E05}"/>
              </a:ext>
            </a:extLst>
          </p:cNvPr>
          <p:cNvSpPr txBox="1"/>
          <p:nvPr/>
        </p:nvSpPr>
        <p:spPr>
          <a:xfrm>
            <a:off x="7088789" y="338138"/>
            <a:ext cx="4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59AD3-C898-1914-37C1-838F592F755E}"/>
              </a:ext>
            </a:extLst>
          </p:cNvPr>
          <p:cNvSpPr txBox="1"/>
          <p:nvPr/>
        </p:nvSpPr>
        <p:spPr>
          <a:xfrm>
            <a:off x="0" y="-34237"/>
            <a:ext cx="7204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Shield Insurance  Analysis</a:t>
            </a:r>
          </a:p>
        </p:txBody>
      </p:sp>
    </p:spTree>
    <p:extLst>
      <p:ext uri="{BB962C8B-B14F-4D97-AF65-F5344CB8AC3E}">
        <p14:creationId xmlns:p14="http://schemas.microsoft.com/office/powerpoint/2010/main" val="110399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D8277-795D-A0C8-9D2D-F794702F1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B9BEA-AF7D-E2F6-7ACE-FF3830211F50}"/>
              </a:ext>
            </a:extLst>
          </p:cNvPr>
          <p:cNvSpPr/>
          <p:nvPr/>
        </p:nvSpPr>
        <p:spPr>
          <a:xfrm>
            <a:off x="311822" y="741228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6BA1D6-7250-CDB6-014B-06860EF505C0}"/>
              </a:ext>
            </a:extLst>
          </p:cNvPr>
          <p:cNvSpPr/>
          <p:nvPr/>
        </p:nvSpPr>
        <p:spPr>
          <a:xfrm>
            <a:off x="1988223" y="741227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Customer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E86850-A138-2C5E-1FC9-8613831C4AAC}"/>
              </a:ext>
            </a:extLst>
          </p:cNvPr>
          <p:cNvSpPr/>
          <p:nvPr/>
        </p:nvSpPr>
        <p:spPr>
          <a:xfrm>
            <a:off x="3664624" y="735204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Daily Revenue Growth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E03E26-E442-518B-A182-2E8EE0415A88}"/>
              </a:ext>
            </a:extLst>
          </p:cNvPr>
          <p:cNvSpPr/>
          <p:nvPr/>
        </p:nvSpPr>
        <p:spPr>
          <a:xfrm>
            <a:off x="5341025" y="735204"/>
            <a:ext cx="1628858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Daily Customer Growth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0ABF0-6312-05F3-D485-79B4AE4CFA4A}"/>
              </a:ext>
            </a:extLst>
          </p:cNvPr>
          <p:cNvSpPr/>
          <p:nvPr/>
        </p:nvSpPr>
        <p:spPr>
          <a:xfrm>
            <a:off x="348700" y="1610469"/>
            <a:ext cx="5475160" cy="221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  <a:t>Revenue Trend of sales mode over month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BFF010-1E3F-218C-2B50-3C8244A3A46A}"/>
              </a:ext>
            </a:extLst>
          </p:cNvPr>
          <p:cNvSpPr txBox="1"/>
          <p:nvPr/>
        </p:nvSpPr>
        <p:spPr>
          <a:xfrm>
            <a:off x="571678" y="4192375"/>
            <a:ext cx="479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Total Customer % by Sales Mode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D490D-056C-4E0B-333E-0F99988B778F}"/>
              </a:ext>
            </a:extLst>
          </p:cNvPr>
          <p:cNvSpPr txBox="1"/>
          <p:nvPr/>
        </p:nvSpPr>
        <p:spPr>
          <a:xfrm>
            <a:off x="6504955" y="4192375"/>
            <a:ext cx="477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Total Revenue % by Sales Mode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0B0893-B1B9-F281-DFAD-4A2639D958B5}"/>
              </a:ext>
            </a:extLst>
          </p:cNvPr>
          <p:cNvSpPr/>
          <p:nvPr/>
        </p:nvSpPr>
        <p:spPr>
          <a:xfrm>
            <a:off x="7088789" y="745954"/>
            <a:ext cx="4531534" cy="60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Sales Mode  </a:t>
            </a:r>
            <a:r>
              <a:rPr lang="en-IN" dirty="0">
                <a:highlight>
                  <a:srgbClr val="00FF00"/>
                </a:highlight>
              </a:rPr>
              <a:t>Age Group </a:t>
            </a:r>
            <a:r>
              <a:rPr lang="en-IN" dirty="0">
                <a:highlight>
                  <a:srgbClr val="00FFFF"/>
                </a:highlight>
              </a:rPr>
              <a:t>City</a:t>
            </a:r>
            <a:r>
              <a:rPr lang="en-IN" dirty="0"/>
              <a:t> </a:t>
            </a:r>
            <a:r>
              <a:rPr lang="en-IN" dirty="0">
                <a:highlight>
                  <a:srgbClr val="FF00FF"/>
                </a:highlight>
              </a:rPr>
              <a:t>Month</a:t>
            </a:r>
            <a:r>
              <a:rPr lang="en-IN" dirty="0"/>
              <a:t> </a:t>
            </a:r>
            <a:r>
              <a:rPr lang="en-IN" dirty="0">
                <a:highlight>
                  <a:srgbClr val="C0C0C0"/>
                </a:highlight>
              </a:rPr>
              <a:t>Policy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E661A-D3B0-BE80-84F1-1A3301E1099B}"/>
              </a:ext>
            </a:extLst>
          </p:cNvPr>
          <p:cNvSpPr txBox="1"/>
          <p:nvPr/>
        </p:nvSpPr>
        <p:spPr>
          <a:xfrm>
            <a:off x="7088789" y="338138"/>
            <a:ext cx="4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377B37-043E-D171-6AC6-5B6678152E22}"/>
              </a:ext>
            </a:extLst>
          </p:cNvPr>
          <p:cNvSpPr txBox="1"/>
          <p:nvPr/>
        </p:nvSpPr>
        <p:spPr>
          <a:xfrm>
            <a:off x="-402662" y="-46583"/>
            <a:ext cx="65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Sales Mode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F3563A-F60A-AADF-B071-E2AB767D8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02957"/>
              </p:ext>
            </p:extLst>
          </p:nvPr>
        </p:nvGraphicFramePr>
        <p:xfrm>
          <a:off x="358990" y="4710338"/>
          <a:ext cx="5464870" cy="188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435">
                  <a:extLst>
                    <a:ext uri="{9D8B030D-6E8A-4147-A177-3AD203B41FA5}">
                      <a16:colId xmlns:a16="http://schemas.microsoft.com/office/drawing/2014/main" val="3982864118"/>
                    </a:ext>
                  </a:extLst>
                </a:gridCol>
                <a:gridCol w="2732435">
                  <a:extLst>
                    <a:ext uri="{9D8B030D-6E8A-4147-A177-3AD203B41FA5}">
                      <a16:colId xmlns:a16="http://schemas.microsoft.com/office/drawing/2014/main" val="754024515"/>
                    </a:ext>
                  </a:extLst>
                </a:gridCol>
              </a:tblGrid>
              <a:tr h="471582">
                <a:tc>
                  <a:txBody>
                    <a:bodyPr/>
                    <a:lstStyle/>
                    <a:p>
                      <a:r>
                        <a:rPr lang="en-IN" dirty="0"/>
                        <a:t>Sales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Customer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89661"/>
                  </a:ext>
                </a:extLst>
              </a:tr>
              <a:tr h="471582">
                <a:tc>
                  <a:txBody>
                    <a:bodyPr/>
                    <a:lstStyle/>
                    <a:p>
                      <a:r>
                        <a:rPr lang="en-IN" dirty="0"/>
                        <a:t>Offline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07808"/>
                  </a:ext>
                </a:extLst>
              </a:tr>
              <a:tr h="471582">
                <a:tc>
                  <a:txBody>
                    <a:bodyPr/>
                    <a:lstStyle/>
                    <a:p>
                      <a:r>
                        <a:rPr lang="en-IN" dirty="0"/>
                        <a:t>Offline Direct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1"/>
                  </a:ext>
                </a:extLst>
              </a:tr>
              <a:tr h="471582">
                <a:tc>
                  <a:txBody>
                    <a:bodyPr/>
                    <a:lstStyle/>
                    <a:p>
                      <a:r>
                        <a:rPr lang="en-IN" dirty="0"/>
                        <a:t>Online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8463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21BB7-7856-3289-3C22-FA882D3F7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211255"/>
              </p:ext>
            </p:extLst>
          </p:nvPr>
        </p:nvGraphicFramePr>
        <p:xfrm>
          <a:off x="6165744" y="4694069"/>
          <a:ext cx="5464870" cy="1902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435">
                  <a:extLst>
                    <a:ext uri="{9D8B030D-6E8A-4147-A177-3AD203B41FA5}">
                      <a16:colId xmlns:a16="http://schemas.microsoft.com/office/drawing/2014/main" val="3982864118"/>
                    </a:ext>
                  </a:extLst>
                </a:gridCol>
                <a:gridCol w="2732435">
                  <a:extLst>
                    <a:ext uri="{9D8B030D-6E8A-4147-A177-3AD203B41FA5}">
                      <a16:colId xmlns:a16="http://schemas.microsoft.com/office/drawing/2014/main" val="754024515"/>
                    </a:ext>
                  </a:extLst>
                </a:gridCol>
              </a:tblGrid>
              <a:tr h="475649">
                <a:tc>
                  <a:txBody>
                    <a:bodyPr/>
                    <a:lstStyle/>
                    <a:p>
                      <a:r>
                        <a:rPr lang="en-IN" dirty="0"/>
                        <a:t>Sales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Revenue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89661"/>
                  </a:ext>
                </a:extLst>
              </a:tr>
              <a:tr h="475649">
                <a:tc>
                  <a:txBody>
                    <a:bodyPr/>
                    <a:lstStyle/>
                    <a:p>
                      <a:r>
                        <a:rPr lang="en-IN" dirty="0"/>
                        <a:t>Offline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07808"/>
                  </a:ext>
                </a:extLst>
              </a:tr>
              <a:tr h="475649">
                <a:tc>
                  <a:txBody>
                    <a:bodyPr/>
                    <a:lstStyle/>
                    <a:p>
                      <a:r>
                        <a:rPr lang="en-IN" dirty="0"/>
                        <a:t>Offline Direct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1"/>
                  </a:ext>
                </a:extLst>
              </a:tr>
              <a:tr h="475649">
                <a:tc>
                  <a:txBody>
                    <a:bodyPr/>
                    <a:lstStyle/>
                    <a:p>
                      <a:r>
                        <a:rPr lang="en-IN" dirty="0"/>
                        <a:t>Online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68463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9395EC5-2FE9-4F18-4CA5-932B92AFE2D8}"/>
              </a:ext>
            </a:extLst>
          </p:cNvPr>
          <p:cNvSpPr/>
          <p:nvPr/>
        </p:nvSpPr>
        <p:spPr>
          <a:xfrm>
            <a:off x="6155454" y="1610469"/>
            <a:ext cx="5475160" cy="221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  <a:t>Revenue Trend of sales mode over month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8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7455B-2EDE-02CE-EF7C-1FF45E38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C2C3D4-210C-D544-CC04-D11CF5C6CC75}"/>
              </a:ext>
            </a:extLst>
          </p:cNvPr>
          <p:cNvSpPr/>
          <p:nvPr/>
        </p:nvSpPr>
        <p:spPr>
          <a:xfrm>
            <a:off x="311822" y="741228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4883D8-E789-1391-BBEF-1B87065256FB}"/>
              </a:ext>
            </a:extLst>
          </p:cNvPr>
          <p:cNvSpPr/>
          <p:nvPr/>
        </p:nvSpPr>
        <p:spPr>
          <a:xfrm>
            <a:off x="1988223" y="741227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Customer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864DD7-5178-A915-28B7-BFF448D80EFB}"/>
              </a:ext>
            </a:extLst>
          </p:cNvPr>
          <p:cNvSpPr/>
          <p:nvPr/>
        </p:nvSpPr>
        <p:spPr>
          <a:xfrm>
            <a:off x="3664624" y="735204"/>
            <a:ext cx="1557495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Daily Revenue Growth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E58E0D-70B1-CB8F-F581-29D235F0E9FD}"/>
              </a:ext>
            </a:extLst>
          </p:cNvPr>
          <p:cNvSpPr/>
          <p:nvPr/>
        </p:nvSpPr>
        <p:spPr>
          <a:xfrm>
            <a:off x="5341025" y="735204"/>
            <a:ext cx="1628858" cy="60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Daily Customer Growth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F67850-45DC-CE8A-FB46-2A8D9DE3630D}"/>
              </a:ext>
            </a:extLst>
          </p:cNvPr>
          <p:cNvSpPr/>
          <p:nvPr/>
        </p:nvSpPr>
        <p:spPr>
          <a:xfrm>
            <a:off x="7088789" y="745954"/>
            <a:ext cx="4531534" cy="60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highlight>
                  <a:srgbClr val="FFFF00"/>
                </a:highlight>
              </a:rPr>
              <a:t>Sales Mode  </a:t>
            </a:r>
            <a:r>
              <a:rPr lang="en-IN" dirty="0">
                <a:highlight>
                  <a:srgbClr val="00FF00"/>
                </a:highlight>
              </a:rPr>
              <a:t>Age Group </a:t>
            </a:r>
            <a:r>
              <a:rPr lang="en-IN" dirty="0">
                <a:highlight>
                  <a:srgbClr val="00FFFF"/>
                </a:highlight>
              </a:rPr>
              <a:t>City</a:t>
            </a:r>
            <a:r>
              <a:rPr lang="en-IN" dirty="0"/>
              <a:t> </a:t>
            </a:r>
            <a:r>
              <a:rPr lang="en-IN" dirty="0">
                <a:highlight>
                  <a:srgbClr val="FF00FF"/>
                </a:highlight>
              </a:rPr>
              <a:t>Month</a:t>
            </a:r>
            <a:r>
              <a:rPr lang="en-IN" dirty="0"/>
              <a:t> </a:t>
            </a:r>
            <a:r>
              <a:rPr lang="en-IN" dirty="0">
                <a:highlight>
                  <a:srgbClr val="C0C0C0"/>
                </a:highlight>
              </a:rPr>
              <a:t>Policy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01E77-5B2D-2CCF-3900-0FF42978962B}"/>
              </a:ext>
            </a:extLst>
          </p:cNvPr>
          <p:cNvSpPr txBox="1"/>
          <p:nvPr/>
        </p:nvSpPr>
        <p:spPr>
          <a:xfrm>
            <a:off x="7088789" y="338138"/>
            <a:ext cx="4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E06010-515F-DBE3-C029-A973388B39CF}"/>
              </a:ext>
            </a:extLst>
          </p:cNvPr>
          <p:cNvSpPr txBox="1"/>
          <p:nvPr/>
        </p:nvSpPr>
        <p:spPr>
          <a:xfrm>
            <a:off x="-402662" y="-46583"/>
            <a:ext cx="65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Age Group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11999-33CA-E477-F683-74D7F7333EB1}"/>
              </a:ext>
            </a:extLst>
          </p:cNvPr>
          <p:cNvSpPr/>
          <p:nvPr/>
        </p:nvSpPr>
        <p:spPr>
          <a:xfrm>
            <a:off x="281137" y="1492481"/>
            <a:ext cx="5475160" cy="221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Final Premium Amt and Settlement by Age Group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313FD4-32E8-91E6-2601-FC4878A0AF45}"/>
              </a:ext>
            </a:extLst>
          </p:cNvPr>
          <p:cNvSpPr/>
          <p:nvPr/>
        </p:nvSpPr>
        <p:spPr>
          <a:xfrm>
            <a:off x="311822" y="4083281"/>
            <a:ext cx="5475160" cy="221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  <a:t>Total Revenue by age group and Sales mode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</a:b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AC6116-3FCA-E645-7553-F1940DDD07BC}"/>
              </a:ext>
            </a:extLst>
          </p:cNvPr>
          <p:cNvSpPr/>
          <p:nvPr/>
        </p:nvSpPr>
        <p:spPr>
          <a:xfrm>
            <a:off x="6155454" y="4083281"/>
            <a:ext cx="5475160" cy="22122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Söhne"/>
              </a:rPr>
              <a:t>Policy Purchase Pattern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  <a:t>by age group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Söhne"/>
              </a:rPr>
            </a:br>
            <a:endParaRPr lang="en-IN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2015394-3108-57B9-1D62-0FFC646F3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51760"/>
              </p:ext>
            </p:extLst>
          </p:nvPr>
        </p:nvGraphicFramePr>
        <p:xfrm>
          <a:off x="6125726" y="1767784"/>
          <a:ext cx="5534616" cy="221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654">
                  <a:extLst>
                    <a:ext uri="{9D8B030D-6E8A-4147-A177-3AD203B41FA5}">
                      <a16:colId xmlns:a16="http://schemas.microsoft.com/office/drawing/2014/main" val="2182405033"/>
                    </a:ext>
                  </a:extLst>
                </a:gridCol>
                <a:gridCol w="1383654">
                  <a:extLst>
                    <a:ext uri="{9D8B030D-6E8A-4147-A177-3AD203B41FA5}">
                      <a16:colId xmlns:a16="http://schemas.microsoft.com/office/drawing/2014/main" val="659532999"/>
                    </a:ext>
                  </a:extLst>
                </a:gridCol>
                <a:gridCol w="1383654">
                  <a:extLst>
                    <a:ext uri="{9D8B030D-6E8A-4147-A177-3AD203B41FA5}">
                      <a16:colId xmlns:a16="http://schemas.microsoft.com/office/drawing/2014/main" val="604271663"/>
                    </a:ext>
                  </a:extLst>
                </a:gridCol>
                <a:gridCol w="1383654">
                  <a:extLst>
                    <a:ext uri="{9D8B030D-6E8A-4147-A177-3AD203B41FA5}">
                      <a16:colId xmlns:a16="http://schemas.microsoft.com/office/drawing/2014/main" val="1169068708"/>
                    </a:ext>
                  </a:extLst>
                </a:gridCol>
              </a:tblGrid>
              <a:tr h="442452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31-35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10041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r>
                        <a:rPr lang="en-IN" dirty="0"/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90585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r>
                        <a:rPr lang="en-IN" dirty="0"/>
                        <a:t>Chennai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2454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r>
                        <a:rPr lang="en-IN" dirty="0" err="1"/>
                        <a:t>Hydrabad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1452M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053879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2562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68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609A5D7-F7F7-377D-7DF5-6877721A9A03}"/>
              </a:ext>
            </a:extLst>
          </p:cNvPr>
          <p:cNvSpPr txBox="1"/>
          <p:nvPr/>
        </p:nvSpPr>
        <p:spPr>
          <a:xfrm>
            <a:off x="6125726" y="1441342"/>
            <a:ext cx="50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Revenue By Age Group and City</a:t>
            </a:r>
          </a:p>
        </p:txBody>
      </p:sp>
    </p:spTree>
    <p:extLst>
      <p:ext uri="{BB962C8B-B14F-4D97-AF65-F5344CB8AC3E}">
        <p14:creationId xmlns:p14="http://schemas.microsoft.com/office/powerpoint/2010/main" val="411783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233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Bambure</dc:creator>
  <cp:lastModifiedBy>Ayush Bambure</cp:lastModifiedBy>
  <cp:revision>1</cp:revision>
  <dcterms:created xsi:type="dcterms:W3CDTF">2025-02-02T12:37:30Z</dcterms:created>
  <dcterms:modified xsi:type="dcterms:W3CDTF">2025-02-02T14:09:11Z</dcterms:modified>
</cp:coreProperties>
</file>