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2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29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-360" y="0"/>
            <a:ext cx="29718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5840" y="0"/>
            <a:ext cx="29718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06280" y="696960"/>
            <a:ext cx="4647960" cy="3486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360" y="8831160"/>
            <a:ext cx="29718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5840" y="8831160"/>
            <a:ext cx="2971800" cy="4651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6d3edd6a_0_2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6d3edd6a_0_2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6f6d3edd6a_0_2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35f9c3830_0_15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35f9c3830_0_15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a35f9c3830_0_15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3618d2dde_0_20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3618d2dde_0_20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a3618d2dde_0_20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3618d2dde_0_27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3618d2dde_0_27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a3618d2dde_0_27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791855ff7_1_0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791855ff7_1_0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4791855ff7_1_0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41f7c6caf_1_0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41f7c6caf_1_0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741f7c6caf_1_0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1106280" y="696960"/>
            <a:ext cx="4647960" cy="3486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1f7c6caf_0_0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1f7c6caf_0_0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741f7c6caf_0_0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/>
        </p:nvSpPr>
        <p:spPr>
          <a:xfrm>
            <a:off x="3886200" y="8831160"/>
            <a:ext cx="2971800" cy="465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04840" y="696960"/>
            <a:ext cx="4648320" cy="3486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1:notes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5f9c3830_0_37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a35f9c3830_0_37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/>
        </p:nvSpPr>
        <p:spPr>
          <a:xfrm>
            <a:off x="3886200" y="8831160"/>
            <a:ext cx="2971800" cy="465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04840" y="696960"/>
            <a:ext cx="4648320" cy="3486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/>
        </p:nvSpPr>
        <p:spPr>
          <a:xfrm>
            <a:off x="3886200" y="8831160"/>
            <a:ext cx="2971800" cy="465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04840" y="696960"/>
            <a:ext cx="4648320" cy="3486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/>
          <p:nvPr/>
        </p:nvSpPr>
        <p:spPr>
          <a:xfrm>
            <a:off x="3886200" y="8831160"/>
            <a:ext cx="2971800" cy="4651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04840" y="696960"/>
            <a:ext cx="4648320" cy="3486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9:notes"/>
          <p:cNvSpPr txBox="1"/>
          <p:nvPr/>
        </p:nvSpPr>
        <p:spPr>
          <a:xfrm>
            <a:off x="914400" y="4416120"/>
            <a:ext cx="5029200" cy="418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914400" y="4416120"/>
            <a:ext cx="5029200" cy="41828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359d0cb94_1_752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359d0cb94_1_752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a359d0cb94_1_752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59d0cb94_1_4:notes"/>
          <p:cNvSpPr/>
          <p:nvPr>
            <p:ph idx="2" type="sldImg"/>
          </p:nvPr>
        </p:nvSpPr>
        <p:spPr>
          <a:xfrm>
            <a:off x="1106280" y="696960"/>
            <a:ext cx="464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359d0cb94_1_4:notes"/>
          <p:cNvSpPr txBox="1"/>
          <p:nvPr>
            <p:ph idx="1" type="body"/>
          </p:nvPr>
        </p:nvSpPr>
        <p:spPr>
          <a:xfrm>
            <a:off x="914400" y="4416120"/>
            <a:ext cx="5029200" cy="41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a359d0cb94_1_4:notes"/>
          <p:cNvSpPr txBox="1"/>
          <p:nvPr>
            <p:ph idx="12" type="sldNum"/>
          </p:nvPr>
        </p:nvSpPr>
        <p:spPr>
          <a:xfrm>
            <a:off x="3885840" y="8831160"/>
            <a:ext cx="2971800" cy="465000"/>
          </a:xfrm>
          <a:prstGeom prst="rect">
            <a:avLst/>
          </a:prstGeom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Plane_(mathematics)" TargetMode="External"/><Relationship Id="rId4" Type="http://schemas.openxmlformats.org/officeDocument/2006/relationships/hyperlink" Target="https://en.wikipedia.org/wiki/Line_segment" TargetMode="External"/><Relationship Id="rId5" Type="http://schemas.openxmlformats.org/officeDocument/2006/relationships/hyperlink" Target="https://en.wikipedia.org/wiki/Polygonal_chain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85800" y="609126"/>
            <a:ext cx="7932300" cy="1369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DAA Project:</a:t>
            </a:r>
            <a:endParaRPr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</a:rPr>
              <a:t>ART GALLERY PROBLEM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685800" y="2380225"/>
            <a:ext cx="7832100" cy="37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                                       </a:t>
            </a:r>
            <a:r>
              <a:rPr lang="en-US" sz="2400">
                <a:solidFill>
                  <a:srgbClr val="FFFFFF"/>
                </a:solidFill>
              </a:rPr>
              <a:t>Submitted by:</a:t>
            </a:r>
            <a:endParaRPr sz="2400">
              <a:solidFill>
                <a:srgbClr val="FFFFFF"/>
              </a:solidFill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  		</a:t>
            </a:r>
            <a:r>
              <a:rPr lang="en-US" sz="2400">
                <a:solidFill>
                  <a:srgbClr val="FFFFFF"/>
                </a:solidFill>
              </a:rPr>
              <a:t>Jaidev Chittoria    (18IT119)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                         		 	Ayush Bhandari   (18IT209)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                         			Abhishek </a:t>
            </a:r>
            <a:r>
              <a:rPr lang="en-US" sz="2400">
                <a:solidFill>
                  <a:srgbClr val="FFFFFF"/>
                </a:solidFill>
              </a:rPr>
              <a:t>Kaswan(18IT201)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				Siddharth Pokharna(18IT146)	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/>
        </p:nvSpPr>
        <p:spPr>
          <a:xfrm>
            <a:off x="751025" y="1161025"/>
            <a:ext cx="8147700" cy="5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A </a:t>
            </a:r>
            <a:r>
              <a:rPr b="1" lang="en-US" sz="1300">
                <a:solidFill>
                  <a:srgbClr val="FFFFFF"/>
                </a:solidFill>
              </a:rPr>
              <a:t>polygon</a:t>
            </a:r>
            <a:r>
              <a:rPr lang="en-US" sz="1300">
                <a:solidFill>
                  <a:srgbClr val="FFFFFF"/>
                </a:solidFill>
              </a:rPr>
              <a:t> is a</a:t>
            </a:r>
            <a:r>
              <a:rPr lang="en-US" sz="13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>
                <a:solidFill>
                  <a:srgbClr val="FFFFFF"/>
                </a:solidFill>
              </a:rPr>
              <a:t>plane figure  that is described by a finite number of straight</a:t>
            </a:r>
            <a:r>
              <a:rPr lang="en-US" sz="1300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>
                <a:solidFill>
                  <a:srgbClr val="FFFFFF"/>
                </a:solidFill>
              </a:rPr>
              <a:t>line segments connected to form a closed</a:t>
            </a:r>
            <a:r>
              <a:rPr lang="en-US" sz="1300">
                <a:solidFill>
                  <a:srgbClr val="FFFF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polygonal chain</a:t>
            </a:r>
            <a:r>
              <a:rPr lang="en-US" sz="1300">
                <a:solidFill>
                  <a:srgbClr val="FFFFFF"/>
                </a:solidFill>
              </a:rPr>
              <a:t>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	          Fig 1: Simple                                 Fig 2:  Intersecting                          Fig 3: With holes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How to make the polygon such that it is non intersecting and with no holes i.e Fig1 .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f(x,y) = ax+by+c i.e equation of line 			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	 Points: P(x1,y1),Q(x2,y2)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	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    If on putting P,Q on the f(x,y) the sign comes out to be same then they are on the same side w.r.t line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                                    </a:t>
            </a:r>
            <a:r>
              <a:rPr lang="en-US" sz="1300">
                <a:solidFill>
                  <a:srgbClr val="FFFFFF"/>
                </a:solidFill>
              </a:rPr>
              <a:t>P  </a:t>
            </a:r>
            <a:r>
              <a:rPr lang="en-US" sz="2000">
                <a:solidFill>
                  <a:schemeClr val="dk1"/>
                </a:solidFill>
              </a:rPr>
              <a:t>                           </a:t>
            </a:r>
            <a:r>
              <a:rPr lang="en-US" sz="1300">
                <a:solidFill>
                  <a:srgbClr val="FFFFFF"/>
                </a:solidFill>
              </a:rPr>
              <a:t>Q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</a:rPr>
              <a:t>                              Q                                                                                                      P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1086675" y="199400"/>
            <a:ext cx="73275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Polygon </a:t>
            </a:r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 rotWithShape="1">
          <a:blip r:embed="rId6">
            <a:alphaModFix/>
          </a:blip>
          <a:srcRect b="0" l="0" r="59201" t="0"/>
          <a:stretch/>
        </p:blipFill>
        <p:spPr>
          <a:xfrm>
            <a:off x="1645550" y="1903725"/>
            <a:ext cx="1371600" cy="15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5000" y="1903725"/>
            <a:ext cx="1429225" cy="14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5411" y="1903724"/>
            <a:ext cx="1633564" cy="151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4"/>
          <p:cNvCxnSpPr/>
          <p:nvPr/>
        </p:nvCxnSpPr>
        <p:spPr>
          <a:xfrm>
            <a:off x="2301525" y="5655975"/>
            <a:ext cx="1155300" cy="15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4"/>
          <p:cNvCxnSpPr/>
          <p:nvPr/>
        </p:nvCxnSpPr>
        <p:spPr>
          <a:xfrm flipH="1" rot="10800000">
            <a:off x="5298175" y="5573950"/>
            <a:ext cx="1505700" cy="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4"/>
          <p:cNvSpPr/>
          <p:nvPr/>
        </p:nvSpPr>
        <p:spPr>
          <a:xfrm>
            <a:off x="2450625" y="5916900"/>
            <a:ext cx="7500" cy="15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24"/>
          <p:cNvCxnSpPr/>
          <p:nvPr/>
        </p:nvCxnSpPr>
        <p:spPr>
          <a:xfrm flipH="1" rot="10800000">
            <a:off x="2413350" y="5350275"/>
            <a:ext cx="1006200" cy="55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5693250" y="5342900"/>
            <a:ext cx="1274700" cy="60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00" y="443350"/>
            <a:ext cx="4621249" cy="27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25" y="3353400"/>
            <a:ext cx="4067857" cy="30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457" y="3410850"/>
            <a:ext cx="4132294" cy="30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 txBox="1"/>
          <p:nvPr/>
        </p:nvSpPr>
        <p:spPr>
          <a:xfrm>
            <a:off x="687600" y="134650"/>
            <a:ext cx="7439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7272700" y="1333900"/>
            <a:ext cx="14721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Fig1. Polygon creation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25"/>
          <p:cNvSpPr txBox="1"/>
          <p:nvPr/>
        </p:nvSpPr>
        <p:spPr>
          <a:xfrm>
            <a:off x="1190300" y="6432700"/>
            <a:ext cx="21255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 2 . Triangulation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5247625" y="6540225"/>
            <a:ext cx="1701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 3. 3 -coloring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/>
        </p:nvSpPr>
        <p:spPr>
          <a:xfrm>
            <a:off x="41275" y="330300"/>
            <a:ext cx="8796900" cy="6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Using input File: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50" y="304950"/>
            <a:ext cx="3863476" cy="27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925" y="304950"/>
            <a:ext cx="3705154" cy="27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6"/>
          <p:cNvSpPr txBox="1"/>
          <p:nvPr/>
        </p:nvSpPr>
        <p:spPr>
          <a:xfrm>
            <a:off x="1269275" y="3251275"/>
            <a:ext cx="2132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 4. Solution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5628225" y="3251275"/>
            <a:ext cx="193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 5. Visibility of guard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00" y="4163075"/>
            <a:ext cx="2599575" cy="2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525" y="4163075"/>
            <a:ext cx="3044100" cy="22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5700" y="4163075"/>
            <a:ext cx="2886825" cy="22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615775" y="6482775"/>
            <a:ext cx="7916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Fig 6. input.txt                                  Fig 7. Solution                               Fig 8. Visibility of guard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Future Work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340" name="Google Shape;340;p27"/>
          <p:cNvSpPr txBox="1"/>
          <p:nvPr>
            <p:ph idx="1" type="subTitle"/>
          </p:nvPr>
        </p:nvSpPr>
        <p:spPr>
          <a:xfrm>
            <a:off x="685800" y="1981080"/>
            <a:ext cx="7772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FEFEF"/>
                </a:solidFill>
              </a:rPr>
              <a:t>• Efficient Vertex guard visibility algorithm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FEFEF"/>
                </a:solidFill>
              </a:rPr>
              <a:t>• Editing polygon during run time (by drag and drop of edges and vertices)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FEFEF"/>
                </a:solidFill>
              </a:rPr>
              <a:t>• Ability to pause the visualization of the algorithm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EFEFEF"/>
                </a:solidFill>
              </a:rPr>
              <a:t>• More appealing visual effects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rgbClr val="FFFFFF"/>
                </a:solidFill>
              </a:rPr>
              <a:t>      </a:t>
            </a:r>
            <a:r>
              <a:rPr lang="en-US" sz="4400">
                <a:solidFill>
                  <a:srgbClr val="FFFFFF"/>
                </a:solidFill>
              </a:rPr>
              <a:t>Individual Contribution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28"/>
          <p:cNvSpPr txBox="1"/>
          <p:nvPr>
            <p:ph idx="1" type="subTitle"/>
          </p:nvPr>
        </p:nvSpPr>
        <p:spPr>
          <a:xfrm>
            <a:off x="280600" y="2046675"/>
            <a:ext cx="8781000" cy="44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Abhishek Kaswan(18IT201): Triangulation and File input in code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Ayush Bhandari  (18IT209) : Polygon creation and GUI  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Jaidev Chittoria  (18IT119): 3-Coloring and debugging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Siddharth Pokharna(181IT146):  Polygon Visibility and different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                                                      variation of solution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FEFEF"/>
                </a:solidFill>
              </a:rPr>
              <a:t>                                                      </a:t>
            </a:r>
            <a:endParaRPr sz="24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/>
        </p:nvSpPr>
        <p:spPr>
          <a:xfrm>
            <a:off x="685800" y="659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strike="noStrike">
                <a:solidFill>
                  <a:srgbClr val="FFFFFF"/>
                </a:solidFill>
              </a:rPr>
              <a:t>References</a:t>
            </a:r>
            <a:endParaRPr sz="4400" strike="noStrike">
              <a:solidFill>
                <a:srgbClr val="FFFFFF"/>
              </a:solidFill>
            </a:endParaRPr>
          </a:p>
        </p:txBody>
      </p:sp>
      <p:sp>
        <p:nvSpPr>
          <p:cNvPr id="353" name="Google Shape;353;p29"/>
          <p:cNvSpPr txBox="1"/>
          <p:nvPr/>
        </p:nvSpPr>
        <p:spPr>
          <a:xfrm>
            <a:off x="68580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https://ieeexplore.ieee.org/document/4368172</a:t>
            </a:r>
            <a:endParaRPr sz="2400" strike="noStrike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>
                <a:solidFill>
                  <a:srgbClr val="FFFFFF"/>
                </a:solidFill>
              </a:rPr>
              <a:t>https://ieeexplore.ieee.org/document/7850164</a:t>
            </a:r>
            <a:endParaRPr sz="2400" strike="noStrike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strike="noStrike">
                <a:solidFill>
                  <a:srgbClr val="FFFFFF"/>
                </a:solidFill>
              </a:rPr>
              <a:t>O'Rourke, J. </a:t>
            </a:r>
            <a:r>
              <a:rPr i="1" lang="en-US" sz="2400" strike="noStrike">
                <a:solidFill>
                  <a:srgbClr val="FFFFFF"/>
                </a:solidFill>
              </a:rPr>
              <a:t>Art Gallery Theorems and Algorithms.</a:t>
            </a:r>
            <a:r>
              <a:rPr lang="en-US" sz="2400" strike="noStrike">
                <a:solidFill>
                  <a:srgbClr val="FFFFFF"/>
                </a:solidFill>
              </a:rPr>
              <a:t> New York: Oxford University Press</a:t>
            </a:r>
            <a:r>
              <a:rPr lang="en-US" sz="2400">
                <a:solidFill>
                  <a:srgbClr val="FFFFFF"/>
                </a:solidFill>
              </a:rPr>
              <a:t>.</a:t>
            </a:r>
            <a:endParaRPr sz="2400" strike="noStrike"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-US" sz="2400" strike="noStrike">
                <a:solidFill>
                  <a:srgbClr val="FFFFFF"/>
                </a:solidFill>
              </a:rPr>
              <a:t>DIMACS Research and Education Institute. "Art Gallery Problems."</a:t>
            </a:r>
            <a:endParaRPr sz="2400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sz="2400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85800" y="552424"/>
            <a:ext cx="7772400" cy="8844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</a:rPr>
              <a:t> Introduction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85800" y="1960550"/>
            <a:ext cx="7963200" cy="41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The art gallery problem or museum problem is a well-studied visibility problem in computational geometry. It originates from a real-world problem of guarding an art gallery with the minimum number of guards who together can observe the whole gallery.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Mathematically, the layout of the art gallery is represented by a simple polygon and each guard is represented by a point in the polygon.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498760" y="140796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7"/>
          <p:cNvSpPr/>
          <p:nvPr/>
        </p:nvSpPr>
        <p:spPr>
          <a:xfrm>
            <a:off x="1981080" y="2057520"/>
            <a:ext cx="4724700" cy="312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981080" y="3886200"/>
            <a:ext cx="838440" cy="1522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819520" y="3505320"/>
            <a:ext cx="152280" cy="5331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038480" y="4572000"/>
            <a:ext cx="228600" cy="68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733920" y="4419720"/>
            <a:ext cx="838080" cy="1522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715000" y="3733920"/>
            <a:ext cx="152280" cy="15238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876920" y="4419720"/>
            <a:ext cx="838080" cy="1522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019920" y="2133720"/>
            <a:ext cx="152280" cy="7617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715000" y="2895480"/>
            <a:ext cx="457200" cy="152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715000" y="3048120"/>
            <a:ext cx="152280" cy="30456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809880" y="2133720"/>
            <a:ext cx="152640" cy="91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124080" y="2895480"/>
            <a:ext cx="685800" cy="152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362320" y="2438280"/>
            <a:ext cx="228600" cy="15264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 rot="-6037200">
            <a:off x="3276360" y="4038480"/>
            <a:ext cx="914400" cy="15228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971800" y="46483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343400" y="36576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876920" y="48006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324480" y="36576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022280" y="3287880"/>
            <a:ext cx="103104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749963" y="1508300"/>
            <a:ext cx="3186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Art Gallery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48750" y="5464450"/>
            <a:ext cx="76179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-US" sz="1900">
                <a:solidFill>
                  <a:srgbClr val="FFFFFF"/>
                </a:solidFill>
              </a:rPr>
              <a:t>Guarding an art gallery with the minimum number of guards who can keep a check on the whole gallery.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594650" y="176450"/>
            <a:ext cx="5954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</a:rPr>
              <a:t>Problem Statement</a:t>
            </a:r>
            <a:endParaRPr sz="4400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709925" y="5673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 u="none" cap="none" strike="noStrike">
                <a:solidFill>
                  <a:srgbClr val="FFFFFF"/>
                </a:solidFill>
              </a:rPr>
              <a:t>Applications</a:t>
            </a:r>
            <a:endParaRPr i="0" sz="4400" u="none" cap="none" strike="noStrike"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444275" y="1699925"/>
            <a:ext cx="6239400" cy="3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-US" sz="2000">
                <a:solidFill>
                  <a:srgbClr val="EFEFEF"/>
                </a:solidFill>
              </a:rPr>
              <a:t>Generally used in motion  and visibility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i="0" lang="en-US" sz="2000" u="none" cap="none" strike="noStrike">
                <a:solidFill>
                  <a:srgbClr val="EFEFEF"/>
                </a:solidFill>
              </a:rPr>
              <a:t>Placement of radio antennas </a:t>
            </a:r>
            <a:endParaRPr sz="2000" strike="noStrike">
              <a:solidFill>
                <a:srgbClr val="EFEFE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-US" sz="2000" strike="noStrike">
                <a:solidFill>
                  <a:srgbClr val="EFEFEF"/>
                </a:solidFill>
              </a:rPr>
              <a:t>Architecture</a:t>
            </a:r>
            <a:endParaRPr sz="2000" strike="noStrike">
              <a:solidFill>
                <a:srgbClr val="EFEFE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-US" sz="2000">
                <a:solidFill>
                  <a:srgbClr val="EFEFEF"/>
                </a:solidFill>
              </a:rPr>
              <a:t>R</a:t>
            </a:r>
            <a:r>
              <a:rPr lang="en-US" sz="2000" strike="noStrike">
                <a:solidFill>
                  <a:srgbClr val="EFEFEF"/>
                </a:solidFill>
              </a:rPr>
              <a:t>obotics</a:t>
            </a:r>
            <a:endParaRPr sz="2000" strike="noStrike">
              <a:solidFill>
                <a:srgbClr val="EFEFE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-US" sz="2000" strike="noStrike">
                <a:solidFill>
                  <a:srgbClr val="EFEFEF"/>
                </a:solidFill>
              </a:rPr>
              <a:t>Ultrasonography </a:t>
            </a:r>
            <a:endParaRPr sz="2000" strike="noStrike">
              <a:solidFill>
                <a:srgbClr val="EFEFE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-US" sz="2000" strike="noStrike">
                <a:solidFill>
                  <a:srgbClr val="EFEFEF"/>
                </a:solidFill>
              </a:rPr>
              <a:t>Sensors</a:t>
            </a:r>
            <a:endParaRPr sz="2000" strike="noStrike">
              <a:solidFill>
                <a:srgbClr val="EFEFEF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-US" sz="2000">
                <a:solidFill>
                  <a:srgbClr val="EFEFEF"/>
                </a:solidFill>
              </a:rPr>
              <a:t>Gaming applications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85800" y="151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Triangulation</a:t>
            </a:r>
            <a:endParaRPr b="0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498760" y="140796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grpSp>
        <p:nvGrpSpPr>
          <p:cNvPr id="118" name="Google Shape;118;p19"/>
          <p:cNvGrpSpPr/>
          <p:nvPr/>
        </p:nvGrpSpPr>
        <p:grpSpPr>
          <a:xfrm>
            <a:off x="2514600" y="2057400"/>
            <a:ext cx="3809880" cy="2438280"/>
            <a:chOff x="2514600" y="2057400"/>
            <a:chExt cx="3809880" cy="2438280"/>
          </a:xfrm>
        </p:grpSpPr>
        <p:cxnSp>
          <p:nvCxnSpPr>
            <p:cNvPr id="119" name="Google Shape;119;p19"/>
            <p:cNvCxnSpPr/>
            <p:nvPr/>
          </p:nvCxnSpPr>
          <p:spPr>
            <a:xfrm rot="10800000">
              <a:off x="4267080" y="2437920"/>
              <a:ext cx="76320" cy="1295640"/>
            </a:xfrm>
            <a:prstGeom prst="straightConnector1">
              <a:avLst/>
            </a:prstGeom>
            <a:noFill/>
            <a:ln cap="flat" cmpd="sng" w="25550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</p:cxnSp>
        <p:grpSp>
          <p:nvGrpSpPr>
            <p:cNvPr id="120" name="Google Shape;120;p19"/>
            <p:cNvGrpSpPr/>
            <p:nvPr/>
          </p:nvGrpSpPr>
          <p:grpSpPr>
            <a:xfrm>
              <a:off x="2514600" y="2057400"/>
              <a:ext cx="3809880" cy="2438280"/>
              <a:chOff x="2514600" y="2057400"/>
              <a:chExt cx="3809880" cy="2438280"/>
            </a:xfrm>
          </p:grpSpPr>
          <p:sp>
            <p:nvSpPr>
              <p:cNvPr id="121" name="Google Shape;121;p19"/>
              <p:cNvSpPr/>
              <p:nvPr/>
            </p:nvSpPr>
            <p:spPr>
              <a:xfrm>
                <a:off x="2514600" y="2057400"/>
                <a:ext cx="3809880" cy="2438280"/>
              </a:xfrm>
              <a:custGeom>
                <a:rect b="b" l="l" r="r" t="t"/>
                <a:pathLst>
                  <a:path extrusionOk="0" h="1536" w="2400">
                    <a:moveTo>
                      <a:pt x="0" y="48"/>
                    </a:moveTo>
                    <a:lnTo>
                      <a:pt x="96" y="912"/>
                    </a:lnTo>
                    <a:lnTo>
                      <a:pt x="336" y="1200"/>
                    </a:lnTo>
                    <a:lnTo>
                      <a:pt x="48" y="1536"/>
                    </a:lnTo>
                    <a:lnTo>
                      <a:pt x="720" y="1536"/>
                    </a:lnTo>
                    <a:lnTo>
                      <a:pt x="1152" y="1056"/>
                    </a:lnTo>
                    <a:lnTo>
                      <a:pt x="1152" y="1488"/>
                    </a:lnTo>
                    <a:lnTo>
                      <a:pt x="1632" y="1536"/>
                    </a:lnTo>
                    <a:lnTo>
                      <a:pt x="1680" y="768"/>
                    </a:lnTo>
                    <a:lnTo>
                      <a:pt x="2016" y="768"/>
                    </a:lnTo>
                    <a:lnTo>
                      <a:pt x="2112" y="1488"/>
                    </a:lnTo>
                    <a:lnTo>
                      <a:pt x="2400" y="960"/>
                    </a:lnTo>
                    <a:lnTo>
                      <a:pt x="1968" y="240"/>
                    </a:lnTo>
                    <a:lnTo>
                      <a:pt x="1104" y="240"/>
                    </a:lnTo>
                    <a:lnTo>
                      <a:pt x="768" y="0"/>
                    </a:lnTo>
                    <a:lnTo>
                      <a:pt x="480" y="288"/>
                    </a:lnTo>
                    <a:lnTo>
                      <a:pt x="960" y="288"/>
                    </a:lnTo>
                    <a:lnTo>
                      <a:pt x="624" y="624"/>
                    </a:lnTo>
                    <a:lnTo>
                      <a:pt x="336" y="720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cap="flat" cmpd="sng" w="255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122" name="Google Shape;122;p19"/>
              <p:cNvCxnSpPr/>
              <p:nvPr/>
            </p:nvCxnSpPr>
            <p:spPr>
              <a:xfrm flipH="1" rot="10800000">
                <a:off x="2666880" y="3200040"/>
                <a:ext cx="381240" cy="3049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9"/>
              <p:cNvCxnSpPr/>
              <p:nvPr/>
            </p:nvCxnSpPr>
            <p:spPr>
              <a:xfrm>
                <a:off x="3048120" y="3200400"/>
                <a:ext cx="0" cy="7621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9"/>
              <p:cNvCxnSpPr/>
              <p:nvPr/>
            </p:nvCxnSpPr>
            <p:spPr>
              <a:xfrm>
                <a:off x="3048120" y="3962520"/>
                <a:ext cx="609480" cy="53316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19"/>
              <p:cNvCxnSpPr/>
              <p:nvPr/>
            </p:nvCxnSpPr>
            <p:spPr>
              <a:xfrm flipH="1" rot="10800000">
                <a:off x="3048120" y="3048120"/>
                <a:ext cx="457200" cy="9144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19"/>
              <p:cNvCxnSpPr/>
              <p:nvPr/>
            </p:nvCxnSpPr>
            <p:spPr>
              <a:xfrm>
                <a:off x="3505320" y="3048120"/>
                <a:ext cx="152280" cy="13716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9"/>
              <p:cNvCxnSpPr/>
              <p:nvPr/>
            </p:nvCxnSpPr>
            <p:spPr>
              <a:xfrm>
                <a:off x="3505320" y="3048120"/>
                <a:ext cx="838080" cy="6858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9"/>
              <p:cNvCxnSpPr/>
              <p:nvPr/>
            </p:nvCxnSpPr>
            <p:spPr>
              <a:xfrm rot="10800000">
                <a:off x="4038120" y="2514240"/>
                <a:ext cx="304920" cy="12193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19"/>
              <p:cNvCxnSpPr/>
              <p:nvPr/>
            </p:nvCxnSpPr>
            <p:spPr>
              <a:xfrm>
                <a:off x="3733920" y="2057400"/>
                <a:ext cx="304560" cy="4572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19"/>
              <p:cNvCxnSpPr/>
              <p:nvPr/>
            </p:nvCxnSpPr>
            <p:spPr>
              <a:xfrm flipH="1" rot="10800000">
                <a:off x="4038480" y="2438280"/>
                <a:ext cx="228600" cy="763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19"/>
              <p:cNvCxnSpPr/>
              <p:nvPr/>
            </p:nvCxnSpPr>
            <p:spPr>
              <a:xfrm>
                <a:off x="4267080" y="2438280"/>
                <a:ext cx="914400" cy="83844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19"/>
              <p:cNvCxnSpPr/>
              <p:nvPr/>
            </p:nvCxnSpPr>
            <p:spPr>
              <a:xfrm flipH="1" rot="10800000">
                <a:off x="4343400" y="3276720"/>
                <a:ext cx="838080" cy="4572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3" name="Google Shape;133;p19"/>
              <p:cNvCxnSpPr/>
              <p:nvPr/>
            </p:nvCxnSpPr>
            <p:spPr>
              <a:xfrm>
                <a:off x="4343400" y="3733920"/>
                <a:ext cx="762120" cy="76176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19"/>
              <p:cNvCxnSpPr/>
              <p:nvPr/>
            </p:nvCxnSpPr>
            <p:spPr>
              <a:xfrm flipH="1" rot="10800000">
                <a:off x="5181480" y="2437920"/>
                <a:ext cx="457200" cy="83844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9"/>
              <p:cNvCxnSpPr/>
              <p:nvPr/>
            </p:nvCxnSpPr>
            <p:spPr>
              <a:xfrm rot="10800000">
                <a:off x="5638680" y="2437920"/>
                <a:ext cx="76320" cy="83844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9"/>
              <p:cNvCxnSpPr/>
              <p:nvPr/>
            </p:nvCxnSpPr>
            <p:spPr>
              <a:xfrm>
                <a:off x="5715000" y="3276720"/>
                <a:ext cx="609480" cy="30456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137" name="Google Shape;137;p19"/>
          <p:cNvSpPr/>
          <p:nvPr/>
        </p:nvSpPr>
        <p:spPr>
          <a:xfrm>
            <a:off x="784415" y="1187465"/>
            <a:ext cx="7936218" cy="7037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make things easier, first we decompose a polygon into pieces that ar</a:t>
            </a:r>
            <a:r>
              <a:rPr lang="en-US" sz="2400">
                <a:solidFill>
                  <a:srgbClr val="FFFFFF"/>
                </a:solidFill>
              </a:rPr>
              <a:t>e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easy to guard. </a:t>
            </a:r>
            <a:endParaRPr b="0" i="0" sz="24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784425" y="4748475"/>
            <a:ext cx="6620724" cy="4770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Draw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diagonals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between pair of vertices.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61880" y="5334120"/>
            <a:ext cx="4708440" cy="642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85800" y="5552410"/>
            <a:ext cx="8273178" cy="8863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Triangulation:  decomposition of a polygon into triangles by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a maximal set of non-intersecting diagonals.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666880" y="30481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787480" y="35053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089160" y="32767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276720" y="3809880"/>
            <a:ext cx="228600" cy="15264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971800" y="41911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733920" y="37339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733920" y="30481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943600" y="3581280"/>
            <a:ext cx="228600" cy="15264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505320" y="22860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886200" y="22860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791320" y="3124080"/>
            <a:ext cx="228600" cy="15264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419720" y="3124080"/>
            <a:ext cx="228600" cy="15264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114800" y="27432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4495680" y="41148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800600" y="373392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5410080" y="29718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952880" y="2743200"/>
            <a:ext cx="228600" cy="1522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685800" y="151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3-Coloring </a:t>
            </a:r>
            <a:endParaRPr b="0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498760" y="140796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grpSp>
        <p:nvGrpSpPr>
          <p:cNvPr id="166" name="Google Shape;166;p20"/>
          <p:cNvGrpSpPr/>
          <p:nvPr/>
        </p:nvGrpSpPr>
        <p:grpSpPr>
          <a:xfrm>
            <a:off x="990720" y="2540160"/>
            <a:ext cx="3809880" cy="2438280"/>
            <a:chOff x="990720" y="2540160"/>
            <a:chExt cx="3809880" cy="2438280"/>
          </a:xfrm>
        </p:grpSpPr>
        <p:cxnSp>
          <p:nvCxnSpPr>
            <p:cNvPr id="167" name="Google Shape;167;p20"/>
            <p:cNvCxnSpPr/>
            <p:nvPr/>
          </p:nvCxnSpPr>
          <p:spPr>
            <a:xfrm rot="10800000">
              <a:off x="2743200" y="2920680"/>
              <a:ext cx="76320" cy="1295640"/>
            </a:xfrm>
            <a:prstGeom prst="straightConnector1">
              <a:avLst/>
            </a:prstGeom>
            <a:noFill/>
            <a:ln cap="flat" cmpd="sng" w="25550">
              <a:solidFill>
                <a:srgbClr val="FFFFFF"/>
              </a:solidFill>
              <a:prstDash val="dashDot"/>
              <a:miter lim="8000"/>
              <a:headEnd len="sm" w="sm" type="none"/>
              <a:tailEnd len="sm" w="sm" type="none"/>
            </a:ln>
          </p:spPr>
        </p:cxnSp>
        <p:grpSp>
          <p:nvGrpSpPr>
            <p:cNvPr id="168" name="Google Shape;168;p20"/>
            <p:cNvGrpSpPr/>
            <p:nvPr/>
          </p:nvGrpSpPr>
          <p:grpSpPr>
            <a:xfrm>
              <a:off x="990720" y="2540160"/>
              <a:ext cx="3809880" cy="2438280"/>
              <a:chOff x="990720" y="2540160"/>
              <a:chExt cx="3809880" cy="2438280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990720" y="2540160"/>
                <a:ext cx="3809880" cy="2438280"/>
              </a:xfrm>
              <a:custGeom>
                <a:rect b="b" l="l" r="r" t="t"/>
                <a:pathLst>
                  <a:path extrusionOk="0" h="1536" w="2400">
                    <a:moveTo>
                      <a:pt x="0" y="48"/>
                    </a:moveTo>
                    <a:lnTo>
                      <a:pt x="96" y="912"/>
                    </a:lnTo>
                    <a:lnTo>
                      <a:pt x="336" y="1200"/>
                    </a:lnTo>
                    <a:lnTo>
                      <a:pt x="48" y="1536"/>
                    </a:lnTo>
                    <a:lnTo>
                      <a:pt x="720" y="1536"/>
                    </a:lnTo>
                    <a:lnTo>
                      <a:pt x="1152" y="1056"/>
                    </a:lnTo>
                    <a:lnTo>
                      <a:pt x="1152" y="1488"/>
                    </a:lnTo>
                    <a:lnTo>
                      <a:pt x="1632" y="1536"/>
                    </a:lnTo>
                    <a:lnTo>
                      <a:pt x="1680" y="768"/>
                    </a:lnTo>
                    <a:lnTo>
                      <a:pt x="2016" y="768"/>
                    </a:lnTo>
                    <a:lnTo>
                      <a:pt x="2112" y="1488"/>
                    </a:lnTo>
                    <a:lnTo>
                      <a:pt x="2400" y="960"/>
                    </a:lnTo>
                    <a:lnTo>
                      <a:pt x="1968" y="240"/>
                    </a:lnTo>
                    <a:lnTo>
                      <a:pt x="1104" y="240"/>
                    </a:lnTo>
                    <a:lnTo>
                      <a:pt x="768" y="0"/>
                    </a:lnTo>
                    <a:lnTo>
                      <a:pt x="480" y="288"/>
                    </a:lnTo>
                    <a:lnTo>
                      <a:pt x="960" y="288"/>
                    </a:lnTo>
                    <a:lnTo>
                      <a:pt x="624" y="624"/>
                    </a:lnTo>
                    <a:lnTo>
                      <a:pt x="336" y="720"/>
                    </a:lnTo>
                    <a:lnTo>
                      <a:pt x="0" y="48"/>
                    </a:lnTo>
                    <a:close/>
                  </a:path>
                </a:pathLst>
              </a:custGeom>
              <a:noFill/>
              <a:ln cap="flat" cmpd="sng" w="255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cxnSp>
            <p:nvCxnSpPr>
              <p:cNvPr id="170" name="Google Shape;170;p20"/>
              <p:cNvCxnSpPr/>
              <p:nvPr/>
            </p:nvCxnSpPr>
            <p:spPr>
              <a:xfrm flipH="1" rot="10800000">
                <a:off x="1143000" y="3682800"/>
                <a:ext cx="381240" cy="3049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20"/>
              <p:cNvCxnSpPr/>
              <p:nvPr/>
            </p:nvCxnSpPr>
            <p:spPr>
              <a:xfrm>
                <a:off x="1524240" y="3683160"/>
                <a:ext cx="0" cy="7621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20"/>
              <p:cNvCxnSpPr/>
              <p:nvPr/>
            </p:nvCxnSpPr>
            <p:spPr>
              <a:xfrm>
                <a:off x="1524240" y="4445280"/>
                <a:ext cx="609480" cy="53316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20"/>
              <p:cNvCxnSpPr/>
              <p:nvPr/>
            </p:nvCxnSpPr>
            <p:spPr>
              <a:xfrm flipH="1" rot="10800000">
                <a:off x="1524240" y="3530880"/>
                <a:ext cx="457200" cy="9144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20"/>
              <p:cNvCxnSpPr/>
              <p:nvPr/>
            </p:nvCxnSpPr>
            <p:spPr>
              <a:xfrm>
                <a:off x="1981440" y="3530880"/>
                <a:ext cx="152280" cy="13716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20"/>
              <p:cNvCxnSpPr/>
              <p:nvPr/>
            </p:nvCxnSpPr>
            <p:spPr>
              <a:xfrm>
                <a:off x="1981440" y="3530880"/>
                <a:ext cx="838080" cy="6858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20"/>
              <p:cNvCxnSpPr/>
              <p:nvPr/>
            </p:nvCxnSpPr>
            <p:spPr>
              <a:xfrm rot="10800000">
                <a:off x="2514240" y="2997000"/>
                <a:ext cx="304920" cy="12193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20"/>
              <p:cNvCxnSpPr/>
              <p:nvPr/>
            </p:nvCxnSpPr>
            <p:spPr>
              <a:xfrm>
                <a:off x="2210040" y="2540160"/>
                <a:ext cx="304560" cy="4572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20"/>
              <p:cNvCxnSpPr/>
              <p:nvPr/>
            </p:nvCxnSpPr>
            <p:spPr>
              <a:xfrm flipH="1" rot="10800000">
                <a:off x="2514600" y="2921040"/>
                <a:ext cx="228600" cy="7632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20"/>
              <p:cNvCxnSpPr/>
              <p:nvPr/>
            </p:nvCxnSpPr>
            <p:spPr>
              <a:xfrm>
                <a:off x="2743200" y="2921040"/>
                <a:ext cx="914400" cy="83844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20"/>
              <p:cNvCxnSpPr/>
              <p:nvPr/>
            </p:nvCxnSpPr>
            <p:spPr>
              <a:xfrm flipH="1" rot="10800000">
                <a:off x="2819520" y="3759480"/>
                <a:ext cx="838080" cy="45720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20"/>
              <p:cNvCxnSpPr/>
              <p:nvPr/>
            </p:nvCxnSpPr>
            <p:spPr>
              <a:xfrm>
                <a:off x="2819520" y="4216680"/>
                <a:ext cx="762120" cy="76176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20"/>
              <p:cNvCxnSpPr/>
              <p:nvPr/>
            </p:nvCxnSpPr>
            <p:spPr>
              <a:xfrm flipH="1" rot="10800000">
                <a:off x="3657600" y="2920680"/>
                <a:ext cx="457200" cy="83844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20"/>
              <p:cNvCxnSpPr/>
              <p:nvPr/>
            </p:nvCxnSpPr>
            <p:spPr>
              <a:xfrm rot="10800000">
                <a:off x="4114800" y="2920680"/>
                <a:ext cx="76320" cy="83844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20"/>
              <p:cNvCxnSpPr/>
              <p:nvPr/>
            </p:nvCxnSpPr>
            <p:spPr>
              <a:xfrm>
                <a:off x="4191120" y="3759480"/>
                <a:ext cx="609480" cy="304560"/>
              </a:xfrm>
              <a:prstGeom prst="straightConnector1">
                <a:avLst/>
              </a:prstGeom>
              <a:noFill/>
              <a:ln cap="flat" cmpd="sng" w="25550">
                <a:solidFill>
                  <a:srgbClr val="FFFFFF"/>
                </a:solidFill>
                <a:prstDash val="dashDot"/>
                <a:miter lim="8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85" name="Google Shape;185;p20"/>
          <p:cNvGrpSpPr/>
          <p:nvPr/>
        </p:nvGrpSpPr>
        <p:grpSpPr>
          <a:xfrm>
            <a:off x="941400" y="2514600"/>
            <a:ext cx="3892680" cy="2494080"/>
            <a:chOff x="941400" y="2514600"/>
            <a:chExt cx="3892680" cy="2494080"/>
          </a:xfrm>
        </p:grpSpPr>
        <p:sp>
          <p:nvSpPr>
            <p:cNvPr id="186" name="Google Shape;186;p20"/>
            <p:cNvSpPr/>
            <p:nvPr/>
          </p:nvSpPr>
          <p:spPr>
            <a:xfrm>
              <a:off x="1447920" y="3581280"/>
              <a:ext cx="109440" cy="1098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724280" y="4038480"/>
              <a:ext cx="109800" cy="1098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438280" y="2943360"/>
              <a:ext cx="109800" cy="10944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065320" y="4898880"/>
              <a:ext cx="109440" cy="1098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759040" y="4862520"/>
              <a:ext cx="109440" cy="10944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581280" y="3733920"/>
              <a:ext cx="109800" cy="10944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941400" y="2558880"/>
              <a:ext cx="109440" cy="1098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066680" y="3886200"/>
              <a:ext cx="109800" cy="10944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0280" y="2933640"/>
              <a:ext cx="109440" cy="10944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05120" y="3444840"/>
              <a:ext cx="109440" cy="10944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2678040" y="2851200"/>
              <a:ext cx="109440" cy="10944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990720" y="4898880"/>
              <a:ext cx="109440" cy="1098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505320" y="4876920"/>
              <a:ext cx="109440" cy="10944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4114800" y="3683160"/>
              <a:ext cx="109440" cy="10944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rgbClr val="00FF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479600" y="4405320"/>
              <a:ext cx="109440" cy="10944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759040" y="4140360"/>
              <a:ext cx="109440" cy="10944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2147760" y="2514600"/>
              <a:ext cx="109800" cy="10944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038480" y="2895480"/>
              <a:ext cx="109800" cy="1098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4313160" y="4800600"/>
              <a:ext cx="109440" cy="10944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rgbClr val="FF00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0"/>
          <p:cNvSpPr/>
          <p:nvPr/>
        </p:nvSpPr>
        <p:spPr>
          <a:xfrm>
            <a:off x="673920" y="1295280"/>
            <a:ext cx="7902720" cy="703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Select a set of vertices, such that any triangle has at least one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selected vertex.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177160" y="2286000"/>
            <a:ext cx="3309480" cy="703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each vertex a color: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pink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yellow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174640" y="3200400"/>
            <a:ext cx="3692160" cy="1008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two vertices connected by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 edge or a diagonal must be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assigned different colors. 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5159880" y="4354560"/>
            <a:ext cx="4002840" cy="703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Thus the vertices of every triangle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be in three different colors.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765" y="5410455"/>
            <a:ext cx="6443641" cy="9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/>
        </p:nvSpPr>
        <p:spPr>
          <a:xfrm>
            <a:off x="685800" y="151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3-Coloring Algorithm</a:t>
            </a:r>
            <a:endParaRPr b="0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2498760" y="1407960"/>
            <a:ext cx="183960" cy="36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cxnSp>
        <p:nvCxnSpPr>
          <p:cNvPr id="218" name="Google Shape;218;p21"/>
          <p:cNvCxnSpPr/>
          <p:nvPr/>
        </p:nvCxnSpPr>
        <p:spPr>
          <a:xfrm rot="10800000">
            <a:off x="2514600" y="2743200"/>
            <a:ext cx="76320" cy="129528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219" name="Google Shape;219;p21"/>
          <p:cNvSpPr/>
          <p:nvPr/>
        </p:nvSpPr>
        <p:spPr>
          <a:xfrm>
            <a:off x="762120" y="2362320"/>
            <a:ext cx="3809880" cy="2438280"/>
          </a:xfrm>
          <a:custGeom>
            <a:rect b="b" l="l" r="r" t="t"/>
            <a:pathLst>
              <a:path extrusionOk="0" h="1536" w="2400">
                <a:moveTo>
                  <a:pt x="0" y="48"/>
                </a:moveTo>
                <a:lnTo>
                  <a:pt x="96" y="912"/>
                </a:lnTo>
                <a:lnTo>
                  <a:pt x="336" y="1200"/>
                </a:lnTo>
                <a:lnTo>
                  <a:pt x="48" y="1536"/>
                </a:lnTo>
                <a:lnTo>
                  <a:pt x="720" y="1536"/>
                </a:lnTo>
                <a:lnTo>
                  <a:pt x="1152" y="1056"/>
                </a:lnTo>
                <a:lnTo>
                  <a:pt x="1152" y="1488"/>
                </a:lnTo>
                <a:lnTo>
                  <a:pt x="1632" y="1536"/>
                </a:lnTo>
                <a:lnTo>
                  <a:pt x="1680" y="768"/>
                </a:lnTo>
                <a:lnTo>
                  <a:pt x="2016" y="768"/>
                </a:lnTo>
                <a:lnTo>
                  <a:pt x="2112" y="1488"/>
                </a:lnTo>
                <a:lnTo>
                  <a:pt x="2400" y="960"/>
                </a:lnTo>
                <a:lnTo>
                  <a:pt x="1968" y="240"/>
                </a:lnTo>
                <a:lnTo>
                  <a:pt x="1104" y="240"/>
                </a:lnTo>
                <a:lnTo>
                  <a:pt x="768" y="0"/>
                </a:lnTo>
                <a:lnTo>
                  <a:pt x="480" y="288"/>
                </a:lnTo>
                <a:lnTo>
                  <a:pt x="960" y="288"/>
                </a:lnTo>
                <a:lnTo>
                  <a:pt x="624" y="624"/>
                </a:lnTo>
                <a:lnTo>
                  <a:pt x="336" y="720"/>
                </a:lnTo>
                <a:lnTo>
                  <a:pt x="0" y="48"/>
                </a:lnTo>
                <a:close/>
              </a:path>
            </a:pathLst>
          </a:custGeom>
          <a:noFill/>
          <a:ln cap="flat" cmpd="sng" w="25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20" name="Google Shape;220;p21"/>
          <p:cNvCxnSpPr/>
          <p:nvPr/>
        </p:nvCxnSpPr>
        <p:spPr>
          <a:xfrm flipH="1" rot="10800000">
            <a:off x="914400" y="3505320"/>
            <a:ext cx="380880" cy="30456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1295280" y="3505320"/>
            <a:ext cx="0" cy="76176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1295280" y="4267080"/>
            <a:ext cx="609840" cy="53352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3" name="Google Shape;223;p21"/>
          <p:cNvCxnSpPr/>
          <p:nvPr/>
        </p:nvCxnSpPr>
        <p:spPr>
          <a:xfrm flipH="1" rot="10800000">
            <a:off x="1295280" y="3352680"/>
            <a:ext cx="457200" cy="91440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1752480" y="3352680"/>
            <a:ext cx="152640" cy="137160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5" name="Google Shape;225;p21"/>
          <p:cNvCxnSpPr/>
          <p:nvPr/>
        </p:nvCxnSpPr>
        <p:spPr>
          <a:xfrm>
            <a:off x="1752480" y="3352680"/>
            <a:ext cx="838440" cy="68580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6" name="Google Shape;226;p21"/>
          <p:cNvCxnSpPr/>
          <p:nvPr/>
        </p:nvCxnSpPr>
        <p:spPr>
          <a:xfrm rot="10800000">
            <a:off x="2285640" y="2819520"/>
            <a:ext cx="304920" cy="121896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1981080" y="2362320"/>
            <a:ext cx="304920" cy="45720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8" name="Google Shape;228;p21"/>
          <p:cNvCxnSpPr/>
          <p:nvPr/>
        </p:nvCxnSpPr>
        <p:spPr>
          <a:xfrm flipH="1" rot="10800000">
            <a:off x="2286000" y="2743200"/>
            <a:ext cx="228600" cy="7632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2514600" y="2743200"/>
            <a:ext cx="914400" cy="83808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/>
          <p:nvPr/>
        </p:nvCxnSpPr>
        <p:spPr>
          <a:xfrm flipH="1" rot="10800000">
            <a:off x="2590920" y="3581280"/>
            <a:ext cx="838080" cy="45720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2590920" y="4038480"/>
            <a:ext cx="761760" cy="76212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21"/>
          <p:cNvCxnSpPr/>
          <p:nvPr/>
        </p:nvCxnSpPr>
        <p:spPr>
          <a:xfrm flipH="1" rot="10800000">
            <a:off x="3429000" y="2743200"/>
            <a:ext cx="457200" cy="83808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33" name="Google Shape;233;p21"/>
          <p:cNvCxnSpPr/>
          <p:nvPr/>
        </p:nvCxnSpPr>
        <p:spPr>
          <a:xfrm rot="10800000">
            <a:off x="3886200" y="2743200"/>
            <a:ext cx="76320" cy="83808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3962520" y="3581280"/>
            <a:ext cx="609480" cy="304920"/>
          </a:xfrm>
          <a:prstGeom prst="straightConnector1">
            <a:avLst/>
          </a:prstGeom>
          <a:noFill/>
          <a:ln cap="flat" cmpd="sng" w="25550">
            <a:solidFill>
              <a:srgbClr val="FFFFFF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235" name="Google Shape;235;p21"/>
          <p:cNvSpPr/>
          <p:nvPr/>
        </p:nvSpPr>
        <p:spPr>
          <a:xfrm>
            <a:off x="1946160" y="2311560"/>
            <a:ext cx="109800" cy="10944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522520" y="3975120"/>
            <a:ext cx="109440" cy="10944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447920" y="2751120"/>
            <a:ext cx="109440" cy="10944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1676520" y="3325680"/>
            <a:ext cx="109440" cy="109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438280" y="2666880"/>
            <a:ext cx="109800" cy="109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209680" y="2787480"/>
            <a:ext cx="109800" cy="109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3363840" y="3537000"/>
            <a:ext cx="109440" cy="10944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276720" y="4753080"/>
            <a:ext cx="109440" cy="10944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1828800" y="4724280"/>
            <a:ext cx="109440" cy="109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2819520" y="449568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2819520" y="3124080"/>
            <a:ext cx="1371600" cy="1371600"/>
          </a:xfrm>
          <a:custGeom>
            <a:rect b="b" l="l" r="r" t="t"/>
            <a:pathLst>
              <a:path extrusionOk="0" h="864" w="864">
                <a:moveTo>
                  <a:pt x="864" y="576"/>
                </a:moveTo>
                <a:lnTo>
                  <a:pt x="816" y="144"/>
                </a:lnTo>
                <a:lnTo>
                  <a:pt x="576" y="144"/>
                </a:lnTo>
                <a:lnTo>
                  <a:pt x="432" y="0"/>
                </a:lnTo>
                <a:lnTo>
                  <a:pt x="0" y="144"/>
                </a:lnTo>
                <a:lnTo>
                  <a:pt x="192" y="576"/>
                </a:lnTo>
                <a:lnTo>
                  <a:pt x="48" y="864"/>
                </a:lnTo>
              </a:path>
            </a:pathLst>
          </a:custGeom>
          <a:noFill/>
          <a:ln cap="flat" cmpd="sng" w="255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"/>
          <p:cNvSpPr/>
          <p:nvPr/>
        </p:nvSpPr>
        <p:spPr>
          <a:xfrm>
            <a:off x="1981080" y="2590920"/>
            <a:ext cx="838440" cy="761760"/>
          </a:xfrm>
          <a:custGeom>
            <a:rect b="b" l="l" r="r" t="t"/>
            <a:pathLst>
              <a:path extrusionOk="0" h="480" w="528">
                <a:moveTo>
                  <a:pt x="528" y="480"/>
                </a:moveTo>
                <a:lnTo>
                  <a:pt x="288" y="240"/>
                </a:lnTo>
                <a:lnTo>
                  <a:pt x="192" y="48"/>
                </a:lnTo>
                <a:lnTo>
                  <a:pt x="0" y="0"/>
                </a:lnTo>
              </a:path>
            </a:pathLst>
          </a:custGeom>
          <a:noFill/>
          <a:ln cap="flat" cmpd="sng" w="255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47" name="Google Shape;247;p21"/>
          <p:cNvCxnSpPr/>
          <p:nvPr/>
        </p:nvCxnSpPr>
        <p:spPr>
          <a:xfrm flipH="1">
            <a:off x="1371240" y="4114800"/>
            <a:ext cx="228600" cy="457200"/>
          </a:xfrm>
          <a:prstGeom prst="straightConnector1">
            <a:avLst/>
          </a:prstGeom>
          <a:noFill/>
          <a:ln cap="flat" cmpd="sng" w="2555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" name="Google Shape;248;p21"/>
          <p:cNvSpPr/>
          <p:nvPr/>
        </p:nvSpPr>
        <p:spPr>
          <a:xfrm>
            <a:off x="4067280" y="332568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157640" y="396252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701880" y="331776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436920" y="308916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2778120" y="332568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2367000" y="287820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2266920" y="264168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919160" y="257652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1295280" y="457200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49160" y="1371600"/>
            <a:ext cx="77688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3-coloring can be found through a graph traversal (such as DFS).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493520" y="2057400"/>
            <a:ext cx="414000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During DFS, maintain the invariant:</a:t>
            </a:r>
            <a:endParaRPr b="0" i="0" sz="20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728240" y="2590920"/>
            <a:ext cx="4024080" cy="91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polygon vertices of encountered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triangles have been colored such that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adjacent two have the same color.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800" y="3852720"/>
            <a:ext cx="3341520" cy="104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1"/>
          <p:cNvSpPr/>
          <p:nvPr/>
        </p:nvSpPr>
        <p:spPr>
          <a:xfrm>
            <a:off x="3070080" y="400356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9040" y="4048200"/>
            <a:ext cx="403200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1840" y="3286080"/>
            <a:ext cx="415800" cy="40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960" y="5029200"/>
            <a:ext cx="3726000" cy="49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86280" y="4998960"/>
            <a:ext cx="5048280" cy="5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960" y="5456160"/>
            <a:ext cx="4219560" cy="493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4444549" y="5486400"/>
            <a:ext cx="4024080" cy="368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Its color is uniquely determined.</a:t>
            </a:r>
            <a:endParaRPr b="0" i="0" sz="1800" u="none" cap="none" strike="noStrike">
              <a:solidFill>
                <a:srgbClr val="00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5029200" y="3962520"/>
            <a:ext cx="228600" cy="228600"/>
          </a:xfrm>
          <a:custGeom>
            <a:rect b="b" l="l" r="r" t="t"/>
            <a:pathLst>
              <a:path extrusionOk="0" h="21494" w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9" name="Google Shape;269;p21"/>
          <p:cNvSpPr/>
          <p:nvPr/>
        </p:nvSpPr>
        <p:spPr>
          <a:xfrm>
            <a:off x="304920" y="5105520"/>
            <a:ext cx="228600" cy="228600"/>
          </a:xfrm>
          <a:custGeom>
            <a:rect b="b" l="l" r="r" t="t"/>
            <a:pathLst>
              <a:path extrusionOk="0" h="21494" w="21494">
                <a:moveTo>
                  <a:pt x="10901" y="5905"/>
                </a:moveTo>
                <a:lnTo>
                  <a:pt x="8458" y="2399"/>
                </a:lnTo>
                <a:lnTo>
                  <a:pt x="7417" y="6425"/>
                </a:lnTo>
                <a:lnTo>
                  <a:pt x="476" y="2399"/>
                </a:lnTo>
                <a:lnTo>
                  <a:pt x="4732" y="7722"/>
                </a:lnTo>
                <a:lnTo>
                  <a:pt x="106" y="8718"/>
                </a:lnTo>
                <a:lnTo>
                  <a:pt x="3828" y="11880"/>
                </a:lnTo>
                <a:lnTo>
                  <a:pt x="243" y="14689"/>
                </a:lnTo>
                <a:lnTo>
                  <a:pt x="5772" y="14041"/>
                </a:lnTo>
                <a:lnTo>
                  <a:pt x="4868" y="17719"/>
                </a:lnTo>
                <a:lnTo>
                  <a:pt x="7819" y="15730"/>
                </a:lnTo>
                <a:lnTo>
                  <a:pt x="8590" y="21600"/>
                </a:lnTo>
                <a:lnTo>
                  <a:pt x="10637" y="15038"/>
                </a:lnTo>
                <a:lnTo>
                  <a:pt x="13349" y="19840"/>
                </a:lnTo>
                <a:lnTo>
                  <a:pt x="14125" y="14561"/>
                </a:lnTo>
                <a:lnTo>
                  <a:pt x="18248" y="18195"/>
                </a:lnTo>
                <a:lnTo>
                  <a:pt x="16938" y="13044"/>
                </a:lnTo>
                <a:lnTo>
                  <a:pt x="21600" y="13393"/>
                </a:lnTo>
                <a:lnTo>
                  <a:pt x="17710" y="10579"/>
                </a:lnTo>
                <a:lnTo>
                  <a:pt x="21198" y="8242"/>
                </a:lnTo>
                <a:lnTo>
                  <a:pt x="16806" y="7417"/>
                </a:lnTo>
                <a:lnTo>
                  <a:pt x="18482" y="4560"/>
                </a:lnTo>
                <a:lnTo>
                  <a:pt x="14257" y="5429"/>
                </a:lnTo>
                <a:lnTo>
                  <a:pt x="14623" y="106"/>
                </a:lnTo>
                <a:lnTo>
                  <a:pt x="10901" y="5905"/>
                </a:lnTo>
                <a:close/>
              </a:path>
            </a:pathLst>
          </a:cu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0" name="Google Shape;270;p21"/>
          <p:cNvSpPr/>
          <p:nvPr/>
        </p:nvSpPr>
        <p:spPr>
          <a:xfrm>
            <a:off x="990720" y="2895480"/>
            <a:ext cx="1371600" cy="1219320"/>
          </a:xfrm>
          <a:custGeom>
            <a:rect b="b" l="l" r="r" t="t"/>
            <a:pathLst>
              <a:path extrusionOk="0" h="768" w="864">
                <a:moveTo>
                  <a:pt x="0" y="336"/>
                </a:moveTo>
                <a:lnTo>
                  <a:pt x="96" y="576"/>
                </a:lnTo>
                <a:lnTo>
                  <a:pt x="288" y="480"/>
                </a:lnTo>
                <a:lnTo>
                  <a:pt x="384" y="768"/>
                </a:lnTo>
                <a:lnTo>
                  <a:pt x="720" y="672"/>
                </a:lnTo>
                <a:lnTo>
                  <a:pt x="720" y="288"/>
                </a:lnTo>
                <a:lnTo>
                  <a:pt x="864" y="0"/>
                </a:lnTo>
              </a:path>
            </a:pathLst>
          </a:custGeom>
          <a:noFill/>
          <a:ln cap="flat" cmpd="sng" w="255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1"/>
          <p:cNvSpPr/>
          <p:nvPr/>
        </p:nvSpPr>
        <p:spPr>
          <a:xfrm>
            <a:off x="958680" y="338148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1114560" y="3774960"/>
            <a:ext cx="7272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1406520" y="361944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1581120" y="408456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2092320" y="392112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2101680" y="3325680"/>
            <a:ext cx="73080" cy="7308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685800" y="609120"/>
            <a:ext cx="7772400" cy="11430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POLYGON VISIBILITY</a:t>
            </a:r>
            <a:endParaRPr/>
          </a:p>
        </p:txBody>
      </p:sp>
      <p:sp>
        <p:nvSpPr>
          <p:cNvPr id="283" name="Google Shape;283;p22"/>
          <p:cNvSpPr txBox="1"/>
          <p:nvPr>
            <p:ph idx="1" type="subTitle"/>
          </p:nvPr>
        </p:nvSpPr>
        <p:spPr>
          <a:xfrm>
            <a:off x="685800" y="1981076"/>
            <a:ext cx="7772400" cy="34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●"/>
            </a:pPr>
            <a:r>
              <a:rPr lang="en-US" sz="2400">
                <a:solidFill>
                  <a:srgbClr val="F3F3F3"/>
                </a:solidFill>
              </a:rPr>
              <a:t> It refers to the area one guard can cover without   moving from its place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6438" l="2846" r="0" t="10165"/>
          <a:stretch/>
        </p:blipFill>
        <p:spPr>
          <a:xfrm>
            <a:off x="1225675" y="1590475"/>
            <a:ext cx="6230574" cy="4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/>
        </p:nvSpPr>
        <p:spPr>
          <a:xfrm>
            <a:off x="1079775" y="2086575"/>
            <a:ext cx="66390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594250" y="881475"/>
            <a:ext cx="7533000" cy="5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and a vertex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invisible_edges = []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 V: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 is visible: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no invisible edges: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V to solution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else: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closest intersection point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2 edges that meet are on same sides of line: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 line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polygon: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closest intersection point to solution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V to solution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V is not visible: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V to invisible_edges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500875" y="278250"/>
            <a:ext cx="627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</a:rPr>
              <a:t>Algorithm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