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49F92C-DC15-4AD4-A897-57343C84486C}">
  <a:tblStyle styleId="{9A49F92C-DC15-4AD4-A897-57343C8448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50236ea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50236ea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50236ea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350236ea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3502760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350276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3502760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3502760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3502760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3502760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50236ea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50236ea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50236e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50236e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350236ea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350236ea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50236ea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50236ea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50236e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50236e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4321cbb0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4321cbb0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4321cbb0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4321cbb0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50236ea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350236ea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50236e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50236e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3502760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3502760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502760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502760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50236e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50236e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6075" y="597550"/>
            <a:ext cx="7688100" cy="1025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3700" cap="small">
                <a:solidFill>
                  <a:srgbClr val="000000"/>
                </a:solidFill>
                <a:latin typeface="Times New Roman"/>
                <a:ea typeface="Times New Roman"/>
                <a:cs typeface="Times New Roman"/>
                <a:sym typeface="Times New Roman"/>
              </a:rPr>
              <a:t>Mining Workflow Models</a:t>
            </a:r>
            <a:endParaRPr b="0" sz="3700" cap="small">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0" lang="en" sz="3700" cap="small">
                <a:solidFill>
                  <a:srgbClr val="000000"/>
                </a:solidFill>
                <a:latin typeface="Times New Roman"/>
                <a:ea typeface="Times New Roman"/>
                <a:cs typeface="Times New Roman"/>
                <a:sym typeface="Times New Roman"/>
              </a:rPr>
              <a:t> from </a:t>
            </a:r>
            <a:endParaRPr b="0" sz="3700" cap="small">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0" lang="en" sz="3700" cap="small">
                <a:solidFill>
                  <a:srgbClr val="000000"/>
                </a:solidFill>
                <a:latin typeface="Times New Roman"/>
                <a:ea typeface="Times New Roman"/>
                <a:cs typeface="Times New Roman"/>
                <a:sym typeface="Times New Roman"/>
              </a:rPr>
              <a:t>Web Application</a:t>
            </a:r>
            <a:endParaRPr sz="5900"/>
          </a:p>
        </p:txBody>
      </p:sp>
      <p:sp>
        <p:nvSpPr>
          <p:cNvPr id="87" name="Google Shape;87;p13"/>
          <p:cNvSpPr txBox="1"/>
          <p:nvPr>
            <p:ph idx="1" type="subTitle"/>
          </p:nvPr>
        </p:nvSpPr>
        <p:spPr>
          <a:xfrm>
            <a:off x="727952" y="28622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			</a:t>
            </a:r>
            <a:r>
              <a:rPr lang="en" sz="1700">
                <a:solidFill>
                  <a:srgbClr val="000000"/>
                </a:solidFill>
                <a:latin typeface="Times New Roman"/>
                <a:ea typeface="Times New Roman"/>
                <a:cs typeface="Times New Roman"/>
                <a:sym typeface="Times New Roman"/>
              </a:rPr>
              <a:t>	IT303 SOFTWARE ENGINEERING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5486400" rtl="0" algn="l">
              <a:spcBef>
                <a:spcPts val="0"/>
              </a:spcBef>
              <a:spcAft>
                <a:spcPts val="0"/>
              </a:spcAft>
              <a:buNone/>
            </a:pPr>
            <a:r>
              <a:rPr lang="en" sz="1700">
                <a:solidFill>
                  <a:srgbClr val="000000"/>
                </a:solidFill>
                <a:latin typeface="Times New Roman"/>
                <a:ea typeface="Times New Roman"/>
                <a:cs typeface="Times New Roman"/>
                <a:sym typeface="Times New Roman"/>
              </a:rPr>
              <a:t>Submitted By:</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Ayush Bhandari       (181IT209)</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Abhishek Kaswan   (181IT201)</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a:t>
            </a:r>
            <a:r>
              <a:rPr lang="en" sz="1700">
                <a:solidFill>
                  <a:srgbClr val="000000"/>
                </a:solidFill>
                <a:latin typeface="Times New Roman"/>
                <a:ea typeface="Times New Roman"/>
                <a:cs typeface="Times New Roman"/>
                <a:sym typeface="Times New Roman"/>
              </a:rPr>
              <a:t>Siddharth Pokharna (181IT146)</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53375" y="318425"/>
            <a:ext cx="7664700" cy="4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Price of each laptop on a particular day</a:t>
            </a:r>
            <a:endParaRPr/>
          </a:p>
        </p:txBody>
      </p:sp>
      <p:pic>
        <p:nvPicPr>
          <p:cNvPr id="144" name="Google Shape;144;p22"/>
          <p:cNvPicPr preferRelativeResize="0"/>
          <p:nvPr/>
        </p:nvPicPr>
        <p:blipFill>
          <a:blip r:embed="rId3">
            <a:alphaModFix/>
          </a:blip>
          <a:stretch>
            <a:fillRect/>
          </a:stretch>
        </p:blipFill>
        <p:spPr>
          <a:xfrm>
            <a:off x="1293287" y="410175"/>
            <a:ext cx="6561024" cy="306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639450" y="846575"/>
            <a:ext cx="7675200" cy="32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dataset on smartphone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Price of  some top selling smartphone brands</a:t>
            </a:r>
            <a:endParaRPr/>
          </a:p>
        </p:txBody>
      </p:sp>
      <p:pic>
        <p:nvPicPr>
          <p:cNvPr id="150" name="Google Shape;150;p23"/>
          <p:cNvPicPr preferRelativeResize="0"/>
          <p:nvPr/>
        </p:nvPicPr>
        <p:blipFill>
          <a:blip r:embed="rId3">
            <a:alphaModFix/>
          </a:blip>
          <a:stretch>
            <a:fillRect/>
          </a:stretch>
        </p:blipFill>
        <p:spPr>
          <a:xfrm>
            <a:off x="2345875" y="1571450"/>
            <a:ext cx="4552350" cy="215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753375" y="805125"/>
            <a:ext cx="8036100" cy="3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Twitter account testing</a:t>
            </a:r>
            <a:endParaRPr/>
          </a:p>
          <a:p>
            <a:pPr indent="0" lvl="0" marL="0" rtl="0" algn="l">
              <a:spcBef>
                <a:spcPts val="1600"/>
              </a:spcBef>
              <a:spcAft>
                <a:spcPts val="0"/>
              </a:spcAft>
              <a:buNone/>
            </a:pPr>
            <a:r>
              <a:rPr lang="en"/>
              <a:t>	User: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Top mentioned accounts on twitter by user</a:t>
            </a:r>
            <a:endParaRPr/>
          </a:p>
          <a:p>
            <a:pPr indent="0" lvl="0" marL="0" rtl="0" algn="l">
              <a:spcBef>
                <a:spcPts val="1600"/>
              </a:spcBef>
              <a:spcAft>
                <a:spcPts val="1600"/>
              </a:spcAft>
              <a:buNone/>
            </a:pPr>
            <a:r>
              <a:t/>
            </a:r>
            <a:endParaRPr/>
          </a:p>
        </p:txBody>
      </p:sp>
      <p:pic>
        <p:nvPicPr>
          <p:cNvPr id="156" name="Google Shape;156;p24"/>
          <p:cNvPicPr preferRelativeResize="0"/>
          <p:nvPr/>
        </p:nvPicPr>
        <p:blipFill>
          <a:blip r:embed="rId3">
            <a:alphaModFix/>
          </a:blip>
          <a:stretch>
            <a:fillRect/>
          </a:stretch>
        </p:blipFill>
        <p:spPr>
          <a:xfrm>
            <a:off x="2244225" y="1833650"/>
            <a:ext cx="5157450" cy="274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743025" y="1043325"/>
            <a:ext cx="7675200" cy="3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Top 20 most frequent words used by the user</a:t>
            </a:r>
            <a:endParaRPr/>
          </a:p>
        </p:txBody>
      </p:sp>
      <p:pic>
        <p:nvPicPr>
          <p:cNvPr id="162" name="Google Shape;162;p25"/>
          <p:cNvPicPr preferRelativeResize="0"/>
          <p:nvPr/>
        </p:nvPicPr>
        <p:blipFill>
          <a:blip r:embed="rId3">
            <a:alphaModFix/>
          </a:blip>
          <a:stretch>
            <a:fillRect/>
          </a:stretch>
        </p:blipFill>
        <p:spPr>
          <a:xfrm>
            <a:off x="1778575" y="1327200"/>
            <a:ext cx="6092275" cy="255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753375" y="991550"/>
            <a:ext cx="7664700" cy="33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Most frequent hashtags used by user</a:t>
            </a:r>
            <a:endParaRPr/>
          </a:p>
        </p:txBody>
      </p:sp>
      <p:pic>
        <p:nvPicPr>
          <p:cNvPr id="168" name="Google Shape;168;p26"/>
          <p:cNvPicPr preferRelativeResize="0"/>
          <p:nvPr/>
        </p:nvPicPr>
        <p:blipFill>
          <a:blip r:embed="rId3">
            <a:alphaModFix/>
          </a:blip>
          <a:stretch>
            <a:fillRect/>
          </a:stretch>
        </p:blipFill>
        <p:spPr>
          <a:xfrm>
            <a:off x="2244575" y="1270800"/>
            <a:ext cx="4425700" cy="248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The project in future work can be  focused on the following topics: </a:t>
            </a:r>
            <a:endParaRPr sz="1100">
              <a:solidFill>
                <a:srgbClr val="000000"/>
              </a:solidFill>
              <a:latin typeface="Times New Roman"/>
              <a:ea typeface="Times New Roman"/>
              <a:cs typeface="Times New Roman"/>
              <a:sym typeface="Times New Roman"/>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Times New Roman"/>
                <a:ea typeface="Times New Roman"/>
                <a:cs typeface="Times New Roman"/>
                <a:sym typeface="Times New Roman"/>
              </a:rPr>
              <a:t>Integrating existing tests:</a:t>
            </a:r>
            <a:r>
              <a:rPr lang="en" sz="1100">
                <a:solidFill>
                  <a:srgbClr val="000000"/>
                </a:solidFill>
                <a:latin typeface="Times New Roman"/>
                <a:ea typeface="Times New Roman"/>
                <a:cs typeface="Times New Roman"/>
                <a:sym typeface="Times New Roman"/>
              </a:rPr>
              <a:t> many Web applications come with existing unit and system tests,so  exploring means to integrate and adapt these tests into automated crawling, using their data for input provisioning, and their interaction flows for even better coverage of data size.</a:t>
            </a:r>
            <a:endParaRPr sz="1100">
              <a:solidFill>
                <a:srgbClr val="000000"/>
              </a:solidFill>
              <a:latin typeface="Times New Roman"/>
              <a:ea typeface="Times New Roman"/>
              <a:cs typeface="Times New Roman"/>
              <a:sym typeface="Times New Roman"/>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Times New Roman"/>
                <a:ea typeface="Times New Roman"/>
                <a:cs typeface="Times New Roman"/>
                <a:sym typeface="Times New Roman"/>
              </a:rPr>
              <a:t>Richer models.</a:t>
            </a:r>
            <a:r>
              <a:rPr lang="en" sz="1100">
                <a:solidFill>
                  <a:srgbClr val="000000"/>
                </a:solidFill>
                <a:latin typeface="Times New Roman"/>
                <a:ea typeface="Times New Roman"/>
                <a:cs typeface="Times New Roman"/>
                <a:sym typeface="Times New Roman"/>
              </a:rPr>
              <a:t>: At this point, the base of the model is purely state-based.  On adding leveraging context-free and context-sensitive grammars  would lead  to expressing much more complex interactions and dependencies. </a:t>
            </a:r>
            <a:endParaRPr sz="1100">
              <a:solidFill>
                <a:srgbClr val="000000"/>
              </a:solidFill>
              <a:latin typeface="Times New Roman"/>
              <a:ea typeface="Times New Roman"/>
              <a:cs typeface="Times New Roman"/>
              <a:sym typeface="Times New Roman"/>
            </a:endParaRPr>
          </a:p>
          <a:p>
            <a:pPr indent="-298450" lvl="0" marL="457200" rtl="0" algn="just">
              <a:spcBef>
                <a:spcPts val="0"/>
              </a:spcBef>
              <a:spcAft>
                <a:spcPts val="0"/>
              </a:spcAft>
              <a:buClr>
                <a:srgbClr val="000000"/>
              </a:buClr>
              <a:buSzPts val="1100"/>
              <a:buFont typeface="Arial"/>
              <a:buAutoNum type="arabicPeriod"/>
            </a:pPr>
            <a:r>
              <a:rPr b="1" lang="en" sz="1100">
                <a:solidFill>
                  <a:srgbClr val="000000"/>
                </a:solidFill>
                <a:latin typeface="Times New Roman"/>
                <a:ea typeface="Times New Roman"/>
                <a:cs typeface="Times New Roman"/>
                <a:sym typeface="Times New Roman"/>
              </a:rPr>
              <a:t>Alternative platforms:</a:t>
            </a:r>
            <a:r>
              <a:rPr lang="en" sz="1100">
                <a:solidFill>
                  <a:srgbClr val="000000"/>
                </a:solidFill>
                <a:latin typeface="Times New Roman"/>
                <a:ea typeface="Times New Roman"/>
                <a:cs typeface="Times New Roman"/>
                <a:sym typeface="Times New Roman"/>
              </a:rPr>
              <a:t> Besides Web applications, one could also perform mining on generic GUI-driven applications, providing model extraction and subsequent model-based testing on a wide range of platforms and programs.</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In this project  we tried </a:t>
            </a:r>
            <a:r>
              <a:rPr lang="en" sz="1100">
                <a:solidFill>
                  <a:srgbClr val="000000"/>
                </a:solidFill>
                <a:highlight>
                  <a:schemeClr val="lt1"/>
                </a:highlight>
                <a:latin typeface="Times New Roman"/>
                <a:ea typeface="Times New Roman"/>
                <a:cs typeface="Times New Roman"/>
                <a:sym typeface="Times New Roman"/>
              </a:rPr>
              <a:t>to mine behavior models from web applications that support multi-user workflows by e</a:t>
            </a:r>
            <a:r>
              <a:rPr lang="en" sz="1100">
                <a:solidFill>
                  <a:srgbClr val="000000"/>
                </a:solidFill>
                <a:latin typeface="Times New Roman"/>
                <a:ea typeface="Times New Roman"/>
                <a:cs typeface="Times New Roman"/>
                <a:sym typeface="Times New Roman"/>
              </a:rPr>
              <a:t>xtracting the relevant data from webpage  with the crawling of particular webpage and arranging the data  in structured manner and visualise it and analysis of data. </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As our evaluation on several real-world web applications shows, the models mined are adequate in size, accurate, cover most of the workflow-relevant actions. The models mined provide an excellent starting point for manual refinement. With these different mining techniques , the project lays the path for future model mining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6" name="Google Shape;186;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26075" lvl="0" marL="226075" marR="78413" rtl="0" algn="just">
              <a:lnSpc>
                <a:spcPct val="93662"/>
              </a:lnSpc>
              <a:spcBef>
                <a:spcPts val="0"/>
              </a:spcBef>
              <a:spcAft>
                <a:spcPts val="0"/>
              </a:spcAft>
              <a:buNone/>
            </a:pPr>
            <a:r>
              <a:rPr lang="en" sz="1100">
                <a:solidFill>
                  <a:srgbClr val="000000"/>
                </a:solidFill>
                <a:latin typeface="Times New Roman"/>
                <a:ea typeface="Times New Roman"/>
                <a:cs typeface="Times New Roman"/>
                <a:sym typeface="Times New Roman"/>
              </a:rPr>
              <a:t>[1]Mining workflow from web applications ieee report by </a:t>
            </a:r>
            <a:r>
              <a:rPr lang="en" sz="1100">
                <a:solidFill>
                  <a:srgbClr val="000000"/>
                </a:solidFill>
                <a:highlight>
                  <a:srgbClr val="FFFFFF"/>
                </a:highlight>
                <a:latin typeface="Times New Roman"/>
                <a:ea typeface="Times New Roman"/>
                <a:cs typeface="Times New Roman"/>
                <a:sym typeface="Times New Roman"/>
              </a:rPr>
              <a:t>Matthias Schur</a:t>
            </a:r>
            <a:r>
              <a:rPr lang="en" sz="1100">
                <a:solidFill>
                  <a:srgbClr val="000000"/>
                </a:solidFill>
                <a:latin typeface="Times New Roman"/>
                <a:ea typeface="Times New Roman"/>
                <a:cs typeface="Times New Roman"/>
                <a:sym typeface="Times New Roman"/>
              </a:rPr>
              <a:t>,</a:t>
            </a:r>
            <a:r>
              <a:rPr lang="en" sz="1100">
                <a:solidFill>
                  <a:srgbClr val="000000"/>
                </a:solidFill>
                <a:highlight>
                  <a:srgbClr val="FFFFFF"/>
                </a:highlight>
                <a:latin typeface="Times New Roman"/>
                <a:ea typeface="Times New Roman"/>
                <a:cs typeface="Times New Roman"/>
                <a:sym typeface="Times New Roman"/>
              </a:rPr>
              <a:t>Andreas Roth</a:t>
            </a:r>
            <a:r>
              <a:rPr lang="en" sz="1100">
                <a:solidFill>
                  <a:srgbClr val="000000"/>
                </a:solidFill>
                <a:latin typeface="Times New Roman"/>
                <a:ea typeface="Times New Roman"/>
                <a:cs typeface="Times New Roman"/>
                <a:sym typeface="Times New Roman"/>
              </a:rPr>
              <a:t>,</a:t>
            </a:r>
            <a:r>
              <a:rPr lang="en" sz="1100">
                <a:solidFill>
                  <a:srgbClr val="000000"/>
                </a:solidFill>
                <a:highlight>
                  <a:srgbClr val="FFFFFF"/>
                </a:highlight>
                <a:latin typeface="Times New Roman"/>
                <a:ea typeface="Times New Roman"/>
                <a:cs typeface="Times New Roman"/>
                <a:sym typeface="Times New Roman"/>
              </a:rPr>
              <a:t>Andreas Zeller</a:t>
            </a:r>
            <a:endParaRPr sz="1100">
              <a:solidFill>
                <a:srgbClr val="000000"/>
              </a:solidFill>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rPr lang="en" sz="1100">
                <a:solidFill>
                  <a:srgbClr val="000000"/>
                </a:solidFill>
                <a:latin typeface="Times New Roman"/>
                <a:ea typeface="Times New Roman"/>
                <a:cs typeface="Times New Roman"/>
                <a:sym typeface="Times New Roman"/>
              </a:rPr>
              <a:t>[2] </a:t>
            </a:r>
            <a:r>
              <a:rPr lang="en" sz="1100">
                <a:solidFill>
                  <a:srgbClr val="000000"/>
                </a:solidFill>
                <a:highlight>
                  <a:srgbClr val="FFFFFF"/>
                </a:highlight>
                <a:latin typeface="Times New Roman"/>
                <a:ea typeface="Times New Roman"/>
                <a:cs typeface="Times New Roman"/>
                <a:sym typeface="Times New Roman"/>
              </a:rPr>
              <a:t>Mining Most Specific Workflow Models from Event-Based Data by Guido Schimm</a:t>
            </a:r>
            <a:endParaRPr sz="1100">
              <a:solidFill>
                <a:srgbClr val="000000"/>
              </a:solidFill>
              <a:highlight>
                <a:srgbClr val="FFFFFF"/>
              </a:highlight>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rPr lang="en" sz="1100">
                <a:solidFill>
                  <a:srgbClr val="000000"/>
                </a:solidFill>
                <a:highlight>
                  <a:srgbClr val="FFFFFF"/>
                </a:highlight>
                <a:latin typeface="Times New Roman"/>
                <a:ea typeface="Times New Roman"/>
                <a:cs typeface="Times New Roman"/>
                <a:sym typeface="Times New Roman"/>
              </a:rPr>
              <a:t>[3] Mining Workflow Models from Web Application(IJSPR) by Miss. Puja Shankar Salunkhe, Prof. Dr. D. R. Ingle</a:t>
            </a:r>
            <a:endParaRPr sz="1100">
              <a:solidFill>
                <a:srgbClr val="000000"/>
              </a:solidFill>
              <a:highlight>
                <a:srgbClr val="FFFFFF"/>
              </a:highlight>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t/>
            </a:r>
            <a:endParaRPr sz="1100">
              <a:solidFill>
                <a:srgbClr val="000000"/>
              </a:solidFill>
              <a:highlight>
                <a:srgbClr val="FFFFFF"/>
              </a:highlight>
              <a:latin typeface="Times New Roman"/>
              <a:ea typeface="Times New Roman"/>
              <a:cs typeface="Times New Roman"/>
              <a:sym typeface="Times New Roman"/>
            </a:endParaRPr>
          </a:p>
          <a:p>
            <a:pPr indent="-226075" lvl="0" marL="226075" marR="78413" rtl="0" algn="just">
              <a:lnSpc>
                <a:spcPct val="93662"/>
              </a:lnSpc>
              <a:spcBef>
                <a:spcPts val="0"/>
              </a:spcBef>
              <a:spcAft>
                <a:spcPts val="0"/>
              </a:spcAft>
              <a:buNone/>
            </a:pPr>
            <a:r>
              <a:rPr lang="en" sz="1100">
                <a:solidFill>
                  <a:srgbClr val="000000"/>
                </a:solidFill>
                <a:latin typeface="Times New Roman"/>
                <a:ea typeface="Times New Roman"/>
                <a:cs typeface="Times New Roman"/>
                <a:sym typeface="Times New Roman"/>
              </a:rPr>
              <a:t>[4] V. Dallmeier, N. Knopp, C. Mallon, S. Hack, and A. Zeller. Generating test cases for specification mining. In </a:t>
            </a:r>
            <a:r>
              <a:rPr i="1" lang="en" sz="1100">
                <a:solidFill>
                  <a:srgbClr val="000000"/>
                </a:solidFill>
                <a:latin typeface="Times New Roman"/>
                <a:ea typeface="Times New Roman"/>
                <a:cs typeface="Times New Roman"/>
                <a:sym typeface="Times New Roman"/>
              </a:rPr>
              <a:t>ISSTA</a:t>
            </a:r>
            <a:r>
              <a:rPr lang="en" sz="1100">
                <a:solidFill>
                  <a:srgbClr val="000000"/>
                </a:solidFill>
                <a:latin typeface="Times New Roman"/>
                <a:ea typeface="Times New Roman"/>
                <a:cs typeface="Times New Roman"/>
                <a:sym typeface="Times New Roman"/>
              </a:rPr>
              <a:t>, pages 85–96, New York, USA, 2010. ACM. </a:t>
            </a:r>
            <a:endParaRPr sz="1100">
              <a:solidFill>
                <a:srgbClr val="000000"/>
              </a:solidFill>
              <a:latin typeface="Times New Roman"/>
              <a:ea typeface="Times New Roman"/>
              <a:cs typeface="Times New Roman"/>
              <a:sym typeface="Times New Roman"/>
            </a:endParaRPr>
          </a:p>
          <a:p>
            <a:pPr indent="-221681" lvl="0" marL="221681" marR="77381" rtl="0" algn="just">
              <a:lnSpc>
                <a:spcPct val="93479"/>
              </a:lnSpc>
              <a:spcBef>
                <a:spcPts val="17"/>
              </a:spcBef>
              <a:spcAft>
                <a:spcPts val="0"/>
              </a:spcAft>
              <a:buNone/>
            </a:pPr>
            <a:r>
              <a:rPr lang="en" sz="1100">
                <a:solidFill>
                  <a:srgbClr val="000000"/>
                </a:solidFill>
                <a:latin typeface="Times New Roman"/>
                <a:ea typeface="Times New Roman"/>
                <a:cs typeface="Times New Roman"/>
                <a:sym typeface="Times New Roman"/>
              </a:rPr>
              <a:t>[5] C. Di Francescomarino, A. Marchetto, and P. Tonella. Reverse engineering of business processes exposed as web applications. </a:t>
            </a:r>
            <a:r>
              <a:rPr i="1" lang="en" sz="1100">
                <a:solidFill>
                  <a:srgbClr val="000000"/>
                </a:solidFill>
                <a:latin typeface="Times New Roman"/>
                <a:ea typeface="Times New Roman"/>
                <a:cs typeface="Times New Roman"/>
                <a:sym typeface="Times New Roman"/>
              </a:rPr>
              <a:t>Proceedings of the European Conference on Software Maintenance and Reengineering, CSMR</a:t>
            </a:r>
            <a:r>
              <a:rPr lang="en" sz="1100">
                <a:solidFill>
                  <a:srgbClr val="000000"/>
                </a:solidFill>
                <a:latin typeface="Times New Roman"/>
                <a:ea typeface="Times New Roman"/>
                <a:cs typeface="Times New Roman"/>
                <a:sym typeface="Times New Roman"/>
              </a:rPr>
              <a:t>, pages 139–148, 2009.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7650" y="2036550"/>
            <a:ext cx="7668000" cy="11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THANK 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The ubiquity of web browsers and advancements in web technologies has resulted in web applications becoming a dominant client for enterprise software.</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The availability of network bandwidth enables applications to be operated by the vendor and provided as services to customers.</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000000"/>
                </a:solidFill>
                <a:latin typeface="Times New Roman"/>
                <a:ea typeface="Times New Roman"/>
                <a:cs typeface="Times New Roman"/>
                <a:sym typeface="Times New Roman"/>
              </a:rPr>
              <a:t>Operating applications on the vendor side removes some of the complexity and costs of the traditional software release and update process; while this enables shorter, more efficient and frequent release cycles with a smaller number of features, it puts more pressure on software development and requires paying close attention to operational aspects, continuous quality assurance (QA) and testing. </a:t>
            </a:r>
            <a:endParaRPr sz="11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Build a  tool to mine behavior models from web applications that support multi-user workflows by e</a:t>
            </a:r>
            <a:r>
              <a:rPr lang="en" sz="1500">
                <a:solidFill>
                  <a:srgbClr val="000000"/>
                </a:solidFill>
                <a:latin typeface="Times New Roman"/>
                <a:ea typeface="Times New Roman"/>
                <a:cs typeface="Times New Roman"/>
                <a:sym typeface="Times New Roman"/>
              </a:rPr>
              <a:t>xtracting the relevant data from webpage  with the crawling of particular webpage and arranging the data  in structured manner and visualise it and analysis of data.</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43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rgbClr val="000000"/>
              </a:solidFill>
              <a:highlight>
                <a:srgbClr val="FFFFFF"/>
              </a:highlight>
              <a:latin typeface="Times New Roman"/>
              <a:ea typeface="Times New Roman"/>
              <a:cs typeface="Times New Roman"/>
              <a:sym typeface="Times New Roman"/>
            </a:endParaRPr>
          </a:p>
        </p:txBody>
      </p:sp>
      <p:graphicFrame>
        <p:nvGraphicFramePr>
          <p:cNvPr id="106" name="Google Shape;106;p16"/>
          <p:cNvGraphicFramePr/>
          <p:nvPr/>
        </p:nvGraphicFramePr>
        <p:xfrm>
          <a:off x="973225" y="1188425"/>
          <a:ext cx="3000000" cy="3000000"/>
        </p:xfrm>
        <a:graphic>
          <a:graphicData uri="http://schemas.openxmlformats.org/drawingml/2006/table">
            <a:tbl>
              <a:tblPr>
                <a:noFill/>
                <a:tableStyleId>{9A49F92C-DC15-4AD4-A897-57343C84486C}</a:tableStyleId>
              </a:tblPr>
              <a:tblGrid>
                <a:gridCol w="646300"/>
                <a:gridCol w="1962750"/>
                <a:gridCol w="1469525"/>
                <a:gridCol w="3610125"/>
              </a:tblGrid>
              <a:tr h="5694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Research Paper</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Details</a:t>
                      </a:r>
                      <a:endParaRPr/>
                    </a:p>
                  </a:txBody>
                  <a:tcPr marT="91425" marB="91425" marR="91425" marL="91425"/>
                </a:tc>
              </a:tr>
              <a:tr h="967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Mining workflow model from web applications (IEEE)</a:t>
                      </a:r>
                      <a:endParaRPr/>
                    </a:p>
                  </a:txBody>
                  <a:tcPr marT="91425" marB="91425" marR="91425" marL="91425"/>
                </a:tc>
                <a:tc>
                  <a:txBody>
                    <a:bodyPr/>
                    <a:lstStyle/>
                    <a:p>
                      <a:pPr indent="0" lvl="0" marL="0" rtl="0" algn="l">
                        <a:spcBef>
                          <a:spcPts val="0"/>
                        </a:spcBef>
                        <a:spcAft>
                          <a:spcPts val="0"/>
                        </a:spcAft>
                        <a:buNone/>
                      </a:pPr>
                      <a:r>
                        <a:rPr lang="en"/>
                        <a:t>Matthias Schur,</a:t>
                      </a:r>
                      <a:endParaRPr/>
                    </a:p>
                    <a:p>
                      <a:pPr indent="0" lvl="0" marL="0" rtl="0" algn="l">
                        <a:spcBef>
                          <a:spcPts val="0"/>
                        </a:spcBef>
                        <a:spcAft>
                          <a:spcPts val="0"/>
                        </a:spcAft>
                        <a:buNone/>
                      </a:pPr>
                      <a:r>
                        <a:rPr lang="en"/>
                        <a:t>Andreas Roth,</a:t>
                      </a:r>
                      <a:endParaRPr/>
                    </a:p>
                    <a:p>
                      <a:pPr indent="0" lvl="0" marL="0" rtl="0" algn="l">
                        <a:spcBef>
                          <a:spcPts val="0"/>
                        </a:spcBef>
                        <a:spcAft>
                          <a:spcPts val="0"/>
                        </a:spcAft>
                        <a:buNone/>
                      </a:pPr>
                      <a:r>
                        <a:rPr lang="en"/>
                        <a:t>Andreas Zeller</a:t>
                      </a:r>
                      <a:endParaRPr/>
                    </a:p>
                  </a:txBody>
                  <a:tcPr marT="91425" marB="91425" marR="91425" marL="91425"/>
                </a:tc>
                <a:tc>
                  <a:txBody>
                    <a:bodyPr/>
                    <a:lstStyle/>
                    <a:p>
                      <a:pPr indent="0" lvl="0" marL="0" rtl="0" algn="l">
                        <a:spcBef>
                          <a:spcPts val="0"/>
                        </a:spcBef>
                        <a:spcAft>
                          <a:spcPts val="0"/>
                        </a:spcAft>
                        <a:buNone/>
                      </a:pPr>
                      <a:r>
                        <a:rPr lang="en"/>
                        <a:t>i)Main focus was automatic exploration of webpage application</a:t>
                      </a:r>
                      <a:endParaRPr/>
                    </a:p>
                    <a:p>
                      <a:pPr indent="0" lvl="0" marL="0" rtl="0" algn="l">
                        <a:spcBef>
                          <a:spcPts val="0"/>
                        </a:spcBef>
                        <a:spcAft>
                          <a:spcPts val="0"/>
                        </a:spcAft>
                        <a:buNone/>
                      </a:pPr>
                      <a:r>
                        <a:rPr lang="en"/>
                        <a:t>ii)Testing done on real life applications and tool used was ProCrawl.</a:t>
                      </a:r>
                      <a:endParaRPr/>
                    </a:p>
                  </a:txBody>
                  <a:tcPr marT="91425" marB="91425" marR="91425" marL="91425"/>
                </a:tc>
              </a:tr>
              <a:tr h="7686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Mining Most Specific Workflow Models from Event-Based Data</a:t>
                      </a:r>
                      <a:endParaRPr/>
                    </a:p>
                  </a:txBody>
                  <a:tcPr marT="91425" marB="91425" marR="91425" marL="91425"/>
                </a:tc>
                <a:tc>
                  <a:txBody>
                    <a:bodyPr/>
                    <a:lstStyle/>
                    <a:p>
                      <a:pPr indent="0" lvl="0" marL="0" rtl="0" algn="l">
                        <a:spcBef>
                          <a:spcPts val="0"/>
                        </a:spcBef>
                        <a:spcAft>
                          <a:spcPts val="0"/>
                        </a:spcAft>
                        <a:buNone/>
                      </a:pPr>
                      <a:r>
                        <a:rPr lang="en"/>
                        <a:t>Guido Schimm</a:t>
                      </a:r>
                      <a:endParaRPr/>
                    </a:p>
                  </a:txBody>
                  <a:tcPr marT="91425" marB="91425" marR="91425" marL="91425"/>
                </a:tc>
                <a:tc>
                  <a:txBody>
                    <a:bodyPr/>
                    <a:lstStyle/>
                    <a:p>
                      <a:pPr indent="0" lvl="0" marL="0" rtl="0" algn="l">
                        <a:spcBef>
                          <a:spcPts val="0"/>
                        </a:spcBef>
                        <a:spcAft>
                          <a:spcPts val="0"/>
                        </a:spcAft>
                        <a:buNone/>
                      </a:pPr>
                      <a:r>
                        <a:rPr lang="en"/>
                        <a:t>i)Mining of data from event based data .</a:t>
                      </a:r>
                      <a:endParaRPr/>
                    </a:p>
                    <a:p>
                      <a:pPr indent="0" lvl="0" marL="0" rtl="0" algn="l">
                        <a:spcBef>
                          <a:spcPts val="0"/>
                        </a:spcBef>
                        <a:spcAft>
                          <a:spcPts val="0"/>
                        </a:spcAft>
                        <a:buNone/>
                      </a:pPr>
                      <a:r>
                        <a:rPr lang="en"/>
                        <a:t>ii)Block structured workflow model and extraction procedure were described</a:t>
                      </a:r>
                      <a:endParaRPr/>
                    </a:p>
                  </a:txBody>
                  <a:tcPr marT="91425" marB="91425" marR="91425" marL="91425"/>
                </a:tc>
              </a:tr>
              <a:tr h="13641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Mining workflow model from web applications (IJSPR)</a:t>
                      </a:r>
                      <a:endParaRPr/>
                    </a:p>
                  </a:txBody>
                  <a:tcPr marT="91425" marB="91425" marR="91425" marL="91425"/>
                </a:tc>
                <a:tc>
                  <a:txBody>
                    <a:bodyPr/>
                    <a:lstStyle/>
                    <a:p>
                      <a:pPr indent="0" lvl="0" marL="0" rtl="0" algn="l">
                        <a:spcBef>
                          <a:spcPts val="0"/>
                        </a:spcBef>
                        <a:spcAft>
                          <a:spcPts val="0"/>
                        </a:spcAft>
                        <a:buNone/>
                      </a:pPr>
                      <a:r>
                        <a:rPr lang="en"/>
                        <a:t>Miss. Puja Shankar Salunkhe, </a:t>
                      </a:r>
                      <a:endParaRPr/>
                    </a:p>
                    <a:p>
                      <a:pPr indent="0" lvl="0" marL="0" rtl="0" algn="l">
                        <a:spcBef>
                          <a:spcPts val="0"/>
                        </a:spcBef>
                        <a:spcAft>
                          <a:spcPts val="0"/>
                        </a:spcAft>
                        <a:buNone/>
                      </a:pPr>
                      <a:r>
                        <a:rPr lang="en"/>
                        <a:t>Prof. Dr. D.R. Ingle</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Increased model accuracy using active learning i.e it observes each iteration of execution actions and observe UI changes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Important modules used:</a:t>
            </a:r>
            <a:endParaRPr>
              <a:solidFill>
                <a:srgbClr val="000000"/>
              </a:solidFill>
              <a:latin typeface="Times New Roman"/>
              <a:ea typeface="Times New Roman"/>
              <a:cs typeface="Times New Roman"/>
              <a:sym typeface="Times New Roman"/>
            </a:endParaRPr>
          </a:p>
          <a:p>
            <a:pPr indent="-311150" lvl="0" marL="457200" rtl="0" algn="l">
              <a:spcBef>
                <a:spcPts val="16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Tweepy: </a:t>
            </a:r>
            <a:r>
              <a:rPr lang="en" sz="1200">
                <a:solidFill>
                  <a:srgbClr val="000000"/>
                </a:solidFill>
                <a:latin typeface="Times New Roman"/>
                <a:ea typeface="Times New Roman"/>
                <a:cs typeface="Times New Roman"/>
                <a:sym typeface="Times New Roman"/>
              </a:rPr>
              <a:t>An easy-to-use Python library for accessing the Twitter API.</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Nltk: </a:t>
            </a:r>
            <a:r>
              <a:rPr lang="en" sz="1200">
                <a:solidFill>
                  <a:srgbClr val="000000"/>
                </a:solidFill>
                <a:highlight>
                  <a:srgbClr val="FFFFFF"/>
                </a:highlight>
                <a:latin typeface="Times New Roman"/>
                <a:ea typeface="Times New Roman"/>
                <a:cs typeface="Times New Roman"/>
                <a:sym typeface="Times New Roman"/>
              </a:rPr>
              <a:t>NLTK is a leading platform for building Python programs to work with human language data</a:t>
            </a:r>
            <a:r>
              <a:rPr lang="en" sz="1100">
                <a:solidFill>
                  <a:srgbClr val="000000"/>
                </a:solidFill>
                <a:highlight>
                  <a:srgbClr val="FFFFFF"/>
                </a:highlight>
                <a:latin typeface="Times New Roman"/>
                <a:ea typeface="Times New Roman"/>
                <a:cs typeface="Times New Roman"/>
                <a:sym typeface="Times New Roman"/>
              </a:rPr>
              <a:t>.</a:t>
            </a:r>
            <a:endParaRPr sz="11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YAML: it`s a data-serialization language commonly used for configuration files.   </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NLP libraries such as:</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Textblob for sentiment analysis which is a python library for processing textual data</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word cloud which is used for data visualization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Other:</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Dataframe and other packages from Pandas, numpy , matplotlib as plotting library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Model</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3043675" y="2408388"/>
            <a:ext cx="3276600" cy="240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94475" y="383525"/>
            <a:ext cx="76887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Model</a:t>
            </a:r>
            <a:endParaRPr/>
          </a:p>
        </p:txBody>
      </p:sp>
      <p:sp>
        <p:nvSpPr>
          <p:cNvPr id="125" name="Google Shape;125;p19"/>
          <p:cNvSpPr txBox="1"/>
          <p:nvPr>
            <p:ph idx="1" type="body"/>
          </p:nvPr>
        </p:nvSpPr>
        <p:spPr>
          <a:xfrm>
            <a:off x="772675" y="1451125"/>
            <a:ext cx="7880700" cy="35463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Data understanding</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Data preparation</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Modeling</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Evaluation</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Deployment</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1)Extract the data from the file or scrape the website and gather the data. </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2)Differentiate between structured and unstructured data</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3)Data</a:t>
            </a:r>
            <a:endParaRPr sz="11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i)convert files into matrix format to better visualize the data.</a:t>
            </a:r>
            <a:endParaRPr sz="11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ii)import pandas, numpy, sklearn, seaborn , matplotlib   functions</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5) Visualistation</a:t>
            </a:r>
            <a:endParaRPr sz="1100">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i)Plotting of the data </a:t>
            </a:r>
            <a:endParaRPr sz="1100">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100">
                <a:solidFill>
                  <a:srgbClr val="000000"/>
                </a:solidFill>
                <a:latin typeface="Times New Roman"/>
                <a:ea typeface="Times New Roman"/>
                <a:cs typeface="Times New Roman"/>
                <a:sym typeface="Times New Roman"/>
              </a:rPr>
              <a:t>ii) Analysis of the result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58925" y="272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ANALYSIS</a:t>
            </a:r>
            <a:endParaRPr/>
          </a:p>
        </p:txBody>
      </p:sp>
      <p:sp>
        <p:nvSpPr>
          <p:cNvPr id="137" name="Google Shape;137;p21"/>
          <p:cNvSpPr txBox="1"/>
          <p:nvPr>
            <p:ph idx="1" type="body"/>
          </p:nvPr>
        </p:nvSpPr>
        <p:spPr>
          <a:xfrm>
            <a:off x="701600" y="807250"/>
            <a:ext cx="7963500" cy="43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was done on  two websites :Amazon ,Twitter</a:t>
            </a:r>
            <a:endParaRPr/>
          </a:p>
          <a:p>
            <a:pPr indent="0" lvl="0" marL="0" rtl="0" algn="l">
              <a:spcBef>
                <a:spcPts val="1600"/>
              </a:spcBef>
              <a:spcAft>
                <a:spcPts val="0"/>
              </a:spcAft>
              <a:buNone/>
            </a:pPr>
            <a:r>
              <a:rPr lang="en"/>
              <a:t>A)Amazon  webpage of laptop purchase using crawling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Rating review given by the users to on different laptop till that day</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38" name="Google Shape;138;p21"/>
          <p:cNvPicPr preferRelativeResize="0"/>
          <p:nvPr/>
        </p:nvPicPr>
        <p:blipFill>
          <a:blip r:embed="rId3">
            <a:alphaModFix/>
          </a:blip>
          <a:stretch>
            <a:fillRect/>
          </a:stretch>
        </p:blipFill>
        <p:spPr>
          <a:xfrm>
            <a:off x="1022625" y="1648925"/>
            <a:ext cx="7518175" cy="289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