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6" r:id="rId1"/>
  </p:sldMasterIdLst>
  <p:sldIdLst>
    <p:sldId id="256" r:id="rId2"/>
    <p:sldId id="257" r:id="rId3"/>
    <p:sldId id="278" r:id="rId4"/>
    <p:sldId id="283" r:id="rId5"/>
    <p:sldId id="279" r:id="rId6"/>
    <p:sldId id="284" r:id="rId7"/>
    <p:sldId id="280" r:id="rId8"/>
    <p:sldId id="285" r:id="rId9"/>
    <p:sldId id="293" r:id="rId10"/>
    <p:sldId id="281" r:id="rId11"/>
    <p:sldId id="286" r:id="rId12"/>
    <p:sldId id="282" r:id="rId13"/>
    <p:sldId id="287" r:id="rId14"/>
    <p:sldId id="288" r:id="rId15"/>
    <p:sldId id="289" r:id="rId16"/>
    <p:sldId id="273" r:id="rId17"/>
    <p:sldId id="294" r:id="rId18"/>
    <p:sldId id="274" r:id="rId19"/>
    <p:sldId id="295" r:id="rId20"/>
    <p:sldId id="275"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95AD31-C661-42B1-4A4A-4D097FB5BA7F}" v="1720" dt="2025-04-04T12:12:20.056"/>
    <p1510:client id="{74A7B422-0290-E8C9-641D-52AE170C9FB1}" v="298" dt="2025-04-03T05:39:24.162"/>
    <p1510:client id="{7821C153-5442-6C9D-7FF2-618B06093911}" v="4479" dt="2025-04-04T14:30:59.4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a:t>Click to edit Master title style</a:t>
            </a:r>
          </a:p>
        </p:txBody>
      </p:sp>
      <p:sp>
        <p:nvSpPr>
          <p:cNvPr id="3" name="Subtitle 2">
            <a:extLst>
              <a:ext uri="{FF2B5EF4-FFF2-40B4-BE49-F238E27FC236}">
                <a16:creationId xmlns=""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C54674D3-6FB9-5549-B0F2-FD61E82D1FF1}"/>
              </a:ext>
            </a:extLst>
          </p:cNvPr>
          <p:cNvSpPr>
            <a:spLocks noGrp="1"/>
          </p:cNvSpPr>
          <p:nvPr>
            <p:ph type="dt" sz="half" idx="10"/>
          </p:nvPr>
        </p:nvSpPr>
        <p:spPr/>
        <p:txBody>
          <a:bodyPr/>
          <a:lstStyle/>
          <a:p>
            <a:fld id="{807E39B8-A7CB-4B82-AC0C-44B99F546761}" type="datetimeFigureOut">
              <a:rPr lang="en-US" dirty="0"/>
              <a:t>8/20/2025</a:t>
            </a:fld>
            <a:endParaRPr lang="en-US"/>
          </a:p>
        </p:txBody>
      </p:sp>
      <p:sp>
        <p:nvSpPr>
          <p:cNvPr id="5" name="Footer Placeholder 4">
            <a:extLst>
              <a:ext uri="{FF2B5EF4-FFF2-40B4-BE49-F238E27FC236}">
                <a16:creationId xmlns="" xmlns:a16="http://schemas.microsoft.com/office/drawing/2014/main" id="{AB239BBC-C979-2C77-493E-CF5498AEB5DB}"/>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 xmlns:a16="http://schemas.microsoft.com/office/drawing/2014/main" id="{53813B7E-A51C-D9CD-2189-650A9D63BFF9}"/>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87151641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54D92E3-36AD-2615-0166-6B73C34F10FA}"/>
              </a:ext>
            </a:extLst>
          </p:cNvPr>
          <p:cNvSpPr>
            <a:spLocks noGrp="1"/>
          </p:cNvSpPr>
          <p:nvPr>
            <p:ph type="dt" sz="half" idx="10"/>
          </p:nvPr>
        </p:nvSpPr>
        <p:spPr/>
        <p:txBody>
          <a:bodyPr/>
          <a:lstStyle/>
          <a:p>
            <a:fld id="{01742F6F-0846-489A-A4BC-61B476BE2887}" type="datetimeFigureOut">
              <a:rPr lang="en-US" dirty="0"/>
              <a:t>8/20/2025</a:t>
            </a:fld>
            <a:endParaRPr lang="en-US"/>
          </a:p>
        </p:txBody>
      </p:sp>
      <p:sp>
        <p:nvSpPr>
          <p:cNvPr id="5" name="Footer Placeholder 4">
            <a:extLst>
              <a:ext uri="{FF2B5EF4-FFF2-40B4-BE49-F238E27FC236}">
                <a16:creationId xmlns="" xmlns:a16="http://schemas.microsoft.com/office/drawing/2014/main" id="{F10BFB69-319D-2284-2734-217160D396D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 xmlns:a16="http://schemas.microsoft.com/office/drawing/2014/main" id="{1A6883B0-C775-5BD2-8EC6-A41D19BCA156}"/>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3228331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71802BF-9E0C-3251-8FAE-81F07DB05344}"/>
              </a:ext>
            </a:extLst>
          </p:cNvPr>
          <p:cNvSpPr>
            <a:spLocks noGrp="1"/>
          </p:cNvSpPr>
          <p:nvPr>
            <p:ph type="dt" sz="half" idx="10"/>
          </p:nvPr>
        </p:nvSpPr>
        <p:spPr/>
        <p:txBody>
          <a:bodyPr/>
          <a:lstStyle/>
          <a:p>
            <a:fld id="{B229DF21-A340-467A-94AB-9502647BB771}" type="datetimeFigureOut">
              <a:rPr lang="en-US" dirty="0"/>
              <a:t>8/20/2025</a:t>
            </a:fld>
            <a:endParaRPr lang="en-US"/>
          </a:p>
        </p:txBody>
      </p:sp>
      <p:sp>
        <p:nvSpPr>
          <p:cNvPr id="5" name="Footer Placeholder 4">
            <a:extLst>
              <a:ext uri="{FF2B5EF4-FFF2-40B4-BE49-F238E27FC236}">
                <a16:creationId xmlns="" xmlns:a16="http://schemas.microsoft.com/office/drawing/2014/main" id="{329F1754-5B8F-A9FA-E8B1-06E04CE283D5}"/>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 xmlns:a16="http://schemas.microsoft.com/office/drawing/2014/main" id="{5F01E6A8-5139-ECD4-CC0C-32FFC6741000}"/>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2877302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8/20/2025</a:t>
            </a:fld>
            <a:endParaRPr lang="en-US"/>
          </a:p>
        </p:txBody>
      </p:sp>
      <p:sp>
        <p:nvSpPr>
          <p:cNvPr id="7" name="Holder 7"/>
          <p:cNvSpPr>
            <a:spLocks noGrp="1"/>
          </p:cNvSpPr>
          <p:nvPr>
            <p:ph type="sldNum" sz="quarter" idx="7"/>
          </p:nvPr>
        </p:nvSpPr>
        <p:spPr/>
        <p:txBody>
          <a:bodyPr lIns="0" tIns="0" rIns="0" bIns="0"/>
          <a:lstStyle>
            <a:lvl1pPr>
              <a:defRPr sz="1200" b="0" i="0">
                <a:solidFill>
                  <a:srgbClr val="767676"/>
                </a:solidFill>
                <a:latin typeface="Trebuchet MS"/>
                <a:cs typeface="Trebuchet MS"/>
              </a:defRPr>
            </a:lvl1pPr>
          </a:lstStyle>
          <a:p>
            <a:pPr marL="12700">
              <a:lnSpc>
                <a:spcPct val="100000"/>
              </a:lnSpc>
              <a:spcBef>
                <a:spcPts val="25"/>
              </a:spcBef>
            </a:pPr>
            <a:fld id="{81D60167-4931-47E6-BA6A-407CBD079E47}" type="slidenum">
              <a:rPr spc="-25" dirty="0"/>
              <a:t>‹#›</a:t>
            </a:fld>
            <a:endParaRPr spc="-25"/>
          </a:p>
        </p:txBody>
      </p:sp>
    </p:spTree>
    <p:extLst>
      <p:ext uri="{BB962C8B-B14F-4D97-AF65-F5344CB8AC3E}">
        <p14:creationId xmlns:p14="http://schemas.microsoft.com/office/powerpoint/2010/main" val="2966955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F745C9F-D94D-E5D3-B73A-20621FA536D5}"/>
              </a:ext>
            </a:extLst>
          </p:cNvPr>
          <p:cNvSpPr>
            <a:spLocks noGrp="1"/>
          </p:cNvSpPr>
          <p:nvPr>
            <p:ph type="dt" sz="half" idx="10"/>
          </p:nvPr>
        </p:nvSpPr>
        <p:spPr/>
        <p:txBody>
          <a:bodyPr/>
          <a:lstStyle/>
          <a:p>
            <a:fld id="{FE7E3940-CA92-4FEE-A698-62CF7BC5AC36}" type="datetimeFigureOut">
              <a:rPr lang="en-US" dirty="0"/>
              <a:t>8/20/2025</a:t>
            </a:fld>
            <a:endParaRPr lang="en-US"/>
          </a:p>
        </p:txBody>
      </p:sp>
      <p:sp>
        <p:nvSpPr>
          <p:cNvPr id="5" name="Footer Placeholder 4">
            <a:extLst>
              <a:ext uri="{FF2B5EF4-FFF2-40B4-BE49-F238E27FC236}">
                <a16:creationId xmlns="" xmlns:a16="http://schemas.microsoft.com/office/drawing/2014/main" id="{E5FAB243-BB42-966A-4708-15C9B11D6885}"/>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 xmlns:a16="http://schemas.microsoft.com/office/drawing/2014/main" id="{D5C3A3BD-2CC5-03D3-4CD6-E31A55BA2D23}"/>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150563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a:t>Click to edit Master title style</a:t>
            </a:r>
          </a:p>
        </p:txBody>
      </p:sp>
      <p:sp>
        <p:nvSpPr>
          <p:cNvPr id="3" name="Text Placeholder 2">
            <a:extLst>
              <a:ext uri="{FF2B5EF4-FFF2-40B4-BE49-F238E27FC236}">
                <a16:creationId xmlns=""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1600">
                <a:solidFill>
                  <a:schemeClr val="tx1">
                    <a:tint val="82000"/>
                  </a:schemeClr>
                </a:solidFill>
              </a:defRPr>
            </a:lvl2pPr>
            <a:lvl3pPr marL="914400" indent="0">
              <a:buNone/>
              <a:defRPr sz="16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20D9B82-EEF4-2CD7-61FE-BAFB2B96D641}"/>
              </a:ext>
            </a:extLst>
          </p:cNvPr>
          <p:cNvSpPr>
            <a:spLocks noGrp="1"/>
          </p:cNvSpPr>
          <p:nvPr>
            <p:ph type="dt" sz="half" idx="10"/>
          </p:nvPr>
        </p:nvSpPr>
        <p:spPr/>
        <p:txBody>
          <a:bodyPr/>
          <a:lstStyle/>
          <a:p>
            <a:fld id="{E33CD641-6C35-45D1-9313-2719E9EA8AD8}" type="datetimeFigureOut">
              <a:rPr lang="en-US" dirty="0"/>
              <a:t>8/20/2025</a:t>
            </a:fld>
            <a:endParaRPr lang="en-US"/>
          </a:p>
        </p:txBody>
      </p:sp>
      <p:sp>
        <p:nvSpPr>
          <p:cNvPr id="5" name="Footer Placeholder 4">
            <a:extLst>
              <a:ext uri="{FF2B5EF4-FFF2-40B4-BE49-F238E27FC236}">
                <a16:creationId xmlns="" xmlns:a16="http://schemas.microsoft.com/office/drawing/2014/main" id="{59A222B6-F7A8-70A5-B023-FCAD5D7C4BB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 xmlns:a16="http://schemas.microsoft.com/office/drawing/2014/main" id="{4E85D758-2E38-8A8D-75BC-667F6A23B95B}"/>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1424547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99D7DF5-30AD-AE47-D516-5CEE82770734}"/>
              </a:ext>
            </a:extLst>
          </p:cNvPr>
          <p:cNvSpPr>
            <a:spLocks noGrp="1"/>
          </p:cNvSpPr>
          <p:nvPr>
            <p:ph type="dt" sz="half" idx="10"/>
          </p:nvPr>
        </p:nvSpPr>
        <p:spPr/>
        <p:txBody>
          <a:bodyPr/>
          <a:lstStyle/>
          <a:p>
            <a:fld id="{35301268-3A74-4110-8F08-063DFB8BB885}" type="datetimeFigureOut">
              <a:rPr lang="en-US" dirty="0"/>
              <a:t>8/20/2025</a:t>
            </a:fld>
            <a:endParaRPr lang="en-US"/>
          </a:p>
        </p:txBody>
      </p:sp>
      <p:sp>
        <p:nvSpPr>
          <p:cNvPr id="6" name="Footer Placeholder 5">
            <a:extLst>
              <a:ext uri="{FF2B5EF4-FFF2-40B4-BE49-F238E27FC236}">
                <a16:creationId xmlns="" xmlns:a16="http://schemas.microsoft.com/office/drawing/2014/main" id="{8B05C503-B649-B083-6341-F6E376AF8C72}"/>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 xmlns:a16="http://schemas.microsoft.com/office/drawing/2014/main" id="{1E53EA35-CF5A-DB36-8B14-5C184B6F14D3}"/>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371304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48182A01-DE7C-3BA4-96FF-CDEF2F608FCA}"/>
              </a:ext>
            </a:extLst>
          </p:cNvPr>
          <p:cNvSpPr>
            <a:spLocks noGrp="1"/>
          </p:cNvSpPr>
          <p:nvPr>
            <p:ph type="dt" sz="half" idx="10"/>
          </p:nvPr>
        </p:nvSpPr>
        <p:spPr/>
        <p:txBody>
          <a:bodyPr/>
          <a:lstStyle/>
          <a:p>
            <a:fld id="{BF91C1AF-C1FB-48A7-98B4-E595E63F6614}" type="datetimeFigureOut">
              <a:rPr lang="en-US" dirty="0"/>
              <a:t>8/20/2025</a:t>
            </a:fld>
            <a:endParaRPr lang="en-US"/>
          </a:p>
        </p:txBody>
      </p:sp>
      <p:sp>
        <p:nvSpPr>
          <p:cNvPr id="8" name="Footer Placeholder 7">
            <a:extLst>
              <a:ext uri="{FF2B5EF4-FFF2-40B4-BE49-F238E27FC236}">
                <a16:creationId xmlns="" xmlns:a16="http://schemas.microsoft.com/office/drawing/2014/main" id="{6FCAA828-0166-8ECD-BCE8-654BEFDD7155}"/>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 xmlns:a16="http://schemas.microsoft.com/office/drawing/2014/main" id="{7690C0D2-459A-04AA-FD90-7687D2FE8A9D}"/>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253014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F569611-F911-D3D4-B613-ACCDA56C45D2}"/>
              </a:ext>
            </a:extLst>
          </p:cNvPr>
          <p:cNvSpPr>
            <a:spLocks noGrp="1"/>
          </p:cNvSpPr>
          <p:nvPr>
            <p:ph type="dt" sz="half" idx="10"/>
          </p:nvPr>
        </p:nvSpPr>
        <p:spPr/>
        <p:txBody>
          <a:bodyPr/>
          <a:lstStyle/>
          <a:p>
            <a:fld id="{97144C44-5F8C-4BEA-BBCE-8694F126DC43}" type="datetimeFigureOut">
              <a:rPr lang="en-US" dirty="0"/>
              <a:t>8/20/2025</a:t>
            </a:fld>
            <a:endParaRPr lang="en-US"/>
          </a:p>
        </p:txBody>
      </p:sp>
      <p:sp>
        <p:nvSpPr>
          <p:cNvPr id="4" name="Footer Placeholder 3">
            <a:extLst>
              <a:ext uri="{FF2B5EF4-FFF2-40B4-BE49-F238E27FC236}">
                <a16:creationId xmlns="" xmlns:a16="http://schemas.microsoft.com/office/drawing/2014/main" id="{F6EA1961-0B6B-8FEB-F2CB-C42E90EF2DFD}"/>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 xmlns:a16="http://schemas.microsoft.com/office/drawing/2014/main" id="{F42AA80E-3139-9F1B-9C3E-2A76628CF4F8}"/>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36415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AF54789-9F96-511A-0FB6-24F6A8418C72}"/>
              </a:ext>
            </a:extLst>
          </p:cNvPr>
          <p:cNvSpPr>
            <a:spLocks noGrp="1"/>
          </p:cNvSpPr>
          <p:nvPr>
            <p:ph type="dt" sz="half" idx="10"/>
          </p:nvPr>
        </p:nvSpPr>
        <p:spPr/>
        <p:txBody>
          <a:bodyPr/>
          <a:lstStyle/>
          <a:p>
            <a:fld id="{039E56F9-C8F2-4EF7-8042-704C94FF2795}" type="datetimeFigureOut">
              <a:rPr lang="en-US" dirty="0"/>
              <a:t>8/20/2025</a:t>
            </a:fld>
            <a:endParaRPr lang="en-US"/>
          </a:p>
        </p:txBody>
      </p:sp>
      <p:sp>
        <p:nvSpPr>
          <p:cNvPr id="3" name="Footer Placeholder 2">
            <a:extLst>
              <a:ext uri="{FF2B5EF4-FFF2-40B4-BE49-F238E27FC236}">
                <a16:creationId xmlns="" xmlns:a16="http://schemas.microsoft.com/office/drawing/2014/main" id="{8B780399-ADEF-8F74-9F59-6AD804C9393E}"/>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 xmlns:a16="http://schemas.microsoft.com/office/drawing/2014/main" id="{95B6A34F-ABAB-9C4E-38A1-C6EEB944B97C}"/>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106449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A95267E-088F-FB9A-9469-551890F29F01}"/>
              </a:ext>
            </a:extLst>
          </p:cNvPr>
          <p:cNvSpPr>
            <a:spLocks noGrp="1"/>
          </p:cNvSpPr>
          <p:nvPr>
            <p:ph type="dt" sz="half" idx="10"/>
          </p:nvPr>
        </p:nvSpPr>
        <p:spPr/>
        <p:txBody>
          <a:bodyPr/>
          <a:lstStyle/>
          <a:p>
            <a:fld id="{4F6932DF-953D-44BD-83F8-5D8DA76EA12A}" type="datetimeFigureOut">
              <a:rPr lang="en-US" dirty="0"/>
              <a:t>8/20/2025</a:t>
            </a:fld>
            <a:endParaRPr lang="en-US"/>
          </a:p>
        </p:txBody>
      </p:sp>
      <p:sp>
        <p:nvSpPr>
          <p:cNvPr id="6" name="Footer Placeholder 5">
            <a:extLst>
              <a:ext uri="{FF2B5EF4-FFF2-40B4-BE49-F238E27FC236}">
                <a16:creationId xmlns="" xmlns:a16="http://schemas.microsoft.com/office/drawing/2014/main" id="{38EA3FFC-B3A6-C0B6-5DAE-70BE0D6FBD6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 xmlns:a16="http://schemas.microsoft.com/office/drawing/2014/main" id="{B108D35F-BC2E-8D14-060F-449CBAF7C0D2}"/>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4027310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 xmlns:a16="http://schemas.microsoft.com/office/drawing/2014/main" id="{0683BB3A-9E24-DE4C-9619-1502F1B6F389}"/>
              </a:ext>
            </a:extLst>
          </p:cNvPr>
          <p:cNvSpPr>
            <a:spLocks noGrp="1" noChangeAspect="1"/>
          </p:cNvSpPr>
          <p:nvPr>
            <p:ph type="pic" idx="1"/>
          </p:nvPr>
        </p:nvSpPr>
        <p:spPr>
          <a:xfrm>
            <a:off x="5247408" y="919595"/>
            <a:ext cx="6107979" cy="501361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24B7212-6816-FFD1-50B2-58844AD38E26}"/>
              </a:ext>
            </a:extLst>
          </p:cNvPr>
          <p:cNvSpPr>
            <a:spLocks noGrp="1"/>
          </p:cNvSpPr>
          <p:nvPr>
            <p:ph type="dt" sz="half" idx="10"/>
          </p:nvPr>
        </p:nvSpPr>
        <p:spPr/>
        <p:txBody>
          <a:bodyPr/>
          <a:lstStyle/>
          <a:p>
            <a:fld id="{352F326D-65F4-4B2F-9A62-9E4BD9402C47}" type="datetimeFigureOut">
              <a:rPr lang="en-US" dirty="0"/>
              <a:t>8/20/2025</a:t>
            </a:fld>
            <a:endParaRPr lang="en-US"/>
          </a:p>
        </p:txBody>
      </p:sp>
      <p:sp>
        <p:nvSpPr>
          <p:cNvPr id="6" name="Footer Placeholder 5">
            <a:extLst>
              <a:ext uri="{FF2B5EF4-FFF2-40B4-BE49-F238E27FC236}">
                <a16:creationId xmlns="" xmlns:a16="http://schemas.microsoft.com/office/drawing/2014/main" id="{A2417744-5A24-B7B7-5FD6-E98E60832F27}"/>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 xmlns:a16="http://schemas.microsoft.com/office/drawing/2014/main" id="{14CDA4D1-A71D-A7A6-3D0C-294E5D280BE8}"/>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346460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F9B0CB28-85DB-480B-8C99-FD493ACC7120}" type="datetimeFigureOut">
              <a:rPr lang="en-US" dirty="0"/>
              <a:t>8/20/2025</a:t>
            </a:fld>
            <a:endParaRPr lang="en-US"/>
          </a:p>
        </p:txBody>
      </p:sp>
      <p:sp>
        <p:nvSpPr>
          <p:cNvPr id="5" name="Footer Placeholder 4">
            <a:extLst>
              <a:ext uri="{FF2B5EF4-FFF2-40B4-BE49-F238E27FC236}">
                <a16:creationId xmlns=""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
              </a:t>
            </a:r>
          </a:p>
        </p:txBody>
      </p:sp>
      <p:sp>
        <p:nvSpPr>
          <p:cNvPr id="6" name="Slide Number Placeholder 5">
            <a:extLst>
              <a:ext uri="{FF2B5EF4-FFF2-40B4-BE49-F238E27FC236}">
                <a16:creationId xmlns=""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5E4DE196-8A13-4FF7-A07E-102851959EAB}" type="slidenum">
              <a:rPr lang="en-US" dirty="0"/>
              <a:pPr/>
              <a:t>‹#›</a:t>
            </a:fld>
            <a:endParaRPr lang="en-US"/>
          </a:p>
        </p:txBody>
      </p:sp>
    </p:spTree>
    <p:extLst>
      <p:ext uri="{BB962C8B-B14F-4D97-AF65-F5344CB8AC3E}">
        <p14:creationId xmlns:p14="http://schemas.microsoft.com/office/powerpoint/2010/main" val="416078139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guide id="5" orient="horz" pos="3816">
          <p15:clr>
            <a:srgbClr val="F26B43"/>
          </p15:clr>
        </p15:guide>
        <p15:guide id="6" orient="horz" pos="117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0805" y="441872"/>
            <a:ext cx="10002261" cy="936154"/>
          </a:xfrm>
          <a:prstGeom prst="rect">
            <a:avLst/>
          </a:prstGeom>
        </p:spPr>
        <p:txBody>
          <a:bodyPr vert="horz" wrap="square" lIns="0" tIns="12700" rIns="0" bIns="0" rtlCol="0" anchor="t">
            <a:spAutoFit/>
          </a:bodyPr>
          <a:lstStyle/>
          <a:p>
            <a:pPr marL="12700">
              <a:spcBef>
                <a:spcPts val="100"/>
              </a:spcBef>
            </a:pPr>
            <a:r>
              <a:rPr lang="en-US" sz="6000" u="sng">
                <a:latin typeface="Times New Roman"/>
                <a:cs typeface="Times New Roman"/>
              </a:rPr>
              <a:t>Data-Driven Analytics Project</a:t>
            </a:r>
            <a:endParaRPr lang="en-US"/>
          </a:p>
        </p:txBody>
      </p:sp>
      <p:sp>
        <p:nvSpPr>
          <p:cNvPr id="3" name="object 3"/>
          <p:cNvSpPr txBox="1"/>
          <p:nvPr/>
        </p:nvSpPr>
        <p:spPr>
          <a:xfrm>
            <a:off x="3910965" y="3446754"/>
            <a:ext cx="5379339" cy="1227259"/>
          </a:xfrm>
          <a:prstGeom prst="rect">
            <a:avLst/>
          </a:prstGeom>
        </p:spPr>
        <p:txBody>
          <a:bodyPr vert="horz" wrap="square" lIns="0" tIns="12700" rIns="0" bIns="0" rtlCol="0" anchor="t">
            <a:spAutoFit/>
          </a:bodyPr>
          <a:lstStyle/>
          <a:p>
            <a:pPr marL="12700" marR="1595755">
              <a:lnSpc>
                <a:spcPct val="117700"/>
              </a:lnSpc>
              <a:spcBef>
                <a:spcPts val="100"/>
              </a:spcBef>
            </a:pPr>
            <a:r>
              <a:rPr sz="2200" spc="-35" dirty="0" smtClean="0">
                <a:latin typeface="Trebuchet MS"/>
                <a:cs typeface="Trebuchet MS"/>
              </a:rPr>
              <a:t>Student</a:t>
            </a:r>
            <a:r>
              <a:rPr sz="2200" spc="-120" dirty="0" smtClean="0">
                <a:latin typeface="Trebuchet MS"/>
                <a:cs typeface="Trebuchet MS"/>
              </a:rPr>
              <a:t> </a:t>
            </a:r>
            <a:r>
              <a:rPr sz="2200" spc="-10" dirty="0" smtClean="0">
                <a:latin typeface="Trebuchet MS"/>
                <a:cs typeface="Trebuchet MS"/>
              </a:rPr>
              <a:t>Name: </a:t>
            </a:r>
            <a:r>
              <a:rPr lang="en-US" sz="2200" dirty="0" err="1" smtClean="0">
                <a:latin typeface="Trebuchet MS"/>
                <a:cs typeface="Trebuchet MS"/>
              </a:rPr>
              <a:t>Ayush</a:t>
            </a:r>
            <a:r>
              <a:rPr lang="en-US" sz="2200" dirty="0">
                <a:latin typeface="Trebuchet MS"/>
                <a:cs typeface="Trebuchet MS"/>
              </a:rPr>
              <a:t> </a:t>
            </a:r>
            <a:r>
              <a:rPr lang="en-US" sz="2200" dirty="0" smtClean="0">
                <a:latin typeface="Trebuchet MS"/>
                <a:cs typeface="Trebuchet MS"/>
              </a:rPr>
              <a:t>Burman</a:t>
            </a:r>
            <a:endParaRPr lang="en-US" sz="2200" dirty="0" smtClean="0">
              <a:latin typeface="Trebuchet MS"/>
              <a:cs typeface="Trebuchet MS"/>
            </a:endParaRPr>
          </a:p>
          <a:p>
            <a:pPr marL="12700" marR="1595755">
              <a:lnSpc>
                <a:spcPct val="117700"/>
              </a:lnSpc>
              <a:spcBef>
                <a:spcPts val="100"/>
              </a:spcBef>
            </a:pPr>
            <a:r>
              <a:rPr sz="2200" spc="-25" dirty="0" smtClean="0">
                <a:latin typeface="Trebuchet MS"/>
                <a:cs typeface="Trebuchet MS"/>
              </a:rPr>
              <a:t>Batch</a:t>
            </a:r>
            <a:r>
              <a:rPr sz="2200" spc="-155" dirty="0" smtClean="0">
                <a:latin typeface="Trebuchet MS"/>
                <a:cs typeface="Trebuchet MS"/>
              </a:rPr>
              <a:t> </a:t>
            </a:r>
            <a:r>
              <a:rPr sz="2200" spc="-10" dirty="0" smtClean="0">
                <a:latin typeface="Trebuchet MS"/>
                <a:cs typeface="Trebuchet MS"/>
              </a:rPr>
              <a:t>Code:</a:t>
            </a:r>
            <a:r>
              <a:rPr sz="2200" spc="-170" dirty="0" smtClean="0">
                <a:latin typeface="Trebuchet MS"/>
                <a:cs typeface="Trebuchet MS"/>
              </a:rPr>
              <a:t> </a:t>
            </a:r>
            <a:r>
              <a:rPr sz="2200" spc="-10" dirty="0" smtClean="0">
                <a:latin typeface="Trebuchet MS"/>
                <a:cs typeface="Trebuchet MS"/>
              </a:rPr>
              <a:t>DA464S46</a:t>
            </a:r>
            <a:endParaRPr sz="2200" dirty="0" smtClean="0">
              <a:latin typeface="Trebuchet MS"/>
              <a:cs typeface="Trebuchet MS"/>
            </a:endParaRPr>
          </a:p>
          <a:p>
            <a:pPr marL="12700">
              <a:lnSpc>
                <a:spcPct val="100000"/>
              </a:lnSpc>
              <a:spcBef>
                <a:spcPts val="470"/>
              </a:spcBef>
            </a:pPr>
            <a:r>
              <a:rPr sz="2200" spc="-90" dirty="0" smtClean="0">
                <a:latin typeface="Trebuchet MS"/>
                <a:cs typeface="Trebuchet MS"/>
              </a:rPr>
              <a:t>Project</a:t>
            </a:r>
            <a:r>
              <a:rPr sz="2200" spc="-155" dirty="0" smtClean="0">
                <a:latin typeface="Trebuchet MS"/>
                <a:cs typeface="Trebuchet MS"/>
              </a:rPr>
              <a:t> </a:t>
            </a:r>
            <a:r>
              <a:rPr sz="2200" spc="-50" dirty="0">
                <a:latin typeface="Trebuchet MS"/>
                <a:cs typeface="Trebuchet MS"/>
              </a:rPr>
              <a:t>Guide:</a:t>
            </a:r>
            <a:r>
              <a:rPr sz="2200" spc="-170" dirty="0">
                <a:latin typeface="Trebuchet MS"/>
                <a:cs typeface="Trebuchet MS"/>
              </a:rPr>
              <a:t> </a:t>
            </a:r>
            <a:r>
              <a:rPr sz="2200" spc="-45" dirty="0" err="1">
                <a:latin typeface="Trebuchet MS"/>
                <a:cs typeface="Trebuchet MS"/>
              </a:rPr>
              <a:t>Komilla</a:t>
            </a:r>
            <a:r>
              <a:rPr sz="2200" spc="-175" dirty="0">
                <a:latin typeface="Trebuchet MS"/>
                <a:cs typeface="Trebuchet MS"/>
              </a:rPr>
              <a:t> </a:t>
            </a:r>
            <a:r>
              <a:rPr sz="2200" spc="-10" dirty="0">
                <a:latin typeface="Trebuchet MS"/>
                <a:cs typeface="Trebuchet MS"/>
              </a:rPr>
              <a:t>Bhatia</a:t>
            </a:r>
            <a:endParaRPr sz="22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6E869E-F91B-66D9-03D0-AF696072E232}"/>
              </a:ext>
            </a:extLst>
          </p:cNvPr>
          <p:cNvSpPr>
            <a:spLocks noGrp="1"/>
          </p:cNvSpPr>
          <p:nvPr>
            <p:ph type="title"/>
          </p:nvPr>
        </p:nvSpPr>
        <p:spPr>
          <a:xfrm>
            <a:off x="-1359946" y="-117079"/>
            <a:ext cx="9543622" cy="606902"/>
          </a:xfrm>
        </p:spPr>
        <p:txBody>
          <a:bodyPr>
            <a:normAutofit fontScale="90000"/>
          </a:bodyPr>
          <a:lstStyle/>
          <a:p>
            <a:endParaRPr lang="en-US" sz="2300" dirty="0">
              <a:solidFill>
                <a:srgbClr val="000000"/>
              </a:solidFill>
              <a:latin typeface="Trebuchet MS"/>
            </a:endParaRPr>
          </a:p>
          <a:p>
            <a:r>
              <a:rPr lang="en-US" dirty="0"/>
              <a:t>               </a:t>
            </a:r>
            <a:r>
              <a:rPr lang="en-US" sz="2900" dirty="0">
                <a:solidFill>
                  <a:srgbClr val="000000"/>
                </a:solidFill>
                <a:latin typeface="Trebuchet MS"/>
              </a:rPr>
              <a:t>Employee Data Analysis</a:t>
            </a:r>
            <a:r>
              <a:rPr lang="en-US" dirty="0"/>
              <a:t>  - </a:t>
            </a:r>
            <a:r>
              <a:rPr lang="en-US" u="sng" dirty="0">
                <a:solidFill>
                  <a:srgbClr val="000000"/>
                </a:solidFill>
                <a:latin typeface="Times New Roman"/>
                <a:cs typeface="Times New Roman"/>
              </a:rPr>
              <a:t>Insights from the analysis</a:t>
            </a:r>
            <a:endParaRPr lang="en-US" dirty="0"/>
          </a:p>
        </p:txBody>
      </p:sp>
      <p:sp>
        <p:nvSpPr>
          <p:cNvPr id="3" name="Content Placeholder 2">
            <a:extLst>
              <a:ext uri="{FF2B5EF4-FFF2-40B4-BE49-F238E27FC236}">
                <a16:creationId xmlns="" xmlns:a16="http://schemas.microsoft.com/office/drawing/2014/main" id="{A1E2F808-CAA6-8C6C-97C2-9D006E2F3EBB}"/>
              </a:ext>
            </a:extLst>
          </p:cNvPr>
          <p:cNvSpPr>
            <a:spLocks noGrp="1"/>
          </p:cNvSpPr>
          <p:nvPr>
            <p:ph idx="1"/>
          </p:nvPr>
        </p:nvSpPr>
        <p:spPr>
          <a:xfrm>
            <a:off x="105527" y="489823"/>
            <a:ext cx="12172393" cy="783735"/>
          </a:xfrm>
        </p:spPr>
        <p:txBody>
          <a:bodyPr vert="horz" lIns="91440" tIns="45720" rIns="91440" bIns="45720" rtlCol="0" anchor="t">
            <a:normAutofit/>
          </a:bodyPr>
          <a:lstStyle/>
          <a:p>
            <a:pPr>
              <a:buNone/>
            </a:pPr>
            <a:endParaRPr lang="en-US" dirty="0">
              <a:latin typeface="Arial"/>
              <a:cs typeface="Arial"/>
            </a:endParaRPr>
          </a:p>
          <a:p>
            <a:pPr marL="0" indent="0">
              <a:buNone/>
            </a:pPr>
            <a:endParaRPr lang="en-US" dirty="0"/>
          </a:p>
          <a:p>
            <a:endParaRPr lang="en-US" dirty="0"/>
          </a:p>
          <a:p>
            <a:endParaRPr lang="en-US" dirty="0"/>
          </a:p>
        </p:txBody>
      </p:sp>
      <p:sp>
        <p:nvSpPr>
          <p:cNvPr id="4" name="Date Placeholder 3">
            <a:extLst>
              <a:ext uri="{FF2B5EF4-FFF2-40B4-BE49-F238E27FC236}">
                <a16:creationId xmlns="" xmlns:a16="http://schemas.microsoft.com/office/drawing/2014/main" id="{A6204495-1E1F-6751-762F-C1FDD3889661}"/>
              </a:ext>
            </a:extLst>
          </p:cNvPr>
          <p:cNvSpPr>
            <a:spLocks noGrp="1"/>
          </p:cNvSpPr>
          <p:nvPr>
            <p:ph type="dt" sz="half" idx="10"/>
          </p:nvPr>
        </p:nvSpPr>
        <p:spPr/>
        <p:txBody>
          <a:bodyPr/>
          <a:lstStyle/>
          <a:p>
            <a:fld id="{3FA9DE12-B4E6-4018-A4EC-7E4C7FACCC76}" type="datetime1">
              <a:t>8/20/2025</a:t>
            </a:fld>
            <a:endParaRPr lang="en-US"/>
          </a:p>
        </p:txBody>
      </p:sp>
      <p:sp>
        <p:nvSpPr>
          <p:cNvPr id="5" name="Footer Placeholder 4">
            <a:extLst>
              <a:ext uri="{FF2B5EF4-FFF2-40B4-BE49-F238E27FC236}">
                <a16:creationId xmlns="" xmlns:a16="http://schemas.microsoft.com/office/drawing/2014/main" id="{55F17DA3-BF48-5CF8-C1DD-A1EF5AE4FCF5}"/>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 xmlns:a16="http://schemas.microsoft.com/office/drawing/2014/main" id="{CC6B0786-A397-87F2-C2A9-78A505A6BF0C}"/>
              </a:ext>
            </a:extLst>
          </p:cNvPr>
          <p:cNvSpPr>
            <a:spLocks noGrp="1"/>
          </p:cNvSpPr>
          <p:nvPr>
            <p:ph type="sldNum" sz="quarter" idx="12"/>
          </p:nvPr>
        </p:nvSpPr>
        <p:spPr/>
        <p:txBody>
          <a:bodyPr/>
          <a:lstStyle/>
          <a:p>
            <a:fld id="{5E4DE196-8A13-4FF7-A07E-102851959EAB}" type="slidenum">
              <a:rPr lang="en-US" dirty="0"/>
              <a:t>10</a:t>
            </a:fld>
            <a:endParaRPr lang="en-US"/>
          </a:p>
        </p:txBody>
      </p:sp>
      <p:pic>
        <p:nvPicPr>
          <p:cNvPr id="7" name="Picture 6" descr="A screenshot of a computer&#10;&#10;AI-generated content may be incorrect.">
            <a:extLst>
              <a:ext uri="{FF2B5EF4-FFF2-40B4-BE49-F238E27FC236}">
                <a16:creationId xmlns="" xmlns:a16="http://schemas.microsoft.com/office/drawing/2014/main" id="{F82C2837-50F3-0F17-0532-0D62FB9594A8}"/>
              </a:ext>
            </a:extLst>
          </p:cNvPr>
          <p:cNvPicPr>
            <a:picLocks noChangeAspect="1"/>
          </p:cNvPicPr>
          <p:nvPr/>
        </p:nvPicPr>
        <p:blipFill>
          <a:blip r:embed="rId2"/>
          <a:stretch>
            <a:fillRect/>
          </a:stretch>
        </p:blipFill>
        <p:spPr>
          <a:xfrm>
            <a:off x="7696200" y="552939"/>
            <a:ext cx="1809750" cy="1428750"/>
          </a:xfrm>
          <a:prstGeom prst="rect">
            <a:avLst/>
          </a:prstGeom>
        </p:spPr>
      </p:pic>
      <p:pic>
        <p:nvPicPr>
          <p:cNvPr id="8" name="Picture 7" descr="A screenshot of a computer&#10;&#10;AI-generated content may be incorrect.">
            <a:extLst>
              <a:ext uri="{FF2B5EF4-FFF2-40B4-BE49-F238E27FC236}">
                <a16:creationId xmlns="" xmlns:a16="http://schemas.microsoft.com/office/drawing/2014/main" id="{2B19A672-4C82-993B-C7CA-7B626FB3BC62}"/>
              </a:ext>
            </a:extLst>
          </p:cNvPr>
          <p:cNvPicPr>
            <a:picLocks noChangeAspect="1"/>
          </p:cNvPicPr>
          <p:nvPr/>
        </p:nvPicPr>
        <p:blipFill>
          <a:blip r:embed="rId3"/>
          <a:stretch>
            <a:fillRect/>
          </a:stretch>
        </p:blipFill>
        <p:spPr>
          <a:xfrm>
            <a:off x="0" y="568708"/>
            <a:ext cx="7696200" cy="1409700"/>
          </a:xfrm>
          <a:prstGeom prst="rect">
            <a:avLst/>
          </a:prstGeom>
        </p:spPr>
      </p:pic>
      <p:sp>
        <p:nvSpPr>
          <p:cNvPr id="9" name="TextBox 8">
            <a:extLst>
              <a:ext uri="{FF2B5EF4-FFF2-40B4-BE49-F238E27FC236}">
                <a16:creationId xmlns="" xmlns:a16="http://schemas.microsoft.com/office/drawing/2014/main" id="{45E3C303-DE02-F152-4C82-97B3A2D63EFF}"/>
              </a:ext>
            </a:extLst>
          </p:cNvPr>
          <p:cNvSpPr txBox="1"/>
          <p:nvPr/>
        </p:nvSpPr>
        <p:spPr>
          <a:xfrm>
            <a:off x="0" y="1987961"/>
            <a:ext cx="1209314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smtClean="0">
                <a:solidFill>
                  <a:srgbClr val="35403A"/>
                </a:solidFill>
                <a:latin typeface="Arial"/>
                <a:cs typeface="Arial"/>
              </a:rPr>
              <a:t>Interpretation:-</a:t>
            </a:r>
          </a:p>
          <a:p>
            <a:r>
              <a:rPr lang="en-US" sz="1600" dirty="0" smtClean="0"/>
              <a:t>The company employs 23 people total with clear executive structure - Diane Murphy serves as President at the San Francisco office (code 1), supported by VPs Mary Patterson (Sales) and Jeff </a:t>
            </a:r>
            <a:r>
              <a:rPr lang="en-US" sz="1600" dirty="0" err="1" smtClean="0"/>
              <a:t>Firrelli</a:t>
            </a:r>
            <a:r>
              <a:rPr lang="en-US" sz="1600" dirty="0" smtClean="0"/>
              <a:t> (Marketing). Regional sales management is distributed globally with William Patterson managing APAC from Sydney (office 6) and Gerard </a:t>
            </a:r>
            <a:r>
              <a:rPr lang="en-US" sz="1600" dirty="0" err="1" smtClean="0"/>
              <a:t>Bondur</a:t>
            </a:r>
            <a:r>
              <a:rPr lang="en-US" sz="1600" dirty="0" smtClean="0"/>
              <a:t> handling EMEA from Paris (office 4). This structure reflects the company's international presence with centralized leadership and regional sales expertise.</a:t>
            </a:r>
          </a:p>
          <a:p>
            <a:endParaRPr lang="en-US" sz="1600" dirty="0">
              <a:solidFill>
                <a:srgbClr val="000000"/>
              </a:solidFill>
              <a:latin typeface="Arial"/>
              <a:cs typeface="Arial"/>
            </a:endParaRPr>
          </a:p>
        </p:txBody>
      </p:sp>
      <p:sp>
        <p:nvSpPr>
          <p:cNvPr id="12" name="TextBox 11">
            <a:extLst>
              <a:ext uri="{FF2B5EF4-FFF2-40B4-BE49-F238E27FC236}">
                <a16:creationId xmlns="" xmlns:a16="http://schemas.microsoft.com/office/drawing/2014/main" id="{14780DFE-EAA1-C034-1315-CED90E3E158B}"/>
              </a:ext>
            </a:extLst>
          </p:cNvPr>
          <p:cNvSpPr txBox="1"/>
          <p:nvPr/>
        </p:nvSpPr>
        <p:spPr>
          <a:xfrm>
            <a:off x="100914" y="5146589"/>
            <a:ext cx="1209314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smtClean="0">
                <a:solidFill>
                  <a:srgbClr val="35403A"/>
                </a:solidFill>
                <a:latin typeface="Arial"/>
                <a:cs typeface="Arial"/>
              </a:rPr>
              <a:t>Interpretation:-</a:t>
            </a:r>
          </a:p>
          <a:p>
            <a:r>
              <a:rPr lang="en-US" sz="1600" dirty="0" smtClean="0"/>
              <a:t>Gerard Hernandez leads the sales team with $1.12M in total sales, followed by Leslie Jennings at $989K and Pamela Castillo at $750K. All five employees shown are Sales Representatives, indicating a strong focus on direct sales execution. The performance range spans from $637K (Barry Jones) to $1.12M (Gerard Hernandez), showing a 76% variance between top and bottom performers, suggesting opportunities for training standardization or territory optimization to improve overall team consistency.</a:t>
            </a:r>
          </a:p>
          <a:p>
            <a:endParaRPr lang="en-US" sz="1600" dirty="0">
              <a:solidFill>
                <a:srgbClr val="000000"/>
              </a:solidFill>
              <a:latin typeface="Arial"/>
              <a:cs typeface="Arial"/>
            </a:endParaRPr>
          </a:p>
        </p:txBody>
      </p:sp>
      <p:pic>
        <p:nvPicPr>
          <p:cNvPr id="13" name="Picture 12" descr="A screenshot of a computer&#10;&#10;AI-generated content may be incorrect.">
            <a:extLst>
              <a:ext uri="{FF2B5EF4-FFF2-40B4-BE49-F238E27FC236}">
                <a16:creationId xmlns="" xmlns:a16="http://schemas.microsoft.com/office/drawing/2014/main" id="{363C2402-F605-3935-AB18-3214E26AD374}"/>
              </a:ext>
            </a:extLst>
          </p:cNvPr>
          <p:cNvPicPr>
            <a:picLocks noChangeAspect="1"/>
          </p:cNvPicPr>
          <p:nvPr/>
        </p:nvPicPr>
        <p:blipFill>
          <a:blip r:embed="rId4"/>
          <a:stretch>
            <a:fillRect/>
          </a:stretch>
        </p:blipFill>
        <p:spPr>
          <a:xfrm>
            <a:off x="100914" y="3567174"/>
            <a:ext cx="5499786" cy="1212508"/>
          </a:xfrm>
          <a:prstGeom prst="rect">
            <a:avLst/>
          </a:prstGeom>
        </p:spPr>
      </p:pic>
      <p:pic>
        <p:nvPicPr>
          <p:cNvPr id="14" name="Picture 13" descr="A screenshot of a computer&#10;&#10;AI-generated content may be incorrect.">
            <a:extLst>
              <a:ext uri="{FF2B5EF4-FFF2-40B4-BE49-F238E27FC236}">
                <a16:creationId xmlns="" xmlns:a16="http://schemas.microsoft.com/office/drawing/2014/main" id="{F252F352-212F-87F8-4ACD-AA59606577CD}"/>
              </a:ext>
            </a:extLst>
          </p:cNvPr>
          <p:cNvPicPr>
            <a:picLocks noChangeAspect="1"/>
          </p:cNvPicPr>
          <p:nvPr/>
        </p:nvPicPr>
        <p:blipFill>
          <a:blip r:embed="rId5"/>
          <a:stretch>
            <a:fillRect/>
          </a:stretch>
        </p:blipFill>
        <p:spPr>
          <a:xfrm>
            <a:off x="5600700" y="3556862"/>
            <a:ext cx="5153025" cy="1210963"/>
          </a:xfrm>
          <a:prstGeom prst="rect">
            <a:avLst/>
          </a:prstGeom>
        </p:spPr>
      </p:pic>
    </p:spTree>
    <p:extLst>
      <p:ext uri="{BB962C8B-B14F-4D97-AF65-F5344CB8AC3E}">
        <p14:creationId xmlns:p14="http://schemas.microsoft.com/office/powerpoint/2010/main" val="385604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86A36A-6559-6934-104D-8EDBD4EFD1C5}"/>
              </a:ext>
            </a:extLst>
          </p:cNvPr>
          <p:cNvSpPr>
            <a:spLocks noGrp="1"/>
          </p:cNvSpPr>
          <p:nvPr>
            <p:ph type="title"/>
          </p:nvPr>
        </p:nvSpPr>
        <p:spPr>
          <a:xfrm>
            <a:off x="871108" y="1300"/>
            <a:ext cx="10449784" cy="648091"/>
          </a:xfrm>
        </p:spPr>
        <p:txBody>
          <a:bodyPr/>
          <a:lstStyle/>
          <a:p>
            <a:r>
              <a:rPr lang="en-US">
                <a:solidFill>
                  <a:srgbClr val="000000"/>
                </a:solidFill>
                <a:latin typeface="Trebuchet MS"/>
              </a:rPr>
              <a:t>Employee Data Analysis</a:t>
            </a:r>
            <a:r>
              <a:rPr lang="en-US"/>
              <a:t> - </a:t>
            </a:r>
            <a:r>
              <a:rPr lang="en-US" u="sng">
                <a:solidFill>
                  <a:srgbClr val="000000"/>
                </a:solidFill>
                <a:latin typeface="Times New Roman"/>
                <a:cs typeface="Times New Roman"/>
              </a:rPr>
              <a:t>Insights from the analysis</a:t>
            </a:r>
            <a:endParaRPr lang="en-US"/>
          </a:p>
        </p:txBody>
      </p:sp>
      <p:sp>
        <p:nvSpPr>
          <p:cNvPr id="3" name="Content Placeholder 2">
            <a:extLst>
              <a:ext uri="{FF2B5EF4-FFF2-40B4-BE49-F238E27FC236}">
                <a16:creationId xmlns="" xmlns:a16="http://schemas.microsoft.com/office/drawing/2014/main" id="{0CAD0241-03FE-AB88-666D-D034EDE6351D}"/>
              </a:ext>
            </a:extLst>
          </p:cNvPr>
          <p:cNvSpPr>
            <a:spLocks noGrp="1"/>
          </p:cNvSpPr>
          <p:nvPr>
            <p:ph idx="1"/>
          </p:nvPr>
        </p:nvSpPr>
        <p:spPr>
          <a:xfrm>
            <a:off x="146716" y="654580"/>
            <a:ext cx="11811988" cy="5407223"/>
          </a:xfrm>
        </p:spPr>
        <p:txBody>
          <a:bodyPr vert="horz" lIns="91440" tIns="45720" rIns="91440" bIns="45720" rtlCol="0" anchor="t">
            <a:normAutofit/>
          </a:bodyPr>
          <a:lstStyle/>
          <a:p>
            <a:pPr>
              <a:buNone/>
            </a:pPr>
            <a:endParaRPr lang="en-US" b="1" dirty="0">
              <a:latin typeface="Arial"/>
              <a:cs typeface="Arial"/>
            </a:endParaRPr>
          </a:p>
          <a:p>
            <a:pPr marL="0" indent="0">
              <a:buNone/>
            </a:pPr>
            <a:endParaRPr lang="en-US" b="1" dirty="0"/>
          </a:p>
        </p:txBody>
      </p:sp>
      <p:sp>
        <p:nvSpPr>
          <p:cNvPr id="4" name="Date Placeholder 3">
            <a:extLst>
              <a:ext uri="{FF2B5EF4-FFF2-40B4-BE49-F238E27FC236}">
                <a16:creationId xmlns="" xmlns:a16="http://schemas.microsoft.com/office/drawing/2014/main" id="{060516D9-A6C2-EFE2-21F1-887DDB20FC79}"/>
              </a:ext>
            </a:extLst>
          </p:cNvPr>
          <p:cNvSpPr>
            <a:spLocks noGrp="1"/>
          </p:cNvSpPr>
          <p:nvPr>
            <p:ph type="dt" sz="half" idx="10"/>
          </p:nvPr>
        </p:nvSpPr>
        <p:spPr/>
        <p:txBody>
          <a:bodyPr/>
          <a:lstStyle/>
          <a:p>
            <a:fld id="{21B6578F-6D7E-4997-9E7F-63072EA1D95F}" type="datetime1">
              <a:t>8/20/2025</a:t>
            </a:fld>
            <a:endParaRPr lang="en-US"/>
          </a:p>
        </p:txBody>
      </p:sp>
      <p:sp>
        <p:nvSpPr>
          <p:cNvPr id="5" name="Footer Placeholder 4">
            <a:extLst>
              <a:ext uri="{FF2B5EF4-FFF2-40B4-BE49-F238E27FC236}">
                <a16:creationId xmlns="" xmlns:a16="http://schemas.microsoft.com/office/drawing/2014/main" id="{D227FFD4-05FE-74CA-FCA1-9C0FB878495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 xmlns:a16="http://schemas.microsoft.com/office/drawing/2014/main" id="{06DF6468-D7DF-61AE-F56D-97653133BB4C}"/>
              </a:ext>
            </a:extLst>
          </p:cNvPr>
          <p:cNvSpPr>
            <a:spLocks noGrp="1"/>
          </p:cNvSpPr>
          <p:nvPr>
            <p:ph type="sldNum" sz="quarter" idx="12"/>
          </p:nvPr>
        </p:nvSpPr>
        <p:spPr/>
        <p:txBody>
          <a:bodyPr/>
          <a:lstStyle/>
          <a:p>
            <a:fld id="{5E4DE196-8A13-4FF7-A07E-102851959EAB}" type="slidenum">
              <a:rPr lang="en-US" dirty="0"/>
              <a:t>11</a:t>
            </a:fld>
            <a:endParaRPr lang="en-US"/>
          </a:p>
        </p:txBody>
      </p:sp>
      <p:pic>
        <p:nvPicPr>
          <p:cNvPr id="7" name="Picture 6" descr="A screenshot of a computer&#10;&#10;AI-generated content may be incorrect.">
            <a:extLst>
              <a:ext uri="{FF2B5EF4-FFF2-40B4-BE49-F238E27FC236}">
                <a16:creationId xmlns="" xmlns:a16="http://schemas.microsoft.com/office/drawing/2014/main" id="{43198E01-015A-8477-6B2A-E754C323AB0A}"/>
              </a:ext>
            </a:extLst>
          </p:cNvPr>
          <p:cNvPicPr>
            <a:picLocks noChangeAspect="1"/>
          </p:cNvPicPr>
          <p:nvPr/>
        </p:nvPicPr>
        <p:blipFill>
          <a:blip r:embed="rId2"/>
          <a:stretch>
            <a:fillRect/>
          </a:stretch>
        </p:blipFill>
        <p:spPr>
          <a:xfrm>
            <a:off x="146716" y="976341"/>
            <a:ext cx="6067425" cy="1400175"/>
          </a:xfrm>
          <a:prstGeom prst="rect">
            <a:avLst/>
          </a:prstGeom>
        </p:spPr>
      </p:pic>
      <p:pic>
        <p:nvPicPr>
          <p:cNvPr id="8" name="Picture 7" descr="A screenshot of a computer&#10;&#10;AI-generated content may be incorrect.">
            <a:extLst>
              <a:ext uri="{FF2B5EF4-FFF2-40B4-BE49-F238E27FC236}">
                <a16:creationId xmlns="" xmlns:a16="http://schemas.microsoft.com/office/drawing/2014/main" id="{1C168601-AF0E-B12A-E637-4EC731D58729}"/>
              </a:ext>
            </a:extLst>
          </p:cNvPr>
          <p:cNvPicPr>
            <a:picLocks noChangeAspect="1"/>
          </p:cNvPicPr>
          <p:nvPr/>
        </p:nvPicPr>
        <p:blipFill>
          <a:blip r:embed="rId3"/>
          <a:stretch>
            <a:fillRect/>
          </a:stretch>
        </p:blipFill>
        <p:spPr>
          <a:xfrm>
            <a:off x="6047948" y="976341"/>
            <a:ext cx="6076950" cy="1400175"/>
          </a:xfrm>
          <a:prstGeom prst="rect">
            <a:avLst/>
          </a:prstGeom>
        </p:spPr>
      </p:pic>
      <p:sp>
        <p:nvSpPr>
          <p:cNvPr id="9" name="Rectangle 8"/>
          <p:cNvSpPr/>
          <p:nvPr/>
        </p:nvSpPr>
        <p:spPr>
          <a:xfrm>
            <a:off x="146716" y="2803851"/>
            <a:ext cx="11978182" cy="2246769"/>
          </a:xfrm>
          <a:prstGeom prst="rect">
            <a:avLst/>
          </a:prstGeom>
        </p:spPr>
        <p:txBody>
          <a:bodyPr wrap="square">
            <a:spAutoFit/>
          </a:bodyPr>
          <a:lstStyle/>
          <a:p>
            <a:pPr marL="0" indent="0">
              <a:buNone/>
            </a:pPr>
            <a:r>
              <a:rPr lang="en-US" sz="2000" b="1" dirty="0" smtClean="0">
                <a:latin typeface="Arial"/>
                <a:cs typeface="Arial"/>
              </a:rPr>
              <a:t>Interpretation:-</a:t>
            </a:r>
          </a:p>
          <a:p>
            <a:pPr marL="0" indent="0">
              <a:buNone/>
            </a:pPr>
            <a:r>
              <a:rPr lang="en-US" sz="2000" dirty="0" smtClean="0"/>
              <a:t>Sales performance varies significantly by office location, with Paris-based reps (Gerard Hernandez $1.12M, Pamela Castillo $750K) leading in revenue generation. Leslie Jennings in San Francisco performs well at $989K, while other locations show mixed results - NYC's George </a:t>
            </a:r>
            <a:r>
              <a:rPr lang="en-US" sz="2000" dirty="0" err="1" smtClean="0"/>
              <a:t>Vanauf</a:t>
            </a:r>
            <a:r>
              <a:rPr lang="en-US" sz="2000" dirty="0" smtClean="0"/>
              <a:t> at $584K, Boston's Steve Patterson at $449K, and London's Larry </a:t>
            </a:r>
            <a:r>
              <a:rPr lang="en-US" sz="2000" dirty="0" err="1" smtClean="0"/>
              <a:t>Bott</a:t>
            </a:r>
            <a:r>
              <a:rPr lang="en-US" sz="2000" dirty="0" smtClean="0"/>
              <a:t> at $637K. The Paris office's exceptional performance suggests either stronger market conditions, better territory management, or superior local expertise in the EMEA region.</a:t>
            </a:r>
            <a:endParaRPr lang="en-US" sz="2000" dirty="0"/>
          </a:p>
        </p:txBody>
      </p:sp>
    </p:spTree>
    <p:extLst>
      <p:ext uri="{BB962C8B-B14F-4D97-AF65-F5344CB8AC3E}">
        <p14:creationId xmlns:p14="http://schemas.microsoft.com/office/powerpoint/2010/main" val="2431672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F00992-3D1B-C56D-95AD-6EB673DBE017}"/>
              </a:ext>
            </a:extLst>
          </p:cNvPr>
          <p:cNvSpPr>
            <a:spLocks noGrp="1"/>
          </p:cNvSpPr>
          <p:nvPr>
            <p:ph type="title"/>
          </p:nvPr>
        </p:nvSpPr>
        <p:spPr>
          <a:xfrm>
            <a:off x="-498434" y="1300"/>
            <a:ext cx="12200325" cy="617199"/>
          </a:xfrm>
        </p:spPr>
        <p:txBody>
          <a:bodyPr>
            <a:normAutofit fontScale="90000"/>
          </a:bodyPr>
          <a:lstStyle/>
          <a:p>
            <a:pPr marL="12700">
              <a:spcBef>
                <a:spcPts val="1345"/>
              </a:spcBef>
            </a:pPr>
            <a:endParaRPr lang="en-US" sz="2300" dirty="0">
              <a:solidFill>
                <a:srgbClr val="000000"/>
              </a:solidFill>
              <a:latin typeface="Trebuchet MS"/>
            </a:endParaRPr>
          </a:p>
          <a:p>
            <a:pPr marL="469900" indent="-457200">
              <a:spcBef>
                <a:spcPts val="1345"/>
              </a:spcBef>
              <a:buAutoNum type="arabicPeriod"/>
            </a:pPr>
            <a:endParaRPr lang="en-US" sz="2400" dirty="0">
              <a:solidFill>
                <a:srgbClr val="000000"/>
              </a:solidFill>
              <a:latin typeface="Trebuchet MS"/>
            </a:endParaRPr>
          </a:p>
          <a:p>
            <a:r>
              <a:rPr lang="en-US" dirty="0"/>
              <a:t>                                          </a:t>
            </a:r>
            <a:r>
              <a:rPr lang="en-US" sz="2900" dirty="0">
                <a:solidFill>
                  <a:srgbClr val="000000"/>
                </a:solidFill>
                <a:latin typeface="Trebuchet MS"/>
              </a:rPr>
              <a:t>Order Analysis</a:t>
            </a:r>
            <a:r>
              <a:rPr lang="en-US" dirty="0"/>
              <a:t>  - </a:t>
            </a:r>
            <a:r>
              <a:rPr lang="en-US" u="sng" dirty="0">
                <a:solidFill>
                  <a:srgbClr val="000000"/>
                </a:solidFill>
                <a:latin typeface="Times New Roman"/>
                <a:cs typeface="Times New Roman"/>
              </a:rPr>
              <a:t>Insights from the analysis</a:t>
            </a:r>
            <a:endParaRPr lang="en-US" dirty="0"/>
          </a:p>
        </p:txBody>
      </p:sp>
      <p:sp>
        <p:nvSpPr>
          <p:cNvPr id="3" name="Content Placeholder 2">
            <a:extLst>
              <a:ext uri="{FF2B5EF4-FFF2-40B4-BE49-F238E27FC236}">
                <a16:creationId xmlns="" xmlns:a16="http://schemas.microsoft.com/office/drawing/2014/main" id="{1673BC02-10CA-624C-E0D1-F1E8EAE0C0F1}"/>
              </a:ext>
            </a:extLst>
          </p:cNvPr>
          <p:cNvSpPr>
            <a:spLocks noGrp="1"/>
          </p:cNvSpPr>
          <p:nvPr>
            <p:ph idx="1"/>
          </p:nvPr>
        </p:nvSpPr>
        <p:spPr>
          <a:xfrm>
            <a:off x="2555" y="469229"/>
            <a:ext cx="12192987" cy="6385465"/>
          </a:xfrm>
        </p:spPr>
        <p:txBody>
          <a:bodyPr vert="horz" lIns="91440" tIns="45720" rIns="91440" bIns="45720" rtlCol="0" anchor="t">
            <a:normAutofit/>
          </a:bodyPr>
          <a:lstStyle/>
          <a:p>
            <a:pPr marL="0" indent="0">
              <a:buNone/>
            </a:pPr>
            <a:r>
              <a:rPr lang="en-US" sz="1800" b="1" u="sng" dirty="0"/>
              <a:t>Customer Purchase &amp; Payment Analysis</a:t>
            </a:r>
            <a:endParaRPr lang="en-US" sz="1800" u="sng" dirty="0"/>
          </a:p>
          <a:p>
            <a:pPr>
              <a:buNone/>
            </a:pPr>
            <a:r>
              <a:rPr lang="en-US" dirty="0">
                <a:latin typeface="Arial"/>
                <a:cs typeface="Arial"/>
              </a:rPr>
              <a:t> </a:t>
            </a:r>
            <a:endParaRPr lang="en-US" dirty="0"/>
          </a:p>
          <a:p>
            <a:pPr marL="0" indent="0">
              <a:buNone/>
            </a:pPr>
            <a:endParaRPr lang="en-US" b="1" dirty="0"/>
          </a:p>
          <a:p>
            <a:pPr marL="0" indent="0">
              <a:buNone/>
            </a:pPr>
            <a:endParaRPr lang="en-US" b="1" dirty="0"/>
          </a:p>
          <a:p>
            <a:pPr marL="0" indent="0">
              <a:buNone/>
            </a:pPr>
            <a:r>
              <a:rPr lang="en-US" b="1" dirty="0" smtClean="0">
                <a:latin typeface="Arial"/>
                <a:cs typeface="Arial"/>
              </a:rPr>
              <a:t>Interpretation:- </a:t>
            </a:r>
            <a:r>
              <a:rPr lang="en-US" dirty="0" smtClean="0"/>
              <a:t>Collectable </a:t>
            </a:r>
            <a:r>
              <a:rPr lang="en-US" dirty="0"/>
              <a:t>Mini Designs Co. leads with the highest average order value at $80.4K, followed by Corporate Gift Ideas at $66.2K, indicating strong high-value B2B relationships. Mini Gifts Distributors ($64.9K), The Sharp Gifts Warehouse ($59.6K), and </a:t>
            </a:r>
            <a:r>
              <a:rPr lang="en-US" dirty="0" err="1"/>
              <a:t>Euro+Shopping</a:t>
            </a:r>
            <a:r>
              <a:rPr lang="en-US" dirty="0"/>
              <a:t> Channel ($59.1K) show relatively consistent mid-range ordering patterns.</a:t>
            </a:r>
          </a:p>
          <a:p>
            <a:endParaRPr lang="en-US" dirty="0"/>
          </a:p>
          <a:p>
            <a:endParaRPr lang="en-US" dirty="0"/>
          </a:p>
          <a:p>
            <a:endParaRPr lang="en-US" dirty="0"/>
          </a:p>
        </p:txBody>
      </p:sp>
      <p:sp>
        <p:nvSpPr>
          <p:cNvPr id="4" name="Date Placeholder 3">
            <a:extLst>
              <a:ext uri="{FF2B5EF4-FFF2-40B4-BE49-F238E27FC236}">
                <a16:creationId xmlns="" xmlns:a16="http://schemas.microsoft.com/office/drawing/2014/main" id="{7BDDDE1C-4985-CE3D-5D51-EF60AE97E511}"/>
              </a:ext>
            </a:extLst>
          </p:cNvPr>
          <p:cNvSpPr>
            <a:spLocks noGrp="1"/>
          </p:cNvSpPr>
          <p:nvPr>
            <p:ph type="dt" sz="half" idx="10"/>
          </p:nvPr>
        </p:nvSpPr>
        <p:spPr/>
        <p:txBody>
          <a:bodyPr/>
          <a:lstStyle/>
          <a:p>
            <a:fld id="{F71EE3E4-2EA8-4CD2-BE45-F3EBE6968542}" type="datetime1">
              <a:t>8/20/2025</a:t>
            </a:fld>
            <a:endParaRPr lang="en-US"/>
          </a:p>
        </p:txBody>
      </p:sp>
      <p:sp>
        <p:nvSpPr>
          <p:cNvPr id="5" name="Footer Placeholder 4">
            <a:extLst>
              <a:ext uri="{FF2B5EF4-FFF2-40B4-BE49-F238E27FC236}">
                <a16:creationId xmlns="" xmlns:a16="http://schemas.microsoft.com/office/drawing/2014/main" id="{C58122D9-8237-66E3-EE15-5E40DFAB86A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 xmlns:a16="http://schemas.microsoft.com/office/drawing/2014/main" id="{1E031321-450B-CB87-5D44-637A88B934BE}"/>
              </a:ext>
            </a:extLst>
          </p:cNvPr>
          <p:cNvSpPr>
            <a:spLocks noGrp="1"/>
          </p:cNvSpPr>
          <p:nvPr>
            <p:ph type="sldNum" sz="quarter" idx="12"/>
          </p:nvPr>
        </p:nvSpPr>
        <p:spPr/>
        <p:txBody>
          <a:bodyPr/>
          <a:lstStyle/>
          <a:p>
            <a:fld id="{5E4DE196-8A13-4FF7-A07E-102851959EAB}" type="slidenum">
              <a:rPr lang="en-US" dirty="0"/>
              <a:t>12</a:t>
            </a:fld>
            <a:endParaRPr lang="en-US"/>
          </a:p>
        </p:txBody>
      </p:sp>
      <p:pic>
        <p:nvPicPr>
          <p:cNvPr id="7" name="Picture 6" descr="A screenshot of a computer&#10;&#10;AI-generated content may be incorrect.">
            <a:extLst>
              <a:ext uri="{FF2B5EF4-FFF2-40B4-BE49-F238E27FC236}">
                <a16:creationId xmlns="" xmlns:a16="http://schemas.microsoft.com/office/drawing/2014/main" id="{AD134E7C-DC65-95C8-DB2C-86BA69087ED9}"/>
              </a:ext>
            </a:extLst>
          </p:cNvPr>
          <p:cNvPicPr>
            <a:picLocks noChangeAspect="1"/>
          </p:cNvPicPr>
          <p:nvPr/>
        </p:nvPicPr>
        <p:blipFill>
          <a:blip r:embed="rId2"/>
          <a:stretch>
            <a:fillRect/>
          </a:stretch>
        </p:blipFill>
        <p:spPr>
          <a:xfrm>
            <a:off x="-2059" y="814686"/>
            <a:ext cx="5076825" cy="1400175"/>
          </a:xfrm>
          <a:prstGeom prst="rect">
            <a:avLst/>
          </a:prstGeom>
        </p:spPr>
      </p:pic>
      <p:sp>
        <p:nvSpPr>
          <p:cNvPr id="8" name="TextBox 7">
            <a:extLst>
              <a:ext uri="{FF2B5EF4-FFF2-40B4-BE49-F238E27FC236}">
                <a16:creationId xmlns="" xmlns:a16="http://schemas.microsoft.com/office/drawing/2014/main" id="{C0026F8D-759E-3895-AFAB-311A63C8317D}"/>
              </a:ext>
            </a:extLst>
          </p:cNvPr>
          <p:cNvSpPr txBox="1"/>
          <p:nvPr/>
        </p:nvSpPr>
        <p:spPr>
          <a:xfrm>
            <a:off x="38594" y="3259337"/>
            <a:ext cx="44216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u="sng" dirty="0">
                <a:solidFill>
                  <a:srgbClr val="35403A"/>
                </a:solidFill>
                <a:latin typeface="Aptos Light"/>
              </a:rPr>
              <a:t>Order Trends and Processing</a:t>
            </a:r>
            <a:endParaRPr lang="en-US" u="sng" dirty="0"/>
          </a:p>
        </p:txBody>
      </p:sp>
      <p:sp>
        <p:nvSpPr>
          <p:cNvPr id="9" name="TextBox 8">
            <a:extLst>
              <a:ext uri="{FF2B5EF4-FFF2-40B4-BE49-F238E27FC236}">
                <a16:creationId xmlns="" xmlns:a16="http://schemas.microsoft.com/office/drawing/2014/main" id="{142DE941-D229-4806-7F9B-EEB87B2E55A3}"/>
              </a:ext>
            </a:extLst>
          </p:cNvPr>
          <p:cNvSpPr txBox="1"/>
          <p:nvPr/>
        </p:nvSpPr>
        <p:spPr>
          <a:xfrm>
            <a:off x="-55646" y="4235656"/>
            <a:ext cx="123093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dirty="0">
              <a:solidFill>
                <a:srgbClr val="35403A"/>
              </a:solidFill>
            </a:endParaRPr>
          </a:p>
          <a:p>
            <a:endParaRPr lang="en-US" sz="1600" b="1" dirty="0">
              <a:solidFill>
                <a:srgbClr val="35403A"/>
              </a:solidFill>
              <a:latin typeface="Arial"/>
              <a:cs typeface="Arial"/>
            </a:endParaRPr>
          </a:p>
          <a:p>
            <a:endParaRPr lang="en-US" sz="1600" dirty="0">
              <a:solidFill>
                <a:srgbClr val="000000"/>
              </a:solidFill>
              <a:latin typeface="Arial"/>
              <a:cs typeface="Arial"/>
            </a:endParaRPr>
          </a:p>
        </p:txBody>
      </p:sp>
      <p:pic>
        <p:nvPicPr>
          <p:cNvPr id="10" name="Picture 9" descr="A screenshot of a computer&#10;&#10;AI-generated content may be incorrect.">
            <a:extLst>
              <a:ext uri="{FF2B5EF4-FFF2-40B4-BE49-F238E27FC236}">
                <a16:creationId xmlns="" xmlns:a16="http://schemas.microsoft.com/office/drawing/2014/main" id="{D10DD77A-B5FC-D85F-BCAE-1AE989951BF7}"/>
              </a:ext>
            </a:extLst>
          </p:cNvPr>
          <p:cNvPicPr>
            <a:picLocks noChangeAspect="1"/>
          </p:cNvPicPr>
          <p:nvPr/>
        </p:nvPicPr>
        <p:blipFill>
          <a:blip r:embed="rId3"/>
          <a:stretch>
            <a:fillRect/>
          </a:stretch>
        </p:blipFill>
        <p:spPr>
          <a:xfrm>
            <a:off x="62478" y="3709672"/>
            <a:ext cx="3019425" cy="1400175"/>
          </a:xfrm>
          <a:prstGeom prst="rect">
            <a:avLst/>
          </a:prstGeom>
        </p:spPr>
      </p:pic>
      <p:pic>
        <p:nvPicPr>
          <p:cNvPr id="11" name="Picture 10" descr="A screenshot of a computer&#10;&#10;AI-generated content may be incorrect.">
            <a:extLst>
              <a:ext uri="{FF2B5EF4-FFF2-40B4-BE49-F238E27FC236}">
                <a16:creationId xmlns="" xmlns:a16="http://schemas.microsoft.com/office/drawing/2014/main" id="{DB468BC8-6AEF-20CD-BDA7-AEFFC1B43304}"/>
              </a:ext>
            </a:extLst>
          </p:cNvPr>
          <p:cNvPicPr>
            <a:picLocks noChangeAspect="1"/>
          </p:cNvPicPr>
          <p:nvPr/>
        </p:nvPicPr>
        <p:blipFill>
          <a:blip r:embed="rId4"/>
          <a:stretch>
            <a:fillRect/>
          </a:stretch>
        </p:blipFill>
        <p:spPr>
          <a:xfrm>
            <a:off x="3138002" y="3709672"/>
            <a:ext cx="5867400" cy="1428750"/>
          </a:xfrm>
          <a:prstGeom prst="rect">
            <a:avLst/>
          </a:prstGeom>
        </p:spPr>
      </p:pic>
      <p:sp>
        <p:nvSpPr>
          <p:cNvPr id="12" name="Rectangle 11"/>
          <p:cNvSpPr/>
          <p:nvPr/>
        </p:nvSpPr>
        <p:spPr>
          <a:xfrm>
            <a:off x="38594" y="5202971"/>
            <a:ext cx="12153406" cy="1477328"/>
          </a:xfrm>
          <a:prstGeom prst="rect">
            <a:avLst/>
          </a:prstGeom>
        </p:spPr>
        <p:txBody>
          <a:bodyPr wrap="square">
            <a:spAutoFit/>
          </a:bodyPr>
          <a:lstStyle/>
          <a:p>
            <a:r>
              <a:rPr lang="en-US" b="1" dirty="0" smtClean="0">
                <a:solidFill>
                  <a:srgbClr val="35403A"/>
                </a:solidFill>
                <a:latin typeface="Arial"/>
                <a:cs typeface="Arial"/>
              </a:rPr>
              <a:t>Interpretation:- </a:t>
            </a:r>
          </a:p>
          <a:p>
            <a:r>
              <a:rPr lang="en-US" dirty="0" smtClean="0"/>
              <a:t>Order volume in 2005 shows seasonal variation with May having the highest activity (15 orders) while other months maintain steady levels around 12-13 orders. The consistent monthly performance from January through April suggests stable demand</a:t>
            </a:r>
            <a:r>
              <a:rPr lang="en-US" dirty="0" smtClean="0">
                <a:solidFill>
                  <a:srgbClr val="35403A"/>
                </a:solidFill>
                <a:latin typeface="Arial"/>
                <a:cs typeface="Arial"/>
              </a:rPr>
              <a:t>. </a:t>
            </a:r>
            <a:r>
              <a:rPr lang="en-US" dirty="0" smtClean="0"/>
              <a:t>The right panel shows null values across all order processing fields, indicating either data quality issues or incomplete order tracking system implementation.</a:t>
            </a:r>
            <a:endParaRPr lang="en-US" dirty="0">
              <a:solidFill>
                <a:srgbClr val="35403A"/>
              </a:solidFill>
              <a:latin typeface="Arial"/>
              <a:cs typeface="Arial"/>
            </a:endParaRPr>
          </a:p>
        </p:txBody>
      </p:sp>
    </p:spTree>
    <p:extLst>
      <p:ext uri="{BB962C8B-B14F-4D97-AF65-F5344CB8AC3E}">
        <p14:creationId xmlns:p14="http://schemas.microsoft.com/office/powerpoint/2010/main" val="1379697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FA0454D-58FB-3690-7782-FFDB76E476B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345D5DC8-3B1C-0489-C11C-7589973FF41A}"/>
              </a:ext>
            </a:extLst>
          </p:cNvPr>
          <p:cNvSpPr>
            <a:spLocks noGrp="1"/>
          </p:cNvSpPr>
          <p:nvPr>
            <p:ph type="title"/>
          </p:nvPr>
        </p:nvSpPr>
        <p:spPr>
          <a:xfrm>
            <a:off x="871108" y="-127091"/>
            <a:ext cx="10449784" cy="545118"/>
          </a:xfrm>
        </p:spPr>
        <p:txBody>
          <a:bodyPr>
            <a:normAutofit fontScale="90000"/>
          </a:bodyPr>
          <a:lstStyle/>
          <a:p>
            <a:r>
              <a:rPr lang="en-US" sz="2900" dirty="0">
                <a:solidFill>
                  <a:srgbClr val="000000"/>
                </a:solidFill>
                <a:latin typeface="Trebuchet MS"/>
              </a:rPr>
              <a:t>Order Analysis</a:t>
            </a:r>
            <a:r>
              <a:rPr lang="en-US" dirty="0"/>
              <a:t> - </a:t>
            </a:r>
            <a:r>
              <a:rPr lang="en-US" u="sng" dirty="0">
                <a:solidFill>
                  <a:srgbClr val="000000"/>
                </a:solidFill>
                <a:latin typeface="Times New Roman"/>
                <a:cs typeface="Times New Roman"/>
              </a:rPr>
              <a:t>Insights from the analysis</a:t>
            </a:r>
            <a:endParaRPr lang="en-US" dirty="0"/>
          </a:p>
        </p:txBody>
      </p:sp>
      <p:sp>
        <p:nvSpPr>
          <p:cNvPr id="3" name="Content Placeholder 2">
            <a:extLst>
              <a:ext uri="{FF2B5EF4-FFF2-40B4-BE49-F238E27FC236}">
                <a16:creationId xmlns="" xmlns:a16="http://schemas.microsoft.com/office/drawing/2014/main" id="{5E5CBAFD-2C24-3A59-4C93-34B0E9A37E8B}"/>
              </a:ext>
            </a:extLst>
          </p:cNvPr>
          <p:cNvSpPr>
            <a:spLocks noGrp="1"/>
          </p:cNvSpPr>
          <p:nvPr>
            <p:ph idx="1"/>
          </p:nvPr>
        </p:nvSpPr>
        <p:spPr>
          <a:xfrm>
            <a:off x="2554" y="448634"/>
            <a:ext cx="12192987" cy="6406060"/>
          </a:xfrm>
        </p:spPr>
        <p:txBody>
          <a:bodyPr vert="horz" lIns="91440" tIns="45720" rIns="91440" bIns="45720" rtlCol="0" anchor="t">
            <a:normAutofit/>
          </a:bodyPr>
          <a:lstStyle/>
          <a:p>
            <a:pPr marL="0" indent="0">
              <a:buNone/>
            </a:pPr>
            <a:endParaRPr lang="en-US" b="1" dirty="0"/>
          </a:p>
          <a:p>
            <a:pPr marL="0" indent="0">
              <a:buNone/>
            </a:pPr>
            <a:endParaRPr lang="en-US" b="1" dirty="0"/>
          </a:p>
          <a:p>
            <a:pPr marL="0" indent="0">
              <a:buNone/>
            </a:pPr>
            <a:r>
              <a:rPr lang="en-US" sz="2000" b="1" dirty="0" smtClean="0"/>
              <a:t>Interpretation:- </a:t>
            </a:r>
            <a:r>
              <a:rPr lang="en-US" sz="2000" dirty="0" smtClean="0"/>
              <a:t>All </a:t>
            </a:r>
            <a:r>
              <a:rPr lang="en-US" sz="2000" dirty="0"/>
              <a:t>orders from May 29-31, 2005 show "In Process" status, indicating potential processing delays or backlog issues during this period. The customer base spans multiple countries (Spain, France, USA, Belgium, Australia) demonstrating strong international reach. Notable customers include </a:t>
            </a:r>
            <a:r>
              <a:rPr lang="en-US" sz="2000" dirty="0" err="1"/>
              <a:t>Euro+Shopping</a:t>
            </a:r>
            <a:r>
              <a:rPr lang="en-US" sz="2000" dirty="0"/>
              <a:t> Channel and La Rochelle </a:t>
            </a:r>
            <a:r>
              <a:rPr lang="en-US" sz="2000" dirty="0" smtClean="0"/>
              <a:t>Gifts.</a:t>
            </a:r>
            <a:endParaRPr lang="en-US" sz="2000" b="1" u="sng" dirty="0" smtClean="0"/>
          </a:p>
          <a:p>
            <a:pPr marL="0" indent="0">
              <a:buNone/>
            </a:pPr>
            <a:r>
              <a:rPr lang="en-US" sz="1800" b="1" u="sng" dirty="0" smtClean="0"/>
              <a:t>Sales </a:t>
            </a:r>
            <a:r>
              <a:rPr lang="en-US" sz="1800" b="1" u="sng" dirty="0"/>
              <a:t>&amp; Revenue Analysis</a:t>
            </a:r>
            <a:endParaRPr lang="en-US" b="1" dirty="0"/>
          </a:p>
          <a:p>
            <a:pPr marL="0" indent="0">
              <a:buNone/>
            </a:pPr>
            <a:endParaRPr lang="en-US" dirty="0"/>
          </a:p>
          <a:p>
            <a:endParaRPr lang="en-US" dirty="0"/>
          </a:p>
          <a:p>
            <a:endParaRPr lang="en-US" dirty="0"/>
          </a:p>
          <a:p>
            <a:endParaRPr lang="en-US" dirty="0"/>
          </a:p>
        </p:txBody>
      </p:sp>
      <p:sp>
        <p:nvSpPr>
          <p:cNvPr id="4" name="Date Placeholder 3">
            <a:extLst>
              <a:ext uri="{FF2B5EF4-FFF2-40B4-BE49-F238E27FC236}">
                <a16:creationId xmlns="" xmlns:a16="http://schemas.microsoft.com/office/drawing/2014/main" id="{8526E83C-3AE7-37D4-6ED3-9366674D46A2}"/>
              </a:ext>
            </a:extLst>
          </p:cNvPr>
          <p:cNvSpPr>
            <a:spLocks noGrp="1"/>
          </p:cNvSpPr>
          <p:nvPr>
            <p:ph type="dt" sz="half" idx="10"/>
          </p:nvPr>
        </p:nvSpPr>
        <p:spPr/>
        <p:txBody>
          <a:bodyPr/>
          <a:lstStyle/>
          <a:p>
            <a:fld id="{F71EE3E4-2EA8-4CD2-BE45-F3EBE6968542}" type="datetime1">
              <a:t>8/20/2025</a:t>
            </a:fld>
            <a:endParaRPr lang="en-US"/>
          </a:p>
        </p:txBody>
      </p:sp>
      <p:sp>
        <p:nvSpPr>
          <p:cNvPr id="5" name="Footer Placeholder 4">
            <a:extLst>
              <a:ext uri="{FF2B5EF4-FFF2-40B4-BE49-F238E27FC236}">
                <a16:creationId xmlns="" xmlns:a16="http://schemas.microsoft.com/office/drawing/2014/main" id="{F29AEC03-BEAC-190D-0011-3FEE08F599E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 xmlns:a16="http://schemas.microsoft.com/office/drawing/2014/main" id="{C1171B2C-2A65-DC4E-AAAD-2A6B5F35F61F}"/>
              </a:ext>
            </a:extLst>
          </p:cNvPr>
          <p:cNvSpPr>
            <a:spLocks noGrp="1"/>
          </p:cNvSpPr>
          <p:nvPr>
            <p:ph type="sldNum" sz="quarter" idx="12"/>
          </p:nvPr>
        </p:nvSpPr>
        <p:spPr/>
        <p:txBody>
          <a:bodyPr/>
          <a:lstStyle/>
          <a:p>
            <a:fld id="{5E4DE196-8A13-4FF7-A07E-102851959EAB}" type="slidenum">
              <a:rPr lang="en-US" dirty="0"/>
              <a:t>13</a:t>
            </a:fld>
            <a:endParaRPr lang="en-US"/>
          </a:p>
        </p:txBody>
      </p:sp>
      <p:pic>
        <p:nvPicPr>
          <p:cNvPr id="8" name="Picture 7" descr="A screenshot of a computer&#10;&#10;AI-generated content may be incorrect.">
            <a:extLst>
              <a:ext uri="{FF2B5EF4-FFF2-40B4-BE49-F238E27FC236}">
                <a16:creationId xmlns="" xmlns:a16="http://schemas.microsoft.com/office/drawing/2014/main" id="{A1592F69-F790-6140-CDC9-1D1AA24297F5}"/>
              </a:ext>
            </a:extLst>
          </p:cNvPr>
          <p:cNvPicPr>
            <a:picLocks noChangeAspect="1"/>
          </p:cNvPicPr>
          <p:nvPr/>
        </p:nvPicPr>
        <p:blipFill>
          <a:blip r:embed="rId2"/>
          <a:stretch>
            <a:fillRect/>
          </a:stretch>
        </p:blipFill>
        <p:spPr>
          <a:xfrm>
            <a:off x="32030" y="379540"/>
            <a:ext cx="7226793" cy="935649"/>
          </a:xfrm>
          <a:prstGeom prst="rect">
            <a:avLst/>
          </a:prstGeom>
        </p:spPr>
      </p:pic>
      <p:pic>
        <p:nvPicPr>
          <p:cNvPr id="11" name="Picture 10" descr="A screenshot of a computer&#10;&#10;AI-generated content may be incorrect.">
            <a:extLst>
              <a:ext uri="{FF2B5EF4-FFF2-40B4-BE49-F238E27FC236}">
                <a16:creationId xmlns="" xmlns:a16="http://schemas.microsoft.com/office/drawing/2014/main" id="{FB198DE5-4A49-D856-34DB-F363597FFA5D}"/>
              </a:ext>
            </a:extLst>
          </p:cNvPr>
          <p:cNvPicPr>
            <a:picLocks noChangeAspect="1"/>
          </p:cNvPicPr>
          <p:nvPr/>
        </p:nvPicPr>
        <p:blipFill>
          <a:blip r:embed="rId3"/>
          <a:stretch>
            <a:fillRect/>
          </a:stretch>
        </p:blipFill>
        <p:spPr>
          <a:xfrm>
            <a:off x="124983" y="3427582"/>
            <a:ext cx="2206737" cy="1390650"/>
          </a:xfrm>
          <a:prstGeom prst="rect">
            <a:avLst/>
          </a:prstGeom>
        </p:spPr>
      </p:pic>
      <p:pic>
        <p:nvPicPr>
          <p:cNvPr id="12" name="Picture 11" descr="A screenshot of a computer&#10;&#10;AI-generated content may be incorrect.">
            <a:extLst>
              <a:ext uri="{FF2B5EF4-FFF2-40B4-BE49-F238E27FC236}">
                <a16:creationId xmlns="" xmlns:a16="http://schemas.microsoft.com/office/drawing/2014/main" id="{C2910401-DACC-26A5-7542-ED039B634F75}"/>
              </a:ext>
            </a:extLst>
          </p:cNvPr>
          <p:cNvPicPr>
            <a:picLocks noChangeAspect="1"/>
          </p:cNvPicPr>
          <p:nvPr/>
        </p:nvPicPr>
        <p:blipFill>
          <a:blip r:embed="rId4"/>
          <a:stretch>
            <a:fillRect/>
          </a:stretch>
        </p:blipFill>
        <p:spPr>
          <a:xfrm>
            <a:off x="2091959" y="3371012"/>
            <a:ext cx="1746504" cy="1428750"/>
          </a:xfrm>
          <a:prstGeom prst="rect">
            <a:avLst/>
          </a:prstGeom>
        </p:spPr>
      </p:pic>
      <p:sp>
        <p:nvSpPr>
          <p:cNvPr id="13" name="TextBox 12">
            <a:extLst>
              <a:ext uri="{FF2B5EF4-FFF2-40B4-BE49-F238E27FC236}">
                <a16:creationId xmlns="" xmlns:a16="http://schemas.microsoft.com/office/drawing/2014/main" id="{C85CB500-5DD8-4A1C-6E4D-E348627C39A5}"/>
              </a:ext>
            </a:extLst>
          </p:cNvPr>
          <p:cNvSpPr txBox="1"/>
          <p:nvPr/>
        </p:nvSpPr>
        <p:spPr>
          <a:xfrm>
            <a:off x="-4118" y="4867388"/>
            <a:ext cx="12196118"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57480"/>
            <a:r>
              <a:rPr lang="en-US" sz="2000" b="1" dirty="0">
                <a:solidFill>
                  <a:srgbClr val="35403A"/>
                </a:solidFill>
                <a:latin typeface="Arial"/>
                <a:cs typeface="Arial"/>
              </a:rPr>
              <a:t>Order Details with Product &amp; </a:t>
            </a:r>
            <a:r>
              <a:rPr lang="en-US" sz="2000" b="1" dirty="0"/>
              <a:t>Pricing</a:t>
            </a:r>
            <a:r>
              <a:rPr lang="en-US" sz="2000" dirty="0">
                <a:latin typeface="Arial"/>
                <a:cs typeface="Arial"/>
              </a:rPr>
              <a:t>​ &amp; </a:t>
            </a:r>
            <a:r>
              <a:rPr lang="en-US" sz="2000" b="1" dirty="0">
                <a:solidFill>
                  <a:srgbClr val="35403A"/>
                </a:solidFill>
                <a:latin typeface="Arial"/>
                <a:cs typeface="Arial"/>
              </a:rPr>
              <a:t>Most Ordered Products: </a:t>
            </a:r>
            <a:r>
              <a:rPr lang="en-US" sz="2000" dirty="0" smtClean="0"/>
              <a:t>Order values range from $59.3K to $67.4K with order 10165 leading at $67.4K total sales. The detailed breakdown shows </a:t>
            </a:r>
            <a:r>
              <a:rPr lang="en-US" sz="2000" dirty="0" err="1" smtClean="0"/>
              <a:t>Euro+Shopping</a:t>
            </a:r>
            <a:r>
              <a:rPr lang="en-US" sz="2000" dirty="0" smtClean="0"/>
              <a:t> Channel (customer 141) placing a substantial single order on 2005-05-31 with multiple product lines including 50 units of the 1952 Alpine Renault at $201.44 each. The above charts indicate strong demand concentration in premium Ferrari products.</a:t>
            </a:r>
            <a:endParaRPr lang="en-US" sz="2000" b="1" dirty="0">
              <a:solidFill>
                <a:srgbClr val="35403A"/>
              </a:solidFill>
            </a:endParaRPr>
          </a:p>
          <a:p>
            <a:pPr marL="157480"/>
            <a:endParaRPr lang="en-US" sz="1600" b="1" dirty="0">
              <a:solidFill>
                <a:srgbClr val="35403A"/>
              </a:solidFill>
              <a:latin typeface="Arial"/>
              <a:cs typeface="Arial"/>
            </a:endParaRPr>
          </a:p>
        </p:txBody>
      </p:sp>
      <p:pic>
        <p:nvPicPr>
          <p:cNvPr id="14" name="Picture 13" descr="A screenshot of a computer&#10;&#10;AI-generated content may be incorrect.">
            <a:extLst>
              <a:ext uri="{FF2B5EF4-FFF2-40B4-BE49-F238E27FC236}">
                <a16:creationId xmlns="" xmlns:a16="http://schemas.microsoft.com/office/drawing/2014/main" id="{EB5436B2-F5AC-A44B-FEDD-3F510F6202AB}"/>
              </a:ext>
            </a:extLst>
          </p:cNvPr>
          <p:cNvPicPr>
            <a:picLocks noChangeAspect="1"/>
          </p:cNvPicPr>
          <p:nvPr/>
        </p:nvPicPr>
        <p:blipFill>
          <a:blip r:embed="rId5"/>
          <a:stretch>
            <a:fillRect/>
          </a:stretch>
        </p:blipFill>
        <p:spPr>
          <a:xfrm>
            <a:off x="3838463" y="3319244"/>
            <a:ext cx="4793473" cy="1438275"/>
          </a:xfrm>
          <a:prstGeom prst="rect">
            <a:avLst/>
          </a:prstGeom>
        </p:spPr>
      </p:pic>
      <p:pic>
        <p:nvPicPr>
          <p:cNvPr id="15" name="Picture 14" descr="A screenshot of a computer&#10;&#10;AI-generated content may be incorrect.">
            <a:extLst>
              <a:ext uri="{FF2B5EF4-FFF2-40B4-BE49-F238E27FC236}">
                <a16:creationId xmlns="" xmlns:a16="http://schemas.microsoft.com/office/drawing/2014/main" id="{0881DE78-5CFA-F651-AA2E-37D2808ECD3B}"/>
              </a:ext>
            </a:extLst>
          </p:cNvPr>
          <p:cNvPicPr>
            <a:picLocks noChangeAspect="1"/>
          </p:cNvPicPr>
          <p:nvPr/>
        </p:nvPicPr>
        <p:blipFill>
          <a:blip r:embed="rId6"/>
          <a:stretch>
            <a:fillRect/>
          </a:stretch>
        </p:blipFill>
        <p:spPr>
          <a:xfrm>
            <a:off x="8638608" y="3319297"/>
            <a:ext cx="3179500" cy="1447800"/>
          </a:xfrm>
          <a:prstGeom prst="rect">
            <a:avLst/>
          </a:prstGeom>
        </p:spPr>
      </p:pic>
    </p:spTree>
    <p:extLst>
      <p:ext uri="{BB962C8B-B14F-4D97-AF65-F5344CB8AC3E}">
        <p14:creationId xmlns:p14="http://schemas.microsoft.com/office/powerpoint/2010/main" val="2238280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56185A6-40AE-D816-0898-B5A173361476}"/>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381EB37-7DE7-82EC-654D-0AB3D11B03B7}"/>
              </a:ext>
            </a:extLst>
          </p:cNvPr>
          <p:cNvSpPr>
            <a:spLocks noGrp="1"/>
          </p:cNvSpPr>
          <p:nvPr>
            <p:ph type="title"/>
          </p:nvPr>
        </p:nvSpPr>
        <p:spPr>
          <a:xfrm>
            <a:off x="871108" y="1300"/>
            <a:ext cx="10449784" cy="514226"/>
          </a:xfrm>
        </p:spPr>
        <p:txBody>
          <a:bodyPr>
            <a:normAutofit fontScale="90000"/>
          </a:bodyPr>
          <a:lstStyle/>
          <a:p>
            <a:r>
              <a:rPr lang="en-US" sz="2900" dirty="0">
                <a:solidFill>
                  <a:srgbClr val="000000"/>
                </a:solidFill>
                <a:latin typeface="Trebuchet MS"/>
              </a:rPr>
              <a:t>Order Analysis</a:t>
            </a:r>
            <a:r>
              <a:rPr lang="en-US" dirty="0"/>
              <a:t> - </a:t>
            </a:r>
            <a:r>
              <a:rPr lang="en-US" u="sng" dirty="0">
                <a:solidFill>
                  <a:srgbClr val="000000"/>
                </a:solidFill>
                <a:latin typeface="Times New Roman"/>
                <a:cs typeface="Times New Roman"/>
              </a:rPr>
              <a:t>Insights from the analysis</a:t>
            </a:r>
            <a:endParaRPr lang="en-US" dirty="0"/>
          </a:p>
        </p:txBody>
      </p:sp>
      <p:sp>
        <p:nvSpPr>
          <p:cNvPr id="3" name="Content Placeholder 2">
            <a:extLst>
              <a:ext uri="{FF2B5EF4-FFF2-40B4-BE49-F238E27FC236}">
                <a16:creationId xmlns="" xmlns:a16="http://schemas.microsoft.com/office/drawing/2014/main" id="{761912B6-5F2B-9A38-893F-EF1F4479EDF4}"/>
              </a:ext>
            </a:extLst>
          </p:cNvPr>
          <p:cNvSpPr>
            <a:spLocks noGrp="1"/>
          </p:cNvSpPr>
          <p:nvPr>
            <p:ph idx="1"/>
          </p:nvPr>
        </p:nvSpPr>
        <p:spPr>
          <a:xfrm>
            <a:off x="2554" y="407445"/>
            <a:ext cx="12172393" cy="6457547"/>
          </a:xfrm>
        </p:spPr>
        <p:txBody>
          <a:bodyPr vert="horz" lIns="91440" tIns="45720" rIns="91440" bIns="45720" rtlCol="0" anchor="t">
            <a:normAutofit fontScale="92500" lnSpcReduction="10000"/>
          </a:bodyPr>
          <a:lstStyle/>
          <a:p>
            <a:pPr marL="0" indent="0">
              <a:buNone/>
            </a:pPr>
            <a:endParaRPr lang="en-US" dirty="0"/>
          </a:p>
          <a:p>
            <a:endParaRPr lang="en-US" dirty="0"/>
          </a:p>
          <a:p>
            <a:endParaRPr lang="en-US" dirty="0"/>
          </a:p>
          <a:p>
            <a:endParaRPr lang="en-US" dirty="0" smtClean="0"/>
          </a:p>
          <a:p>
            <a:pPr marL="0" indent="0">
              <a:buNone/>
            </a:pPr>
            <a:r>
              <a:rPr lang="en-US" sz="2000" b="1" dirty="0" smtClean="0">
                <a:solidFill>
                  <a:srgbClr val="35403A"/>
                </a:solidFill>
                <a:latin typeface="Arial"/>
                <a:cs typeface="Arial"/>
              </a:rPr>
              <a:t>Interpretation:-  </a:t>
            </a:r>
            <a:r>
              <a:rPr lang="en-US" sz="2000" dirty="0" smtClean="0"/>
              <a:t>Order </a:t>
            </a:r>
            <a:r>
              <a:rPr lang="en-US" sz="2000" dirty="0"/>
              <a:t>10165 generates the highest revenue at $67.4K with 18 line items, indicating a large, diverse purchase. The correlation between order count and revenue is strong - higher line item counts (16-18) correspond to higher revenues ($59K-$67K). The data suggests successful upselling with larger orders (more line items) driving proportionally higher total revenues.</a:t>
            </a:r>
          </a:p>
          <a:p>
            <a:pPr marL="0" indent="0">
              <a:buNone/>
            </a:pPr>
            <a:r>
              <a:rPr lang="en-US" dirty="0">
                <a:solidFill>
                  <a:srgbClr val="35403A"/>
                </a:solidFill>
                <a:latin typeface="Arial"/>
                <a:cs typeface="Arial"/>
              </a:rPr>
              <a:t> </a:t>
            </a:r>
            <a:endParaRPr lang="en-US" dirty="0">
              <a:solidFill>
                <a:srgbClr val="000000"/>
              </a:solidFill>
              <a:latin typeface="Arial"/>
              <a:cs typeface="Arial"/>
            </a:endParaRPr>
          </a:p>
          <a:p>
            <a:pPr marL="0" indent="0">
              <a:buNone/>
            </a:pPr>
            <a:endParaRPr lang="en-US" dirty="0"/>
          </a:p>
          <a:p>
            <a:endParaRPr lang="en-US" dirty="0" smtClean="0"/>
          </a:p>
          <a:p>
            <a:endParaRPr lang="en-US" dirty="0"/>
          </a:p>
          <a:p>
            <a:pPr marL="0" indent="0">
              <a:buNone/>
            </a:pPr>
            <a:endParaRPr lang="en-US" dirty="0"/>
          </a:p>
          <a:p>
            <a:pPr marL="0" indent="0">
              <a:buNone/>
            </a:pPr>
            <a:r>
              <a:rPr lang="en-US" sz="2000" b="1" dirty="0" smtClean="0">
                <a:solidFill>
                  <a:srgbClr val="35403A"/>
                </a:solidFill>
                <a:latin typeface="Arial"/>
                <a:cs typeface="Arial"/>
              </a:rPr>
              <a:t>Interpretation:-  </a:t>
            </a:r>
            <a:r>
              <a:rPr lang="en-US" sz="2000" dirty="0" err="1" smtClean="0"/>
              <a:t>Euro+Shopping</a:t>
            </a:r>
            <a:r>
              <a:rPr lang="en-US" sz="2000" dirty="0" smtClean="0"/>
              <a:t> </a:t>
            </a:r>
            <a:r>
              <a:rPr lang="en-US" sz="2000" dirty="0"/>
              <a:t>Channel's order 10424 (May 31, 2005) shows diverse product purchasing across multiple lines - Classic Cars, Trucks and Buses, and Vintage Cars - with quantities ranging from 26-50 units and prices from $40.25-$201.44. All items remain "In Process," suggesting active fulfillment. Order 10165 </a:t>
            </a:r>
            <a:r>
              <a:rPr lang="en-US" sz="2000" dirty="0" smtClean="0"/>
              <a:t>indicates </a:t>
            </a:r>
            <a:r>
              <a:rPr lang="en-US" sz="2000" dirty="0"/>
              <a:t>normal seasonal processing during peak periods.</a:t>
            </a:r>
          </a:p>
        </p:txBody>
      </p:sp>
      <p:sp>
        <p:nvSpPr>
          <p:cNvPr id="4" name="Date Placeholder 3">
            <a:extLst>
              <a:ext uri="{FF2B5EF4-FFF2-40B4-BE49-F238E27FC236}">
                <a16:creationId xmlns="" xmlns:a16="http://schemas.microsoft.com/office/drawing/2014/main" id="{3A47B3AA-303E-AA74-C23E-93ECFA56957D}"/>
              </a:ext>
            </a:extLst>
          </p:cNvPr>
          <p:cNvSpPr>
            <a:spLocks noGrp="1"/>
          </p:cNvSpPr>
          <p:nvPr>
            <p:ph type="dt" sz="half" idx="10"/>
          </p:nvPr>
        </p:nvSpPr>
        <p:spPr/>
        <p:txBody>
          <a:bodyPr/>
          <a:lstStyle/>
          <a:p>
            <a:fld id="{F71EE3E4-2EA8-4CD2-BE45-F3EBE6968542}" type="datetime1">
              <a:t>8/20/2025</a:t>
            </a:fld>
            <a:endParaRPr lang="en-US"/>
          </a:p>
        </p:txBody>
      </p:sp>
      <p:sp>
        <p:nvSpPr>
          <p:cNvPr id="5" name="Footer Placeholder 4">
            <a:extLst>
              <a:ext uri="{FF2B5EF4-FFF2-40B4-BE49-F238E27FC236}">
                <a16:creationId xmlns="" xmlns:a16="http://schemas.microsoft.com/office/drawing/2014/main" id="{50D0303B-72EF-9820-9467-9467CA2B14D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 xmlns:a16="http://schemas.microsoft.com/office/drawing/2014/main" id="{39F8A031-9A63-E0E0-0F92-8EFEBEC680D7}"/>
              </a:ext>
            </a:extLst>
          </p:cNvPr>
          <p:cNvSpPr>
            <a:spLocks noGrp="1"/>
          </p:cNvSpPr>
          <p:nvPr>
            <p:ph type="sldNum" sz="quarter" idx="12"/>
          </p:nvPr>
        </p:nvSpPr>
        <p:spPr/>
        <p:txBody>
          <a:bodyPr/>
          <a:lstStyle/>
          <a:p>
            <a:fld id="{5E4DE196-8A13-4FF7-A07E-102851959EAB}" type="slidenum">
              <a:rPr lang="en-US" dirty="0"/>
              <a:t>14</a:t>
            </a:fld>
            <a:endParaRPr lang="en-US" dirty="0"/>
          </a:p>
        </p:txBody>
      </p:sp>
      <p:sp>
        <p:nvSpPr>
          <p:cNvPr id="7" name="TextBox 6">
            <a:extLst>
              <a:ext uri="{FF2B5EF4-FFF2-40B4-BE49-F238E27FC236}">
                <a16:creationId xmlns="" xmlns:a16="http://schemas.microsoft.com/office/drawing/2014/main" id="{8ACB0A5C-B7CD-CBB1-A8FF-8D460A6E2172}"/>
              </a:ext>
            </a:extLst>
          </p:cNvPr>
          <p:cNvSpPr txBox="1"/>
          <p:nvPr/>
        </p:nvSpPr>
        <p:spPr>
          <a:xfrm>
            <a:off x="-2059" y="409832"/>
            <a:ext cx="121858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dirty="0">
              <a:solidFill>
                <a:srgbClr val="35403A"/>
              </a:solidFill>
              <a:latin typeface="Arial"/>
              <a:cs typeface="Arial"/>
            </a:endParaRPr>
          </a:p>
          <a:p>
            <a:endParaRPr lang="en-US" sz="1600" dirty="0">
              <a:solidFill>
                <a:srgbClr val="000000"/>
              </a:solidFill>
              <a:latin typeface="Arial"/>
              <a:cs typeface="Arial"/>
            </a:endParaRPr>
          </a:p>
        </p:txBody>
      </p:sp>
      <p:pic>
        <p:nvPicPr>
          <p:cNvPr id="8" name="Picture 7" descr="A screenshot of a computer&#10;&#10;AI-generated content may be incorrect.">
            <a:extLst>
              <a:ext uri="{FF2B5EF4-FFF2-40B4-BE49-F238E27FC236}">
                <a16:creationId xmlns="" xmlns:a16="http://schemas.microsoft.com/office/drawing/2014/main" id="{B725011E-6267-CD7B-0217-D25E07186628}"/>
              </a:ext>
            </a:extLst>
          </p:cNvPr>
          <p:cNvPicPr>
            <a:picLocks noChangeAspect="1"/>
          </p:cNvPicPr>
          <p:nvPr/>
        </p:nvPicPr>
        <p:blipFill>
          <a:blip r:embed="rId2"/>
          <a:stretch>
            <a:fillRect/>
          </a:stretch>
        </p:blipFill>
        <p:spPr>
          <a:xfrm>
            <a:off x="0" y="543169"/>
            <a:ext cx="2362200" cy="1381125"/>
          </a:xfrm>
          <a:prstGeom prst="rect">
            <a:avLst/>
          </a:prstGeom>
        </p:spPr>
      </p:pic>
      <p:pic>
        <p:nvPicPr>
          <p:cNvPr id="9" name="Picture 8" descr="A screenshot of a computer&#10;&#10;AI-generated content may be incorrect.">
            <a:extLst>
              <a:ext uri="{FF2B5EF4-FFF2-40B4-BE49-F238E27FC236}">
                <a16:creationId xmlns="" xmlns:a16="http://schemas.microsoft.com/office/drawing/2014/main" id="{1EF53FE0-76A2-D384-AEE1-7A0EF3088554}"/>
              </a:ext>
            </a:extLst>
          </p:cNvPr>
          <p:cNvPicPr>
            <a:picLocks noChangeAspect="1"/>
          </p:cNvPicPr>
          <p:nvPr/>
        </p:nvPicPr>
        <p:blipFill>
          <a:blip r:embed="rId3"/>
          <a:stretch>
            <a:fillRect/>
          </a:stretch>
        </p:blipFill>
        <p:spPr>
          <a:xfrm>
            <a:off x="2362200" y="502550"/>
            <a:ext cx="3381375" cy="1390650"/>
          </a:xfrm>
          <a:prstGeom prst="rect">
            <a:avLst/>
          </a:prstGeom>
        </p:spPr>
      </p:pic>
      <p:sp>
        <p:nvSpPr>
          <p:cNvPr id="10" name="TextBox 9">
            <a:extLst>
              <a:ext uri="{FF2B5EF4-FFF2-40B4-BE49-F238E27FC236}">
                <a16:creationId xmlns="" xmlns:a16="http://schemas.microsoft.com/office/drawing/2014/main" id="{18B2B070-75C0-3F3D-8F7D-AEB1F6AFDA91}"/>
              </a:ext>
            </a:extLst>
          </p:cNvPr>
          <p:cNvSpPr txBox="1"/>
          <p:nvPr/>
        </p:nvSpPr>
        <p:spPr>
          <a:xfrm>
            <a:off x="172995" y="2531076"/>
            <a:ext cx="1202106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dirty="0">
              <a:solidFill>
                <a:srgbClr val="35403A"/>
              </a:solidFill>
            </a:endParaRPr>
          </a:p>
          <a:p>
            <a:endParaRPr lang="en-US" sz="1600" dirty="0">
              <a:solidFill>
                <a:srgbClr val="000000"/>
              </a:solidFill>
              <a:latin typeface="Arial"/>
              <a:cs typeface="Arial"/>
            </a:endParaRPr>
          </a:p>
        </p:txBody>
      </p:sp>
      <p:pic>
        <p:nvPicPr>
          <p:cNvPr id="11" name="Picture 10" descr="A screenshot of a computer&#10;&#10;AI-generated content may be incorrect.">
            <a:extLst>
              <a:ext uri="{FF2B5EF4-FFF2-40B4-BE49-F238E27FC236}">
                <a16:creationId xmlns="" xmlns:a16="http://schemas.microsoft.com/office/drawing/2014/main" id="{B27AE10E-5291-A7B1-ADAB-4AF25F8810FB}"/>
              </a:ext>
            </a:extLst>
          </p:cNvPr>
          <p:cNvPicPr>
            <a:picLocks noChangeAspect="1"/>
          </p:cNvPicPr>
          <p:nvPr/>
        </p:nvPicPr>
        <p:blipFill>
          <a:blip r:embed="rId4"/>
          <a:stretch>
            <a:fillRect/>
          </a:stretch>
        </p:blipFill>
        <p:spPr>
          <a:xfrm>
            <a:off x="150838" y="3799330"/>
            <a:ext cx="5937912" cy="1190625"/>
          </a:xfrm>
          <a:prstGeom prst="rect">
            <a:avLst/>
          </a:prstGeom>
        </p:spPr>
      </p:pic>
      <p:pic>
        <p:nvPicPr>
          <p:cNvPr id="12" name="Picture 11" descr="A screenshot of a computer&#10;&#10;AI-generated content may be incorrect.">
            <a:extLst>
              <a:ext uri="{FF2B5EF4-FFF2-40B4-BE49-F238E27FC236}">
                <a16:creationId xmlns="" xmlns:a16="http://schemas.microsoft.com/office/drawing/2014/main" id="{D5DFB476-196A-8D9E-ACFB-E85C3832A816}"/>
              </a:ext>
            </a:extLst>
          </p:cNvPr>
          <p:cNvPicPr>
            <a:picLocks noChangeAspect="1"/>
          </p:cNvPicPr>
          <p:nvPr/>
        </p:nvPicPr>
        <p:blipFill>
          <a:blip r:embed="rId5"/>
          <a:stretch>
            <a:fillRect/>
          </a:stretch>
        </p:blipFill>
        <p:spPr>
          <a:xfrm>
            <a:off x="5974448" y="3795725"/>
            <a:ext cx="5716154" cy="1194230"/>
          </a:xfrm>
          <a:prstGeom prst="rect">
            <a:avLst/>
          </a:prstGeom>
        </p:spPr>
      </p:pic>
    </p:spTree>
    <p:extLst>
      <p:ext uri="{BB962C8B-B14F-4D97-AF65-F5344CB8AC3E}">
        <p14:creationId xmlns:p14="http://schemas.microsoft.com/office/powerpoint/2010/main" val="1177440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1A96DBC-A1C9-77CF-46B6-77387CA29C9D}"/>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8DFAF8E1-DBDE-DEF0-FA26-C99B9FF86886}"/>
              </a:ext>
            </a:extLst>
          </p:cNvPr>
          <p:cNvSpPr>
            <a:spLocks noGrp="1"/>
          </p:cNvSpPr>
          <p:nvPr>
            <p:ph type="title"/>
          </p:nvPr>
        </p:nvSpPr>
        <p:spPr>
          <a:xfrm>
            <a:off x="871108" y="1300"/>
            <a:ext cx="10449784" cy="637793"/>
          </a:xfrm>
        </p:spPr>
        <p:txBody>
          <a:bodyPr/>
          <a:lstStyle/>
          <a:p>
            <a:r>
              <a:rPr lang="en-US">
                <a:solidFill>
                  <a:srgbClr val="000000"/>
                </a:solidFill>
                <a:latin typeface="Trebuchet MS"/>
              </a:rPr>
              <a:t>Order Analysis</a:t>
            </a:r>
            <a:r>
              <a:rPr lang="en-US"/>
              <a:t> - </a:t>
            </a:r>
            <a:r>
              <a:rPr lang="en-US" u="sng">
                <a:solidFill>
                  <a:srgbClr val="000000"/>
                </a:solidFill>
                <a:latin typeface="Times New Roman"/>
                <a:cs typeface="Times New Roman"/>
              </a:rPr>
              <a:t>Insights from the analysis</a:t>
            </a:r>
            <a:endParaRPr lang="en-US"/>
          </a:p>
        </p:txBody>
      </p:sp>
      <p:sp>
        <p:nvSpPr>
          <p:cNvPr id="3" name="Content Placeholder 2">
            <a:extLst>
              <a:ext uri="{FF2B5EF4-FFF2-40B4-BE49-F238E27FC236}">
                <a16:creationId xmlns="" xmlns:a16="http://schemas.microsoft.com/office/drawing/2014/main" id="{CEBFC4F7-4714-7435-492D-34AEA4AC7220}"/>
              </a:ext>
            </a:extLst>
          </p:cNvPr>
          <p:cNvSpPr>
            <a:spLocks noGrp="1"/>
          </p:cNvSpPr>
          <p:nvPr>
            <p:ph idx="1"/>
          </p:nvPr>
        </p:nvSpPr>
        <p:spPr>
          <a:xfrm>
            <a:off x="2554" y="644282"/>
            <a:ext cx="12203285" cy="6220710"/>
          </a:xfrm>
        </p:spPr>
        <p:txBody>
          <a:bodyPr vert="horz" lIns="91440" tIns="45720" rIns="91440" bIns="45720" rtlCol="0" anchor="t">
            <a:normAutofit/>
          </a:bodyPr>
          <a:lstStyle/>
          <a:p>
            <a:pPr marL="0" indent="0">
              <a:buNone/>
            </a:pPr>
            <a:endParaRPr lang="en-US" b="1"/>
          </a:p>
          <a:p>
            <a:endParaRPr lang="en-US"/>
          </a:p>
          <a:p>
            <a:endParaRPr lang="en-US"/>
          </a:p>
          <a:p>
            <a:endParaRPr lang="en-US"/>
          </a:p>
          <a:p>
            <a:endParaRPr lang="en-US"/>
          </a:p>
        </p:txBody>
      </p:sp>
      <p:sp>
        <p:nvSpPr>
          <p:cNvPr id="4" name="Date Placeholder 3">
            <a:extLst>
              <a:ext uri="{FF2B5EF4-FFF2-40B4-BE49-F238E27FC236}">
                <a16:creationId xmlns="" xmlns:a16="http://schemas.microsoft.com/office/drawing/2014/main" id="{9436DD16-FAD2-C1D0-7BA4-6D41BBB3D653}"/>
              </a:ext>
            </a:extLst>
          </p:cNvPr>
          <p:cNvSpPr>
            <a:spLocks noGrp="1"/>
          </p:cNvSpPr>
          <p:nvPr>
            <p:ph type="dt" sz="half" idx="10"/>
          </p:nvPr>
        </p:nvSpPr>
        <p:spPr/>
        <p:txBody>
          <a:bodyPr/>
          <a:lstStyle/>
          <a:p>
            <a:fld id="{F71EE3E4-2EA8-4CD2-BE45-F3EBE6968542}" type="datetime1">
              <a:t>8/20/2025</a:t>
            </a:fld>
            <a:endParaRPr lang="en-US"/>
          </a:p>
        </p:txBody>
      </p:sp>
      <p:sp>
        <p:nvSpPr>
          <p:cNvPr id="5" name="Footer Placeholder 4">
            <a:extLst>
              <a:ext uri="{FF2B5EF4-FFF2-40B4-BE49-F238E27FC236}">
                <a16:creationId xmlns="" xmlns:a16="http://schemas.microsoft.com/office/drawing/2014/main" id="{870C0732-8048-4771-0B66-DED295F0AA0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 xmlns:a16="http://schemas.microsoft.com/office/drawing/2014/main" id="{EBC2F8C4-220D-C825-BBF4-39C2BE7AD2FA}"/>
              </a:ext>
            </a:extLst>
          </p:cNvPr>
          <p:cNvSpPr>
            <a:spLocks noGrp="1"/>
          </p:cNvSpPr>
          <p:nvPr>
            <p:ph type="sldNum" sz="quarter" idx="12"/>
          </p:nvPr>
        </p:nvSpPr>
        <p:spPr/>
        <p:txBody>
          <a:bodyPr/>
          <a:lstStyle/>
          <a:p>
            <a:fld id="{5E4DE196-8A13-4FF7-A07E-102851959EAB}" type="slidenum">
              <a:rPr lang="en-US" dirty="0"/>
              <a:t>15</a:t>
            </a:fld>
            <a:endParaRPr lang="en-US"/>
          </a:p>
        </p:txBody>
      </p:sp>
      <p:sp>
        <p:nvSpPr>
          <p:cNvPr id="7" name="TextBox 6">
            <a:extLst>
              <a:ext uri="{FF2B5EF4-FFF2-40B4-BE49-F238E27FC236}">
                <a16:creationId xmlns="" xmlns:a16="http://schemas.microsoft.com/office/drawing/2014/main" id="{8772496E-8C44-40B8-1D75-50234ADF6400}"/>
              </a:ext>
            </a:extLst>
          </p:cNvPr>
          <p:cNvSpPr txBox="1"/>
          <p:nvPr/>
        </p:nvSpPr>
        <p:spPr>
          <a:xfrm>
            <a:off x="-2059" y="543697"/>
            <a:ext cx="1220641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dirty="0">
                <a:solidFill>
                  <a:srgbClr val="35403A"/>
                </a:solidFill>
                <a:latin typeface="Arial"/>
              </a:rPr>
              <a:t>Product Demand &amp; Customer Buying Patterns</a:t>
            </a:r>
            <a:r>
              <a:rPr lang="en-US" sz="1600" u="sng" dirty="0">
                <a:latin typeface="Arial"/>
              </a:rPr>
              <a:t>​</a:t>
            </a:r>
            <a:endParaRPr lang="en-US" dirty="0"/>
          </a:p>
        </p:txBody>
      </p:sp>
      <p:sp>
        <p:nvSpPr>
          <p:cNvPr id="8" name="TextBox 7">
            <a:extLst>
              <a:ext uri="{FF2B5EF4-FFF2-40B4-BE49-F238E27FC236}">
                <a16:creationId xmlns="" xmlns:a16="http://schemas.microsoft.com/office/drawing/2014/main" id="{3C0C652A-0858-3A54-774B-102D38DE0BFA}"/>
              </a:ext>
            </a:extLst>
          </p:cNvPr>
          <p:cNvSpPr txBox="1"/>
          <p:nvPr/>
        </p:nvSpPr>
        <p:spPr>
          <a:xfrm>
            <a:off x="-2059" y="883508"/>
            <a:ext cx="1220641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35403A"/>
                </a:solidFill>
                <a:latin typeface="Arial"/>
                <a:cs typeface="Arial"/>
              </a:rPr>
              <a:t> </a:t>
            </a:r>
          </a:p>
          <a:p>
            <a:endParaRPr lang="en-US" sz="1600" b="1" dirty="0">
              <a:solidFill>
                <a:srgbClr val="35403A"/>
              </a:solidFill>
            </a:endParaRPr>
          </a:p>
          <a:p>
            <a:endParaRPr lang="en-US" sz="1600" b="1" dirty="0">
              <a:solidFill>
                <a:srgbClr val="35403A"/>
              </a:solidFill>
            </a:endParaRPr>
          </a:p>
          <a:p>
            <a:endParaRPr lang="en-US" sz="1600" b="1" dirty="0">
              <a:solidFill>
                <a:srgbClr val="35403A"/>
              </a:solidFill>
              <a:latin typeface="Arial"/>
              <a:cs typeface="Arial"/>
            </a:endParaRPr>
          </a:p>
          <a:p>
            <a:endParaRPr lang="en-US" sz="1600" dirty="0">
              <a:solidFill>
                <a:srgbClr val="000000"/>
              </a:solidFill>
              <a:latin typeface="Arial"/>
              <a:cs typeface="Arial"/>
            </a:endParaRPr>
          </a:p>
        </p:txBody>
      </p:sp>
      <p:pic>
        <p:nvPicPr>
          <p:cNvPr id="9" name="Picture 8" descr="A screenshot of a computer&#10;&#10;AI-generated content may be incorrect.">
            <a:extLst>
              <a:ext uri="{FF2B5EF4-FFF2-40B4-BE49-F238E27FC236}">
                <a16:creationId xmlns="" xmlns:a16="http://schemas.microsoft.com/office/drawing/2014/main" id="{3777D83C-5C0F-25C6-085B-51FEF8F4F184}"/>
              </a:ext>
            </a:extLst>
          </p:cNvPr>
          <p:cNvPicPr>
            <a:picLocks noChangeAspect="1"/>
          </p:cNvPicPr>
          <p:nvPr/>
        </p:nvPicPr>
        <p:blipFill>
          <a:blip r:embed="rId2"/>
          <a:stretch>
            <a:fillRect/>
          </a:stretch>
        </p:blipFill>
        <p:spPr>
          <a:xfrm>
            <a:off x="0" y="1007541"/>
            <a:ext cx="3495675" cy="1400175"/>
          </a:xfrm>
          <a:prstGeom prst="rect">
            <a:avLst/>
          </a:prstGeom>
        </p:spPr>
      </p:pic>
      <p:pic>
        <p:nvPicPr>
          <p:cNvPr id="10" name="Picture 9" descr="A screenshot of a computer&#10;&#10;AI-generated content may be incorrect.">
            <a:extLst>
              <a:ext uri="{FF2B5EF4-FFF2-40B4-BE49-F238E27FC236}">
                <a16:creationId xmlns="" xmlns:a16="http://schemas.microsoft.com/office/drawing/2014/main" id="{16DB7C54-0EC8-E557-60B5-014655E2D7E9}"/>
              </a:ext>
            </a:extLst>
          </p:cNvPr>
          <p:cNvPicPr>
            <a:picLocks noChangeAspect="1"/>
          </p:cNvPicPr>
          <p:nvPr/>
        </p:nvPicPr>
        <p:blipFill>
          <a:blip r:embed="rId3"/>
          <a:stretch>
            <a:fillRect/>
          </a:stretch>
        </p:blipFill>
        <p:spPr>
          <a:xfrm>
            <a:off x="3368627" y="969660"/>
            <a:ext cx="2495550" cy="1400175"/>
          </a:xfrm>
          <a:prstGeom prst="rect">
            <a:avLst/>
          </a:prstGeom>
        </p:spPr>
      </p:pic>
      <p:sp>
        <p:nvSpPr>
          <p:cNvPr id="11" name="TextBox 10">
            <a:extLst>
              <a:ext uri="{FF2B5EF4-FFF2-40B4-BE49-F238E27FC236}">
                <a16:creationId xmlns="" xmlns:a16="http://schemas.microsoft.com/office/drawing/2014/main" id="{76E22259-AADE-95DF-4065-0B7D1AAA6243}"/>
              </a:ext>
            </a:extLst>
          </p:cNvPr>
          <p:cNvSpPr txBox="1"/>
          <p:nvPr/>
        </p:nvSpPr>
        <p:spPr>
          <a:xfrm>
            <a:off x="-14416" y="3733043"/>
            <a:ext cx="1220641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dirty="0">
                <a:solidFill>
                  <a:srgbClr val="35403A"/>
                </a:solidFill>
                <a:latin typeface="Arial"/>
                <a:cs typeface="Arial"/>
              </a:rPr>
              <a:t>Inventory &amp; Credit Limit Management</a:t>
            </a:r>
            <a:r>
              <a:rPr lang="en-US" sz="1600" u="sng" dirty="0">
                <a:latin typeface="Arial"/>
                <a:cs typeface="Arial"/>
              </a:rPr>
              <a:t>​</a:t>
            </a:r>
          </a:p>
        </p:txBody>
      </p:sp>
      <p:sp>
        <p:nvSpPr>
          <p:cNvPr id="12" name="TextBox 11">
            <a:extLst>
              <a:ext uri="{FF2B5EF4-FFF2-40B4-BE49-F238E27FC236}">
                <a16:creationId xmlns="" xmlns:a16="http://schemas.microsoft.com/office/drawing/2014/main" id="{ADD3B7AA-ABFF-D40A-AB12-46C744C934C2}"/>
              </a:ext>
            </a:extLst>
          </p:cNvPr>
          <p:cNvSpPr txBox="1"/>
          <p:nvPr/>
        </p:nvSpPr>
        <p:spPr>
          <a:xfrm>
            <a:off x="0" y="4076786"/>
            <a:ext cx="123711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dirty="0">
              <a:solidFill>
                <a:srgbClr val="35403A"/>
              </a:solidFill>
            </a:endParaRPr>
          </a:p>
          <a:p>
            <a:endParaRPr lang="en-US" sz="1600" b="1" dirty="0">
              <a:solidFill>
                <a:srgbClr val="35403A"/>
              </a:solidFill>
              <a:latin typeface="Arial"/>
              <a:cs typeface="Arial"/>
            </a:endParaRPr>
          </a:p>
        </p:txBody>
      </p:sp>
      <p:pic>
        <p:nvPicPr>
          <p:cNvPr id="13" name="Picture 12" descr="A screenshot of a computer&#10;&#10;AI-generated content may be incorrect.">
            <a:extLst>
              <a:ext uri="{FF2B5EF4-FFF2-40B4-BE49-F238E27FC236}">
                <a16:creationId xmlns="" xmlns:a16="http://schemas.microsoft.com/office/drawing/2014/main" id="{58F527F0-7A63-CBAA-1EBC-2D58009F62BD}"/>
              </a:ext>
            </a:extLst>
          </p:cNvPr>
          <p:cNvPicPr>
            <a:picLocks noChangeAspect="1"/>
          </p:cNvPicPr>
          <p:nvPr/>
        </p:nvPicPr>
        <p:blipFill>
          <a:blip r:embed="rId4"/>
          <a:stretch>
            <a:fillRect/>
          </a:stretch>
        </p:blipFill>
        <p:spPr>
          <a:xfrm>
            <a:off x="69244" y="4058594"/>
            <a:ext cx="2724150" cy="1409700"/>
          </a:xfrm>
          <a:prstGeom prst="rect">
            <a:avLst/>
          </a:prstGeom>
        </p:spPr>
      </p:pic>
      <p:pic>
        <p:nvPicPr>
          <p:cNvPr id="14" name="Picture 13" descr="A screenshot of a computer&#10;&#10;AI-generated content may be incorrect.">
            <a:extLst>
              <a:ext uri="{FF2B5EF4-FFF2-40B4-BE49-F238E27FC236}">
                <a16:creationId xmlns="" xmlns:a16="http://schemas.microsoft.com/office/drawing/2014/main" id="{948F25CF-3A6B-0A5F-A1A1-A1FFF164AADD}"/>
              </a:ext>
            </a:extLst>
          </p:cNvPr>
          <p:cNvPicPr>
            <a:picLocks noChangeAspect="1"/>
          </p:cNvPicPr>
          <p:nvPr/>
        </p:nvPicPr>
        <p:blipFill>
          <a:blip r:embed="rId5"/>
          <a:stretch>
            <a:fillRect/>
          </a:stretch>
        </p:blipFill>
        <p:spPr>
          <a:xfrm>
            <a:off x="2793394" y="4048350"/>
            <a:ext cx="5972175" cy="1409700"/>
          </a:xfrm>
          <a:prstGeom prst="rect">
            <a:avLst/>
          </a:prstGeom>
        </p:spPr>
      </p:pic>
      <p:sp>
        <p:nvSpPr>
          <p:cNvPr id="15" name="Rectangle 14"/>
          <p:cNvSpPr/>
          <p:nvPr/>
        </p:nvSpPr>
        <p:spPr>
          <a:xfrm>
            <a:off x="-18515" y="2560766"/>
            <a:ext cx="12214613" cy="1200329"/>
          </a:xfrm>
          <a:prstGeom prst="rect">
            <a:avLst/>
          </a:prstGeom>
        </p:spPr>
        <p:txBody>
          <a:bodyPr wrap="square">
            <a:spAutoFit/>
          </a:bodyPr>
          <a:lstStyle/>
          <a:p>
            <a:r>
              <a:rPr lang="en-US" b="1" dirty="0" smtClean="0">
                <a:solidFill>
                  <a:srgbClr val="35403A"/>
                </a:solidFill>
                <a:latin typeface="Arial"/>
                <a:cs typeface="Arial"/>
              </a:rPr>
              <a:t>Interpretation:-</a:t>
            </a:r>
          </a:p>
          <a:p>
            <a:r>
              <a:rPr lang="en-US" dirty="0" smtClean="0"/>
              <a:t>The data reveals strong product bundling patterns with customers frequently purchasing specific product combinations. The top combination (S50_1341 and S700_1691) appears in 28 orders, while three other pairs each appear in 27 orders, indicating consistent cross-selling success. </a:t>
            </a:r>
            <a:endParaRPr lang="en-US" dirty="0"/>
          </a:p>
        </p:txBody>
      </p:sp>
      <p:sp>
        <p:nvSpPr>
          <p:cNvPr id="16" name="Rectangle 15"/>
          <p:cNvSpPr/>
          <p:nvPr/>
        </p:nvSpPr>
        <p:spPr>
          <a:xfrm>
            <a:off x="0" y="5471307"/>
            <a:ext cx="12124944" cy="1200329"/>
          </a:xfrm>
          <a:prstGeom prst="rect">
            <a:avLst/>
          </a:prstGeom>
        </p:spPr>
        <p:txBody>
          <a:bodyPr wrap="square">
            <a:spAutoFit/>
          </a:bodyPr>
          <a:lstStyle/>
          <a:p>
            <a:r>
              <a:rPr lang="en-US" b="1" dirty="0" smtClean="0">
                <a:solidFill>
                  <a:srgbClr val="35403A"/>
                </a:solidFill>
                <a:latin typeface="Arial"/>
                <a:cs typeface="Arial"/>
              </a:rPr>
              <a:t>Interpretation:- </a:t>
            </a:r>
            <a:r>
              <a:rPr lang="en-US" dirty="0" smtClean="0"/>
              <a:t>Customer 103 has a $21,000 credit limit, but the inventory tracking system shows significant data quality issues with all fields (</a:t>
            </a:r>
            <a:r>
              <a:rPr lang="en-US" dirty="0" err="1" smtClean="0"/>
              <a:t>log_id</a:t>
            </a:r>
            <a:r>
              <a:rPr lang="en-US" dirty="0" smtClean="0"/>
              <a:t>, </a:t>
            </a:r>
            <a:r>
              <a:rPr lang="en-US" dirty="0" err="1" smtClean="0"/>
              <a:t>productCode</a:t>
            </a:r>
            <a:r>
              <a:rPr lang="en-US" dirty="0" smtClean="0"/>
              <a:t>, </a:t>
            </a:r>
            <a:r>
              <a:rPr lang="en-US" dirty="0" err="1" smtClean="0"/>
              <a:t>old_quantity</a:t>
            </a:r>
            <a:r>
              <a:rPr lang="en-US" dirty="0" smtClean="0"/>
              <a:t>, </a:t>
            </a:r>
            <a:r>
              <a:rPr lang="en-US" dirty="0" err="1" smtClean="0"/>
              <a:t>new_quantity</a:t>
            </a:r>
            <a:r>
              <a:rPr lang="en-US" dirty="0" smtClean="0"/>
              <a:t>, </a:t>
            </a:r>
            <a:r>
              <a:rPr lang="en-US" dirty="0" err="1" smtClean="0"/>
              <a:t>change_type</a:t>
            </a:r>
            <a:r>
              <a:rPr lang="en-US" dirty="0" smtClean="0"/>
              <a:t>, </a:t>
            </a:r>
            <a:r>
              <a:rPr lang="en-US" dirty="0" err="1" smtClean="0"/>
              <a:t>change_date</a:t>
            </a:r>
            <a:r>
              <a:rPr lang="en-US" dirty="0" smtClean="0"/>
              <a:t>) returning null values. This indicates either incomplete inventory management system implementation or data integration problems that could impact stock level monitoring and automated reordering processes.</a:t>
            </a:r>
            <a:endParaRPr lang="en-US" dirty="0">
              <a:solidFill>
                <a:srgbClr val="35403A"/>
              </a:solidFill>
              <a:latin typeface="Arial"/>
              <a:cs typeface="Arial"/>
            </a:endParaRPr>
          </a:p>
        </p:txBody>
      </p:sp>
    </p:spTree>
    <p:extLst>
      <p:ext uri="{BB962C8B-B14F-4D97-AF65-F5344CB8AC3E}">
        <p14:creationId xmlns:p14="http://schemas.microsoft.com/office/powerpoint/2010/main" val="224403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47534" y="-2386"/>
            <a:ext cx="2209800" cy="696595"/>
          </a:xfrm>
          <a:prstGeom prst="rect">
            <a:avLst/>
          </a:prstGeom>
        </p:spPr>
        <p:txBody>
          <a:bodyPr vert="horz" wrap="square" lIns="0" tIns="13335" rIns="0" bIns="0" rtlCol="0" anchor="t">
            <a:spAutoFit/>
          </a:bodyPr>
          <a:lstStyle/>
          <a:p>
            <a:pPr marL="12700">
              <a:lnSpc>
                <a:spcPct val="100000"/>
              </a:lnSpc>
              <a:spcBef>
                <a:spcPts val="105"/>
              </a:spcBef>
            </a:pPr>
            <a:r>
              <a:rPr u="sng" spc="-114"/>
              <a:t>Summary</a:t>
            </a:r>
          </a:p>
        </p:txBody>
      </p:sp>
      <p:sp>
        <p:nvSpPr>
          <p:cNvPr id="4" name="object 4"/>
          <p:cNvSpPr txBox="1">
            <a:spLocks noGrp="1"/>
          </p:cNvSpPr>
          <p:nvPr>
            <p:ph type="sldNum" sz="quarter" idx="12"/>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16</a:t>
            </a:fld>
            <a:endParaRPr spc="-25"/>
          </a:p>
        </p:txBody>
      </p:sp>
      <p:sp>
        <p:nvSpPr>
          <p:cNvPr id="3" name="object 3"/>
          <p:cNvSpPr txBox="1"/>
          <p:nvPr/>
        </p:nvSpPr>
        <p:spPr>
          <a:xfrm>
            <a:off x="0" y="496653"/>
            <a:ext cx="12195000" cy="9807172"/>
          </a:xfrm>
          <a:prstGeom prst="rect">
            <a:avLst/>
          </a:prstGeom>
        </p:spPr>
        <p:txBody>
          <a:bodyPr vert="horz" wrap="square" lIns="0" tIns="12065" rIns="0" bIns="0" rtlCol="0" anchor="t">
            <a:spAutoFit/>
          </a:bodyPr>
          <a:lstStyle/>
          <a:p>
            <a:r>
              <a:rPr lang="en-US" sz="1900" spc="-10" dirty="0" smtClean="0">
                <a:latin typeface="Trebuchet MS"/>
                <a:cs typeface="Trebuchet MS"/>
              </a:rPr>
              <a:t>(</a:t>
            </a:r>
            <a:r>
              <a:rPr lang="en-US" sz="1900" spc="-10" dirty="0">
                <a:latin typeface="Trebuchet MS"/>
                <a:cs typeface="Trebuchet MS"/>
              </a:rPr>
              <a:t>1) </a:t>
            </a:r>
            <a:r>
              <a:rPr lang="en-US" sz="2000" dirty="0" err="1" smtClean="0"/>
              <a:t>Euro+Shopping</a:t>
            </a:r>
            <a:r>
              <a:rPr lang="en-US" sz="2000" dirty="0" smtClean="0"/>
              <a:t> Channel leads with $715.7K in sales but has concerning over-extension ($820.7K orders vs $227.6K credit limit), while Denmark shows the highest average credit limits at $1.02M. The customer base spans diverse business types with strong geographic concentration in California (11 customers) and healthy recent payment activity ranging $1.4K-$49.5K.</a:t>
            </a:r>
          </a:p>
          <a:p>
            <a:pPr marL="355600" indent="-342900">
              <a:spcBef>
                <a:spcPts val="95"/>
              </a:spcBef>
              <a:buFont typeface="Arial"/>
              <a:buChar char="•"/>
              <a:tabLst>
                <a:tab pos="240029" algn="l"/>
              </a:tabLst>
            </a:pPr>
            <a:endParaRPr lang="en-US" sz="1900" spc="-10" dirty="0">
              <a:latin typeface="Trebuchet MS"/>
              <a:cs typeface="Trebuchet MS"/>
            </a:endParaRPr>
          </a:p>
          <a:p>
            <a:r>
              <a:rPr lang="en-US" sz="1900" spc="-10" dirty="0">
                <a:latin typeface="Trebuchet MS"/>
                <a:cs typeface="Trebuchet MS"/>
              </a:rPr>
              <a:t>(2) </a:t>
            </a:r>
            <a:r>
              <a:rPr lang="en-US" sz="2000" dirty="0" smtClean="0"/>
              <a:t>The company operates 19 employees across 5-7 offices globally, with San Francisco as the largest office (6 employees) and Paris as the top revenue performer ($2.82M in sales). Credit limits are consistently managed at $74K-$84K across all international locations, with the USA having the highest office concentration (3 locations) while EMEA serves as the key revenue driver.</a:t>
            </a:r>
          </a:p>
          <a:p>
            <a:pPr marL="12700">
              <a:spcBef>
                <a:spcPts val="95"/>
              </a:spcBef>
              <a:tabLst>
                <a:tab pos="240029" algn="l"/>
              </a:tabLst>
            </a:pPr>
            <a:endParaRPr lang="en-US" sz="1900" spc="-10" dirty="0">
              <a:latin typeface="Trebuchet MS"/>
              <a:cs typeface="Trebuchet MS"/>
            </a:endParaRPr>
          </a:p>
          <a:p>
            <a:pPr marL="12700">
              <a:spcBef>
                <a:spcPts val="95"/>
              </a:spcBef>
              <a:tabLst>
                <a:tab pos="240029" algn="l"/>
              </a:tabLst>
            </a:pPr>
            <a:r>
              <a:rPr lang="en-US" sz="1900" spc="-10" dirty="0">
                <a:latin typeface="Trebuchet MS"/>
                <a:cs typeface="Trebuchet MS"/>
              </a:rPr>
              <a:t>(3</a:t>
            </a:r>
            <a:r>
              <a:rPr lang="en-US" sz="1900" spc="-10" dirty="0" smtClean="0">
                <a:latin typeface="Trebuchet MS"/>
                <a:cs typeface="Trebuchet MS"/>
              </a:rPr>
              <a:t>) </a:t>
            </a:r>
            <a:r>
              <a:rPr lang="en-US" sz="2000" dirty="0" smtClean="0"/>
              <a:t>Classic Cars dominates with 38 products at $64.45 average price generating $3.86M revenue, with the 1992 Ferrari 360 Spider red as the standout performer ($276.8K sales, 1,808 units). Automotive collectibles (Classic + Vintage Cars) drive 48% of total business at $5.6M of $11.7M revenue, while some products show significant pricing variance like the Alpine Renault selling 45% below MSRP.</a:t>
            </a:r>
          </a:p>
          <a:p>
            <a:pPr marL="12700">
              <a:spcBef>
                <a:spcPts val="95"/>
              </a:spcBef>
              <a:tabLst>
                <a:tab pos="240029" algn="l"/>
              </a:tabLst>
            </a:pPr>
            <a:endParaRPr lang="en-US" sz="1900" spc="-10" dirty="0">
              <a:latin typeface="Trebuchet MS"/>
              <a:cs typeface="Trebuchet MS"/>
            </a:endParaRPr>
          </a:p>
          <a:p>
            <a:r>
              <a:rPr lang="en-US" sz="1900" spc="-10" dirty="0">
                <a:latin typeface="Trebuchet MS"/>
                <a:cs typeface="Trebuchet MS"/>
              </a:rPr>
              <a:t>(4) </a:t>
            </a:r>
            <a:r>
              <a:rPr lang="en-US" sz="2000" dirty="0" smtClean="0"/>
              <a:t>The company employs 23 people with Diane Murphy as President in San Francisco and regional VPs/managers across global offices, while Gerard Hernandez leads sales performance at $1.12M followed by Leslie Jennings at $989K. Paris-based sales reps significantly outperform other locations, with a 76% variance between top ($1.12M) and bottom ($449K) performers indicating opportunities for training standardization and territory optimization.</a:t>
            </a:r>
          </a:p>
          <a:p>
            <a:pPr marL="12700">
              <a:spcBef>
                <a:spcPts val="95"/>
              </a:spcBef>
              <a:tabLst>
                <a:tab pos="240029" algn="l"/>
              </a:tabLst>
            </a:pPr>
            <a:endParaRPr lang="en-US" sz="1900" spc="-10" dirty="0">
              <a:latin typeface="Trebuchet MS"/>
              <a:cs typeface="Trebuchet MS"/>
            </a:endParaRPr>
          </a:p>
          <a:p>
            <a:pPr marL="12700">
              <a:spcBef>
                <a:spcPts val="95"/>
              </a:spcBef>
              <a:tabLst>
                <a:tab pos="240029" algn="l"/>
              </a:tabLst>
            </a:pPr>
            <a:endParaRPr lang="en-US" sz="2000" spc="-10" dirty="0">
              <a:latin typeface="Trebuchet MS"/>
              <a:cs typeface="Trebuchet MS"/>
            </a:endParaRPr>
          </a:p>
          <a:p>
            <a:pPr marL="12700">
              <a:spcBef>
                <a:spcPts val="95"/>
              </a:spcBef>
              <a:tabLst>
                <a:tab pos="240029" algn="l"/>
              </a:tabLst>
            </a:pPr>
            <a:endParaRPr lang="en-US" sz="2200" spc="-10" dirty="0">
              <a:latin typeface="Trebuchet MS"/>
              <a:cs typeface="Trebuchet MS"/>
            </a:endParaRPr>
          </a:p>
          <a:p>
            <a:pPr marL="12700">
              <a:spcBef>
                <a:spcPts val="95"/>
              </a:spcBef>
              <a:tabLst>
                <a:tab pos="240029" algn="l"/>
              </a:tabLst>
            </a:pPr>
            <a:endParaRPr lang="en-US" sz="2200" spc="-10" dirty="0">
              <a:latin typeface="Trebuchet MS"/>
              <a:cs typeface="Trebuchet MS"/>
            </a:endParaRPr>
          </a:p>
          <a:p>
            <a:pPr marL="12700">
              <a:spcBef>
                <a:spcPts val="95"/>
              </a:spcBef>
              <a:tabLst>
                <a:tab pos="240029" algn="l"/>
              </a:tabLst>
            </a:pPr>
            <a:endParaRPr lang="en-US" sz="2200" spc="-10" dirty="0">
              <a:latin typeface="Trebuchet MS"/>
              <a:cs typeface="Trebuchet MS"/>
            </a:endParaRPr>
          </a:p>
          <a:p>
            <a:pPr marL="12700">
              <a:spcBef>
                <a:spcPts val="95"/>
              </a:spcBef>
              <a:tabLst>
                <a:tab pos="240029" algn="l"/>
              </a:tabLst>
            </a:pPr>
            <a:endParaRPr lang="en-US" spc="-10" dirty="0">
              <a:latin typeface="Trebuchet MS"/>
              <a:cs typeface="Trebuchet MS"/>
            </a:endParaRPr>
          </a:p>
          <a:p>
            <a:pPr marL="12700">
              <a:spcBef>
                <a:spcPts val="95"/>
              </a:spcBef>
              <a:tabLst>
                <a:tab pos="240029" algn="l"/>
              </a:tabLst>
            </a:pPr>
            <a:endParaRPr lang="en-US" sz="2000" spc="-10" dirty="0">
              <a:latin typeface="Trebuchet MS"/>
              <a:cs typeface="Trebuchet MS"/>
            </a:endParaRPr>
          </a:p>
          <a:p>
            <a:pPr marL="355600" indent="-342900">
              <a:spcBef>
                <a:spcPts val="95"/>
              </a:spcBef>
              <a:buFont typeface="Arial"/>
              <a:buChar char="•"/>
              <a:tabLst>
                <a:tab pos="240029" algn="l"/>
              </a:tabLst>
            </a:pPr>
            <a:endParaRPr lang="en-US" sz="2000" spc="-10" dirty="0">
              <a:latin typeface="Trebuchet MS"/>
              <a:cs typeface="Trebuchet MS"/>
            </a:endParaRPr>
          </a:p>
          <a:p>
            <a:pPr marL="12700">
              <a:spcBef>
                <a:spcPts val="95"/>
              </a:spcBef>
              <a:tabLst>
                <a:tab pos="240029" algn="l"/>
              </a:tabLst>
            </a:pPr>
            <a:endParaRPr lang="en-US" sz="2000" spc="-10" dirty="0">
              <a:latin typeface="Trebuchet MS"/>
              <a:cs typeface="Trebuchet MS"/>
            </a:endParaRPr>
          </a:p>
          <a:p>
            <a:pPr marL="355600" indent="-342900">
              <a:spcBef>
                <a:spcPts val="95"/>
              </a:spcBef>
              <a:buFont typeface="Arial"/>
              <a:buChar char="•"/>
              <a:tabLst>
                <a:tab pos="240029" algn="l"/>
              </a:tabLst>
            </a:pPr>
            <a:endParaRPr lang="en-US" sz="2000" spc="-10" dirty="0">
              <a:latin typeface="Trebuchet MS"/>
              <a:cs typeface="Trebuchet MS"/>
            </a:endParaRPr>
          </a:p>
          <a:p>
            <a:pPr marL="239395" indent="-226695">
              <a:spcBef>
                <a:spcPts val="95"/>
              </a:spcBef>
              <a:buFont typeface="Arial"/>
              <a:buChar char="•"/>
              <a:tabLst>
                <a:tab pos="240029" algn="l"/>
              </a:tabLst>
            </a:pPr>
            <a:endParaRPr lang="en-US" sz="2400" spc="-10" dirty="0">
              <a:latin typeface="Trebuchet MS"/>
              <a:cs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BEE52FF-449F-183B-FF93-1125F10F8B6C}"/>
            </a:ext>
          </a:extLst>
        </p:cNvPr>
        <p:cNvGrpSpPr/>
        <p:nvPr/>
      </p:nvGrpSpPr>
      <p:grpSpPr>
        <a:xfrm>
          <a:off x="0" y="0"/>
          <a:ext cx="0" cy="0"/>
          <a:chOff x="0" y="0"/>
          <a:chExt cx="0" cy="0"/>
        </a:xfrm>
      </p:grpSpPr>
      <p:sp>
        <p:nvSpPr>
          <p:cNvPr id="2" name="object 2">
            <a:extLst>
              <a:ext uri="{FF2B5EF4-FFF2-40B4-BE49-F238E27FC236}">
                <a16:creationId xmlns="" xmlns:a16="http://schemas.microsoft.com/office/drawing/2014/main" id="{625D0649-4980-4F4C-A08B-FB9E15B80D6F}"/>
              </a:ext>
            </a:extLst>
          </p:cNvPr>
          <p:cNvSpPr txBox="1">
            <a:spLocks noGrp="1"/>
          </p:cNvSpPr>
          <p:nvPr>
            <p:ph type="title"/>
          </p:nvPr>
        </p:nvSpPr>
        <p:spPr>
          <a:xfrm>
            <a:off x="4454567" y="1299"/>
            <a:ext cx="8771325" cy="505908"/>
          </a:xfrm>
          <a:prstGeom prst="rect">
            <a:avLst/>
          </a:prstGeom>
        </p:spPr>
        <p:txBody>
          <a:bodyPr vert="horz" wrap="square" lIns="0" tIns="13335" rIns="0" bIns="0" rtlCol="0" anchor="t">
            <a:spAutoFit/>
          </a:bodyPr>
          <a:lstStyle/>
          <a:p>
            <a:pPr marL="12700">
              <a:lnSpc>
                <a:spcPct val="100000"/>
              </a:lnSpc>
              <a:spcBef>
                <a:spcPts val="105"/>
              </a:spcBef>
            </a:pPr>
            <a:r>
              <a:rPr u="sng" spc="-114"/>
              <a:t>Summary</a:t>
            </a:r>
          </a:p>
        </p:txBody>
      </p:sp>
      <p:sp>
        <p:nvSpPr>
          <p:cNvPr id="5" name="Subtitle 4">
            <a:extLst>
              <a:ext uri="{FF2B5EF4-FFF2-40B4-BE49-F238E27FC236}">
                <a16:creationId xmlns="" xmlns:a16="http://schemas.microsoft.com/office/drawing/2014/main" id="{8455456F-FF00-E5F5-2CD8-FC13274C8909}"/>
              </a:ext>
            </a:extLst>
          </p:cNvPr>
          <p:cNvSpPr>
            <a:spLocks noGrp="1"/>
          </p:cNvSpPr>
          <p:nvPr>
            <p:ph idx="1"/>
          </p:nvPr>
        </p:nvSpPr>
        <p:spPr>
          <a:xfrm>
            <a:off x="105527" y="510416"/>
            <a:ext cx="12079718" cy="6344278"/>
          </a:xfrm>
        </p:spPr>
        <p:txBody>
          <a:bodyPr vert="horz" lIns="91440" tIns="45720" rIns="91440" bIns="45720" rtlCol="0" anchor="t">
            <a:normAutofit/>
          </a:bodyPr>
          <a:lstStyle/>
          <a:p>
            <a:pPr marL="0" indent="0">
              <a:buNone/>
            </a:pPr>
            <a:r>
              <a:rPr lang="en-US" sz="2000" dirty="0"/>
              <a:t>(</a:t>
            </a:r>
            <a:r>
              <a:rPr lang="en-US" sz="2000" b="1" dirty="0"/>
              <a:t>5) </a:t>
            </a:r>
            <a:r>
              <a:rPr lang="en-US" sz="2000" dirty="0"/>
              <a:t>Collectable Mini Designs Co. leads with $80.4K average order value while </a:t>
            </a:r>
            <a:r>
              <a:rPr lang="en-US" sz="2000" dirty="0" err="1"/>
              <a:t>Euro+Shopping</a:t>
            </a:r>
            <a:r>
              <a:rPr lang="en-US" sz="2000" dirty="0"/>
              <a:t> Channel shows strong international reach with diverse product purchases, though May 2005 orders show "In Process" backlogs indicating processing delays. The analysis reveals successful product bundling with top combinations appearing in 27-28 orders, but significant data quality issues exist with null inventory tracking fields suggesting incomplete system implementation.</a:t>
            </a:r>
          </a:p>
        </p:txBody>
      </p:sp>
      <p:sp>
        <p:nvSpPr>
          <p:cNvPr id="4" name="object 4">
            <a:extLst>
              <a:ext uri="{FF2B5EF4-FFF2-40B4-BE49-F238E27FC236}">
                <a16:creationId xmlns="" xmlns:a16="http://schemas.microsoft.com/office/drawing/2014/main" id="{A5C9F973-2653-E8CB-31F0-6A997634AAD4}"/>
              </a:ext>
            </a:extLst>
          </p:cNvPr>
          <p:cNvSpPr txBox="1">
            <a:spLocks noGrp="1"/>
          </p:cNvSpPr>
          <p:nvPr>
            <p:ph type="sldNum" sz="quarter" idx="12"/>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17</a:t>
            </a:fld>
            <a:endParaRPr spc="-25"/>
          </a:p>
        </p:txBody>
      </p:sp>
    </p:spTree>
    <p:extLst>
      <p:ext uri="{BB962C8B-B14F-4D97-AF65-F5344CB8AC3E}">
        <p14:creationId xmlns:p14="http://schemas.microsoft.com/office/powerpoint/2010/main" val="902816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5425" y="-2386"/>
            <a:ext cx="4317022" cy="690574"/>
          </a:xfrm>
          <a:prstGeom prst="rect">
            <a:avLst/>
          </a:prstGeom>
        </p:spPr>
        <p:txBody>
          <a:bodyPr vert="horz" wrap="square" lIns="0" tIns="13335" rIns="0" bIns="0" rtlCol="0" anchor="t">
            <a:spAutoFit/>
          </a:bodyPr>
          <a:lstStyle/>
          <a:p>
            <a:pPr marL="12700">
              <a:lnSpc>
                <a:spcPct val="100000"/>
              </a:lnSpc>
              <a:spcBef>
                <a:spcPts val="105"/>
              </a:spcBef>
            </a:pPr>
            <a:r>
              <a:rPr u="sng" spc="-75"/>
              <a:t>Conclusion</a:t>
            </a:r>
          </a:p>
        </p:txBody>
      </p:sp>
      <p:sp>
        <p:nvSpPr>
          <p:cNvPr id="3" name="object 3"/>
          <p:cNvSpPr txBox="1">
            <a:spLocks noGrp="1"/>
          </p:cNvSpPr>
          <p:nvPr>
            <p:ph idx="1"/>
          </p:nvPr>
        </p:nvSpPr>
        <p:spPr>
          <a:xfrm>
            <a:off x="480" y="337619"/>
            <a:ext cx="12315684" cy="7339958"/>
          </a:xfrm>
          <a:prstGeom prst="rect">
            <a:avLst/>
          </a:prstGeom>
        </p:spPr>
        <p:txBody>
          <a:bodyPr vert="horz" wrap="square" lIns="0" tIns="96520" rIns="0" bIns="0" rtlCol="0" anchor="t">
            <a:spAutoFit/>
          </a:bodyPr>
          <a:lstStyle/>
          <a:p>
            <a:pPr marL="342900" indent="-342900">
              <a:spcBef>
                <a:spcPts val="760"/>
              </a:spcBef>
              <a:buFont typeface="Arial" panose="020B0604020202020204" pitchFamily="34" charset="0"/>
              <a:buAutoNum type="arabicPeriod"/>
              <a:tabLst>
                <a:tab pos="240029" algn="l"/>
              </a:tabLst>
            </a:pPr>
            <a:r>
              <a:rPr lang="en-US" dirty="0" err="1"/>
              <a:t>Euro+Shopping</a:t>
            </a:r>
            <a:r>
              <a:rPr lang="en-US" dirty="0"/>
              <a:t> Channel and Australian Collectors are operating significantly above their approved credit limits and require immediate review. </a:t>
            </a:r>
            <a:r>
              <a:rPr lang="en-US" dirty="0" err="1"/>
              <a:t>Euro+Shopping</a:t>
            </a:r>
            <a:r>
              <a:rPr lang="en-US" dirty="0"/>
              <a:t> Channel has accumulated $820.7K in orders against a $227.6K credit limit (360% over-extension), while Australian Collectors shows $180.6K in orders versus a $117.3K limit (154% over-extension). Despite </a:t>
            </a:r>
            <a:r>
              <a:rPr lang="en-US" dirty="0" err="1"/>
              <a:t>Euro+Shopping</a:t>
            </a:r>
            <a:r>
              <a:rPr lang="en-US" dirty="0"/>
              <a:t> Channel being our top performer with $715.7K in sales and maintaining healthy payment activity ($1.4K-$49.5K recent payments), these over-extensions create substantial financial exposure that could impact cash flow and increase bad debt risk if not addressed promptly through credit limit increases or payment acceleration</a:t>
            </a:r>
            <a:r>
              <a:rPr lang="en-US" dirty="0" smtClean="0"/>
              <a:t>.</a:t>
            </a:r>
          </a:p>
          <a:p>
            <a:pPr marL="342900" indent="-342900">
              <a:spcBef>
                <a:spcPts val="760"/>
              </a:spcBef>
              <a:buFont typeface="Arial" panose="020B0604020202020204" pitchFamily="34" charset="0"/>
              <a:buAutoNum type="arabicPeriod"/>
              <a:tabLst>
                <a:tab pos="240029" algn="l"/>
              </a:tabLst>
            </a:pPr>
            <a:r>
              <a:rPr lang="en-US" dirty="0"/>
              <a:t>Paris office shows exceptional sales productivity, generating $2.82M in revenue with only 5 employees, resulting in approximately $564K in sales per employee. This significantly outperforms the company's resource allocation model, especially when compared to San Francisco which maintains the largest workforce (6 employees) but serves primarily operational functions rather than direct revenue generation. </a:t>
            </a:r>
          </a:p>
          <a:p>
            <a:pPr marL="342900" indent="-342900">
              <a:spcBef>
                <a:spcPts val="760"/>
              </a:spcBef>
              <a:buFont typeface="Arial" panose="020B0604020202020204" pitchFamily="34" charset="0"/>
              <a:buAutoNum type="arabicPeriod"/>
              <a:tabLst>
                <a:tab pos="240029" algn="l"/>
              </a:tabLst>
            </a:pPr>
            <a:r>
              <a:rPr lang="en-US" dirty="0"/>
              <a:t>The company should focus on expanding the Ferrari product line and investigating the Alpine Renault pricing anomaly to optimize profitability. Ferrari models demonstrate exceptional performance with the 1992 Ferrari 360 Spider red generating $276.8K in sales (1,808 units) and combined Ferrari models contributing $467.6K in revenue, indicating strong premium market demand</a:t>
            </a:r>
            <a:r>
              <a:rPr lang="en-US" dirty="0" smtClean="0"/>
              <a:t>.</a:t>
            </a:r>
          </a:p>
          <a:p>
            <a:pPr marL="342900" indent="-342900">
              <a:spcBef>
                <a:spcPts val="760"/>
              </a:spcBef>
              <a:buFont typeface="Arial" panose="020B0604020202020204" pitchFamily="34" charset="0"/>
              <a:buAutoNum type="arabicPeriod"/>
              <a:tabLst>
                <a:tab pos="240029" algn="l"/>
              </a:tabLst>
            </a:pPr>
            <a:r>
              <a:rPr lang="en-US" dirty="0" smtClean="0"/>
              <a:t> The </a:t>
            </a:r>
            <a:r>
              <a:rPr lang="en-US" dirty="0"/>
              <a:t>company should implement a comprehensive performance improvement program focused on replicating the Paris office's success model across all locations. Gerard Hernandez ($1.12M) and Pamela Castillo ($750K) in Paris significantly outperform representatives in other offices, with Boston's Steve Patterson at only $449K representing the largest performance gap. The company should conduct knowledge transfer sessions where Paris-based reps share best practices, standardize sales training programs based on the EMEA region's successful approaches, and consider territory rebalancing to ensure equitable opportunity distribution. </a:t>
            </a:r>
          </a:p>
          <a:p>
            <a:pPr marL="0" indent="0">
              <a:spcBef>
                <a:spcPts val="665"/>
              </a:spcBef>
              <a:buNone/>
              <a:tabLst>
                <a:tab pos="240029" algn="l"/>
              </a:tabLst>
            </a:pPr>
            <a:endParaRPr lang="en-US" sz="1800" spc="-50" dirty="0"/>
          </a:p>
          <a:p>
            <a:pPr marL="342900" indent="-342900">
              <a:spcBef>
                <a:spcPts val="760"/>
              </a:spcBef>
              <a:buFont typeface="Arial" panose="020B0604020202020204" pitchFamily="34" charset="0"/>
              <a:buAutoNum type="arabicPeriod"/>
              <a:tabLst>
                <a:tab pos="240029" algn="l"/>
              </a:tabLst>
            </a:pPr>
            <a:endParaRPr lang="en-US" dirty="0" smtClean="0"/>
          </a:p>
          <a:p>
            <a:pPr marL="0" indent="0">
              <a:spcBef>
                <a:spcPts val="760"/>
              </a:spcBef>
              <a:buNone/>
              <a:tabLst>
                <a:tab pos="240029" algn="l"/>
              </a:tabLst>
            </a:pPr>
            <a:r>
              <a:rPr lang="en-US" dirty="0" smtClean="0"/>
              <a:t>2. 3. 4. </a:t>
            </a:r>
            <a:endParaRPr lang="en-US" sz="1800" spc="-50" dirty="0"/>
          </a:p>
        </p:txBody>
      </p:sp>
      <p:sp>
        <p:nvSpPr>
          <p:cNvPr id="4" name="object 4"/>
          <p:cNvSpPr txBox="1">
            <a:spLocks noGrp="1"/>
          </p:cNvSpPr>
          <p:nvPr>
            <p:ph type="sldNum" sz="quarter" idx="12"/>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18</a:t>
            </a:fld>
            <a:endParaRPr spc="-25"/>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5425" y="-2386"/>
            <a:ext cx="4317022" cy="690574"/>
          </a:xfrm>
          <a:prstGeom prst="rect">
            <a:avLst/>
          </a:prstGeom>
        </p:spPr>
        <p:txBody>
          <a:bodyPr vert="horz" wrap="square" lIns="0" tIns="13335" rIns="0" bIns="0" rtlCol="0" anchor="t">
            <a:spAutoFit/>
          </a:bodyPr>
          <a:lstStyle/>
          <a:p>
            <a:pPr marL="12700">
              <a:lnSpc>
                <a:spcPct val="100000"/>
              </a:lnSpc>
              <a:spcBef>
                <a:spcPts val="105"/>
              </a:spcBef>
            </a:pPr>
            <a:r>
              <a:rPr u="sng" spc="-75"/>
              <a:t>Conclusion</a:t>
            </a:r>
          </a:p>
        </p:txBody>
      </p:sp>
      <p:sp>
        <p:nvSpPr>
          <p:cNvPr id="3" name="object 3"/>
          <p:cNvSpPr txBox="1">
            <a:spLocks noGrp="1"/>
          </p:cNvSpPr>
          <p:nvPr>
            <p:ph idx="1"/>
          </p:nvPr>
        </p:nvSpPr>
        <p:spPr>
          <a:xfrm>
            <a:off x="480" y="337619"/>
            <a:ext cx="12097032" cy="3178819"/>
          </a:xfrm>
          <a:prstGeom prst="rect">
            <a:avLst/>
          </a:prstGeom>
        </p:spPr>
        <p:txBody>
          <a:bodyPr vert="horz" wrap="square" lIns="0" tIns="96520" rIns="0" bIns="0" rtlCol="0" anchor="t">
            <a:spAutoFit/>
          </a:bodyPr>
          <a:lstStyle/>
          <a:p>
            <a:pPr marL="0" indent="0">
              <a:spcBef>
                <a:spcPts val="665"/>
              </a:spcBef>
              <a:buNone/>
              <a:tabLst>
                <a:tab pos="240029" algn="l"/>
              </a:tabLst>
            </a:pPr>
            <a:endParaRPr lang="en-US" sz="1800" spc="-50" dirty="0" smtClean="0"/>
          </a:p>
          <a:p>
            <a:pPr marL="0" indent="0">
              <a:spcBef>
                <a:spcPts val="665"/>
              </a:spcBef>
              <a:buNone/>
              <a:tabLst>
                <a:tab pos="240029" algn="l"/>
              </a:tabLst>
            </a:pPr>
            <a:r>
              <a:rPr lang="en-US" sz="1800" spc="-50" dirty="0" smtClean="0"/>
              <a:t>5. </a:t>
            </a:r>
            <a:r>
              <a:rPr lang="en-US" sz="1800" dirty="0"/>
              <a:t>The company needs immediate action on two critical operational issues: order processing delays and inventory system integration. All orders from May 29-31, 2005 show "In Process" status, indicating a significant backlog during peak seasonal demand (May had 15 orders vs. 12-13 in other months), which could damage relationships with key international customers like </a:t>
            </a:r>
            <a:r>
              <a:rPr lang="en-US" sz="1800" dirty="0" err="1"/>
              <a:t>Euro+Shopping</a:t>
            </a:r>
            <a:r>
              <a:rPr lang="en-US" sz="1800" dirty="0"/>
              <a:t> Channel. The company should implement automated order processing workflows to handle seasonal spikes, establish backup processing procedures for peak periods, and immediately address the inventory system integration problems to ensure real-time stock visibility. These improvements are critical given the strong product bundling patterns (top combinations appearing in 27-28 orders) and high-value orders averaging $59K-$67K that require reliable fulfillment.</a:t>
            </a:r>
            <a:r>
              <a:rPr lang="en-US" sz="1800" spc="-50" dirty="0" smtClean="0"/>
              <a:t> </a:t>
            </a:r>
            <a:endParaRPr lang="en-US" sz="1800" spc="-50" dirty="0"/>
          </a:p>
        </p:txBody>
      </p:sp>
      <p:sp>
        <p:nvSpPr>
          <p:cNvPr id="4" name="object 4"/>
          <p:cNvSpPr txBox="1">
            <a:spLocks noGrp="1"/>
          </p:cNvSpPr>
          <p:nvPr>
            <p:ph type="sldNum" sz="quarter" idx="12"/>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19</a:t>
            </a:fld>
            <a:endParaRPr spc="-25"/>
          </a:p>
        </p:txBody>
      </p:sp>
    </p:spTree>
    <p:extLst>
      <p:ext uri="{BB962C8B-B14F-4D97-AF65-F5344CB8AC3E}">
        <p14:creationId xmlns:p14="http://schemas.microsoft.com/office/powerpoint/2010/main" val="2630086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8182" y="-2385"/>
            <a:ext cx="8168210" cy="795423"/>
          </a:xfrm>
          <a:prstGeom prst="rect">
            <a:avLst/>
          </a:prstGeom>
        </p:spPr>
        <p:txBody>
          <a:bodyPr vert="horz" wrap="square" lIns="0" tIns="147650" rIns="0" bIns="0" rtlCol="0" anchor="t">
            <a:spAutoFit/>
          </a:bodyPr>
          <a:lstStyle/>
          <a:p>
            <a:pPr marL="12700">
              <a:lnSpc>
                <a:spcPct val="100000"/>
              </a:lnSpc>
              <a:spcBef>
                <a:spcPts val="95"/>
              </a:spcBef>
            </a:pPr>
            <a:r>
              <a:rPr sz="4200" u="sng" dirty="0">
                <a:latin typeface="Times New Roman"/>
                <a:cs typeface="Times New Roman"/>
              </a:rPr>
              <a:t>Problem</a:t>
            </a:r>
            <a:r>
              <a:rPr sz="4200" u="sng" spc="-125" dirty="0">
                <a:latin typeface="Times New Roman"/>
                <a:cs typeface="Times New Roman"/>
              </a:rPr>
              <a:t> </a:t>
            </a:r>
            <a:r>
              <a:rPr sz="4200" u="sng" spc="-10" dirty="0" smtClean="0">
                <a:latin typeface="Times New Roman"/>
                <a:cs typeface="Times New Roman"/>
              </a:rPr>
              <a:t>Statement</a:t>
            </a:r>
            <a:endParaRPr sz="4200" u="sng" dirty="0">
              <a:latin typeface="Times New Roman"/>
              <a:cs typeface="Times New Roman"/>
            </a:endParaRPr>
          </a:p>
        </p:txBody>
      </p:sp>
      <p:sp>
        <p:nvSpPr>
          <p:cNvPr id="4" name="object 4"/>
          <p:cNvSpPr txBox="1">
            <a:spLocks noGrp="1"/>
          </p:cNvSpPr>
          <p:nvPr>
            <p:ph type="sldNum" sz="quarter" idx="12"/>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2</a:t>
            </a:fld>
            <a:endParaRPr spc="-25"/>
          </a:p>
        </p:txBody>
      </p:sp>
      <p:sp>
        <p:nvSpPr>
          <p:cNvPr id="3" name="object 3"/>
          <p:cNvSpPr txBox="1"/>
          <p:nvPr/>
        </p:nvSpPr>
        <p:spPr>
          <a:xfrm>
            <a:off x="483" y="627300"/>
            <a:ext cx="12188836" cy="7271221"/>
          </a:xfrm>
          <a:prstGeom prst="rect">
            <a:avLst/>
          </a:prstGeom>
        </p:spPr>
        <p:txBody>
          <a:bodyPr vert="horz" wrap="square" lIns="0" tIns="12700" rIns="0" bIns="0" rtlCol="0" anchor="t">
            <a:spAutoFit/>
          </a:bodyPr>
          <a:lstStyle/>
          <a:p>
            <a:r>
              <a:rPr lang="en-US" sz="2800" spc="-10" dirty="0" smtClean="0">
                <a:solidFill>
                  <a:srgbClr val="000000"/>
                </a:solidFill>
                <a:latin typeface="Times New Roman"/>
                <a:cs typeface="Times New Roman"/>
              </a:rPr>
              <a:t>. To make informed decisions in several areas, such as customer relationship management, operational efficiency and cost optimization, product development and procurement, marketing and sales strategies, and inventory management.</a:t>
            </a:r>
          </a:p>
          <a:p>
            <a:endParaRPr lang="en-US" sz="2800" spc="-10" dirty="0" smtClean="0">
              <a:solidFill>
                <a:srgbClr val="000000"/>
              </a:solidFill>
              <a:latin typeface="Times New Roman"/>
              <a:cs typeface="Times New Roman"/>
            </a:endParaRPr>
          </a:p>
          <a:p>
            <a:r>
              <a:rPr lang="en-US" sz="2800" spc="-10" dirty="0" smtClean="0">
                <a:solidFill>
                  <a:srgbClr val="000000"/>
                </a:solidFill>
                <a:latin typeface="Times New Roman"/>
                <a:cs typeface="Times New Roman"/>
              </a:rPr>
              <a:t>. To identify the key factors to improve salesperson performance, streamline order fulfillment, and enhance financial insights.</a:t>
            </a:r>
          </a:p>
          <a:p>
            <a:r>
              <a:rPr sz="4000" u="sng" spc="-10" dirty="0" smtClean="0">
                <a:latin typeface="Times New Roman"/>
                <a:cs typeface="Times New Roman"/>
              </a:rPr>
              <a:t>Objective</a:t>
            </a:r>
            <a:endParaRPr lang="en-US" sz="4000" u="sng" dirty="0">
              <a:latin typeface="Times New Roman"/>
              <a:cs typeface="Times New Roman"/>
            </a:endParaRPr>
          </a:p>
          <a:p>
            <a:pPr marL="469900" indent="-457200">
              <a:spcBef>
                <a:spcPts val="1345"/>
              </a:spcBef>
              <a:buAutoNum type="arabicPeriod"/>
              <a:tabLst>
                <a:tab pos="240029" algn="l"/>
              </a:tabLst>
            </a:pPr>
            <a:r>
              <a:rPr lang="en-US" sz="2300" spc="-100" dirty="0">
                <a:latin typeface="Trebuchet MS"/>
                <a:cs typeface="Trebuchet MS"/>
              </a:rPr>
              <a:t>Customer Data Analysis</a:t>
            </a:r>
          </a:p>
          <a:p>
            <a:pPr marL="469900" indent="-457200">
              <a:spcBef>
                <a:spcPts val="1345"/>
              </a:spcBef>
              <a:buAutoNum type="arabicPeriod"/>
              <a:tabLst>
                <a:tab pos="240029" algn="l"/>
              </a:tabLst>
            </a:pPr>
            <a:r>
              <a:rPr lang="en-US" sz="2300" spc="-85" dirty="0">
                <a:latin typeface="Trebuchet MS"/>
                <a:cs typeface="Trebuchet MS"/>
              </a:rPr>
              <a:t>Office Data Analysis</a:t>
            </a:r>
          </a:p>
          <a:p>
            <a:pPr marL="469900" indent="-457200">
              <a:spcBef>
                <a:spcPts val="1345"/>
              </a:spcBef>
              <a:buAutoNum type="arabicPeriod"/>
              <a:tabLst>
                <a:tab pos="240029" algn="l"/>
              </a:tabLst>
            </a:pPr>
            <a:r>
              <a:rPr lang="en-US" sz="2300" spc="-85" dirty="0">
                <a:latin typeface="Trebuchet MS"/>
                <a:cs typeface="Trebuchet MS"/>
              </a:rPr>
              <a:t>Product Data Analysis</a:t>
            </a:r>
          </a:p>
          <a:p>
            <a:pPr marL="469900" indent="-457200">
              <a:spcBef>
                <a:spcPts val="1345"/>
              </a:spcBef>
              <a:buAutoNum type="arabicPeriod"/>
              <a:tabLst>
                <a:tab pos="240029" algn="l"/>
              </a:tabLst>
            </a:pPr>
            <a:r>
              <a:rPr lang="en-US" sz="2300" spc="-85" dirty="0">
                <a:latin typeface="Trebuchet MS"/>
                <a:cs typeface="Trebuchet MS"/>
              </a:rPr>
              <a:t>Employee Data Analysis</a:t>
            </a:r>
          </a:p>
          <a:p>
            <a:pPr marL="469900" indent="-457200">
              <a:spcBef>
                <a:spcPts val="1345"/>
              </a:spcBef>
              <a:buAutoNum type="arabicPeriod"/>
              <a:tabLst>
                <a:tab pos="240029" algn="l"/>
              </a:tabLst>
            </a:pPr>
            <a:r>
              <a:rPr lang="en-US" sz="2300" spc="-85" dirty="0">
                <a:latin typeface="Trebuchet MS"/>
                <a:cs typeface="Trebuchet MS"/>
              </a:rPr>
              <a:t>Order Analysis</a:t>
            </a:r>
          </a:p>
          <a:p>
            <a:pPr marL="469900" indent="-457200">
              <a:spcBef>
                <a:spcPts val="1345"/>
              </a:spcBef>
              <a:buAutoNum type="arabicPeriod"/>
              <a:tabLst>
                <a:tab pos="240029" algn="l"/>
              </a:tabLst>
            </a:pPr>
            <a:endParaRPr lang="en-US" sz="2400" spc="-85" dirty="0">
              <a:latin typeface="Trebuchet MS"/>
              <a:cs typeface="Trebuchet MS"/>
            </a:endParaRPr>
          </a:p>
          <a:p>
            <a:pPr marL="12700">
              <a:spcBef>
                <a:spcPts val="1345"/>
              </a:spcBef>
              <a:tabLst>
                <a:tab pos="240029" algn="l"/>
              </a:tabLst>
            </a:pPr>
            <a:endParaRPr lang="en-US" sz="2400" spc="-85" dirty="0">
              <a:latin typeface="Trebuchet MS"/>
              <a:cs typeface="Trebuchet MS"/>
            </a:endParaRPr>
          </a:p>
          <a:p>
            <a:pPr marL="469900" indent="-457200">
              <a:spcBef>
                <a:spcPts val="135"/>
              </a:spcBef>
              <a:buAutoNum type="arabicPeriod"/>
              <a:tabLst>
                <a:tab pos="240029" algn="l"/>
              </a:tabLst>
            </a:pPr>
            <a:endParaRPr lang="en-US" sz="2400" spc="-80" dirty="0">
              <a:latin typeface="Trebuchet MS"/>
              <a:cs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81094" y="3083089"/>
            <a:ext cx="4414266" cy="844462"/>
          </a:xfrm>
          <a:prstGeom prst="rect">
            <a:avLst/>
          </a:prstGeom>
        </p:spPr>
        <p:txBody>
          <a:bodyPr vert="horz" wrap="square" lIns="0" tIns="13335" rIns="0" bIns="0" rtlCol="0">
            <a:spAutoFit/>
          </a:bodyPr>
          <a:lstStyle/>
          <a:p>
            <a:pPr marL="12700">
              <a:lnSpc>
                <a:spcPct val="100000"/>
              </a:lnSpc>
              <a:spcBef>
                <a:spcPts val="105"/>
              </a:spcBef>
            </a:pPr>
            <a:r>
              <a:rPr sz="5400" b="1" u="sng" spc="-90" dirty="0"/>
              <a:t>THANK</a:t>
            </a:r>
            <a:r>
              <a:rPr sz="5400" b="1" u="sng" spc="-450" dirty="0"/>
              <a:t> </a:t>
            </a:r>
            <a:r>
              <a:rPr sz="5400" b="1" u="sng" spc="-25" dirty="0"/>
              <a:t>YOU</a:t>
            </a:r>
          </a:p>
        </p:txBody>
      </p:sp>
      <p:sp>
        <p:nvSpPr>
          <p:cNvPr id="3" name="object 3"/>
          <p:cNvSpPr txBox="1">
            <a:spLocks noGrp="1"/>
          </p:cNvSpPr>
          <p:nvPr>
            <p:ph type="sldNum" sz="quarter" idx="12"/>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20</a:t>
            </a:fld>
            <a:endParaRPr spc="-25"/>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BADADB-B755-B879-F60A-260BC6A177A6}"/>
              </a:ext>
            </a:extLst>
          </p:cNvPr>
          <p:cNvSpPr>
            <a:spLocks noGrp="1"/>
          </p:cNvSpPr>
          <p:nvPr>
            <p:ph type="title"/>
          </p:nvPr>
        </p:nvSpPr>
        <p:spPr>
          <a:xfrm>
            <a:off x="222379" y="1301"/>
            <a:ext cx="11767838" cy="545116"/>
          </a:xfrm>
        </p:spPr>
        <p:txBody>
          <a:bodyPr>
            <a:normAutofit fontScale="90000"/>
          </a:bodyPr>
          <a:lstStyle/>
          <a:p>
            <a:r>
              <a:rPr lang="en-US" dirty="0"/>
              <a:t>           </a:t>
            </a:r>
            <a:r>
              <a:rPr lang="en-US" sz="2900" dirty="0">
                <a:solidFill>
                  <a:srgbClr val="000000"/>
                </a:solidFill>
                <a:latin typeface="Trebuchet MS"/>
              </a:rPr>
              <a:t>Customer Data Analysis</a:t>
            </a:r>
            <a:r>
              <a:rPr lang="en-US" dirty="0"/>
              <a:t>  - </a:t>
            </a:r>
            <a:r>
              <a:rPr lang="en-US" u="sng" dirty="0">
                <a:solidFill>
                  <a:srgbClr val="000000"/>
                </a:solidFill>
                <a:latin typeface="Times New Roman"/>
                <a:cs typeface="Times New Roman"/>
              </a:rPr>
              <a:t>Insights from the analysis</a:t>
            </a:r>
            <a:endParaRPr lang="en-US" dirty="0"/>
          </a:p>
        </p:txBody>
      </p:sp>
      <p:sp>
        <p:nvSpPr>
          <p:cNvPr id="3" name="Content Placeholder 2">
            <a:extLst>
              <a:ext uri="{FF2B5EF4-FFF2-40B4-BE49-F238E27FC236}">
                <a16:creationId xmlns="" xmlns:a16="http://schemas.microsoft.com/office/drawing/2014/main" id="{92AE14BB-AE12-B666-3520-A07166C5B854}"/>
              </a:ext>
            </a:extLst>
          </p:cNvPr>
          <p:cNvSpPr>
            <a:spLocks noGrp="1"/>
          </p:cNvSpPr>
          <p:nvPr>
            <p:ph idx="1"/>
          </p:nvPr>
        </p:nvSpPr>
        <p:spPr>
          <a:xfrm>
            <a:off x="2555" y="541309"/>
            <a:ext cx="11976744" cy="6189818"/>
          </a:xfrm>
        </p:spPr>
        <p:txBody>
          <a:bodyPr vert="horz" lIns="91440" tIns="45720" rIns="91440" bIns="45720" rtlCol="0" anchor="t">
            <a:normAutofit/>
          </a:bodyPr>
          <a:lstStyle/>
          <a:p>
            <a:endParaRPr lang="en-US" dirty="0"/>
          </a:p>
          <a:p>
            <a:endParaRPr lang="en-US" dirty="0"/>
          </a:p>
          <a:p>
            <a:endParaRPr lang="en-US" dirty="0"/>
          </a:p>
        </p:txBody>
      </p:sp>
      <p:sp>
        <p:nvSpPr>
          <p:cNvPr id="4" name="Date Placeholder 3">
            <a:extLst>
              <a:ext uri="{FF2B5EF4-FFF2-40B4-BE49-F238E27FC236}">
                <a16:creationId xmlns="" xmlns:a16="http://schemas.microsoft.com/office/drawing/2014/main" id="{59E615C8-ADAE-70E6-7C02-9EAA09F48D0D}"/>
              </a:ext>
            </a:extLst>
          </p:cNvPr>
          <p:cNvSpPr>
            <a:spLocks noGrp="1"/>
          </p:cNvSpPr>
          <p:nvPr>
            <p:ph type="dt" sz="half" idx="10"/>
          </p:nvPr>
        </p:nvSpPr>
        <p:spPr/>
        <p:txBody>
          <a:bodyPr/>
          <a:lstStyle/>
          <a:p>
            <a:fld id="{8246154D-F257-4ABA-8AC9-8676A6D7AF0E}" type="datetime1">
              <a:t>8/20/2025</a:t>
            </a:fld>
            <a:endParaRPr lang="en-US"/>
          </a:p>
        </p:txBody>
      </p:sp>
      <p:sp>
        <p:nvSpPr>
          <p:cNvPr id="5" name="Footer Placeholder 4">
            <a:extLst>
              <a:ext uri="{FF2B5EF4-FFF2-40B4-BE49-F238E27FC236}">
                <a16:creationId xmlns="" xmlns:a16="http://schemas.microsoft.com/office/drawing/2014/main" id="{D32D88D4-9AE4-1968-E499-4433B85D96F0}"/>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 xmlns:a16="http://schemas.microsoft.com/office/drawing/2014/main" id="{2BF39E7F-039C-6232-A245-FC33A3F274FF}"/>
              </a:ext>
            </a:extLst>
          </p:cNvPr>
          <p:cNvSpPr>
            <a:spLocks noGrp="1"/>
          </p:cNvSpPr>
          <p:nvPr>
            <p:ph type="sldNum" sz="quarter" idx="12"/>
          </p:nvPr>
        </p:nvSpPr>
        <p:spPr/>
        <p:txBody>
          <a:bodyPr/>
          <a:lstStyle/>
          <a:p>
            <a:fld id="{5E4DE196-8A13-4FF7-A07E-102851959EAB}" type="slidenum">
              <a:rPr lang="en-US" dirty="0"/>
              <a:t>3</a:t>
            </a:fld>
            <a:endParaRPr lang="en-US"/>
          </a:p>
        </p:txBody>
      </p:sp>
      <p:pic>
        <p:nvPicPr>
          <p:cNvPr id="9" name="Picture 8" descr="A screenshot of a computer&#10;&#10;AI-generated content may be incorrect.">
            <a:extLst>
              <a:ext uri="{FF2B5EF4-FFF2-40B4-BE49-F238E27FC236}">
                <a16:creationId xmlns="" xmlns:a16="http://schemas.microsoft.com/office/drawing/2014/main" id="{9AEB32D8-EDC6-7F02-3FAF-EB72C21FA0D2}"/>
              </a:ext>
            </a:extLst>
          </p:cNvPr>
          <p:cNvPicPr>
            <a:picLocks noChangeAspect="1"/>
          </p:cNvPicPr>
          <p:nvPr/>
        </p:nvPicPr>
        <p:blipFill>
          <a:blip r:embed="rId2"/>
          <a:stretch>
            <a:fillRect/>
          </a:stretch>
        </p:blipFill>
        <p:spPr>
          <a:xfrm>
            <a:off x="28834" y="467256"/>
            <a:ext cx="3601995" cy="1613843"/>
          </a:xfrm>
          <a:prstGeom prst="rect">
            <a:avLst/>
          </a:prstGeom>
        </p:spPr>
      </p:pic>
      <p:pic>
        <p:nvPicPr>
          <p:cNvPr id="10" name="Picture 9" descr="A screenshot of a computer&#10;&#10;AI-generated content may be incorrect.">
            <a:extLst>
              <a:ext uri="{FF2B5EF4-FFF2-40B4-BE49-F238E27FC236}">
                <a16:creationId xmlns="" xmlns:a16="http://schemas.microsoft.com/office/drawing/2014/main" id="{7F45597E-E1CA-2562-544F-08259E1B0A7C}"/>
              </a:ext>
            </a:extLst>
          </p:cNvPr>
          <p:cNvPicPr>
            <a:picLocks noChangeAspect="1"/>
          </p:cNvPicPr>
          <p:nvPr/>
        </p:nvPicPr>
        <p:blipFill>
          <a:blip r:embed="rId3"/>
          <a:stretch>
            <a:fillRect/>
          </a:stretch>
        </p:blipFill>
        <p:spPr>
          <a:xfrm>
            <a:off x="3630829" y="473568"/>
            <a:ext cx="3539439" cy="1611527"/>
          </a:xfrm>
          <a:prstGeom prst="rect">
            <a:avLst/>
          </a:prstGeom>
        </p:spPr>
      </p:pic>
      <p:sp>
        <p:nvSpPr>
          <p:cNvPr id="11" name="TextBox 10">
            <a:extLst>
              <a:ext uri="{FF2B5EF4-FFF2-40B4-BE49-F238E27FC236}">
                <a16:creationId xmlns="" xmlns:a16="http://schemas.microsoft.com/office/drawing/2014/main" id="{77F303FF-3F11-774E-9E06-BC1155EAF8F6}"/>
              </a:ext>
            </a:extLst>
          </p:cNvPr>
          <p:cNvSpPr txBox="1"/>
          <p:nvPr/>
        </p:nvSpPr>
        <p:spPr>
          <a:xfrm>
            <a:off x="162699" y="543697"/>
            <a:ext cx="12021063"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dirty="0">
              <a:latin typeface="Arial"/>
              <a:cs typeface="Arial"/>
            </a:endParaRPr>
          </a:p>
          <a:p>
            <a:endParaRPr lang="en-US" dirty="0"/>
          </a:p>
        </p:txBody>
      </p:sp>
      <p:pic>
        <p:nvPicPr>
          <p:cNvPr id="12" name="Picture 11" descr="A screenshot of a computer&#10;&#10;AI-generated content may be incorrect.">
            <a:extLst>
              <a:ext uri="{FF2B5EF4-FFF2-40B4-BE49-F238E27FC236}">
                <a16:creationId xmlns="" xmlns:a16="http://schemas.microsoft.com/office/drawing/2014/main" id="{E91B3C73-1069-A502-00C6-9C1818639122}"/>
              </a:ext>
            </a:extLst>
          </p:cNvPr>
          <p:cNvPicPr>
            <a:picLocks noChangeAspect="1"/>
          </p:cNvPicPr>
          <p:nvPr/>
        </p:nvPicPr>
        <p:blipFill>
          <a:blip r:embed="rId4"/>
          <a:stretch>
            <a:fillRect/>
          </a:stretch>
        </p:blipFill>
        <p:spPr>
          <a:xfrm>
            <a:off x="7170268" y="499544"/>
            <a:ext cx="2586939" cy="1603546"/>
          </a:xfrm>
          <a:prstGeom prst="rect">
            <a:avLst/>
          </a:prstGeom>
        </p:spPr>
      </p:pic>
      <p:pic>
        <p:nvPicPr>
          <p:cNvPr id="13" name="Picture 12" descr="A screenshot of a computer&#10;&#10;AI-generated content may be incorrect.">
            <a:extLst>
              <a:ext uri="{FF2B5EF4-FFF2-40B4-BE49-F238E27FC236}">
                <a16:creationId xmlns="" xmlns:a16="http://schemas.microsoft.com/office/drawing/2014/main" id="{BD1F3B85-1B20-2BB0-8FF9-2A905AD345EC}"/>
              </a:ext>
            </a:extLst>
          </p:cNvPr>
          <p:cNvPicPr>
            <a:picLocks noChangeAspect="1"/>
          </p:cNvPicPr>
          <p:nvPr/>
        </p:nvPicPr>
        <p:blipFill>
          <a:blip r:embed="rId5"/>
          <a:stretch>
            <a:fillRect/>
          </a:stretch>
        </p:blipFill>
        <p:spPr>
          <a:xfrm>
            <a:off x="9790369" y="435029"/>
            <a:ext cx="2453073" cy="1589389"/>
          </a:xfrm>
          <a:prstGeom prst="rect">
            <a:avLst/>
          </a:prstGeom>
        </p:spPr>
      </p:pic>
      <p:sp>
        <p:nvSpPr>
          <p:cNvPr id="14" name="TextBox 13">
            <a:extLst>
              <a:ext uri="{FF2B5EF4-FFF2-40B4-BE49-F238E27FC236}">
                <a16:creationId xmlns="" xmlns:a16="http://schemas.microsoft.com/office/drawing/2014/main" id="{9DBA340F-F5D3-5A63-1317-B4C3C64A2C99}"/>
              </a:ext>
            </a:extLst>
          </p:cNvPr>
          <p:cNvSpPr txBox="1"/>
          <p:nvPr/>
        </p:nvSpPr>
        <p:spPr>
          <a:xfrm>
            <a:off x="9653" y="2839995"/>
            <a:ext cx="1217410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smtClean="0">
                <a:solidFill>
                  <a:srgbClr val="35403A"/>
                </a:solidFill>
                <a:latin typeface="Arial"/>
                <a:cs typeface="Arial"/>
              </a:rPr>
              <a:t>.</a:t>
            </a:r>
            <a:endParaRPr lang="en-US" dirty="0"/>
          </a:p>
          <a:p>
            <a:endParaRPr lang="en-US" sz="1600" dirty="0">
              <a:solidFill>
                <a:srgbClr val="000000"/>
              </a:solidFill>
              <a:latin typeface="Arial"/>
              <a:cs typeface="Arial"/>
            </a:endParaRPr>
          </a:p>
        </p:txBody>
      </p:sp>
      <p:pic>
        <p:nvPicPr>
          <p:cNvPr id="15" name="Picture 14" descr="A screenshot of a computer&#10;&#10;AI-generated content may be incorrect.">
            <a:extLst>
              <a:ext uri="{FF2B5EF4-FFF2-40B4-BE49-F238E27FC236}">
                <a16:creationId xmlns="" xmlns:a16="http://schemas.microsoft.com/office/drawing/2014/main" id="{B3A7D98A-FEA3-927B-47E7-CD2FB24FC0D2}"/>
              </a:ext>
            </a:extLst>
          </p:cNvPr>
          <p:cNvPicPr>
            <a:picLocks noChangeAspect="1"/>
          </p:cNvPicPr>
          <p:nvPr/>
        </p:nvPicPr>
        <p:blipFill>
          <a:blip r:embed="rId6"/>
          <a:stretch>
            <a:fillRect/>
          </a:stretch>
        </p:blipFill>
        <p:spPr>
          <a:xfrm>
            <a:off x="4166680" y="3384536"/>
            <a:ext cx="2143125" cy="1352550"/>
          </a:xfrm>
          <a:prstGeom prst="rect">
            <a:avLst/>
          </a:prstGeom>
        </p:spPr>
      </p:pic>
      <p:pic>
        <p:nvPicPr>
          <p:cNvPr id="16" name="Picture 15" descr="A screenshot of a computer&#10;&#10;AI-generated content may be incorrect.">
            <a:extLst>
              <a:ext uri="{FF2B5EF4-FFF2-40B4-BE49-F238E27FC236}">
                <a16:creationId xmlns="" xmlns:a16="http://schemas.microsoft.com/office/drawing/2014/main" id="{B82894EF-5AFE-73AC-C503-0ABACFE2340F}"/>
              </a:ext>
            </a:extLst>
          </p:cNvPr>
          <p:cNvPicPr>
            <a:picLocks noChangeAspect="1"/>
          </p:cNvPicPr>
          <p:nvPr/>
        </p:nvPicPr>
        <p:blipFill>
          <a:blip r:embed="rId7"/>
          <a:stretch>
            <a:fillRect/>
          </a:stretch>
        </p:blipFill>
        <p:spPr>
          <a:xfrm>
            <a:off x="6316903" y="3368109"/>
            <a:ext cx="3409950" cy="1352550"/>
          </a:xfrm>
          <a:prstGeom prst="rect">
            <a:avLst/>
          </a:prstGeom>
        </p:spPr>
      </p:pic>
      <p:sp>
        <p:nvSpPr>
          <p:cNvPr id="7" name="TextBox 6">
            <a:extLst>
              <a:ext uri="{FF2B5EF4-FFF2-40B4-BE49-F238E27FC236}">
                <a16:creationId xmlns="" xmlns:a16="http://schemas.microsoft.com/office/drawing/2014/main" id="{97AAA0A3-FD14-22BE-CB06-D88048E2B5BA}"/>
              </a:ext>
            </a:extLst>
          </p:cNvPr>
          <p:cNvSpPr txBox="1"/>
          <p:nvPr/>
        </p:nvSpPr>
        <p:spPr>
          <a:xfrm>
            <a:off x="-8363" y="4768074"/>
            <a:ext cx="12021064"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smtClean="0">
                <a:solidFill>
                  <a:srgbClr val="35403A"/>
                </a:solidFill>
                <a:latin typeface="Arial"/>
                <a:cs typeface="Arial"/>
              </a:rPr>
              <a:t>Interpretation:-</a:t>
            </a:r>
            <a:endParaRPr lang="en-US" sz="2000" b="1" dirty="0">
              <a:solidFill>
                <a:srgbClr val="35403A"/>
              </a:solidFill>
              <a:latin typeface="Arial"/>
              <a:cs typeface="Arial"/>
            </a:endParaRPr>
          </a:p>
          <a:p>
            <a:r>
              <a:rPr lang="en-US" sz="2000" dirty="0" smtClean="0"/>
              <a:t>The data reveals </a:t>
            </a:r>
            <a:r>
              <a:rPr lang="en-US" sz="2000" dirty="0" err="1" smtClean="0"/>
              <a:t>Euro+Shopping</a:t>
            </a:r>
            <a:r>
              <a:rPr lang="en-US" sz="2000" dirty="0" smtClean="0"/>
              <a:t> Channel as the top performer with $715.7K in total sales, followed by Mini Gifts Distributors at $584.2K. Geographically, California dominates with 11 customers, while Massachusetts (9) and New York (6) follow. The concentration of high-value customers like </a:t>
            </a:r>
            <a:r>
              <a:rPr lang="en-US" sz="2000" dirty="0" err="1" smtClean="0"/>
              <a:t>Euro+Shopping</a:t>
            </a:r>
            <a:r>
              <a:rPr lang="en-US" sz="2000" dirty="0" smtClean="0"/>
              <a:t> Channel and strong presence in major markets like CA suggests successful targeting of key accounts and strategic geographic positioning.</a:t>
            </a:r>
          </a:p>
          <a:p>
            <a:endParaRPr lang="en-US" sz="1600" b="1" dirty="0">
              <a:solidFill>
                <a:srgbClr val="35403A"/>
              </a:solidFill>
              <a:latin typeface="Arial"/>
              <a:cs typeface="Arial"/>
            </a:endParaRPr>
          </a:p>
        </p:txBody>
      </p:sp>
      <p:pic>
        <p:nvPicPr>
          <p:cNvPr id="8" name="Picture 7" descr="A screenshot of a computer&#10;&#10;AI-generated content may be incorrect.">
            <a:extLst>
              <a:ext uri="{FF2B5EF4-FFF2-40B4-BE49-F238E27FC236}">
                <a16:creationId xmlns="" xmlns:a16="http://schemas.microsoft.com/office/drawing/2014/main" id="{C245E23B-CF6A-94DE-A646-05619767748B}"/>
              </a:ext>
            </a:extLst>
          </p:cNvPr>
          <p:cNvPicPr>
            <a:picLocks noChangeAspect="1"/>
          </p:cNvPicPr>
          <p:nvPr/>
        </p:nvPicPr>
        <p:blipFill>
          <a:blip r:embed="rId8"/>
          <a:stretch>
            <a:fillRect/>
          </a:stretch>
        </p:blipFill>
        <p:spPr>
          <a:xfrm>
            <a:off x="-8363" y="3580260"/>
            <a:ext cx="4194861" cy="1153812"/>
          </a:xfrm>
          <a:prstGeom prst="rect">
            <a:avLst/>
          </a:prstGeom>
        </p:spPr>
      </p:pic>
      <p:sp>
        <p:nvSpPr>
          <p:cNvPr id="18" name="Rectangle 17"/>
          <p:cNvSpPr/>
          <p:nvPr/>
        </p:nvSpPr>
        <p:spPr>
          <a:xfrm>
            <a:off x="-8363" y="2064305"/>
            <a:ext cx="12192124" cy="1600438"/>
          </a:xfrm>
          <a:prstGeom prst="rect">
            <a:avLst/>
          </a:prstGeom>
        </p:spPr>
        <p:txBody>
          <a:bodyPr wrap="square">
            <a:spAutoFit/>
          </a:bodyPr>
          <a:lstStyle/>
          <a:p>
            <a:r>
              <a:rPr lang="en-US" sz="2000" b="1" dirty="0" smtClean="0">
                <a:solidFill>
                  <a:srgbClr val="35403A"/>
                </a:solidFill>
                <a:latin typeface="Arial"/>
                <a:cs typeface="Arial"/>
              </a:rPr>
              <a:t>Interpretation:- </a:t>
            </a:r>
            <a:r>
              <a:rPr lang="en-US" sz="2000" dirty="0" err="1" smtClean="0"/>
              <a:t>Euro+Shopping</a:t>
            </a:r>
            <a:r>
              <a:rPr lang="en-US" sz="2000" dirty="0" smtClean="0"/>
              <a:t> Channel maintains the highest individual credit limit at $227.6K, followed by Mini Gifts Distributors at $210.5K, indicating these are key high-value accounts. Country-level analysis reveals Denmark has an exceptionally high average credit limit of $1.02M, significantly outpacing other markets like Italy ($97.2K) and Finland ($95.3K).</a:t>
            </a:r>
          </a:p>
          <a:p>
            <a:pPr algn="l"/>
            <a:r>
              <a:rPr lang="en-US" dirty="0" smtClean="0">
                <a:solidFill>
                  <a:srgbClr val="35403A"/>
                </a:solidFill>
                <a:latin typeface="Arial"/>
                <a:cs typeface="Arial"/>
              </a:rPr>
              <a:t> </a:t>
            </a:r>
            <a:endParaRPr lang="en-US" dirty="0">
              <a:latin typeface="Arial"/>
              <a:cs typeface="Arial"/>
            </a:endParaRPr>
          </a:p>
        </p:txBody>
      </p:sp>
    </p:spTree>
    <p:extLst>
      <p:ext uri="{BB962C8B-B14F-4D97-AF65-F5344CB8AC3E}">
        <p14:creationId xmlns:p14="http://schemas.microsoft.com/office/powerpoint/2010/main" val="3457851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098DD7-A9C9-0EF7-F246-D94CDECF570F}"/>
              </a:ext>
            </a:extLst>
          </p:cNvPr>
          <p:cNvSpPr>
            <a:spLocks noGrp="1"/>
          </p:cNvSpPr>
          <p:nvPr>
            <p:ph type="title"/>
          </p:nvPr>
        </p:nvSpPr>
        <p:spPr>
          <a:xfrm>
            <a:off x="871108" y="1299"/>
            <a:ext cx="10449784" cy="596604"/>
          </a:xfrm>
        </p:spPr>
        <p:txBody>
          <a:bodyPr/>
          <a:lstStyle/>
          <a:p>
            <a:r>
              <a:rPr lang="en-US" sz="2900">
                <a:solidFill>
                  <a:srgbClr val="000000"/>
                </a:solidFill>
                <a:latin typeface="Trebuchet MS"/>
              </a:rPr>
              <a:t>Customer Data Analysis</a:t>
            </a:r>
            <a:r>
              <a:rPr lang="en-US" sz="2900"/>
              <a:t> - </a:t>
            </a:r>
            <a:r>
              <a:rPr lang="en-US" sz="2900" u="sng">
                <a:solidFill>
                  <a:srgbClr val="000000"/>
                </a:solidFill>
                <a:latin typeface="Times New Roman"/>
                <a:cs typeface="Times New Roman"/>
              </a:rPr>
              <a:t>Insights from the analysis</a:t>
            </a:r>
            <a:endParaRPr lang="en-US"/>
          </a:p>
        </p:txBody>
      </p:sp>
      <p:sp>
        <p:nvSpPr>
          <p:cNvPr id="3" name="Content Placeholder 2">
            <a:extLst>
              <a:ext uri="{FF2B5EF4-FFF2-40B4-BE49-F238E27FC236}">
                <a16:creationId xmlns="" xmlns:a16="http://schemas.microsoft.com/office/drawing/2014/main" id="{E5371337-CB29-5C7E-D9B1-3BF6D6CF060C}"/>
              </a:ext>
            </a:extLst>
          </p:cNvPr>
          <p:cNvSpPr>
            <a:spLocks noGrp="1"/>
          </p:cNvSpPr>
          <p:nvPr>
            <p:ph idx="1"/>
          </p:nvPr>
        </p:nvSpPr>
        <p:spPr>
          <a:xfrm>
            <a:off x="2555" y="438337"/>
            <a:ext cx="12192986" cy="6416361"/>
          </a:xfrm>
        </p:spPr>
        <p:txBody>
          <a:bodyPr vert="horz" lIns="91440" tIns="45720" rIns="91440" bIns="45720" rtlCol="0" anchor="t">
            <a:normAutofit fontScale="92500" lnSpcReduction="10000"/>
          </a:bodyPr>
          <a:lstStyle/>
          <a:p>
            <a:pPr marL="0" indent="0">
              <a:buNone/>
            </a:pPr>
            <a:endParaRPr lang="en-US" dirty="0">
              <a:latin typeface="Arial"/>
              <a:cs typeface="Arial"/>
            </a:endParaRPr>
          </a:p>
          <a:p>
            <a:pPr marL="0" indent="0">
              <a:buNone/>
            </a:pPr>
            <a:endParaRPr lang="en-US" dirty="0">
              <a:latin typeface="Arial"/>
              <a:cs typeface="Arial"/>
            </a:endParaRPr>
          </a:p>
          <a:p>
            <a:endParaRPr lang="en-US" dirty="0">
              <a:cs typeface="Arial"/>
            </a:endParaRPr>
          </a:p>
          <a:p>
            <a:pPr>
              <a:buNone/>
            </a:pPr>
            <a:endParaRPr lang="en-US" dirty="0">
              <a:latin typeface="Arial"/>
              <a:cs typeface="Arial"/>
            </a:endParaRPr>
          </a:p>
          <a:p>
            <a:pPr marL="0" indent="0">
              <a:buNone/>
            </a:pPr>
            <a:r>
              <a:rPr lang="en-US" sz="2000" b="1" dirty="0" smtClean="0">
                <a:latin typeface="Arial"/>
                <a:cs typeface="Arial"/>
              </a:rPr>
              <a:t>Interpretation:- </a:t>
            </a:r>
          </a:p>
          <a:p>
            <a:pPr marL="0" indent="0">
              <a:buNone/>
            </a:pPr>
            <a:r>
              <a:rPr lang="en-US" sz="2000" dirty="0"/>
              <a:t>The payment data shows healthy cash flow with recent payments ranging from $1.4K-$49.5K, indicating active customer relationships. However, comparing credit limits to total order values reveals concerning patterns: </a:t>
            </a:r>
            <a:r>
              <a:rPr lang="en-US" sz="2000" dirty="0" err="1"/>
              <a:t>Euro+Shopping</a:t>
            </a:r>
            <a:r>
              <a:rPr lang="en-US" sz="2000" dirty="0"/>
              <a:t> Channel has orders ($820.7K) far exceeding their credit limit ($227.6K), and Australian Collectors shows similar over-extension ($180.6K orders vs $117.3K limit). </a:t>
            </a:r>
            <a:endParaRPr lang="en-US" sz="2000" dirty="0">
              <a:latin typeface="Aptos Light"/>
              <a:cs typeface="Arial"/>
            </a:endParaRPr>
          </a:p>
          <a:p>
            <a:endParaRPr lang="en-US" dirty="0"/>
          </a:p>
          <a:p>
            <a:endParaRPr lang="en-US" dirty="0"/>
          </a:p>
          <a:p>
            <a:pPr marL="0" indent="0">
              <a:buNone/>
            </a:pPr>
            <a:endParaRPr lang="en-US" b="1" dirty="0" smtClean="0">
              <a:latin typeface="Arial"/>
              <a:cs typeface="Arial"/>
            </a:endParaRPr>
          </a:p>
          <a:p>
            <a:pPr marL="0" indent="0">
              <a:buNone/>
            </a:pPr>
            <a:endParaRPr lang="en-US" b="1" dirty="0" smtClean="0">
              <a:latin typeface="Arial"/>
              <a:cs typeface="Arial"/>
            </a:endParaRPr>
          </a:p>
          <a:p>
            <a:pPr marL="0" indent="0">
              <a:buNone/>
            </a:pPr>
            <a:r>
              <a:rPr lang="en-US" sz="2000" b="1" dirty="0" smtClean="0">
                <a:latin typeface="Arial"/>
                <a:cs typeface="Arial"/>
              </a:rPr>
              <a:t>Interpretation:-</a:t>
            </a:r>
          </a:p>
          <a:p>
            <a:pPr marL="0" indent="0">
              <a:buNone/>
            </a:pPr>
            <a:r>
              <a:rPr lang="en-US" sz="2000" dirty="0"/>
              <a:t>This appears to be a simple customer directory listing showing five customers with their corresponding numbers and names. The data represents a diverse customer base spanning different business types - from decorations and collectibles to import/export and gift networks.</a:t>
            </a:r>
          </a:p>
        </p:txBody>
      </p:sp>
      <p:sp>
        <p:nvSpPr>
          <p:cNvPr id="4" name="Date Placeholder 3">
            <a:extLst>
              <a:ext uri="{FF2B5EF4-FFF2-40B4-BE49-F238E27FC236}">
                <a16:creationId xmlns="" xmlns:a16="http://schemas.microsoft.com/office/drawing/2014/main" id="{D832F617-774C-DF7F-F04C-C257B278AE20}"/>
              </a:ext>
            </a:extLst>
          </p:cNvPr>
          <p:cNvSpPr>
            <a:spLocks noGrp="1"/>
          </p:cNvSpPr>
          <p:nvPr>
            <p:ph type="dt" sz="half" idx="10"/>
          </p:nvPr>
        </p:nvSpPr>
        <p:spPr/>
        <p:txBody>
          <a:bodyPr/>
          <a:lstStyle/>
          <a:p>
            <a:fld id="{530DE5E6-2996-4163-ABFA-655409A08993}" type="datetime1">
              <a:t>8/20/2025</a:t>
            </a:fld>
            <a:endParaRPr lang="en-US" dirty="0"/>
          </a:p>
        </p:txBody>
      </p:sp>
      <p:sp>
        <p:nvSpPr>
          <p:cNvPr id="5" name="Footer Placeholder 4">
            <a:extLst>
              <a:ext uri="{FF2B5EF4-FFF2-40B4-BE49-F238E27FC236}">
                <a16:creationId xmlns="" xmlns:a16="http://schemas.microsoft.com/office/drawing/2014/main" id="{CDA21A50-7735-28E4-D534-7A848826FB0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 xmlns:a16="http://schemas.microsoft.com/office/drawing/2014/main" id="{9A88D0B6-F214-9C02-A7CC-7323B7866597}"/>
              </a:ext>
            </a:extLst>
          </p:cNvPr>
          <p:cNvSpPr>
            <a:spLocks noGrp="1"/>
          </p:cNvSpPr>
          <p:nvPr>
            <p:ph type="sldNum" sz="quarter" idx="12"/>
          </p:nvPr>
        </p:nvSpPr>
        <p:spPr/>
        <p:txBody>
          <a:bodyPr/>
          <a:lstStyle/>
          <a:p>
            <a:fld id="{5E4DE196-8A13-4FF7-A07E-102851959EAB}" type="slidenum">
              <a:rPr lang="en-US" dirty="0"/>
              <a:t>4</a:t>
            </a:fld>
            <a:endParaRPr lang="en-US"/>
          </a:p>
        </p:txBody>
      </p:sp>
      <p:pic>
        <p:nvPicPr>
          <p:cNvPr id="7" name="Picture 6" descr="A screenshot of a computer&#10;&#10;AI-generated content may be incorrect.">
            <a:extLst>
              <a:ext uri="{FF2B5EF4-FFF2-40B4-BE49-F238E27FC236}">
                <a16:creationId xmlns="" xmlns:a16="http://schemas.microsoft.com/office/drawing/2014/main" id="{073DEA01-D8F5-1D11-40EE-A87CCB5CF7F7}"/>
              </a:ext>
            </a:extLst>
          </p:cNvPr>
          <p:cNvPicPr>
            <a:picLocks noChangeAspect="1"/>
          </p:cNvPicPr>
          <p:nvPr/>
        </p:nvPicPr>
        <p:blipFill>
          <a:blip r:embed="rId2"/>
          <a:stretch>
            <a:fillRect/>
          </a:stretch>
        </p:blipFill>
        <p:spPr>
          <a:xfrm>
            <a:off x="-80733" y="590832"/>
            <a:ext cx="5934075" cy="1362075"/>
          </a:xfrm>
          <a:prstGeom prst="rect">
            <a:avLst/>
          </a:prstGeom>
        </p:spPr>
      </p:pic>
      <p:pic>
        <p:nvPicPr>
          <p:cNvPr id="8" name="Picture 7" descr="A screenshot of a computer&#10;&#10;AI-generated content may be incorrect.">
            <a:extLst>
              <a:ext uri="{FF2B5EF4-FFF2-40B4-BE49-F238E27FC236}">
                <a16:creationId xmlns="" xmlns:a16="http://schemas.microsoft.com/office/drawing/2014/main" id="{2E9D5AD9-6028-CD44-2970-0AADD15B12C9}"/>
              </a:ext>
            </a:extLst>
          </p:cNvPr>
          <p:cNvPicPr>
            <a:picLocks noChangeAspect="1"/>
          </p:cNvPicPr>
          <p:nvPr/>
        </p:nvPicPr>
        <p:blipFill>
          <a:blip r:embed="rId3"/>
          <a:stretch>
            <a:fillRect/>
          </a:stretch>
        </p:blipFill>
        <p:spPr>
          <a:xfrm>
            <a:off x="5853342" y="562257"/>
            <a:ext cx="5495925" cy="1390650"/>
          </a:xfrm>
          <a:prstGeom prst="rect">
            <a:avLst/>
          </a:prstGeom>
        </p:spPr>
      </p:pic>
      <p:pic>
        <p:nvPicPr>
          <p:cNvPr id="10" name="Picture 9" descr="A screenshot of a computer&#10;&#10;AI-generated content may be incorrect.">
            <a:extLst>
              <a:ext uri="{FF2B5EF4-FFF2-40B4-BE49-F238E27FC236}">
                <a16:creationId xmlns="" xmlns:a16="http://schemas.microsoft.com/office/drawing/2014/main" id="{682C1A84-9871-0DAE-8C58-98B524F7F5A7}"/>
              </a:ext>
            </a:extLst>
          </p:cNvPr>
          <p:cNvPicPr>
            <a:picLocks noChangeAspect="1"/>
          </p:cNvPicPr>
          <p:nvPr/>
        </p:nvPicPr>
        <p:blipFill>
          <a:blip r:embed="rId4"/>
          <a:stretch>
            <a:fillRect/>
          </a:stretch>
        </p:blipFill>
        <p:spPr>
          <a:xfrm>
            <a:off x="2555" y="3854640"/>
            <a:ext cx="3762375" cy="1400175"/>
          </a:xfrm>
          <a:prstGeom prst="rect">
            <a:avLst/>
          </a:prstGeom>
        </p:spPr>
      </p:pic>
    </p:spTree>
    <p:extLst>
      <p:ext uri="{BB962C8B-B14F-4D97-AF65-F5344CB8AC3E}">
        <p14:creationId xmlns:p14="http://schemas.microsoft.com/office/powerpoint/2010/main" val="241120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4627FC-9DF6-2381-D6B0-3D54778FC0AB}"/>
              </a:ext>
            </a:extLst>
          </p:cNvPr>
          <p:cNvSpPr>
            <a:spLocks noGrp="1"/>
          </p:cNvSpPr>
          <p:nvPr>
            <p:ph type="title"/>
          </p:nvPr>
        </p:nvSpPr>
        <p:spPr>
          <a:xfrm>
            <a:off x="881406" y="-29592"/>
            <a:ext cx="10532162" cy="617198"/>
          </a:xfrm>
        </p:spPr>
        <p:txBody>
          <a:bodyPr>
            <a:normAutofit fontScale="90000"/>
          </a:bodyPr>
          <a:lstStyle/>
          <a:p>
            <a:endParaRPr lang="en-US" sz="2300" dirty="0">
              <a:solidFill>
                <a:srgbClr val="000000"/>
              </a:solidFill>
              <a:latin typeface="Trebuchet MS"/>
            </a:endParaRPr>
          </a:p>
          <a:p>
            <a:r>
              <a:rPr lang="en-US" dirty="0"/>
              <a:t>        </a:t>
            </a:r>
            <a:r>
              <a:rPr lang="en-US" sz="2900" dirty="0">
                <a:solidFill>
                  <a:srgbClr val="000000"/>
                </a:solidFill>
                <a:latin typeface="Trebuchet MS"/>
              </a:rPr>
              <a:t>Office Data Analysis</a:t>
            </a:r>
            <a:r>
              <a:rPr lang="en-US" dirty="0"/>
              <a:t> - </a:t>
            </a:r>
            <a:r>
              <a:rPr lang="en-US" u="sng" dirty="0">
                <a:solidFill>
                  <a:srgbClr val="000000"/>
                </a:solidFill>
                <a:latin typeface="Times New Roman"/>
                <a:cs typeface="Times New Roman"/>
              </a:rPr>
              <a:t>Insights from the analysis</a:t>
            </a:r>
            <a:endParaRPr lang="en-US" dirty="0"/>
          </a:p>
        </p:txBody>
      </p:sp>
      <p:sp>
        <p:nvSpPr>
          <p:cNvPr id="3" name="Content Placeholder 2">
            <a:extLst>
              <a:ext uri="{FF2B5EF4-FFF2-40B4-BE49-F238E27FC236}">
                <a16:creationId xmlns="" xmlns:a16="http://schemas.microsoft.com/office/drawing/2014/main" id="{ECD955E0-F762-965B-22F2-E082CA634AFD}"/>
              </a:ext>
            </a:extLst>
          </p:cNvPr>
          <p:cNvSpPr>
            <a:spLocks noGrp="1"/>
          </p:cNvSpPr>
          <p:nvPr>
            <p:ph idx="1"/>
          </p:nvPr>
        </p:nvSpPr>
        <p:spPr>
          <a:xfrm>
            <a:off x="2555" y="592797"/>
            <a:ext cx="12090014" cy="6138330"/>
          </a:xfrm>
        </p:spPr>
        <p:txBody>
          <a:bodyPr vert="horz" lIns="91440" tIns="45720" rIns="91440" bIns="45720" rtlCol="0" anchor="t">
            <a:normAutofit/>
          </a:bodyPr>
          <a:lstStyle/>
          <a:p>
            <a:pPr marL="0" indent="0">
              <a:buNone/>
            </a:pPr>
            <a:endParaRPr lang="en-US"/>
          </a:p>
          <a:p>
            <a:endParaRPr lang="en-US"/>
          </a:p>
          <a:p>
            <a:endParaRPr lang="en-US"/>
          </a:p>
          <a:p>
            <a:endParaRPr lang="en-US"/>
          </a:p>
          <a:p>
            <a:endParaRPr lang="en-US"/>
          </a:p>
          <a:p>
            <a:endParaRPr lang="en-US"/>
          </a:p>
        </p:txBody>
      </p:sp>
      <p:sp>
        <p:nvSpPr>
          <p:cNvPr id="4" name="Date Placeholder 3">
            <a:extLst>
              <a:ext uri="{FF2B5EF4-FFF2-40B4-BE49-F238E27FC236}">
                <a16:creationId xmlns="" xmlns:a16="http://schemas.microsoft.com/office/drawing/2014/main" id="{3C1FEF6E-2844-BE28-35A1-4EE592FD6D7C}"/>
              </a:ext>
            </a:extLst>
          </p:cNvPr>
          <p:cNvSpPr>
            <a:spLocks noGrp="1"/>
          </p:cNvSpPr>
          <p:nvPr>
            <p:ph type="dt" sz="half" idx="10"/>
          </p:nvPr>
        </p:nvSpPr>
        <p:spPr/>
        <p:txBody>
          <a:bodyPr/>
          <a:lstStyle/>
          <a:p>
            <a:fld id="{888A0066-CC16-4FD8-9066-D8E3555E47A5}" type="datetime1">
              <a:t>8/20/2025</a:t>
            </a:fld>
            <a:endParaRPr lang="en-US"/>
          </a:p>
        </p:txBody>
      </p:sp>
      <p:sp>
        <p:nvSpPr>
          <p:cNvPr id="5" name="Footer Placeholder 4">
            <a:extLst>
              <a:ext uri="{FF2B5EF4-FFF2-40B4-BE49-F238E27FC236}">
                <a16:creationId xmlns="" xmlns:a16="http://schemas.microsoft.com/office/drawing/2014/main" id="{2F137550-01BE-5C05-5551-FA4A5B08DF9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 xmlns:a16="http://schemas.microsoft.com/office/drawing/2014/main" id="{DC95B6A8-E140-2972-DEB7-852E25C3B9D9}"/>
              </a:ext>
            </a:extLst>
          </p:cNvPr>
          <p:cNvSpPr>
            <a:spLocks noGrp="1"/>
          </p:cNvSpPr>
          <p:nvPr>
            <p:ph type="sldNum" sz="quarter" idx="12"/>
          </p:nvPr>
        </p:nvSpPr>
        <p:spPr/>
        <p:txBody>
          <a:bodyPr/>
          <a:lstStyle/>
          <a:p>
            <a:fld id="{5E4DE196-8A13-4FF7-A07E-102851959EAB}" type="slidenum">
              <a:rPr lang="en-US" dirty="0"/>
              <a:t>5</a:t>
            </a:fld>
            <a:endParaRPr lang="en-US"/>
          </a:p>
        </p:txBody>
      </p:sp>
      <p:pic>
        <p:nvPicPr>
          <p:cNvPr id="8" name="Picture 7" descr="A screenshot of a computer&#10;&#10;AI-generated content may be incorrect.">
            <a:extLst>
              <a:ext uri="{FF2B5EF4-FFF2-40B4-BE49-F238E27FC236}">
                <a16:creationId xmlns="" xmlns:a16="http://schemas.microsoft.com/office/drawing/2014/main" id="{B18AEF48-3265-A9A2-7EC3-2B90CF0C8909}"/>
              </a:ext>
            </a:extLst>
          </p:cNvPr>
          <p:cNvPicPr>
            <a:picLocks noChangeAspect="1"/>
          </p:cNvPicPr>
          <p:nvPr/>
        </p:nvPicPr>
        <p:blipFill>
          <a:blip r:embed="rId2"/>
          <a:stretch>
            <a:fillRect/>
          </a:stretch>
        </p:blipFill>
        <p:spPr>
          <a:xfrm>
            <a:off x="0" y="607841"/>
            <a:ext cx="2737536" cy="1376408"/>
          </a:xfrm>
          <a:prstGeom prst="rect">
            <a:avLst/>
          </a:prstGeom>
        </p:spPr>
      </p:pic>
      <p:pic>
        <p:nvPicPr>
          <p:cNvPr id="9" name="Picture 8" descr="A screenshot of a computer&#10;&#10;AI-generated content may be incorrect.">
            <a:extLst>
              <a:ext uri="{FF2B5EF4-FFF2-40B4-BE49-F238E27FC236}">
                <a16:creationId xmlns="" xmlns:a16="http://schemas.microsoft.com/office/drawing/2014/main" id="{6D67A4AC-094A-2E79-D467-D1B1D27EBBA8}"/>
              </a:ext>
            </a:extLst>
          </p:cNvPr>
          <p:cNvPicPr>
            <a:picLocks noChangeAspect="1"/>
          </p:cNvPicPr>
          <p:nvPr/>
        </p:nvPicPr>
        <p:blipFill>
          <a:blip r:embed="rId3"/>
          <a:stretch>
            <a:fillRect/>
          </a:stretch>
        </p:blipFill>
        <p:spPr>
          <a:xfrm>
            <a:off x="2740091" y="617365"/>
            <a:ext cx="2583591" cy="1366884"/>
          </a:xfrm>
          <a:prstGeom prst="rect">
            <a:avLst/>
          </a:prstGeom>
        </p:spPr>
      </p:pic>
      <p:pic>
        <p:nvPicPr>
          <p:cNvPr id="11" name="Picture 10" descr="A screenshot of a computer&#10;&#10;AI-generated content may be incorrect.">
            <a:extLst>
              <a:ext uri="{FF2B5EF4-FFF2-40B4-BE49-F238E27FC236}">
                <a16:creationId xmlns="" xmlns:a16="http://schemas.microsoft.com/office/drawing/2014/main" id="{74EEE626-C885-9143-CD2D-C9C3D4779CB2}"/>
              </a:ext>
            </a:extLst>
          </p:cNvPr>
          <p:cNvPicPr>
            <a:picLocks noChangeAspect="1"/>
          </p:cNvPicPr>
          <p:nvPr/>
        </p:nvPicPr>
        <p:blipFill>
          <a:blip r:embed="rId4"/>
          <a:stretch>
            <a:fillRect/>
          </a:stretch>
        </p:blipFill>
        <p:spPr>
          <a:xfrm>
            <a:off x="308919" y="3536864"/>
            <a:ext cx="3048000" cy="1421542"/>
          </a:xfrm>
          <a:prstGeom prst="rect">
            <a:avLst/>
          </a:prstGeom>
        </p:spPr>
      </p:pic>
      <p:sp>
        <p:nvSpPr>
          <p:cNvPr id="13" name="TextBox 12">
            <a:extLst>
              <a:ext uri="{FF2B5EF4-FFF2-40B4-BE49-F238E27FC236}">
                <a16:creationId xmlns="" xmlns:a16="http://schemas.microsoft.com/office/drawing/2014/main" id="{EFDEE761-AA32-CF1C-8CF8-1CA2EF301458}"/>
              </a:ext>
            </a:extLst>
          </p:cNvPr>
          <p:cNvSpPr txBox="1"/>
          <p:nvPr/>
        </p:nvSpPr>
        <p:spPr>
          <a:xfrm>
            <a:off x="100913" y="5084806"/>
            <a:ext cx="1209314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smtClean="0">
                <a:solidFill>
                  <a:srgbClr val="35403A"/>
                </a:solidFill>
                <a:latin typeface="Arial"/>
                <a:cs typeface="Arial"/>
              </a:rPr>
              <a:t>Interpretation:-</a:t>
            </a:r>
          </a:p>
          <a:p>
            <a:r>
              <a:rPr lang="en-US" dirty="0" smtClean="0"/>
              <a:t>The company operates across NA and EMEA territories with 5 offices total. Paris significantly outperforms other locations with $2.82M in sales despite having only moderate staffing. The EMEA region (Paris, London) appears to be a key revenue driver, while NA offices (Boston, NYC, San Francisco) serve different strategic functions. San Francisco maintains the largest workforce (6 employees), suggesting it may be headquarters or a major operational center despite limited sales data shown.</a:t>
            </a:r>
            <a:endParaRPr lang="en-US" dirty="0">
              <a:solidFill>
                <a:srgbClr val="000000"/>
              </a:solidFill>
              <a:latin typeface="Arial"/>
              <a:cs typeface="Arial"/>
            </a:endParaRPr>
          </a:p>
        </p:txBody>
      </p:sp>
      <p:pic>
        <p:nvPicPr>
          <p:cNvPr id="14" name="Picture 13" descr="A screenshot of a computer&#10;&#10;AI-generated content may be incorrect.">
            <a:extLst>
              <a:ext uri="{FF2B5EF4-FFF2-40B4-BE49-F238E27FC236}">
                <a16:creationId xmlns="" xmlns:a16="http://schemas.microsoft.com/office/drawing/2014/main" id="{194AA30D-5C57-9CFC-08BA-DB820C3DAC3C}"/>
              </a:ext>
            </a:extLst>
          </p:cNvPr>
          <p:cNvPicPr>
            <a:picLocks noChangeAspect="1"/>
          </p:cNvPicPr>
          <p:nvPr/>
        </p:nvPicPr>
        <p:blipFill>
          <a:blip r:embed="rId5"/>
          <a:stretch>
            <a:fillRect/>
          </a:stretch>
        </p:blipFill>
        <p:spPr>
          <a:xfrm>
            <a:off x="3201123" y="3505242"/>
            <a:ext cx="3241589" cy="1243400"/>
          </a:xfrm>
          <a:prstGeom prst="rect">
            <a:avLst/>
          </a:prstGeom>
        </p:spPr>
      </p:pic>
      <p:pic>
        <p:nvPicPr>
          <p:cNvPr id="15" name="Picture 14" descr="A screenshot of a computer&#10;&#10;AI-generated content may be incorrect.">
            <a:extLst>
              <a:ext uri="{FF2B5EF4-FFF2-40B4-BE49-F238E27FC236}">
                <a16:creationId xmlns="" xmlns:a16="http://schemas.microsoft.com/office/drawing/2014/main" id="{E30F8AB8-FE06-63C8-5787-C636712898FA}"/>
              </a:ext>
            </a:extLst>
          </p:cNvPr>
          <p:cNvPicPr>
            <a:picLocks noChangeAspect="1"/>
          </p:cNvPicPr>
          <p:nvPr/>
        </p:nvPicPr>
        <p:blipFill>
          <a:blip r:embed="rId6"/>
          <a:stretch>
            <a:fillRect/>
          </a:stretch>
        </p:blipFill>
        <p:spPr>
          <a:xfrm>
            <a:off x="6442712" y="3519659"/>
            <a:ext cx="3400425" cy="1228983"/>
          </a:xfrm>
          <a:prstGeom prst="rect">
            <a:avLst/>
          </a:prstGeom>
        </p:spPr>
      </p:pic>
      <p:sp>
        <p:nvSpPr>
          <p:cNvPr id="16" name="Rectangle 15"/>
          <p:cNvSpPr/>
          <p:nvPr/>
        </p:nvSpPr>
        <p:spPr>
          <a:xfrm>
            <a:off x="100913" y="1999770"/>
            <a:ext cx="12216137" cy="1477328"/>
          </a:xfrm>
          <a:prstGeom prst="rect">
            <a:avLst/>
          </a:prstGeom>
        </p:spPr>
        <p:txBody>
          <a:bodyPr wrap="square">
            <a:spAutoFit/>
          </a:bodyPr>
          <a:lstStyle/>
          <a:p>
            <a:r>
              <a:rPr lang="en-US" b="1" dirty="0" smtClean="0">
                <a:solidFill>
                  <a:srgbClr val="35403A"/>
                </a:solidFill>
                <a:latin typeface="Arial"/>
                <a:cs typeface="Arial"/>
              </a:rPr>
              <a:t>Interpretation:-</a:t>
            </a:r>
          </a:p>
          <a:p>
            <a:r>
              <a:rPr lang="en-US" dirty="0" smtClean="0"/>
              <a:t>The company operates with 19 total employees across 5 locations, with San Francisco as the largest office (6 employees) followed by Paris (5) and Sydney (4). Boston and NYC are smaller operations with 2 employees each. The office code data shows a lean structure with most locations having just 2 employees, suggesting either satellite offices or specialized functions.</a:t>
            </a:r>
            <a:endParaRPr lang="en-US" dirty="0">
              <a:latin typeface="Arial"/>
              <a:cs typeface="Arial"/>
            </a:endParaRPr>
          </a:p>
        </p:txBody>
      </p:sp>
    </p:spTree>
    <p:extLst>
      <p:ext uri="{BB962C8B-B14F-4D97-AF65-F5344CB8AC3E}">
        <p14:creationId xmlns:p14="http://schemas.microsoft.com/office/powerpoint/2010/main" val="3927149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5D9260-E598-A455-5584-5FE71FAB45B0}"/>
              </a:ext>
            </a:extLst>
          </p:cNvPr>
          <p:cNvSpPr>
            <a:spLocks noGrp="1"/>
          </p:cNvSpPr>
          <p:nvPr>
            <p:ph type="title"/>
          </p:nvPr>
        </p:nvSpPr>
        <p:spPr>
          <a:xfrm>
            <a:off x="871108" y="1300"/>
            <a:ext cx="10449784" cy="545118"/>
          </a:xfrm>
        </p:spPr>
        <p:txBody>
          <a:bodyPr>
            <a:normAutofit fontScale="90000"/>
          </a:bodyPr>
          <a:lstStyle/>
          <a:p>
            <a:r>
              <a:rPr lang="en-US" sz="2900">
                <a:solidFill>
                  <a:srgbClr val="000000"/>
                </a:solidFill>
                <a:latin typeface="Trebuchet MS"/>
              </a:rPr>
              <a:t>Office Data Analysis</a:t>
            </a:r>
            <a:r>
              <a:rPr lang="en-US"/>
              <a:t> - </a:t>
            </a:r>
            <a:r>
              <a:rPr lang="en-US" u="sng">
                <a:solidFill>
                  <a:srgbClr val="000000"/>
                </a:solidFill>
                <a:latin typeface="Times New Roman"/>
                <a:cs typeface="Times New Roman"/>
              </a:rPr>
              <a:t>Insights from the analysis</a:t>
            </a:r>
            <a:endParaRPr lang="en-US"/>
          </a:p>
        </p:txBody>
      </p:sp>
      <p:sp>
        <p:nvSpPr>
          <p:cNvPr id="3" name="Content Placeholder 2">
            <a:extLst>
              <a:ext uri="{FF2B5EF4-FFF2-40B4-BE49-F238E27FC236}">
                <a16:creationId xmlns="" xmlns:a16="http://schemas.microsoft.com/office/drawing/2014/main" id="{F2AD17CA-AC42-D9C6-239E-66F9515301AA}"/>
              </a:ext>
            </a:extLst>
          </p:cNvPr>
          <p:cNvSpPr>
            <a:spLocks noGrp="1"/>
          </p:cNvSpPr>
          <p:nvPr>
            <p:ph idx="1"/>
          </p:nvPr>
        </p:nvSpPr>
        <p:spPr>
          <a:xfrm>
            <a:off x="2555" y="551607"/>
            <a:ext cx="12079716" cy="6179520"/>
          </a:xfrm>
        </p:spPr>
        <p:txBody>
          <a:bodyPr vert="horz" lIns="91440" tIns="45720" rIns="91440" bIns="45720" rtlCol="0" anchor="t">
            <a:normAutofit/>
          </a:bodyPr>
          <a:lstStyle/>
          <a:p>
            <a:pPr marL="0" indent="0">
              <a:buNone/>
            </a:pPr>
            <a:endParaRPr lang="en-US"/>
          </a:p>
          <a:p>
            <a:endParaRPr lang="en-US"/>
          </a:p>
        </p:txBody>
      </p:sp>
      <p:sp>
        <p:nvSpPr>
          <p:cNvPr id="4" name="Date Placeholder 3">
            <a:extLst>
              <a:ext uri="{FF2B5EF4-FFF2-40B4-BE49-F238E27FC236}">
                <a16:creationId xmlns="" xmlns:a16="http://schemas.microsoft.com/office/drawing/2014/main" id="{949A50DC-A764-DAC0-8C74-71F97432EEAE}"/>
              </a:ext>
            </a:extLst>
          </p:cNvPr>
          <p:cNvSpPr>
            <a:spLocks noGrp="1"/>
          </p:cNvSpPr>
          <p:nvPr>
            <p:ph type="dt" sz="half" idx="10"/>
          </p:nvPr>
        </p:nvSpPr>
        <p:spPr/>
        <p:txBody>
          <a:bodyPr/>
          <a:lstStyle/>
          <a:p>
            <a:fld id="{242ED719-C67D-4EFA-8755-1B007C8B1FC0}" type="datetime1">
              <a:t>8/20/2025</a:t>
            </a:fld>
            <a:endParaRPr lang="en-US"/>
          </a:p>
        </p:txBody>
      </p:sp>
      <p:sp>
        <p:nvSpPr>
          <p:cNvPr id="5" name="Footer Placeholder 4">
            <a:extLst>
              <a:ext uri="{FF2B5EF4-FFF2-40B4-BE49-F238E27FC236}">
                <a16:creationId xmlns="" xmlns:a16="http://schemas.microsoft.com/office/drawing/2014/main" id="{807E1E8F-055A-06DB-A991-015E6EACF11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 xmlns:a16="http://schemas.microsoft.com/office/drawing/2014/main" id="{4DF87510-D64C-E816-7047-11F4192DC56C}"/>
              </a:ext>
            </a:extLst>
          </p:cNvPr>
          <p:cNvSpPr>
            <a:spLocks noGrp="1"/>
          </p:cNvSpPr>
          <p:nvPr>
            <p:ph type="sldNum" sz="quarter" idx="12"/>
          </p:nvPr>
        </p:nvSpPr>
        <p:spPr/>
        <p:txBody>
          <a:bodyPr/>
          <a:lstStyle/>
          <a:p>
            <a:fld id="{5E4DE196-8A13-4FF7-A07E-102851959EAB}" type="slidenum">
              <a:rPr lang="en-US" dirty="0"/>
              <a:t>6</a:t>
            </a:fld>
            <a:endParaRPr lang="en-US"/>
          </a:p>
        </p:txBody>
      </p:sp>
      <p:sp>
        <p:nvSpPr>
          <p:cNvPr id="7" name="TextBox 6">
            <a:extLst>
              <a:ext uri="{FF2B5EF4-FFF2-40B4-BE49-F238E27FC236}">
                <a16:creationId xmlns="" xmlns:a16="http://schemas.microsoft.com/office/drawing/2014/main" id="{37201B94-7A38-8F3F-0BEF-6E9ACD0DB88D}"/>
              </a:ext>
            </a:extLst>
          </p:cNvPr>
          <p:cNvSpPr txBox="1"/>
          <p:nvPr/>
        </p:nvSpPr>
        <p:spPr>
          <a:xfrm>
            <a:off x="0" y="3641367"/>
            <a:ext cx="12206416"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b="1" dirty="0">
              <a:solidFill>
                <a:srgbClr val="35403A"/>
              </a:solidFill>
              <a:latin typeface="Arial"/>
              <a:cs typeface="Arial"/>
            </a:endParaRPr>
          </a:p>
          <a:p>
            <a:r>
              <a:rPr lang="en-US" sz="2000" b="1" dirty="0" smtClean="0">
                <a:solidFill>
                  <a:srgbClr val="35403A"/>
                </a:solidFill>
                <a:latin typeface="Arial"/>
                <a:cs typeface="Arial"/>
              </a:rPr>
              <a:t>Interpretation:-</a:t>
            </a:r>
          </a:p>
          <a:p>
            <a:r>
              <a:rPr lang="en-US" sz="2000" dirty="0" smtClean="0"/>
              <a:t>The company maintains 7 offices globally with the USA having the highest concentration (3 offices), while France, Japan, Australia, and UK each have single locations. Average credit limits are relatively consistent across offices, ranging from $74K-$84K, with Tokyo having the highest at $84K and NYC the lowest at $74K. The uniform credit distribution suggests standardized risk management policies across all international locations despite geographic diversity.</a:t>
            </a:r>
            <a:endParaRPr lang="en-US" sz="2000" dirty="0">
              <a:solidFill>
                <a:srgbClr val="000000"/>
              </a:solidFill>
              <a:latin typeface="Arial"/>
              <a:cs typeface="Arial"/>
            </a:endParaRPr>
          </a:p>
        </p:txBody>
      </p:sp>
      <p:pic>
        <p:nvPicPr>
          <p:cNvPr id="8" name="Picture 7" descr="A screenshot of a computer&#10;&#10;AI-generated content may be incorrect.">
            <a:extLst>
              <a:ext uri="{FF2B5EF4-FFF2-40B4-BE49-F238E27FC236}">
                <a16:creationId xmlns="" xmlns:a16="http://schemas.microsoft.com/office/drawing/2014/main" id="{6D87264A-6438-7FEE-14C6-41FEDC48E160}"/>
              </a:ext>
            </a:extLst>
          </p:cNvPr>
          <p:cNvPicPr>
            <a:picLocks noChangeAspect="1"/>
          </p:cNvPicPr>
          <p:nvPr/>
        </p:nvPicPr>
        <p:blipFill>
          <a:blip r:embed="rId2"/>
          <a:stretch>
            <a:fillRect/>
          </a:stretch>
        </p:blipFill>
        <p:spPr>
          <a:xfrm>
            <a:off x="180041" y="1499433"/>
            <a:ext cx="3897784" cy="1926109"/>
          </a:xfrm>
          <a:prstGeom prst="rect">
            <a:avLst/>
          </a:prstGeom>
        </p:spPr>
      </p:pic>
      <p:pic>
        <p:nvPicPr>
          <p:cNvPr id="9" name="Picture 8" descr="A screenshot of a computer&#10;&#10;AI-generated content may be incorrect.">
            <a:extLst>
              <a:ext uri="{FF2B5EF4-FFF2-40B4-BE49-F238E27FC236}">
                <a16:creationId xmlns="" xmlns:a16="http://schemas.microsoft.com/office/drawing/2014/main" id="{3C088CB5-7DB9-1417-4A00-4C5A32CCCEFC}"/>
              </a:ext>
            </a:extLst>
          </p:cNvPr>
          <p:cNvPicPr>
            <a:picLocks noChangeAspect="1"/>
          </p:cNvPicPr>
          <p:nvPr/>
        </p:nvPicPr>
        <p:blipFill>
          <a:blip r:embed="rId3"/>
          <a:stretch>
            <a:fillRect/>
          </a:stretch>
        </p:blipFill>
        <p:spPr>
          <a:xfrm>
            <a:off x="4077825" y="1456159"/>
            <a:ext cx="3588350" cy="1926109"/>
          </a:xfrm>
          <a:prstGeom prst="rect">
            <a:avLst/>
          </a:prstGeom>
        </p:spPr>
      </p:pic>
    </p:spTree>
    <p:extLst>
      <p:ext uri="{BB962C8B-B14F-4D97-AF65-F5344CB8AC3E}">
        <p14:creationId xmlns:p14="http://schemas.microsoft.com/office/powerpoint/2010/main" val="1716027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5D30F8-85F9-3EB5-55F7-F08D531B9265}"/>
              </a:ext>
            </a:extLst>
          </p:cNvPr>
          <p:cNvSpPr>
            <a:spLocks noGrp="1"/>
          </p:cNvSpPr>
          <p:nvPr>
            <p:ph type="title"/>
          </p:nvPr>
        </p:nvSpPr>
        <p:spPr>
          <a:xfrm>
            <a:off x="871108" y="1300"/>
            <a:ext cx="10449784" cy="482812"/>
          </a:xfrm>
        </p:spPr>
        <p:txBody>
          <a:bodyPr>
            <a:normAutofit fontScale="90000"/>
          </a:bodyPr>
          <a:lstStyle/>
          <a:p>
            <a:endParaRPr lang="en-US" sz="2600" dirty="0">
              <a:solidFill>
                <a:srgbClr val="000000"/>
              </a:solidFill>
              <a:latin typeface="Trebuchet MS"/>
            </a:endParaRPr>
          </a:p>
          <a:p>
            <a:r>
              <a:rPr lang="en-US" dirty="0"/>
              <a:t>                   </a:t>
            </a:r>
            <a:r>
              <a:rPr lang="en-US" sz="2900" dirty="0">
                <a:solidFill>
                  <a:srgbClr val="000000"/>
                </a:solidFill>
                <a:latin typeface="Trebuchet MS"/>
              </a:rPr>
              <a:t>Product Data Analysis</a:t>
            </a:r>
            <a:r>
              <a:rPr lang="en-US" dirty="0"/>
              <a:t>  - </a:t>
            </a:r>
            <a:r>
              <a:rPr lang="en-US" u="sng" dirty="0">
                <a:solidFill>
                  <a:srgbClr val="000000"/>
                </a:solidFill>
                <a:latin typeface="Times New Roman"/>
                <a:cs typeface="Times New Roman"/>
              </a:rPr>
              <a:t>Insights from the analysis</a:t>
            </a:r>
            <a:endParaRPr lang="en-US" dirty="0"/>
          </a:p>
        </p:txBody>
      </p:sp>
      <p:sp>
        <p:nvSpPr>
          <p:cNvPr id="3" name="Content Placeholder 2">
            <a:extLst>
              <a:ext uri="{FF2B5EF4-FFF2-40B4-BE49-F238E27FC236}">
                <a16:creationId xmlns="" xmlns:a16="http://schemas.microsoft.com/office/drawing/2014/main" id="{63FABB41-2F5F-CD80-60CC-63D895B3A073}"/>
              </a:ext>
            </a:extLst>
          </p:cNvPr>
          <p:cNvSpPr>
            <a:spLocks noGrp="1"/>
          </p:cNvSpPr>
          <p:nvPr>
            <p:ph idx="1"/>
          </p:nvPr>
        </p:nvSpPr>
        <p:spPr>
          <a:xfrm>
            <a:off x="105527" y="354265"/>
            <a:ext cx="11976744" cy="6367217"/>
          </a:xfrm>
        </p:spPr>
        <p:txBody>
          <a:bodyPr vert="horz" lIns="91440" tIns="45720" rIns="91440" bIns="45720" rtlCol="0" anchor="t">
            <a:normAutofit/>
          </a:bodyPr>
          <a:lstStyle/>
          <a:p>
            <a:pPr marL="0" indent="0">
              <a:buNone/>
            </a:pPr>
            <a:endParaRPr lang="en-US" dirty="0"/>
          </a:p>
          <a:p>
            <a:endParaRPr lang="en-US" dirty="0"/>
          </a:p>
          <a:p>
            <a:endParaRPr lang="en-US" dirty="0"/>
          </a:p>
          <a:p>
            <a:endParaRPr lang="en-US" dirty="0"/>
          </a:p>
        </p:txBody>
      </p:sp>
      <p:sp>
        <p:nvSpPr>
          <p:cNvPr id="4" name="Date Placeholder 3">
            <a:extLst>
              <a:ext uri="{FF2B5EF4-FFF2-40B4-BE49-F238E27FC236}">
                <a16:creationId xmlns="" xmlns:a16="http://schemas.microsoft.com/office/drawing/2014/main" id="{E535A311-C90D-AD32-877E-711318A17831}"/>
              </a:ext>
            </a:extLst>
          </p:cNvPr>
          <p:cNvSpPr>
            <a:spLocks noGrp="1"/>
          </p:cNvSpPr>
          <p:nvPr>
            <p:ph type="dt" sz="half" idx="10"/>
          </p:nvPr>
        </p:nvSpPr>
        <p:spPr/>
        <p:txBody>
          <a:bodyPr/>
          <a:lstStyle/>
          <a:p>
            <a:fld id="{3818FDDA-4DF6-4896-BE05-061A0328AAEB}" type="datetime1">
              <a:t>8/20/2025</a:t>
            </a:fld>
            <a:endParaRPr lang="en-US"/>
          </a:p>
        </p:txBody>
      </p:sp>
      <p:sp>
        <p:nvSpPr>
          <p:cNvPr id="5" name="Footer Placeholder 4">
            <a:extLst>
              <a:ext uri="{FF2B5EF4-FFF2-40B4-BE49-F238E27FC236}">
                <a16:creationId xmlns="" xmlns:a16="http://schemas.microsoft.com/office/drawing/2014/main" id="{BCA45392-19D1-14F9-3C47-CB23593BE4DF}"/>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 xmlns:a16="http://schemas.microsoft.com/office/drawing/2014/main" id="{7B00071E-EA09-AE20-45C9-6BB1EFF42FF4}"/>
              </a:ext>
            </a:extLst>
          </p:cNvPr>
          <p:cNvSpPr>
            <a:spLocks noGrp="1"/>
          </p:cNvSpPr>
          <p:nvPr>
            <p:ph type="sldNum" sz="quarter" idx="12"/>
          </p:nvPr>
        </p:nvSpPr>
        <p:spPr/>
        <p:txBody>
          <a:bodyPr/>
          <a:lstStyle/>
          <a:p>
            <a:fld id="{5E4DE196-8A13-4FF7-A07E-102851959EAB}" type="slidenum">
              <a:rPr lang="en-US" dirty="0"/>
              <a:t>7</a:t>
            </a:fld>
            <a:endParaRPr lang="en-US"/>
          </a:p>
        </p:txBody>
      </p:sp>
      <p:pic>
        <p:nvPicPr>
          <p:cNvPr id="7" name="Picture 6" descr="A screenshot of a computer&#10;&#10;AI-generated content may be incorrect.">
            <a:extLst>
              <a:ext uri="{FF2B5EF4-FFF2-40B4-BE49-F238E27FC236}">
                <a16:creationId xmlns="" xmlns:a16="http://schemas.microsoft.com/office/drawing/2014/main" id="{AE96CBDC-1CB1-C769-FC59-17A6D1A285E7}"/>
              </a:ext>
            </a:extLst>
          </p:cNvPr>
          <p:cNvPicPr>
            <a:picLocks noChangeAspect="1"/>
          </p:cNvPicPr>
          <p:nvPr/>
        </p:nvPicPr>
        <p:blipFill>
          <a:blip r:embed="rId2"/>
          <a:stretch>
            <a:fillRect/>
          </a:stretch>
        </p:blipFill>
        <p:spPr>
          <a:xfrm>
            <a:off x="101579" y="426133"/>
            <a:ext cx="3924300" cy="1270592"/>
          </a:xfrm>
          <a:prstGeom prst="rect">
            <a:avLst/>
          </a:prstGeom>
        </p:spPr>
      </p:pic>
      <p:pic>
        <p:nvPicPr>
          <p:cNvPr id="8" name="Picture 7" descr="A screenshot of a computer&#10;&#10;AI-generated content may be incorrect.">
            <a:extLst>
              <a:ext uri="{FF2B5EF4-FFF2-40B4-BE49-F238E27FC236}">
                <a16:creationId xmlns="" xmlns:a16="http://schemas.microsoft.com/office/drawing/2014/main" id="{8669679F-FA62-80D3-E9E6-9E10EC73BA6A}"/>
              </a:ext>
            </a:extLst>
          </p:cNvPr>
          <p:cNvPicPr>
            <a:picLocks noChangeAspect="1"/>
          </p:cNvPicPr>
          <p:nvPr/>
        </p:nvPicPr>
        <p:blipFill>
          <a:blip r:embed="rId3"/>
          <a:stretch>
            <a:fillRect/>
          </a:stretch>
        </p:blipFill>
        <p:spPr>
          <a:xfrm>
            <a:off x="3950102" y="426133"/>
            <a:ext cx="2305050" cy="1270592"/>
          </a:xfrm>
          <a:prstGeom prst="rect">
            <a:avLst/>
          </a:prstGeom>
        </p:spPr>
      </p:pic>
      <p:pic>
        <p:nvPicPr>
          <p:cNvPr id="11" name="Picture 10" descr="A screenshot of a computer&#10;&#10;AI-generated content may be incorrect.">
            <a:extLst>
              <a:ext uri="{FF2B5EF4-FFF2-40B4-BE49-F238E27FC236}">
                <a16:creationId xmlns="" xmlns:a16="http://schemas.microsoft.com/office/drawing/2014/main" id="{B3DDDF9E-44D3-0236-E662-28DEA16655F8}"/>
              </a:ext>
            </a:extLst>
          </p:cNvPr>
          <p:cNvPicPr>
            <a:picLocks noChangeAspect="1"/>
          </p:cNvPicPr>
          <p:nvPr/>
        </p:nvPicPr>
        <p:blipFill>
          <a:blip r:embed="rId4"/>
          <a:stretch>
            <a:fillRect/>
          </a:stretch>
        </p:blipFill>
        <p:spPr>
          <a:xfrm>
            <a:off x="0" y="3221851"/>
            <a:ext cx="7105650" cy="1381125"/>
          </a:xfrm>
          <a:prstGeom prst="rect">
            <a:avLst/>
          </a:prstGeom>
        </p:spPr>
      </p:pic>
      <p:pic>
        <p:nvPicPr>
          <p:cNvPr id="12" name="Picture 11" descr="A screenshot of a computer&#10;&#10;AI-generated content may be incorrect.">
            <a:extLst>
              <a:ext uri="{FF2B5EF4-FFF2-40B4-BE49-F238E27FC236}">
                <a16:creationId xmlns="" xmlns:a16="http://schemas.microsoft.com/office/drawing/2014/main" id="{707F5FF1-3F17-4CAA-41D6-192E0D7E7B74}"/>
              </a:ext>
            </a:extLst>
          </p:cNvPr>
          <p:cNvPicPr>
            <a:picLocks noChangeAspect="1"/>
          </p:cNvPicPr>
          <p:nvPr/>
        </p:nvPicPr>
        <p:blipFill>
          <a:blip r:embed="rId5"/>
          <a:stretch>
            <a:fillRect/>
          </a:stretch>
        </p:blipFill>
        <p:spPr>
          <a:xfrm>
            <a:off x="7105650" y="3193280"/>
            <a:ext cx="3095625" cy="1409700"/>
          </a:xfrm>
          <a:prstGeom prst="rect">
            <a:avLst/>
          </a:prstGeom>
        </p:spPr>
      </p:pic>
      <p:sp>
        <p:nvSpPr>
          <p:cNvPr id="13" name="TextBox 12">
            <a:extLst>
              <a:ext uri="{FF2B5EF4-FFF2-40B4-BE49-F238E27FC236}">
                <a16:creationId xmlns="" xmlns:a16="http://schemas.microsoft.com/office/drawing/2014/main" id="{FF11837B-DC06-F22E-B857-51437652C06E}"/>
              </a:ext>
            </a:extLst>
          </p:cNvPr>
          <p:cNvSpPr txBox="1"/>
          <p:nvPr/>
        </p:nvSpPr>
        <p:spPr>
          <a:xfrm>
            <a:off x="0" y="4602983"/>
            <a:ext cx="1219585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smtClean="0">
                <a:solidFill>
                  <a:srgbClr val="35403A"/>
                </a:solidFill>
                <a:latin typeface="Arial"/>
                <a:cs typeface="Arial"/>
              </a:rPr>
              <a:t>Interpretation:-</a:t>
            </a:r>
          </a:p>
          <a:p>
            <a:r>
              <a:rPr lang="en-US" sz="2000" dirty="0" smtClean="0"/>
              <a:t>Classic Cars generates the highest revenue at $3.86M, followed by Vintage Cars at $1.80M, demonstrating strong demand for automotive collectibles. Individual product performance shows consistent pricing around $95-99 MSRP with strong sales conversion.</a:t>
            </a:r>
          </a:p>
          <a:p>
            <a:r>
              <a:rPr lang="en-US" sz="2000" dirty="0" smtClean="0"/>
              <a:t>The 1969 Harley Davidson leads individual products with $90.2K in sales. Total category performance reveals Classic Cars and Vintage Cars combined account for over $5.6M of the $11.7M total revenue, indicating automotive products drive approximately 48% of total business.</a:t>
            </a:r>
          </a:p>
          <a:p>
            <a:r>
              <a:rPr lang="en-US" sz="2000" dirty="0" smtClean="0"/>
              <a:t> </a:t>
            </a:r>
            <a:endParaRPr lang="en-US" sz="2000" dirty="0">
              <a:latin typeface="Arial"/>
              <a:cs typeface="Arial"/>
            </a:endParaRPr>
          </a:p>
        </p:txBody>
      </p:sp>
      <p:sp>
        <p:nvSpPr>
          <p:cNvPr id="10" name="Rectangle 9"/>
          <p:cNvSpPr/>
          <p:nvPr/>
        </p:nvSpPr>
        <p:spPr>
          <a:xfrm>
            <a:off x="-6131" y="1676819"/>
            <a:ext cx="12200059" cy="1323439"/>
          </a:xfrm>
          <a:prstGeom prst="rect">
            <a:avLst/>
          </a:prstGeom>
        </p:spPr>
        <p:txBody>
          <a:bodyPr wrap="square">
            <a:spAutoFit/>
          </a:bodyPr>
          <a:lstStyle/>
          <a:p>
            <a:pPr>
              <a:buNone/>
            </a:pPr>
            <a:r>
              <a:rPr lang="en-US" sz="2000" b="1" dirty="0" smtClean="0">
                <a:latin typeface="Arial"/>
                <a:cs typeface="Arial"/>
              </a:rPr>
              <a:t>Interpretation:-</a:t>
            </a:r>
          </a:p>
          <a:p>
            <a:pPr>
              <a:buNone/>
            </a:pPr>
            <a:r>
              <a:rPr lang="en-US" sz="2000" b="1" dirty="0" smtClean="0">
                <a:latin typeface="Arial"/>
                <a:cs typeface="Arial"/>
              </a:rPr>
              <a:t> </a:t>
            </a:r>
            <a:r>
              <a:rPr lang="en-US" sz="2000" dirty="0" smtClean="0"/>
              <a:t>Classic Cars dominates the portfolio with 38 products and the highest average price at $64.45, making it the premium product line. The remaining categories show declining price points: Trucks and Buses ($56.33), Motorcycles ($50.69), Planes ($49.63), and Ships ($47.01).</a:t>
            </a:r>
            <a:endParaRPr lang="en-US" sz="2000" dirty="0">
              <a:latin typeface="Arial"/>
              <a:cs typeface="Arial"/>
            </a:endParaRPr>
          </a:p>
        </p:txBody>
      </p:sp>
    </p:spTree>
    <p:extLst>
      <p:ext uri="{BB962C8B-B14F-4D97-AF65-F5344CB8AC3E}">
        <p14:creationId xmlns:p14="http://schemas.microsoft.com/office/powerpoint/2010/main" val="193473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2CE54E-C55B-BB6B-B347-7A51B3B9C966}"/>
              </a:ext>
            </a:extLst>
          </p:cNvPr>
          <p:cNvSpPr>
            <a:spLocks noGrp="1"/>
          </p:cNvSpPr>
          <p:nvPr>
            <p:ph type="title"/>
          </p:nvPr>
        </p:nvSpPr>
        <p:spPr>
          <a:xfrm>
            <a:off x="1406567" y="1300"/>
            <a:ext cx="10449784" cy="555414"/>
          </a:xfrm>
        </p:spPr>
        <p:txBody>
          <a:bodyPr>
            <a:normAutofit fontScale="90000"/>
          </a:bodyPr>
          <a:lstStyle/>
          <a:p>
            <a:r>
              <a:rPr lang="en-US" sz="2900">
                <a:solidFill>
                  <a:srgbClr val="000000"/>
                </a:solidFill>
                <a:latin typeface="Trebuchet MS"/>
              </a:rPr>
              <a:t>Product Data Analysis</a:t>
            </a:r>
            <a:r>
              <a:rPr lang="en-US"/>
              <a:t> - </a:t>
            </a:r>
            <a:r>
              <a:rPr lang="en-US" u="sng">
                <a:solidFill>
                  <a:srgbClr val="000000"/>
                </a:solidFill>
                <a:latin typeface="Times New Roman"/>
                <a:cs typeface="Times New Roman"/>
              </a:rPr>
              <a:t>Insights from the analysis</a:t>
            </a:r>
            <a:endParaRPr lang="en-US"/>
          </a:p>
        </p:txBody>
      </p:sp>
      <p:sp>
        <p:nvSpPr>
          <p:cNvPr id="3" name="Content Placeholder 2">
            <a:extLst>
              <a:ext uri="{FF2B5EF4-FFF2-40B4-BE49-F238E27FC236}">
                <a16:creationId xmlns="" xmlns:a16="http://schemas.microsoft.com/office/drawing/2014/main" id="{3D79093B-4982-A585-208D-FD19430D6307}"/>
              </a:ext>
            </a:extLst>
          </p:cNvPr>
          <p:cNvSpPr>
            <a:spLocks noGrp="1"/>
          </p:cNvSpPr>
          <p:nvPr>
            <p:ph idx="1"/>
          </p:nvPr>
        </p:nvSpPr>
        <p:spPr>
          <a:xfrm>
            <a:off x="2554" y="417742"/>
            <a:ext cx="12192987" cy="6313385"/>
          </a:xfrm>
        </p:spPr>
        <p:txBody>
          <a:bodyPr vert="horz" lIns="91440" tIns="45720" rIns="91440" bIns="45720" rtlCol="0" anchor="t">
            <a:normAutofit/>
          </a:bodyPr>
          <a:lstStyle/>
          <a:p>
            <a:pPr>
              <a:buNone/>
            </a:pPr>
            <a:endParaRPr lang="en-US" sz="1500" b="1" dirty="0">
              <a:latin typeface="Arial"/>
              <a:cs typeface="Arial"/>
            </a:endParaRPr>
          </a:p>
          <a:p>
            <a:pPr marL="0" indent="0">
              <a:buNone/>
            </a:pPr>
            <a:endParaRPr lang="en-US" dirty="0"/>
          </a:p>
          <a:p>
            <a:endParaRPr lang="en-US" dirty="0"/>
          </a:p>
          <a:p>
            <a:pPr marL="0" indent="0">
              <a:buNone/>
            </a:pPr>
            <a:endParaRPr lang="en-US" dirty="0"/>
          </a:p>
        </p:txBody>
      </p:sp>
      <p:sp>
        <p:nvSpPr>
          <p:cNvPr id="4" name="Date Placeholder 3">
            <a:extLst>
              <a:ext uri="{FF2B5EF4-FFF2-40B4-BE49-F238E27FC236}">
                <a16:creationId xmlns="" xmlns:a16="http://schemas.microsoft.com/office/drawing/2014/main" id="{CD775CDA-D921-7797-7813-E0D89CEA4F71}"/>
              </a:ext>
            </a:extLst>
          </p:cNvPr>
          <p:cNvSpPr>
            <a:spLocks noGrp="1"/>
          </p:cNvSpPr>
          <p:nvPr>
            <p:ph type="dt" sz="half" idx="10"/>
          </p:nvPr>
        </p:nvSpPr>
        <p:spPr/>
        <p:txBody>
          <a:bodyPr/>
          <a:lstStyle/>
          <a:p>
            <a:fld id="{6C50E4F3-5302-4883-B6F6-84E421FD613F}" type="datetime1">
              <a:t>8/20/2025</a:t>
            </a:fld>
            <a:endParaRPr lang="en-US"/>
          </a:p>
        </p:txBody>
      </p:sp>
      <p:sp>
        <p:nvSpPr>
          <p:cNvPr id="5" name="Footer Placeholder 4">
            <a:extLst>
              <a:ext uri="{FF2B5EF4-FFF2-40B4-BE49-F238E27FC236}">
                <a16:creationId xmlns="" xmlns:a16="http://schemas.microsoft.com/office/drawing/2014/main" id="{D57FF3DB-F59C-3AE5-F73A-6E0189CC251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 xmlns:a16="http://schemas.microsoft.com/office/drawing/2014/main" id="{3BB1B194-FE4D-4CEA-1EDE-2E3BC1EB381F}"/>
              </a:ext>
            </a:extLst>
          </p:cNvPr>
          <p:cNvSpPr>
            <a:spLocks noGrp="1"/>
          </p:cNvSpPr>
          <p:nvPr>
            <p:ph type="sldNum" sz="quarter" idx="12"/>
          </p:nvPr>
        </p:nvSpPr>
        <p:spPr/>
        <p:txBody>
          <a:bodyPr/>
          <a:lstStyle/>
          <a:p>
            <a:fld id="{5E4DE196-8A13-4FF7-A07E-102851959EAB}" type="slidenum">
              <a:rPr lang="en-US" dirty="0"/>
              <a:t>8</a:t>
            </a:fld>
            <a:endParaRPr lang="en-US"/>
          </a:p>
        </p:txBody>
      </p:sp>
      <p:pic>
        <p:nvPicPr>
          <p:cNvPr id="7" name="Picture 6" descr="A screenshot of a computer&#10;&#10;AI-generated content may be incorrect.">
            <a:extLst>
              <a:ext uri="{FF2B5EF4-FFF2-40B4-BE49-F238E27FC236}">
                <a16:creationId xmlns="" xmlns:a16="http://schemas.microsoft.com/office/drawing/2014/main" id="{C91A945A-3A27-0CBA-70C1-EBE092255A4C}"/>
              </a:ext>
            </a:extLst>
          </p:cNvPr>
          <p:cNvPicPr>
            <a:picLocks noChangeAspect="1"/>
          </p:cNvPicPr>
          <p:nvPr/>
        </p:nvPicPr>
        <p:blipFill>
          <a:blip r:embed="rId2"/>
          <a:stretch>
            <a:fillRect/>
          </a:stretch>
        </p:blipFill>
        <p:spPr>
          <a:xfrm>
            <a:off x="689" y="632311"/>
            <a:ext cx="4857750" cy="1390650"/>
          </a:xfrm>
          <a:prstGeom prst="rect">
            <a:avLst/>
          </a:prstGeom>
        </p:spPr>
      </p:pic>
      <p:pic>
        <p:nvPicPr>
          <p:cNvPr id="8" name="Picture 7" descr="A screenshot of a computer&#10;&#10;AI-generated content may be incorrect.">
            <a:extLst>
              <a:ext uri="{FF2B5EF4-FFF2-40B4-BE49-F238E27FC236}">
                <a16:creationId xmlns="" xmlns:a16="http://schemas.microsoft.com/office/drawing/2014/main" id="{B6E89B73-DD42-4666-A877-BE5BBCF3CC3A}"/>
              </a:ext>
            </a:extLst>
          </p:cNvPr>
          <p:cNvPicPr>
            <a:picLocks noChangeAspect="1"/>
          </p:cNvPicPr>
          <p:nvPr/>
        </p:nvPicPr>
        <p:blipFill>
          <a:blip r:embed="rId3"/>
          <a:stretch>
            <a:fillRect/>
          </a:stretch>
        </p:blipFill>
        <p:spPr>
          <a:xfrm>
            <a:off x="4858439" y="556714"/>
            <a:ext cx="5686425" cy="1447800"/>
          </a:xfrm>
          <a:prstGeom prst="rect">
            <a:avLst/>
          </a:prstGeom>
        </p:spPr>
      </p:pic>
      <p:sp>
        <p:nvSpPr>
          <p:cNvPr id="9" name="TextBox 8">
            <a:extLst>
              <a:ext uri="{FF2B5EF4-FFF2-40B4-BE49-F238E27FC236}">
                <a16:creationId xmlns="" xmlns:a16="http://schemas.microsoft.com/office/drawing/2014/main" id="{80BD4705-E9BA-82EA-DBF6-245591FD2BE0}"/>
              </a:ext>
            </a:extLst>
          </p:cNvPr>
          <p:cNvSpPr txBox="1"/>
          <p:nvPr/>
        </p:nvSpPr>
        <p:spPr>
          <a:xfrm>
            <a:off x="689" y="5432077"/>
            <a:ext cx="1211374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dirty="0" smtClean="0">
                <a:solidFill>
                  <a:srgbClr val="35403A"/>
                </a:solidFill>
                <a:latin typeface="Arial"/>
                <a:cs typeface="Arial"/>
              </a:rPr>
              <a:t>Interpretation:- </a:t>
            </a:r>
          </a:p>
          <a:p>
            <a:r>
              <a:rPr lang="en-US" sz="1700" dirty="0" smtClean="0"/>
              <a:t>The 1952 Alpine Renault 1300 shows significant pricing variance with an MSRP of $214.30 but an average selling price of $118.02, indicating either deep discounting strategies, bulk pricing, or potential data inconsistency. This 45% discount from MSRP suggests either aggressive market positioning for this Classic Cars product or possible clearance pricing to move inventory.</a:t>
            </a:r>
          </a:p>
          <a:p>
            <a:endParaRPr lang="en-US" sz="1500" dirty="0">
              <a:solidFill>
                <a:srgbClr val="000000"/>
              </a:solidFill>
              <a:latin typeface="Arial"/>
              <a:cs typeface="Arial"/>
            </a:endParaRPr>
          </a:p>
        </p:txBody>
      </p:sp>
      <p:pic>
        <p:nvPicPr>
          <p:cNvPr id="11" name="Picture 10" descr="A screenshot of a computer&#10;&#10;AI-generated content may be incorrect.">
            <a:extLst>
              <a:ext uri="{FF2B5EF4-FFF2-40B4-BE49-F238E27FC236}">
                <a16:creationId xmlns="" xmlns:a16="http://schemas.microsoft.com/office/drawing/2014/main" id="{2066FCB3-523E-65AC-6AD4-E4074BE43871}"/>
              </a:ext>
            </a:extLst>
          </p:cNvPr>
          <p:cNvPicPr>
            <a:picLocks noChangeAspect="1"/>
          </p:cNvPicPr>
          <p:nvPr/>
        </p:nvPicPr>
        <p:blipFill>
          <a:blip r:embed="rId4"/>
          <a:stretch>
            <a:fillRect/>
          </a:stretch>
        </p:blipFill>
        <p:spPr>
          <a:xfrm>
            <a:off x="30407" y="4031902"/>
            <a:ext cx="5534025" cy="1400175"/>
          </a:xfrm>
          <a:prstGeom prst="rect">
            <a:avLst/>
          </a:prstGeom>
        </p:spPr>
      </p:pic>
      <p:sp>
        <p:nvSpPr>
          <p:cNvPr id="12" name="Rectangle 11"/>
          <p:cNvSpPr/>
          <p:nvPr/>
        </p:nvSpPr>
        <p:spPr>
          <a:xfrm>
            <a:off x="44535" y="2080111"/>
            <a:ext cx="12151005" cy="1754326"/>
          </a:xfrm>
          <a:prstGeom prst="rect">
            <a:avLst/>
          </a:prstGeom>
        </p:spPr>
        <p:txBody>
          <a:bodyPr wrap="square">
            <a:spAutoFit/>
          </a:bodyPr>
          <a:lstStyle/>
          <a:p>
            <a:r>
              <a:rPr lang="en-US" b="1" dirty="0" smtClean="0">
                <a:latin typeface="Arial"/>
                <a:cs typeface="Arial"/>
              </a:rPr>
              <a:t>Interpretation:- </a:t>
            </a:r>
          </a:p>
          <a:p>
            <a:r>
              <a:rPr lang="en-US" dirty="0" smtClean="0"/>
              <a:t>The 1992 Ferrari 360 Spider red dominates both sales ($276.8K) and quantity ordered (1,808 units), making it the clear bestseller. Ferrari models show strong performance with the 2001 Enzo also ranking high at $190.8K in sales. Interestingly, high sales revenue doesn't always correlate with high quantity - the Ferrari Spider's exceptional unit sales (1,808) far exceed other top performers like the Lincoln </a:t>
            </a:r>
            <a:r>
              <a:rPr lang="en-US" dirty="0" err="1" smtClean="0"/>
              <a:t>Berline</a:t>
            </a:r>
            <a:r>
              <a:rPr lang="en-US" dirty="0" smtClean="0"/>
              <a:t> (1,111 units), suggesting varying price points and market demand across different vehicle categories.</a:t>
            </a:r>
            <a:endParaRPr lang="en-US" dirty="0"/>
          </a:p>
        </p:txBody>
      </p:sp>
    </p:spTree>
    <p:extLst>
      <p:ext uri="{BB962C8B-B14F-4D97-AF65-F5344CB8AC3E}">
        <p14:creationId xmlns:p14="http://schemas.microsoft.com/office/powerpoint/2010/main" val="3389664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313FAC5-1437-B7E8-C0E3-EC69FD9DE547}"/>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3C4EA4E-A694-7BD9-CC6E-8333E0094463}"/>
              </a:ext>
            </a:extLst>
          </p:cNvPr>
          <p:cNvSpPr>
            <a:spLocks noGrp="1"/>
          </p:cNvSpPr>
          <p:nvPr>
            <p:ph type="title"/>
          </p:nvPr>
        </p:nvSpPr>
        <p:spPr>
          <a:xfrm>
            <a:off x="1509540" y="1300"/>
            <a:ext cx="10449784" cy="555414"/>
          </a:xfrm>
        </p:spPr>
        <p:txBody>
          <a:bodyPr>
            <a:normAutofit fontScale="90000"/>
          </a:bodyPr>
          <a:lstStyle/>
          <a:p>
            <a:r>
              <a:rPr lang="en-US" sz="2900">
                <a:solidFill>
                  <a:srgbClr val="000000"/>
                </a:solidFill>
                <a:latin typeface="Trebuchet MS"/>
              </a:rPr>
              <a:t>Product Data Analysis</a:t>
            </a:r>
            <a:r>
              <a:rPr lang="en-US"/>
              <a:t> - </a:t>
            </a:r>
            <a:r>
              <a:rPr lang="en-US" u="sng">
                <a:solidFill>
                  <a:srgbClr val="000000"/>
                </a:solidFill>
                <a:latin typeface="Times New Roman"/>
                <a:cs typeface="Times New Roman"/>
              </a:rPr>
              <a:t>Insights from the analysis</a:t>
            </a:r>
            <a:endParaRPr lang="en-US"/>
          </a:p>
        </p:txBody>
      </p:sp>
      <p:sp>
        <p:nvSpPr>
          <p:cNvPr id="3" name="Content Placeholder 2">
            <a:extLst>
              <a:ext uri="{FF2B5EF4-FFF2-40B4-BE49-F238E27FC236}">
                <a16:creationId xmlns="" xmlns:a16="http://schemas.microsoft.com/office/drawing/2014/main" id="{956E70D7-E7A0-D8B6-FAED-88554D0B59C9}"/>
              </a:ext>
            </a:extLst>
          </p:cNvPr>
          <p:cNvSpPr>
            <a:spLocks noGrp="1"/>
          </p:cNvSpPr>
          <p:nvPr>
            <p:ph idx="1"/>
          </p:nvPr>
        </p:nvSpPr>
        <p:spPr>
          <a:xfrm>
            <a:off x="2554" y="417742"/>
            <a:ext cx="12192987" cy="6313385"/>
          </a:xfrm>
        </p:spPr>
        <p:txBody>
          <a:bodyPr vert="horz" lIns="91440" tIns="45720" rIns="91440" bIns="45720" rtlCol="0" anchor="t">
            <a:normAutofit/>
          </a:bodyPr>
          <a:lstStyle/>
          <a:p>
            <a:pPr>
              <a:buNone/>
            </a:pPr>
            <a:endParaRPr lang="en-US" sz="1500" b="1" dirty="0">
              <a:latin typeface="Arial"/>
              <a:cs typeface="Arial"/>
            </a:endParaRPr>
          </a:p>
          <a:p>
            <a:pPr marL="0" indent="0">
              <a:buNone/>
            </a:pPr>
            <a:endParaRPr lang="en-US" dirty="0"/>
          </a:p>
          <a:p>
            <a:endParaRPr lang="en-US" dirty="0"/>
          </a:p>
          <a:p>
            <a:pPr marL="0" indent="0">
              <a:buNone/>
            </a:pPr>
            <a:endParaRPr lang="en-US" dirty="0"/>
          </a:p>
        </p:txBody>
      </p:sp>
      <p:sp>
        <p:nvSpPr>
          <p:cNvPr id="4" name="Date Placeholder 3">
            <a:extLst>
              <a:ext uri="{FF2B5EF4-FFF2-40B4-BE49-F238E27FC236}">
                <a16:creationId xmlns="" xmlns:a16="http://schemas.microsoft.com/office/drawing/2014/main" id="{389265FE-3330-15DD-2AE5-D8B7DE4868C1}"/>
              </a:ext>
            </a:extLst>
          </p:cNvPr>
          <p:cNvSpPr>
            <a:spLocks noGrp="1"/>
          </p:cNvSpPr>
          <p:nvPr>
            <p:ph type="dt" sz="half" idx="10"/>
          </p:nvPr>
        </p:nvSpPr>
        <p:spPr/>
        <p:txBody>
          <a:bodyPr/>
          <a:lstStyle/>
          <a:p>
            <a:fld id="{6C50E4F3-5302-4883-B6F6-84E421FD613F}" type="datetime1">
              <a:t>8/20/2025</a:t>
            </a:fld>
            <a:endParaRPr lang="en-US"/>
          </a:p>
        </p:txBody>
      </p:sp>
      <p:sp>
        <p:nvSpPr>
          <p:cNvPr id="5" name="Footer Placeholder 4">
            <a:extLst>
              <a:ext uri="{FF2B5EF4-FFF2-40B4-BE49-F238E27FC236}">
                <a16:creationId xmlns="" xmlns:a16="http://schemas.microsoft.com/office/drawing/2014/main" id="{CCA25374-51AF-CCC9-86FD-4A28FAD77E7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 xmlns:a16="http://schemas.microsoft.com/office/drawing/2014/main" id="{F38EE6CC-9E1A-9FD0-2700-DE4A4E3A20B8}"/>
              </a:ext>
            </a:extLst>
          </p:cNvPr>
          <p:cNvSpPr>
            <a:spLocks noGrp="1"/>
          </p:cNvSpPr>
          <p:nvPr>
            <p:ph type="sldNum" sz="quarter" idx="12"/>
          </p:nvPr>
        </p:nvSpPr>
        <p:spPr/>
        <p:txBody>
          <a:bodyPr/>
          <a:lstStyle/>
          <a:p>
            <a:fld id="{5E4DE196-8A13-4FF7-A07E-102851959EAB}" type="slidenum">
              <a:rPr lang="en-US" dirty="0"/>
              <a:t>9</a:t>
            </a:fld>
            <a:endParaRPr lang="en-US"/>
          </a:p>
        </p:txBody>
      </p:sp>
      <p:pic>
        <p:nvPicPr>
          <p:cNvPr id="7" name="Picture 6" descr="A screenshot of a computer&#10;&#10;AI-generated content may be incorrect.">
            <a:extLst>
              <a:ext uri="{FF2B5EF4-FFF2-40B4-BE49-F238E27FC236}">
                <a16:creationId xmlns="" xmlns:a16="http://schemas.microsoft.com/office/drawing/2014/main" id="{57A0653B-D786-DDF7-8F64-A60C02C9BD2E}"/>
              </a:ext>
            </a:extLst>
          </p:cNvPr>
          <p:cNvPicPr>
            <a:picLocks noChangeAspect="1"/>
          </p:cNvPicPr>
          <p:nvPr/>
        </p:nvPicPr>
        <p:blipFill>
          <a:blip r:embed="rId2"/>
          <a:stretch>
            <a:fillRect/>
          </a:stretch>
        </p:blipFill>
        <p:spPr>
          <a:xfrm>
            <a:off x="0" y="586431"/>
            <a:ext cx="4857750" cy="1390650"/>
          </a:xfrm>
          <a:prstGeom prst="rect">
            <a:avLst/>
          </a:prstGeom>
        </p:spPr>
      </p:pic>
      <p:pic>
        <p:nvPicPr>
          <p:cNvPr id="8" name="Picture 7" descr="A screenshot of a computer&#10;&#10;AI-generated content may be incorrect.">
            <a:extLst>
              <a:ext uri="{FF2B5EF4-FFF2-40B4-BE49-F238E27FC236}">
                <a16:creationId xmlns="" xmlns:a16="http://schemas.microsoft.com/office/drawing/2014/main" id="{12FFC16B-CE0F-052B-6895-23DCC5EC1800}"/>
              </a:ext>
            </a:extLst>
          </p:cNvPr>
          <p:cNvPicPr>
            <a:picLocks noChangeAspect="1"/>
          </p:cNvPicPr>
          <p:nvPr/>
        </p:nvPicPr>
        <p:blipFill>
          <a:blip r:embed="rId3"/>
          <a:stretch>
            <a:fillRect/>
          </a:stretch>
        </p:blipFill>
        <p:spPr>
          <a:xfrm>
            <a:off x="4702302" y="557856"/>
            <a:ext cx="5686425" cy="1447800"/>
          </a:xfrm>
          <a:prstGeom prst="rect">
            <a:avLst/>
          </a:prstGeom>
        </p:spPr>
      </p:pic>
      <p:pic>
        <p:nvPicPr>
          <p:cNvPr id="11" name="Picture 10" descr="A screenshot of a computer&#10;&#10;AI-generated content may be incorrect.">
            <a:extLst>
              <a:ext uri="{FF2B5EF4-FFF2-40B4-BE49-F238E27FC236}">
                <a16:creationId xmlns="" xmlns:a16="http://schemas.microsoft.com/office/drawing/2014/main" id="{6C31B28D-ACB7-A03C-C7AA-F40B20E8793C}"/>
              </a:ext>
            </a:extLst>
          </p:cNvPr>
          <p:cNvPicPr>
            <a:picLocks noChangeAspect="1"/>
          </p:cNvPicPr>
          <p:nvPr/>
        </p:nvPicPr>
        <p:blipFill>
          <a:blip r:embed="rId4"/>
          <a:stretch>
            <a:fillRect/>
          </a:stretch>
        </p:blipFill>
        <p:spPr>
          <a:xfrm>
            <a:off x="6109901" y="3532260"/>
            <a:ext cx="4210050" cy="1390650"/>
          </a:xfrm>
          <a:prstGeom prst="rect">
            <a:avLst/>
          </a:prstGeom>
        </p:spPr>
      </p:pic>
      <p:sp>
        <p:nvSpPr>
          <p:cNvPr id="12" name="TextBox 11">
            <a:extLst>
              <a:ext uri="{FF2B5EF4-FFF2-40B4-BE49-F238E27FC236}">
                <a16:creationId xmlns="" xmlns:a16="http://schemas.microsoft.com/office/drawing/2014/main" id="{FCFD14A9-26C5-9ED3-B882-2AE4CE6700E7}"/>
              </a:ext>
            </a:extLst>
          </p:cNvPr>
          <p:cNvSpPr txBox="1"/>
          <p:nvPr/>
        </p:nvSpPr>
        <p:spPr>
          <a:xfrm>
            <a:off x="-2059" y="5086300"/>
            <a:ext cx="12360874"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smtClean="0">
                <a:solidFill>
                  <a:srgbClr val="35403A"/>
                </a:solidFill>
                <a:latin typeface="Arial"/>
                <a:cs typeface="Arial"/>
              </a:rPr>
              <a:t>Interpretation:-</a:t>
            </a:r>
          </a:p>
          <a:p>
            <a:r>
              <a:rPr lang="en-US" sz="2000" dirty="0" smtClean="0"/>
              <a:t>The 1992 Ferrari 360 Spider red leads in both total orders (53) and customer reach (40), confirming its position as the flagship product with broad market appeal. Most Classic Cars products show consistent ordering patterns with 28 total orders each, but customer distribution varies - suggesting some customers place multiple orders for certain models. </a:t>
            </a:r>
            <a:endParaRPr lang="en-US" sz="2000" dirty="0">
              <a:solidFill>
                <a:srgbClr val="000000"/>
              </a:solidFill>
              <a:latin typeface="Arial"/>
              <a:cs typeface="Arial"/>
            </a:endParaRPr>
          </a:p>
        </p:txBody>
      </p:sp>
      <p:pic>
        <p:nvPicPr>
          <p:cNvPr id="13" name="Picture 12" descr="A screenshot of a computer&#10;&#10;AI-generated content may be incorrect.">
            <a:extLst>
              <a:ext uri="{FF2B5EF4-FFF2-40B4-BE49-F238E27FC236}">
                <a16:creationId xmlns="" xmlns:a16="http://schemas.microsoft.com/office/drawing/2014/main" id="{D4D4E093-89FF-55AE-6496-28E0EC563B20}"/>
              </a:ext>
            </a:extLst>
          </p:cNvPr>
          <p:cNvPicPr>
            <a:picLocks noChangeAspect="1"/>
          </p:cNvPicPr>
          <p:nvPr/>
        </p:nvPicPr>
        <p:blipFill>
          <a:blip r:embed="rId5"/>
          <a:stretch>
            <a:fillRect/>
          </a:stretch>
        </p:blipFill>
        <p:spPr>
          <a:xfrm>
            <a:off x="0" y="3595856"/>
            <a:ext cx="6109901" cy="1312133"/>
          </a:xfrm>
          <a:prstGeom prst="rect">
            <a:avLst/>
          </a:prstGeom>
        </p:spPr>
      </p:pic>
      <p:sp>
        <p:nvSpPr>
          <p:cNvPr id="14" name="Rectangle 13"/>
          <p:cNvSpPr/>
          <p:nvPr/>
        </p:nvSpPr>
        <p:spPr>
          <a:xfrm>
            <a:off x="-2059" y="2005656"/>
            <a:ext cx="11876946" cy="1477328"/>
          </a:xfrm>
          <a:prstGeom prst="rect">
            <a:avLst/>
          </a:prstGeom>
        </p:spPr>
        <p:txBody>
          <a:bodyPr wrap="square">
            <a:spAutoFit/>
          </a:bodyPr>
          <a:lstStyle/>
          <a:p>
            <a:pPr>
              <a:buNone/>
            </a:pPr>
            <a:r>
              <a:rPr lang="en-US" b="1" dirty="0" smtClean="0">
                <a:latin typeface="Arial"/>
                <a:cs typeface="Arial"/>
              </a:rPr>
              <a:t>Interpretation:-</a:t>
            </a:r>
          </a:p>
          <a:p>
            <a:pPr>
              <a:buNone/>
            </a:pPr>
            <a:r>
              <a:rPr lang="en-US" dirty="0" smtClean="0"/>
              <a:t>The 1992 Ferrari 360 Spider red is the standout performer with $276.8K in sales and 1,808 units ordered, demonstrating exceptional market appeal. Ferrari models dominate sales revenue (Ferrari 360 and Enzo combining for $467.6K), while vintage American models like the Lincoln </a:t>
            </a:r>
            <a:r>
              <a:rPr lang="en-US" dirty="0" err="1" smtClean="0"/>
              <a:t>Berline</a:t>
            </a:r>
            <a:r>
              <a:rPr lang="en-US" dirty="0" smtClean="0"/>
              <a:t> and Chevrolet Cabriolet show strong quantity demand despite lower individual sales values. </a:t>
            </a:r>
            <a:endParaRPr lang="en-US" dirty="0">
              <a:latin typeface="Aptos Light"/>
              <a:cs typeface="Arial"/>
            </a:endParaRPr>
          </a:p>
        </p:txBody>
      </p:sp>
    </p:spTree>
    <p:extLst>
      <p:ext uri="{BB962C8B-B14F-4D97-AF65-F5344CB8AC3E}">
        <p14:creationId xmlns:p14="http://schemas.microsoft.com/office/powerpoint/2010/main" val="204869600"/>
      </p:ext>
    </p:extLst>
  </p:cSld>
  <p:clrMapOvr>
    <a:masterClrMapping/>
  </p:clrMapOvr>
</p:sld>
</file>

<file path=ppt/theme/theme1.xml><?xml version="1.0" encoding="utf-8"?>
<a:theme xmlns:a="http://schemas.openxmlformats.org/drawingml/2006/main" name="BohoVogueVTI">
  <a:themeElements>
    <a:clrScheme name="BohoVogueVTI">
      <a:dk1>
        <a:sysClr val="windowText" lastClr="000000"/>
      </a:dk1>
      <a:lt1>
        <a:sysClr val="window" lastClr="FFFFFF"/>
      </a:lt1>
      <a:dk2>
        <a:srgbClr val="35403A"/>
      </a:dk2>
      <a:lt2>
        <a:srgbClr val="F1EFEB"/>
      </a:lt2>
      <a:accent1>
        <a:srgbClr val="9E8B50"/>
      </a:accent1>
      <a:accent2>
        <a:srgbClr val="D5966B"/>
      </a:accent2>
      <a:accent3>
        <a:srgbClr val="9BA6BB"/>
      </a:accent3>
      <a:accent4>
        <a:srgbClr val="869880"/>
      </a:accent4>
      <a:accent5>
        <a:srgbClr val="588267"/>
      </a:accent5>
      <a:accent6>
        <a:srgbClr val="B89C46"/>
      </a:accent6>
      <a:hlink>
        <a:srgbClr val="C77138"/>
      </a:hlink>
      <a:folHlink>
        <a:srgbClr val="589374"/>
      </a:folHlink>
    </a:clrScheme>
    <a:fontScheme name="BohoVogueVTI">
      <a:majorFont>
        <a:latin typeface="Walbaum Display"/>
        <a:ea typeface=""/>
        <a:cs typeface=""/>
      </a:majorFont>
      <a:minorFont>
        <a:latin typeface="Aptos Light"/>
        <a:ea typeface=""/>
        <a:cs typeface=""/>
      </a:minorFont>
    </a:fontScheme>
    <a:fmtScheme name="BohoVogu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587E0025-A466-4551-A341-1A9F570FDF06}" vid="{F615CBBD-D1BB-4663-887F-92A47C7C6ABA}"/>
    </a:ext>
  </a:extLst>
</a:theme>
</file>

<file path=docProps/app.xml><?xml version="1.0" encoding="utf-8"?>
<Properties xmlns="http://schemas.openxmlformats.org/officeDocument/2006/extended-properties" xmlns:vt="http://schemas.openxmlformats.org/officeDocument/2006/docPropsVTypes">
  <Template/>
  <TotalTime>1109</TotalTime>
  <Words>2545</Words>
  <Application>Microsoft Office PowerPoint</Application>
  <PresentationFormat>Widescreen</PresentationFormat>
  <Paragraphs>205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 Light</vt:lpstr>
      <vt:lpstr>Arial</vt:lpstr>
      <vt:lpstr>Times New Roman</vt:lpstr>
      <vt:lpstr>Trebuchet MS</vt:lpstr>
      <vt:lpstr>Walbaum Display</vt:lpstr>
      <vt:lpstr>BohoVogueVTI</vt:lpstr>
      <vt:lpstr>Data-Driven Analytics Project</vt:lpstr>
      <vt:lpstr>Problem Statement</vt:lpstr>
      <vt:lpstr>           Customer Data Analysis  - Insights from the analysis</vt:lpstr>
      <vt:lpstr>Customer Data Analysis - Insights from the analysis</vt:lpstr>
      <vt:lpstr>         Office Data Analysis - Insights from the analysis</vt:lpstr>
      <vt:lpstr>Office Data Analysis - Insights from the analysis</vt:lpstr>
      <vt:lpstr>                    Product Data Analysis  - Insights from the analysis</vt:lpstr>
      <vt:lpstr>Product Data Analysis - Insights from the analysis</vt:lpstr>
      <vt:lpstr>Product Data Analysis - Insights from the analysis</vt:lpstr>
      <vt:lpstr>                Employee Data Analysis  - Insights from the analysis</vt:lpstr>
      <vt:lpstr>Employee Data Analysis - Insights from the analysis</vt:lpstr>
      <vt:lpstr>                                            Order Analysis  - Insights from the analysis</vt:lpstr>
      <vt:lpstr>Order Analysis - Insights from the analysis</vt:lpstr>
      <vt:lpstr>Order Analysis - Insights from the analysis</vt:lpstr>
      <vt:lpstr>Order Analysis - Insights from the analysis</vt:lpstr>
      <vt:lpstr>Summary</vt:lpstr>
      <vt:lpstr>Summary</vt:lpstr>
      <vt:lpstr>Conclusion</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Data-Driven Analytics Project</dc:title>
  <dc:creator>Jaya Pandey</dc:creator>
  <cp:lastModifiedBy>Microsoft account</cp:lastModifiedBy>
  <cp:revision>28</cp:revision>
  <dcterms:created xsi:type="dcterms:W3CDTF">2025-02-16T11:05:20Z</dcterms:created>
  <dcterms:modified xsi:type="dcterms:W3CDTF">2025-08-20T12:03:51Z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2025-02-07T00:00:00Z</vt:filetime>
  </property>
  <property fmtid="{D5CDD505-2E9C-101B-9397-08002B2CF9AE}" pid="3" name="Creator">
    <vt:lpwstr>Microsoft® PowerPoint® for Microsoft 365</vt:lpwstr>
  </property>
  <property fmtid="{D5CDD505-2E9C-101B-9397-08002B2CF9AE}" pid="4" name="LastSaved">
    <vt:filetime>2025-02-16T00:00:00Z</vt:filetime>
  </property>
  <property fmtid="{D5CDD505-2E9C-101B-9397-08002B2CF9AE}" pid="5" name="Producer">
    <vt:lpwstr>Microsoft® PowerPoint® for Microsoft 365</vt:lpwstr>
  </property>
</Properties>
</file>