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72" r:id="rId13"/>
    <p:sldId id="267" r:id="rId14"/>
    <p:sldId id="273" r:id="rId15"/>
    <p:sldId id="268" r:id="rId16"/>
    <p:sldId id="269" r:id="rId17"/>
    <p:sldId id="270" r:id="rId18"/>
    <p:sldId id="27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FA226D0-F65C-4D6F-8D67-14FC8E1767C7}" v="102" dt="2025-05-29T17:13:30.183"/>
    <p1510:client id="{723A6257-AFAD-47CB-84B1-43BA1609A5DB}" v="12" dt="2025-05-30T17:35:20.805"/>
    <p1510:client id="{ECB7F421-CD7F-40B9-BBC8-6D91F53A72C2}" v="1706" dt="2025-05-29T16:30:09.56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5/30/2025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5/30/2025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5/30/2025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5/30/2025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5/30/2025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5/30/2025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Title 4">
            <a:extLst>
              <a:ext uri="{FF2B5EF4-FFF2-40B4-BE49-F238E27FC236}">
                <a16:creationId xmlns:a16="http://schemas.microsoft.com/office/drawing/2014/main" id="{F2C14239-B99E-0B6C-0CBC-7E03638FEDF6}"/>
              </a:ext>
            </a:extLst>
          </p:cNvPr>
          <p:cNvSpPr>
            <a:spLocks noGrp="1"/>
          </p:cNvSpPr>
          <p:nvPr/>
        </p:nvSpPr>
        <p:spPr>
          <a:xfrm>
            <a:off x="500405" y="629434"/>
            <a:ext cx="11191189" cy="1265928"/>
          </a:xfrm>
          <a:prstGeom prst="rect">
            <a:avLst/>
          </a:prstGeom>
        </p:spPr>
        <p:txBody>
          <a:bodyPr vert="horz" lIns="91440" tIns="45720" rIns="91440" bIns="45720" rtlCol="0" anchor="b">
            <a:noAutofit/>
          </a:bodyPr>
          <a:lstStyle>
            <a:lvl1pPr algn="l" defTabSz="914400" rtl="0" eaLnBrk="1" latinLnBrk="0" hangingPunct="1">
              <a:lnSpc>
                <a:spcPct val="100000"/>
              </a:lnSpc>
              <a:spcBef>
                <a:spcPct val="0"/>
              </a:spcBef>
              <a:buNone/>
              <a:defRPr sz="3200" kern="1200">
                <a:solidFill>
                  <a:schemeClr val="tx2"/>
                </a:solidFill>
                <a:latin typeface="+mj-lt"/>
                <a:ea typeface="+mj-ea"/>
                <a:cs typeface="+mj-cs"/>
              </a:defRPr>
            </a:lvl1pPr>
          </a:lstStyle>
          <a:p>
            <a:r>
              <a:rPr lang="en-US" sz="5400" b="1" u="sng" dirty="0">
                <a:latin typeface="Calibri"/>
                <a:ea typeface="Calibri"/>
                <a:cs typeface="Calibri"/>
              </a:rPr>
              <a:t>Unlocking Automotive Trends Project</a:t>
            </a:r>
          </a:p>
        </p:txBody>
      </p:sp>
      <p:sp>
        <p:nvSpPr>
          <p:cNvPr id="5" name="object 3">
            <a:extLst>
              <a:ext uri="{FF2B5EF4-FFF2-40B4-BE49-F238E27FC236}">
                <a16:creationId xmlns:a16="http://schemas.microsoft.com/office/drawing/2014/main" id="{F1AC8F39-F5B1-B48A-5AC6-04F2D86538B7}"/>
              </a:ext>
            </a:extLst>
          </p:cNvPr>
          <p:cNvSpPr txBox="1"/>
          <p:nvPr/>
        </p:nvSpPr>
        <p:spPr>
          <a:xfrm>
            <a:off x="4003641" y="3671056"/>
            <a:ext cx="5345540" cy="2029402"/>
          </a:xfrm>
          <a:prstGeom prst="rect">
            <a:avLst/>
          </a:prstGeom>
        </p:spPr>
        <p:txBody>
          <a:bodyPr vert="horz" wrap="square" lIns="0" tIns="12700" rIns="0" bIns="0" rtlCol="0" anchor="t">
            <a:spAutoFit/>
          </a:bodyPr>
          <a:lstStyle>
            <a:defPPr>
              <a:defRPr kern="0"/>
            </a:defPPr>
          </a:lstStyle>
          <a:p>
            <a:pPr marL="12700" marR="1595755">
              <a:lnSpc>
                <a:spcPct val="117700"/>
              </a:lnSpc>
              <a:spcBef>
                <a:spcPts val="100"/>
              </a:spcBef>
            </a:pPr>
            <a:r>
              <a:rPr sz="2200" spc="-35" dirty="0">
                <a:latin typeface="Trebuchet MS"/>
                <a:cs typeface="Trebuchet MS"/>
              </a:rPr>
              <a:t>Student</a:t>
            </a:r>
            <a:r>
              <a:rPr sz="2200" spc="-120" dirty="0">
                <a:latin typeface="Trebuchet MS"/>
                <a:cs typeface="Trebuchet MS"/>
              </a:rPr>
              <a:t> </a:t>
            </a:r>
            <a:r>
              <a:rPr sz="2200" spc="-10" dirty="0">
                <a:latin typeface="Trebuchet MS"/>
                <a:cs typeface="Trebuchet MS"/>
              </a:rPr>
              <a:t>Name: </a:t>
            </a:r>
            <a:r>
              <a:rPr lang="en-US" sz="2200" spc="-10" dirty="0">
                <a:latin typeface="Trebuchet MS"/>
                <a:cs typeface="Trebuchet MS"/>
              </a:rPr>
              <a:t>Ayush Burman</a:t>
            </a:r>
            <a:endParaRPr lang="en-US" sz="2200" dirty="0">
              <a:latin typeface="Trebuchet MS"/>
              <a:cs typeface="Trebuchet MS"/>
            </a:endParaRPr>
          </a:p>
          <a:p>
            <a:pPr marL="12700" marR="1595755">
              <a:lnSpc>
                <a:spcPct val="117700"/>
              </a:lnSpc>
              <a:spcBef>
                <a:spcPts val="100"/>
              </a:spcBef>
            </a:pPr>
            <a:r>
              <a:rPr sz="2200" dirty="0">
                <a:latin typeface="Trebuchet MS"/>
                <a:cs typeface="Trebuchet MS"/>
              </a:rPr>
              <a:t>Course</a:t>
            </a:r>
            <a:r>
              <a:rPr sz="2200" spc="-105" dirty="0">
                <a:latin typeface="Trebuchet MS"/>
                <a:cs typeface="Trebuchet MS"/>
              </a:rPr>
              <a:t> </a:t>
            </a:r>
            <a:r>
              <a:rPr lang="en-US" sz="2200" spc="-105" dirty="0">
                <a:latin typeface="Trebuchet MS"/>
                <a:cs typeface="Trebuchet MS"/>
              </a:rPr>
              <a:t>4</a:t>
            </a:r>
            <a:r>
              <a:rPr lang="en-US" sz="2200" dirty="0">
                <a:latin typeface="Trebuchet MS"/>
                <a:cs typeface="Trebuchet MS"/>
              </a:rPr>
              <a:t> </a:t>
            </a:r>
            <a:r>
              <a:rPr sz="2200" spc="-195" dirty="0">
                <a:latin typeface="Trebuchet MS"/>
                <a:cs typeface="Trebuchet MS"/>
              </a:rPr>
              <a:t>:</a:t>
            </a:r>
            <a:r>
              <a:rPr sz="2200" spc="-130" dirty="0">
                <a:latin typeface="Trebuchet MS"/>
                <a:cs typeface="Trebuchet MS"/>
              </a:rPr>
              <a:t> </a:t>
            </a:r>
            <a:r>
              <a:rPr lang="en-US" sz="2200" spc="-40" dirty="0">
                <a:latin typeface="Trebuchet MS"/>
                <a:cs typeface="Trebuchet MS"/>
              </a:rPr>
              <a:t>Python For Data Science</a:t>
            </a:r>
            <a:endParaRPr sz="2200" dirty="0">
              <a:latin typeface="Trebuchet MS"/>
              <a:cs typeface="Trebuchet MS"/>
            </a:endParaRPr>
          </a:p>
          <a:p>
            <a:pPr marL="12700">
              <a:lnSpc>
                <a:spcPct val="100000"/>
              </a:lnSpc>
              <a:spcBef>
                <a:spcPts val="480"/>
              </a:spcBef>
            </a:pPr>
            <a:r>
              <a:rPr sz="2200" spc="-25" dirty="0">
                <a:latin typeface="Trebuchet MS"/>
                <a:cs typeface="Trebuchet MS"/>
              </a:rPr>
              <a:t>Batch</a:t>
            </a:r>
            <a:r>
              <a:rPr sz="2200" spc="-155" dirty="0">
                <a:latin typeface="Trebuchet MS"/>
                <a:cs typeface="Trebuchet MS"/>
              </a:rPr>
              <a:t> </a:t>
            </a:r>
            <a:r>
              <a:rPr sz="2200" spc="-10" dirty="0">
                <a:latin typeface="Trebuchet MS"/>
                <a:cs typeface="Trebuchet MS"/>
              </a:rPr>
              <a:t>Code:</a:t>
            </a:r>
            <a:r>
              <a:rPr sz="2200" spc="-170" dirty="0">
                <a:latin typeface="Trebuchet MS"/>
                <a:cs typeface="Trebuchet MS"/>
              </a:rPr>
              <a:t> </a:t>
            </a:r>
            <a:r>
              <a:rPr sz="2200" spc="-10" dirty="0">
                <a:latin typeface="Trebuchet MS"/>
                <a:cs typeface="Trebuchet MS"/>
              </a:rPr>
              <a:t>DA464S46</a:t>
            </a:r>
            <a:endParaRPr sz="2200" dirty="0">
              <a:latin typeface="Trebuchet MS"/>
              <a:cs typeface="Trebuchet MS"/>
            </a:endParaRPr>
          </a:p>
          <a:p>
            <a:pPr marL="12700">
              <a:lnSpc>
                <a:spcPct val="100000"/>
              </a:lnSpc>
              <a:spcBef>
                <a:spcPts val="470"/>
              </a:spcBef>
            </a:pPr>
            <a:r>
              <a:rPr sz="2200" spc="-90" dirty="0">
                <a:latin typeface="Trebuchet MS"/>
                <a:cs typeface="Trebuchet MS"/>
              </a:rPr>
              <a:t>Project</a:t>
            </a:r>
            <a:r>
              <a:rPr sz="2200" spc="-155" dirty="0">
                <a:latin typeface="Trebuchet MS"/>
                <a:cs typeface="Trebuchet MS"/>
              </a:rPr>
              <a:t> </a:t>
            </a:r>
            <a:r>
              <a:rPr sz="2200" spc="-50" dirty="0">
                <a:latin typeface="Trebuchet MS"/>
                <a:cs typeface="Trebuchet MS"/>
              </a:rPr>
              <a:t>Guide:</a:t>
            </a:r>
            <a:r>
              <a:rPr sz="2200" spc="-170" dirty="0">
                <a:latin typeface="Trebuchet MS"/>
                <a:cs typeface="Trebuchet MS"/>
              </a:rPr>
              <a:t> </a:t>
            </a:r>
            <a:r>
              <a:rPr sz="2200" spc="-45" dirty="0">
                <a:latin typeface="Trebuchet MS"/>
                <a:cs typeface="Trebuchet MS"/>
              </a:rPr>
              <a:t>Komilla</a:t>
            </a:r>
            <a:r>
              <a:rPr sz="2200" spc="-175" dirty="0">
                <a:latin typeface="Trebuchet MS"/>
                <a:cs typeface="Trebuchet MS"/>
              </a:rPr>
              <a:t> </a:t>
            </a:r>
            <a:r>
              <a:rPr sz="2200" spc="-10" dirty="0">
                <a:latin typeface="Trebuchet MS"/>
                <a:cs typeface="Trebuchet MS"/>
              </a:rPr>
              <a:t>Bhatia</a:t>
            </a:r>
            <a:endParaRPr sz="2200" dirty="0">
              <a:latin typeface="Trebuchet MS"/>
              <a:cs typeface="Trebuchet MS"/>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a:extLst>
            <a:ext uri="{FF2B5EF4-FFF2-40B4-BE49-F238E27FC236}">
              <a16:creationId xmlns:a16="http://schemas.microsoft.com/office/drawing/2014/main" id="{F4027B90-6007-53AE-DA0E-B9F3ACAF6E97}"/>
            </a:ext>
          </a:extLst>
        </p:cNvPr>
        <p:cNvGrpSpPr/>
        <p:nvPr/>
      </p:nvGrpSpPr>
      <p:grpSpPr>
        <a:xfrm>
          <a:off x="0" y="0"/>
          <a:ext cx="0" cy="0"/>
          <a:chOff x="0" y="0"/>
          <a:chExt cx="0" cy="0"/>
        </a:xfrm>
      </p:grpSpPr>
      <p:sp>
        <p:nvSpPr>
          <p:cNvPr id="4" name="object 2">
            <a:extLst>
              <a:ext uri="{FF2B5EF4-FFF2-40B4-BE49-F238E27FC236}">
                <a16:creationId xmlns:a16="http://schemas.microsoft.com/office/drawing/2014/main" id="{B96243E3-E008-6C75-25E8-C83647C97D22}"/>
              </a:ext>
            </a:extLst>
          </p:cNvPr>
          <p:cNvSpPr txBox="1">
            <a:spLocks noGrp="1"/>
          </p:cNvSpPr>
          <p:nvPr/>
        </p:nvSpPr>
        <p:spPr>
          <a:xfrm>
            <a:off x="154939" y="152074"/>
            <a:ext cx="12946155" cy="505908"/>
          </a:xfrm>
          <a:prstGeom prst="rect">
            <a:avLst/>
          </a:prstGeom>
        </p:spPr>
        <p:txBody>
          <a:bodyPr vert="horz" wrap="square" lIns="0" tIns="13335" rIns="0" bIns="0" rtlCol="0" anchor="t">
            <a:spAutoFit/>
          </a:bodyPr>
          <a:lstStyle>
            <a:defPPr>
              <a:defRPr kern="0"/>
            </a:defPPr>
            <a:lvl1pPr>
              <a:defRPr sz="4400" b="0" i="0">
                <a:solidFill>
                  <a:schemeClr val="tx1"/>
                </a:solidFill>
                <a:latin typeface="Trebuchet MS"/>
                <a:ea typeface="+mj-ea"/>
                <a:cs typeface="Trebuchet MS"/>
              </a:defRPr>
            </a:lvl1pPr>
          </a:lstStyle>
          <a:p>
            <a:pPr marL="12700">
              <a:spcBef>
                <a:spcPts val="105"/>
              </a:spcBef>
            </a:pPr>
            <a:r>
              <a:rPr lang="en-US" sz="3200" spc="-30" dirty="0">
                <a:uFill>
                  <a:solidFill>
                    <a:srgbClr val="000000"/>
                  </a:solidFill>
                </a:uFill>
                <a:cs typeface="Times New Roman"/>
              </a:rPr>
              <a:t>Market Segmentation Analysis - </a:t>
            </a:r>
            <a:r>
              <a:rPr lang="en-US" sz="3200" u="sng" spc="-30" dirty="0">
                <a:uFill>
                  <a:solidFill>
                    <a:srgbClr val="000000"/>
                  </a:solidFill>
                </a:uFill>
                <a:latin typeface="Times New Roman"/>
                <a:cs typeface="Times New Roman"/>
              </a:rPr>
              <a:t>Insights from the analysis </a:t>
            </a:r>
            <a:r>
              <a:rPr sz="3200" u="sng" spc="-10" dirty="0">
                <a:uFill>
                  <a:solidFill>
                    <a:srgbClr val="000000"/>
                  </a:solidFill>
                </a:uFill>
                <a:latin typeface="Times New Roman"/>
                <a:cs typeface="Times New Roman"/>
              </a:rPr>
              <a:t>(continued)</a:t>
            </a:r>
            <a:endParaRPr lang="en-US" sz="3200"/>
          </a:p>
        </p:txBody>
      </p:sp>
      <p:pic>
        <p:nvPicPr>
          <p:cNvPr id="5" name="Picture 4" descr="A close-up of a text&#10;&#10;AI-generated content may be incorrect.">
            <a:extLst>
              <a:ext uri="{FF2B5EF4-FFF2-40B4-BE49-F238E27FC236}">
                <a16:creationId xmlns:a16="http://schemas.microsoft.com/office/drawing/2014/main" id="{19A1E9F0-3F8D-F9B9-70E2-C4C2BD2664EB}"/>
              </a:ext>
            </a:extLst>
          </p:cNvPr>
          <p:cNvPicPr>
            <a:picLocks noChangeAspect="1"/>
          </p:cNvPicPr>
          <p:nvPr/>
        </p:nvPicPr>
        <p:blipFill>
          <a:blip r:embed="rId2"/>
          <a:stretch>
            <a:fillRect/>
          </a:stretch>
        </p:blipFill>
        <p:spPr>
          <a:xfrm>
            <a:off x="155489" y="1036937"/>
            <a:ext cx="5105400" cy="685800"/>
          </a:xfrm>
          <a:prstGeom prst="rect">
            <a:avLst/>
          </a:prstGeom>
        </p:spPr>
      </p:pic>
      <p:pic>
        <p:nvPicPr>
          <p:cNvPr id="6" name="Picture 5" descr="A black and white text&#10;&#10;AI-generated content may be incorrect.">
            <a:extLst>
              <a:ext uri="{FF2B5EF4-FFF2-40B4-BE49-F238E27FC236}">
                <a16:creationId xmlns:a16="http://schemas.microsoft.com/office/drawing/2014/main" id="{C0676A17-958B-6A4E-3EC3-37D5BA16982E}"/>
              </a:ext>
            </a:extLst>
          </p:cNvPr>
          <p:cNvPicPr>
            <a:picLocks noChangeAspect="1"/>
          </p:cNvPicPr>
          <p:nvPr/>
        </p:nvPicPr>
        <p:blipFill>
          <a:blip r:embed="rId3"/>
          <a:stretch>
            <a:fillRect/>
          </a:stretch>
        </p:blipFill>
        <p:spPr>
          <a:xfrm>
            <a:off x="151241" y="1818116"/>
            <a:ext cx="4619625" cy="523875"/>
          </a:xfrm>
          <a:prstGeom prst="rect">
            <a:avLst/>
          </a:prstGeom>
        </p:spPr>
      </p:pic>
      <p:sp>
        <p:nvSpPr>
          <p:cNvPr id="7" name="TextBox 2">
            <a:extLst>
              <a:ext uri="{FF2B5EF4-FFF2-40B4-BE49-F238E27FC236}">
                <a16:creationId xmlns:a16="http://schemas.microsoft.com/office/drawing/2014/main" id="{674F3079-2231-9A5B-7D74-5A0E871131F6}"/>
              </a:ext>
            </a:extLst>
          </p:cNvPr>
          <p:cNvSpPr txBox="1"/>
          <p:nvPr/>
        </p:nvSpPr>
        <p:spPr>
          <a:xfrm>
            <a:off x="138011" y="2456617"/>
            <a:ext cx="11896653" cy="3970318"/>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kern="0"/>
            </a:defPPr>
          </a:lstStyle>
          <a:p>
            <a:pPr algn="l"/>
            <a:r>
              <a:rPr lang="en-US" dirty="0">
                <a:solidFill>
                  <a:srgbClr val="000000"/>
                </a:solidFill>
              </a:rPr>
              <a:t>Interpretation:-</a:t>
            </a:r>
          </a:p>
          <a:p>
            <a:pPr algn="l"/>
            <a:r>
              <a:rPr lang="en-US" dirty="0">
                <a:solidFill>
                  <a:srgbClr val="000000"/>
                </a:solidFill>
              </a:rPr>
              <a:t>On </a:t>
            </a:r>
            <a:r>
              <a:rPr lang="en-US" dirty="0">
                <a:solidFill>
                  <a:schemeClr val="tx1"/>
                </a:solidFill>
              </a:rPr>
              <a:t>filtering cars that support all 5 driving modes the result shows that 'one or more columns is missing' meaning that none of the cars in the given dataset list support all 5 driving modes. </a:t>
            </a:r>
          </a:p>
          <a:p>
            <a:pPr algn="l"/>
            <a:r>
              <a:rPr lang="en-US" b="1" dirty="0">
                <a:solidFill>
                  <a:schemeClr val="tx1"/>
                </a:solidFill>
              </a:rPr>
              <a:t>Market Fragmentation Reality</a:t>
            </a:r>
            <a:r>
              <a:rPr lang="en-US" dirty="0">
                <a:solidFill>
                  <a:schemeClr val="tx1"/>
                </a:solidFill>
              </a:rPr>
              <a:t>: The fact that zero vehicles offer the complete suite of Normal, Comfort, Eco, Sport, and Power modes indicates a highly fragmented market where manufacturers are making deliberate trade-offs rather than pursuing comprehensive solutions.</a:t>
            </a:r>
          </a:p>
          <a:p>
            <a:pPr algn="l"/>
            <a:r>
              <a:rPr lang="en-US" b="1" dirty="0">
                <a:solidFill>
                  <a:schemeClr val="tx1"/>
                </a:solidFill>
              </a:rPr>
              <a:t>Strategic Recommendations</a:t>
            </a:r>
            <a:r>
              <a:rPr lang="en-US" dirty="0">
                <a:solidFill>
                  <a:schemeClr val="tx1"/>
                </a:solidFill>
              </a:rPr>
              <a:t>:</a:t>
            </a:r>
            <a:endParaRPr lang="en-US" dirty="0"/>
          </a:p>
          <a:p>
            <a:pPr marL="342900" indent="-342900" algn="l">
              <a:buChar char="•"/>
            </a:pPr>
            <a:r>
              <a:rPr lang="en-US" b="1" dirty="0">
                <a:solidFill>
                  <a:schemeClr val="tx1"/>
                </a:solidFill>
              </a:rPr>
              <a:t>Niche Targeting</a:t>
            </a:r>
            <a:r>
              <a:rPr lang="en-US" dirty="0">
                <a:solidFill>
                  <a:schemeClr val="tx1"/>
                </a:solidFill>
              </a:rPr>
              <a:t>: Focus on 2-3 complementary modes that serve specific consumer segments</a:t>
            </a:r>
            <a:endParaRPr lang="en-US" dirty="0"/>
          </a:p>
          <a:p>
            <a:pPr marL="342900" indent="-342900" algn="l">
              <a:buChar char="•"/>
            </a:pPr>
            <a:r>
              <a:rPr lang="en-US" b="1" dirty="0">
                <a:solidFill>
                  <a:schemeClr val="tx1"/>
                </a:solidFill>
              </a:rPr>
              <a:t>Future Product Development</a:t>
            </a:r>
            <a:r>
              <a:rPr lang="en-US" dirty="0">
                <a:solidFill>
                  <a:schemeClr val="tx1"/>
                </a:solidFill>
              </a:rPr>
              <a:t>: Invest in technology to enable comprehensive mode integration</a:t>
            </a:r>
            <a:endParaRPr lang="en-US" dirty="0"/>
          </a:p>
          <a:p>
            <a:pPr marL="342900" indent="-342900" algn="l">
              <a:buChar char="•"/>
            </a:pPr>
            <a:r>
              <a:rPr lang="en-US" b="1" dirty="0">
                <a:solidFill>
                  <a:schemeClr val="tx1"/>
                </a:solidFill>
              </a:rPr>
              <a:t>Market Research</a:t>
            </a:r>
            <a:r>
              <a:rPr lang="en-US" dirty="0">
                <a:solidFill>
                  <a:schemeClr val="tx1"/>
                </a:solidFill>
              </a:rPr>
              <a:t>: Investigate consumer willingness to pay premium for all-mode capability</a:t>
            </a:r>
            <a:endParaRPr lang="en-US" dirty="0"/>
          </a:p>
          <a:p>
            <a:pPr marL="342900" indent="-342900" algn="l">
              <a:buChar char="•"/>
            </a:pPr>
            <a:r>
              <a:rPr lang="en-US" b="1" dirty="0">
                <a:solidFill>
                  <a:schemeClr val="tx1"/>
                </a:solidFill>
              </a:rPr>
              <a:t>Competitive Advantage</a:t>
            </a:r>
            <a:r>
              <a:rPr lang="en-US" dirty="0">
                <a:solidFill>
                  <a:schemeClr val="tx1"/>
                </a:solidFill>
              </a:rPr>
              <a:t>: Position complete mode integration as a key differentiator for next-generation vehicles</a:t>
            </a:r>
            <a:endParaRPr lang="en-US" dirty="0"/>
          </a:p>
          <a:p>
            <a:pPr algn="l"/>
            <a:r>
              <a:rPr lang="en-US" dirty="0">
                <a:solidFill>
                  <a:schemeClr val="tx1"/>
                </a:solidFill>
              </a:rPr>
              <a:t>This analysis reveals that the automotive market is currently segmented by operational limitations rather than consumer preference, creating significant opportunity for innovation-driven market disruption.</a:t>
            </a:r>
            <a:endParaRPr lang="en-US" dirty="0"/>
          </a:p>
          <a:p>
            <a:pPr algn="l"/>
            <a:endParaRPr lang="en-US" dirty="0">
              <a:solidFill>
                <a:schemeClr val="tx1"/>
              </a:solidFill>
            </a:endParaRPr>
          </a:p>
        </p:txBody>
      </p:sp>
    </p:spTree>
    <p:extLst>
      <p:ext uri="{BB962C8B-B14F-4D97-AF65-F5344CB8AC3E}">
        <p14:creationId xmlns:p14="http://schemas.microsoft.com/office/powerpoint/2010/main" val="26699087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a:extLst>
            <a:ext uri="{FF2B5EF4-FFF2-40B4-BE49-F238E27FC236}">
              <a16:creationId xmlns:a16="http://schemas.microsoft.com/office/drawing/2014/main" id="{09566887-B633-EA86-8EFD-1B7B7FA15165}"/>
            </a:ext>
          </a:extLst>
        </p:cNvPr>
        <p:cNvGrpSpPr/>
        <p:nvPr/>
      </p:nvGrpSpPr>
      <p:grpSpPr>
        <a:xfrm>
          <a:off x="0" y="0"/>
          <a:ext cx="0" cy="0"/>
          <a:chOff x="0" y="0"/>
          <a:chExt cx="0" cy="0"/>
        </a:xfrm>
      </p:grpSpPr>
      <p:sp>
        <p:nvSpPr>
          <p:cNvPr id="4" name="object 2">
            <a:extLst>
              <a:ext uri="{FF2B5EF4-FFF2-40B4-BE49-F238E27FC236}">
                <a16:creationId xmlns:a16="http://schemas.microsoft.com/office/drawing/2014/main" id="{8B3F4368-D106-C846-97B6-57DB5C436D29}"/>
              </a:ext>
            </a:extLst>
          </p:cNvPr>
          <p:cNvSpPr txBox="1">
            <a:spLocks noGrp="1"/>
          </p:cNvSpPr>
          <p:nvPr/>
        </p:nvSpPr>
        <p:spPr>
          <a:xfrm>
            <a:off x="154938" y="-2386"/>
            <a:ext cx="2209800" cy="696595"/>
          </a:xfrm>
          <a:prstGeom prst="rect">
            <a:avLst/>
          </a:prstGeom>
        </p:spPr>
        <p:txBody>
          <a:bodyPr vert="horz" wrap="square" lIns="0" tIns="13335" rIns="0" bIns="0" rtlCol="0" anchor="t">
            <a:spAutoFit/>
          </a:bodyPr>
          <a:lstStyle>
            <a:lvl1pPr>
              <a:defRPr sz="4400" b="0" i="0">
                <a:solidFill>
                  <a:schemeClr val="tx1"/>
                </a:solidFill>
                <a:latin typeface="Trebuchet MS"/>
                <a:ea typeface="+mj-ea"/>
                <a:cs typeface="Trebuchet MS"/>
              </a:defRPr>
            </a:lvl1pPr>
          </a:lstStyle>
          <a:p>
            <a:pPr marL="12700">
              <a:lnSpc>
                <a:spcPct val="100000"/>
              </a:lnSpc>
              <a:spcBef>
                <a:spcPts val="105"/>
              </a:spcBef>
            </a:pPr>
            <a:r>
              <a:rPr u="sng" spc="-114" dirty="0"/>
              <a:t>Summary</a:t>
            </a:r>
            <a:endParaRPr lang="en-US" u="sng" spc="-114" dirty="0"/>
          </a:p>
        </p:txBody>
      </p:sp>
      <p:sp>
        <p:nvSpPr>
          <p:cNvPr id="5" name="object 3">
            <a:extLst>
              <a:ext uri="{FF2B5EF4-FFF2-40B4-BE49-F238E27FC236}">
                <a16:creationId xmlns:a16="http://schemas.microsoft.com/office/drawing/2014/main" id="{AA0DB533-9221-952A-6BCF-5CEC073021EC}"/>
              </a:ext>
            </a:extLst>
          </p:cNvPr>
          <p:cNvSpPr txBox="1"/>
          <p:nvPr/>
        </p:nvSpPr>
        <p:spPr>
          <a:xfrm>
            <a:off x="480" y="690157"/>
            <a:ext cx="12195002" cy="11366573"/>
          </a:xfrm>
          <a:prstGeom prst="rect">
            <a:avLst/>
          </a:prstGeom>
        </p:spPr>
        <p:txBody>
          <a:bodyPr vert="horz" wrap="square" lIns="0" tIns="12065" rIns="0" bIns="0" rtlCol="0" anchor="t">
            <a:spAutoFit/>
          </a:bodyPr>
          <a:lstStyle>
            <a:defPPr>
              <a:defRPr kern="0"/>
            </a:defPPr>
          </a:lstStyle>
          <a:p>
            <a:pPr marL="457200" indent="-457200">
              <a:buAutoNum type="arabicPeriod"/>
              <a:tabLst>
                <a:tab pos="240029" algn="l"/>
              </a:tabLst>
            </a:pPr>
            <a:r>
              <a:rPr lang="en-US" sz="2000" spc="-10" dirty="0">
                <a:latin typeface="Trebuchet MS"/>
              </a:rPr>
              <a:t>In Safety Feature Assessment ABS- Present in most high-end models like Audi A3, A4, A6, and some Aston Martin variants. Airbags- Surprisingly, very few entries have recorded the presence of airbags(values are mostly missing or 'No'). Hill Assist- Common in premium variants(especially Audi), but absent in more basic or older models.</a:t>
            </a:r>
            <a:endParaRPr lang="en-US" sz="2000">
              <a:latin typeface="Trebuchet MS"/>
            </a:endParaRPr>
          </a:p>
          <a:p>
            <a:pPr marL="342900" indent="-342900">
              <a:buAutoNum type="arabicPeriod"/>
              <a:tabLst>
                <a:tab pos="240029" algn="l"/>
              </a:tabLst>
            </a:pPr>
            <a:endParaRPr lang="en-US" sz="2000" spc="-10" dirty="0">
              <a:latin typeface="Trebuchet MS"/>
            </a:endParaRPr>
          </a:p>
          <a:p>
            <a:pPr marL="342900" indent="-342900">
              <a:buAutoNum type="arabicPeriod"/>
              <a:tabLst>
                <a:tab pos="240029" algn="l"/>
              </a:tabLst>
            </a:pPr>
            <a:r>
              <a:rPr lang="en-US" sz="2000" spc="-10" dirty="0">
                <a:latin typeface="Trebuchet MS"/>
              </a:rPr>
              <a:t>In User Comfort Exploration section most family-friendly models like the Audi A3, A4, A6 offer 5 seats on average, suitable for families. Central Locking is standard across most Audi models; fewer Aston Martin models include it. Child Safety Locks: Consistently found in Audi models, including a family-focused design; rare in performance cars like the Vantage.</a:t>
            </a:r>
            <a:endParaRPr lang="en-US" sz="2000">
              <a:latin typeface="Trebuchet MS"/>
            </a:endParaRPr>
          </a:p>
          <a:p>
            <a:pPr marL="342900" indent="-342900">
              <a:buAutoNum type="arabicPeriod"/>
              <a:tabLst>
                <a:tab pos="240029" algn="l"/>
              </a:tabLst>
            </a:pPr>
            <a:endParaRPr lang="en-US" sz="2000" spc="-10" dirty="0">
              <a:latin typeface="Trebuchet MS"/>
            </a:endParaRPr>
          </a:p>
          <a:p>
            <a:pPr marL="342900" indent="-342900">
              <a:buAutoNum type="arabicPeriod"/>
              <a:tabLst>
                <a:tab pos="240029" algn="l"/>
              </a:tabLst>
            </a:pPr>
            <a:r>
              <a:rPr lang="en-US" sz="2000" spc="-10" dirty="0">
                <a:latin typeface="Trebuchet MS"/>
              </a:rPr>
              <a:t>In Fuel Efficiency Analysis the top performers (Maruti Suzuki, Datsun, Renault, Mahindra, and Tata) all achieve between 18-20 MPG, suggesting these manufacturers focus on fuel-efficient city driving. The top performers (Maruti Suzuki, Datsun, Renault, Tata) maintain their leading positions with 20+ MPG. Renault shows the highest total range(mean + median around 42 MPG combined), followed by Mahindra and Hyundai at similar levels. Median values are consistently higher than mean values for all manufacturers, indicating that fuel efficiency distributions are likely skewed by some very low-efficiency vehicles pulling the averages down. Scatter plot with trend line demonstrates a strong negative correlation between engine displacement and city mileage. Manufacturers seeking better fuel economy should focus on smaller displacement engines, though this must be balanced against performance requirements and market demands for different vehicle categories.</a:t>
            </a:r>
            <a:endParaRPr lang="en-US" sz="2000" spc="-10">
              <a:latin typeface="Trebuchet MS"/>
            </a:endParaRPr>
          </a:p>
          <a:p>
            <a:pPr marL="342900" indent="-342900">
              <a:buAutoNum type="arabicPeriod"/>
              <a:tabLst>
                <a:tab pos="240029" algn="l"/>
              </a:tabLst>
            </a:pPr>
            <a:endParaRPr lang="en-US" sz="1700" spc="-10" dirty="0">
              <a:latin typeface="Aptos"/>
              <a:cs typeface="Trebuchet MS"/>
            </a:endParaRPr>
          </a:p>
          <a:p>
            <a:pPr marL="342900" indent="-342900">
              <a:buAutoNum type="arabicPeriod"/>
              <a:tabLst>
                <a:tab pos="240029" algn="l"/>
              </a:tabLst>
            </a:pPr>
            <a:endParaRPr lang="en-US" sz="1500" spc="-10" dirty="0">
              <a:latin typeface="Aptos"/>
              <a:ea typeface="Calibri"/>
              <a:cs typeface="Calibri"/>
            </a:endParaRPr>
          </a:p>
          <a:p>
            <a:pPr marL="342900" indent="-342900">
              <a:buAutoNum type="arabicPeriod"/>
              <a:tabLst>
                <a:tab pos="240029" algn="l"/>
              </a:tabLst>
            </a:pPr>
            <a:endParaRPr lang="en-US" sz="1500" spc="-10" dirty="0">
              <a:latin typeface="Aptos"/>
              <a:ea typeface="Calibri"/>
              <a:cs typeface="Calibri"/>
            </a:endParaRPr>
          </a:p>
          <a:p>
            <a:pPr marL="342900" indent="-342900">
              <a:buAutoNum type="arabicPeriod"/>
              <a:tabLst>
                <a:tab pos="240029" algn="l"/>
              </a:tabLst>
            </a:pPr>
            <a:endParaRPr lang="en-US" spc="-10" dirty="0">
              <a:latin typeface="Aptos"/>
              <a:cs typeface="Trebuchet MS"/>
            </a:endParaRPr>
          </a:p>
          <a:p>
            <a:pPr marL="342900" indent="-342900">
              <a:buAutoNum type="arabicPeriod"/>
              <a:tabLst>
                <a:tab pos="240029" algn="l"/>
              </a:tabLst>
            </a:pPr>
            <a:endParaRPr lang="en-US" sz="2000" spc="-10" dirty="0">
              <a:latin typeface="Aptos"/>
              <a:cs typeface="Trebuchet MS"/>
            </a:endParaRPr>
          </a:p>
          <a:p>
            <a:pPr marL="342900" indent="-342900">
              <a:buAutoNum type="arabicPeriod"/>
              <a:tabLst>
                <a:tab pos="240029" algn="l"/>
              </a:tabLst>
            </a:pPr>
            <a:endParaRPr lang="en-US" sz="2000" spc="-10" dirty="0">
              <a:latin typeface="Aptos"/>
              <a:cs typeface="Trebuchet MS"/>
            </a:endParaRPr>
          </a:p>
          <a:p>
            <a:pPr marL="342900" indent="-342900">
              <a:buAutoNum type="arabicPeriod"/>
              <a:tabLst>
                <a:tab pos="240029" algn="l"/>
              </a:tabLst>
            </a:pPr>
            <a:endParaRPr lang="en-US" sz="2000" spc="-10" dirty="0">
              <a:latin typeface="Aptos"/>
              <a:cs typeface="Trebuchet MS"/>
            </a:endParaRPr>
          </a:p>
          <a:p>
            <a:pPr marL="342900" indent="-342900">
              <a:buAutoNum type="arabicPeriod"/>
              <a:tabLst>
                <a:tab pos="240029" algn="l"/>
              </a:tabLst>
            </a:pPr>
            <a:endParaRPr lang="en-US" sz="2000" spc="-10" dirty="0">
              <a:latin typeface="Aptos"/>
              <a:cs typeface="Trebuchet MS"/>
            </a:endParaRPr>
          </a:p>
          <a:p>
            <a:pPr marL="457200" indent="-457200">
              <a:buAutoNum type="arabicPeriod"/>
              <a:tabLst>
                <a:tab pos="240029" algn="l"/>
              </a:tabLst>
            </a:pPr>
            <a:endParaRPr lang="en-US" sz="2000" spc="-10" dirty="0">
              <a:latin typeface="Trebuchet MS"/>
              <a:cs typeface="Trebuchet MS"/>
            </a:endParaRPr>
          </a:p>
          <a:p>
            <a:pPr marL="457200" indent="-457200">
              <a:buAutoNum type="arabicPeriod"/>
              <a:tabLst>
                <a:tab pos="240029" algn="l"/>
              </a:tabLst>
            </a:pPr>
            <a:endParaRPr lang="en-US" sz="2400" spc="-10" dirty="0">
              <a:latin typeface="Trebuchet MS"/>
              <a:cs typeface="Trebuchet MS"/>
            </a:endParaRPr>
          </a:p>
          <a:p>
            <a:pPr>
              <a:tabLst>
                <a:tab pos="240029" algn="l"/>
              </a:tabLst>
            </a:pPr>
            <a:endParaRPr lang="en-US" sz="2400" spc="-10" dirty="0">
              <a:latin typeface="Trebuchet MS"/>
              <a:cs typeface="Trebuchet MS"/>
            </a:endParaRPr>
          </a:p>
          <a:p>
            <a:pPr marL="457200" indent="-457200">
              <a:buAutoNum type="arabicPeriod"/>
              <a:tabLst>
                <a:tab pos="240029" algn="l"/>
              </a:tabLst>
            </a:pPr>
            <a:endParaRPr lang="en-US" sz="2400" spc="-10" dirty="0">
              <a:latin typeface="Trebuchet MS"/>
              <a:cs typeface="Trebuchet MS"/>
            </a:endParaRPr>
          </a:p>
          <a:p>
            <a:pPr marL="457200" indent="-457200">
              <a:buAutoNum type="arabicPeriod"/>
              <a:tabLst>
                <a:tab pos="240029" algn="l"/>
              </a:tabLst>
            </a:pPr>
            <a:endParaRPr lang="en-US" sz="2400" spc="-10" dirty="0">
              <a:latin typeface="Trebuchet MS"/>
              <a:cs typeface="Trebuchet MS"/>
            </a:endParaRPr>
          </a:p>
          <a:p>
            <a:pPr marL="457200" indent="-457200">
              <a:buAutoNum type="arabicPeriod"/>
              <a:tabLst>
                <a:tab pos="240029" algn="l"/>
              </a:tabLst>
            </a:pPr>
            <a:endParaRPr lang="en-US" sz="2400" spc="-10" dirty="0">
              <a:latin typeface="Trebuchet MS"/>
              <a:cs typeface="Trebuchet MS"/>
            </a:endParaRPr>
          </a:p>
          <a:p>
            <a:pPr marL="457200" indent="-457200">
              <a:buAutoNum type="arabicPeriod"/>
              <a:tabLst>
                <a:tab pos="240029" algn="l"/>
              </a:tabLst>
            </a:pPr>
            <a:endParaRPr lang="en-US" sz="2400" spc="-10" dirty="0">
              <a:latin typeface="Trebuchet MS"/>
              <a:cs typeface="Trebuchet MS"/>
            </a:endParaRPr>
          </a:p>
          <a:p>
            <a:pPr marL="527050" indent="-514350">
              <a:spcBef>
                <a:spcPts val="95"/>
              </a:spcBef>
              <a:buAutoNum type="arabicPeriod"/>
              <a:tabLst>
                <a:tab pos="240029" algn="l"/>
              </a:tabLst>
            </a:pPr>
            <a:endParaRPr lang="en-US" sz="2800" spc="-10" dirty="0">
              <a:latin typeface="Trebuchet MS"/>
              <a:cs typeface="Trebuchet MS"/>
            </a:endParaRPr>
          </a:p>
        </p:txBody>
      </p:sp>
    </p:spTree>
    <p:extLst>
      <p:ext uri="{BB962C8B-B14F-4D97-AF65-F5344CB8AC3E}">
        <p14:creationId xmlns:p14="http://schemas.microsoft.com/office/powerpoint/2010/main" val="17745601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a:extLst>
            <a:ext uri="{FF2B5EF4-FFF2-40B4-BE49-F238E27FC236}">
              <a16:creationId xmlns:a16="http://schemas.microsoft.com/office/drawing/2014/main" id="{3B124A18-B728-CEDA-23B5-9665144BC6E5}"/>
            </a:ext>
          </a:extLst>
        </p:cNvPr>
        <p:cNvGrpSpPr/>
        <p:nvPr/>
      </p:nvGrpSpPr>
      <p:grpSpPr>
        <a:xfrm>
          <a:off x="0" y="0"/>
          <a:ext cx="0" cy="0"/>
          <a:chOff x="0" y="0"/>
          <a:chExt cx="0" cy="0"/>
        </a:xfrm>
      </p:grpSpPr>
      <p:sp>
        <p:nvSpPr>
          <p:cNvPr id="4" name="object 2">
            <a:extLst>
              <a:ext uri="{FF2B5EF4-FFF2-40B4-BE49-F238E27FC236}">
                <a16:creationId xmlns:a16="http://schemas.microsoft.com/office/drawing/2014/main" id="{D49CA8CC-915D-39FD-6D62-3A652C1B7C03}"/>
              </a:ext>
            </a:extLst>
          </p:cNvPr>
          <p:cNvSpPr txBox="1">
            <a:spLocks noGrp="1"/>
          </p:cNvSpPr>
          <p:nvPr/>
        </p:nvSpPr>
        <p:spPr>
          <a:xfrm>
            <a:off x="154938" y="-2386"/>
            <a:ext cx="2209800" cy="696595"/>
          </a:xfrm>
          <a:prstGeom prst="rect">
            <a:avLst/>
          </a:prstGeom>
        </p:spPr>
        <p:txBody>
          <a:bodyPr vert="horz" wrap="square" lIns="0" tIns="13335" rIns="0" bIns="0" rtlCol="0" anchor="t">
            <a:spAutoFit/>
          </a:bodyPr>
          <a:lstStyle>
            <a:lvl1pPr>
              <a:defRPr sz="4400" b="0" i="0">
                <a:solidFill>
                  <a:schemeClr val="tx1"/>
                </a:solidFill>
                <a:latin typeface="Trebuchet MS"/>
                <a:ea typeface="+mj-ea"/>
                <a:cs typeface="Trebuchet MS"/>
              </a:defRPr>
            </a:lvl1pPr>
          </a:lstStyle>
          <a:p>
            <a:pPr marL="12700">
              <a:lnSpc>
                <a:spcPct val="100000"/>
              </a:lnSpc>
              <a:spcBef>
                <a:spcPts val="105"/>
              </a:spcBef>
            </a:pPr>
            <a:r>
              <a:rPr u="sng" spc="-114" dirty="0"/>
              <a:t>Summary</a:t>
            </a:r>
            <a:endParaRPr lang="en-US" u="sng" spc="-114" dirty="0"/>
          </a:p>
        </p:txBody>
      </p:sp>
      <p:sp>
        <p:nvSpPr>
          <p:cNvPr id="5" name="object 3">
            <a:extLst>
              <a:ext uri="{FF2B5EF4-FFF2-40B4-BE49-F238E27FC236}">
                <a16:creationId xmlns:a16="http://schemas.microsoft.com/office/drawing/2014/main" id="{BCDB45FD-9EC5-3C5F-8C3F-C5BDAE27471E}"/>
              </a:ext>
            </a:extLst>
          </p:cNvPr>
          <p:cNvSpPr txBox="1"/>
          <p:nvPr/>
        </p:nvSpPr>
        <p:spPr>
          <a:xfrm>
            <a:off x="480" y="690157"/>
            <a:ext cx="12195002" cy="11628183"/>
          </a:xfrm>
          <a:prstGeom prst="rect">
            <a:avLst/>
          </a:prstGeom>
        </p:spPr>
        <p:txBody>
          <a:bodyPr vert="horz" wrap="square" lIns="0" tIns="12065" rIns="0" bIns="0" rtlCol="0" anchor="t">
            <a:spAutoFit/>
          </a:bodyPr>
          <a:lstStyle>
            <a:defPPr>
              <a:defRPr kern="0"/>
            </a:defPPr>
          </a:lstStyle>
          <a:p>
            <a:pPr>
              <a:tabLst>
                <a:tab pos="240029" algn="l"/>
              </a:tabLst>
            </a:pPr>
            <a:r>
              <a:rPr lang="en-US" sz="2000" spc="-10" dirty="0">
                <a:latin typeface="Trebuchet MS"/>
                <a:ea typeface="Calibri"/>
                <a:cs typeface="Calibri"/>
              </a:rPr>
              <a:t>4.  In Dimensional Analysis there is significant variation in overall vehicle size across brands. </a:t>
            </a:r>
            <a:r>
              <a:rPr lang="en-US" sz="2000" b="1" spc="-10" dirty="0">
                <a:latin typeface="Trebuchet MS"/>
                <a:ea typeface="Calibri"/>
                <a:cs typeface="Calibri"/>
              </a:rPr>
              <a:t>Largest vehicles</a:t>
            </a:r>
            <a:r>
              <a:rPr lang="en-US" sz="2000" spc="-10" dirty="0">
                <a:latin typeface="Trebuchet MS"/>
                <a:ea typeface="Calibri"/>
                <a:cs typeface="Calibri"/>
              </a:rPr>
              <a:t>: Bentley, Cadillac, and several luxury brands show the tallest stacked bars. </a:t>
            </a:r>
            <a:r>
              <a:rPr lang="en-US" sz="2000" b="1" spc="-10" dirty="0">
                <a:latin typeface="Trebuchet MS"/>
                <a:ea typeface="Calibri"/>
                <a:cs typeface="Calibri"/>
              </a:rPr>
              <a:t>Smallest vehicles</a:t>
            </a:r>
            <a:r>
              <a:rPr lang="en-US" sz="2000" spc="-10" dirty="0">
                <a:latin typeface="Trebuchet MS"/>
                <a:ea typeface="Calibri"/>
                <a:cs typeface="Calibri"/>
              </a:rPr>
              <a:t>: Some manufacturers like Smart, Mini, and certain Asian brands show shorter stacked bars. </a:t>
            </a:r>
            <a:r>
              <a:rPr lang="en-US" sz="2000" b="1" spc="-10" dirty="0">
                <a:latin typeface="Trebuchet MS"/>
                <a:ea typeface="Calibri"/>
                <a:cs typeface="Calibri"/>
              </a:rPr>
              <a:t>Proportional consistency</a:t>
            </a:r>
            <a:r>
              <a:rPr lang="en-US" sz="2000" spc="-10" dirty="0">
                <a:latin typeface="Trebuchet MS"/>
                <a:ea typeface="Calibri"/>
                <a:cs typeface="Calibri"/>
              </a:rPr>
              <a:t>: Most manufacturers show relatively consistent proportions between the three dimensions across their vehicle lineup. </a:t>
            </a:r>
            <a:r>
              <a:rPr lang="en-US" sz="2000" b="1" spc="-10" dirty="0">
                <a:latin typeface="Trebuchet MS"/>
                <a:ea typeface="Calibri"/>
                <a:cs typeface="Calibri"/>
              </a:rPr>
              <a:t>Market positioning</a:t>
            </a:r>
            <a:r>
              <a:rPr lang="en-US" sz="2000" spc="-10" dirty="0">
                <a:latin typeface="Trebuchet MS"/>
                <a:ea typeface="Calibri"/>
                <a:cs typeface="Calibri"/>
              </a:rPr>
              <a:t>: Luxury brands tend toward larger dimensions while economy-focused brands favor compact designs, reflecting their target market preferences. </a:t>
            </a:r>
            <a:r>
              <a:rPr lang="en-US" sz="2000" b="1" spc="-10" dirty="0">
                <a:latin typeface="Trebuchet MS"/>
                <a:ea typeface="Calibri"/>
                <a:cs typeface="Calibri"/>
              </a:rPr>
              <a:t>Design Implications</a:t>
            </a:r>
            <a:r>
              <a:rPr lang="en-US" sz="2000" spc="-10" dirty="0">
                <a:latin typeface="Trebuchet MS"/>
                <a:ea typeface="Calibri"/>
                <a:cs typeface="Calibri"/>
              </a:rPr>
              <a:t>: Bentley optimizes for luxury with maximum length but moderate height. Land Rover prioritizes SUV functionality with maximum width and high stance. Porsche maintains sports car profile with minimal height. The data reflects each brand's core vehicle category and target market positioning so that they can be sold accordingly.</a:t>
            </a:r>
            <a:endParaRPr lang="en-US" sz="2000">
              <a:latin typeface="Trebuchet MS"/>
            </a:endParaRPr>
          </a:p>
          <a:p>
            <a:pPr marL="285750" indent="-285750">
              <a:buAutoNum type="arabicPeriod"/>
              <a:tabLst>
                <a:tab pos="240029" algn="l"/>
              </a:tabLst>
            </a:pPr>
            <a:endParaRPr lang="en-US" sz="2000" spc="-10" dirty="0">
              <a:latin typeface="Trebuchet MS"/>
              <a:ea typeface="Calibri"/>
              <a:cs typeface="Calibri"/>
            </a:endParaRPr>
          </a:p>
          <a:p>
            <a:pPr>
              <a:tabLst>
                <a:tab pos="240029" algn="l"/>
              </a:tabLst>
            </a:pPr>
            <a:endParaRPr lang="en-US" sz="2000" spc="-10" dirty="0">
              <a:latin typeface="Trebuchet MS"/>
              <a:ea typeface="Calibri"/>
              <a:cs typeface="Calibri"/>
            </a:endParaRPr>
          </a:p>
          <a:p>
            <a:pPr>
              <a:tabLst>
                <a:tab pos="240029" algn="l"/>
              </a:tabLst>
            </a:pPr>
            <a:endParaRPr lang="en-US" sz="2000" spc="-10" dirty="0">
              <a:latin typeface="Trebuchet MS"/>
              <a:ea typeface="Calibri"/>
              <a:cs typeface="Calibri"/>
            </a:endParaRPr>
          </a:p>
          <a:p>
            <a:pPr>
              <a:tabLst>
                <a:tab pos="240029" algn="l"/>
              </a:tabLst>
            </a:pPr>
            <a:r>
              <a:rPr lang="en-US" sz="2000" spc="-10" dirty="0">
                <a:latin typeface="Trebuchet MS"/>
                <a:ea typeface="Calibri"/>
                <a:cs typeface="Calibri"/>
              </a:rPr>
              <a:t>5.  In Market Segmentation Analysis the uniform distribution suggests a well-balanced market segmentation strategy across the automotive industry. There is a proportional consistency where this segmentation pattern suggests a stable, mature market with predictable demand patterns. The fact that zero vehicles offer the complete suite of Normal, Comfort, Eco, Sport, and Power modes indicates a highly fragmented market where manufacturers are making deliberate trade-offs rather than pursuing comprehensive solutions.</a:t>
            </a:r>
          </a:p>
          <a:p>
            <a:pPr marL="342900" indent="-342900">
              <a:buFont typeface="Arial"/>
              <a:buChar char="•"/>
              <a:tabLst>
                <a:tab pos="240029" algn="l"/>
              </a:tabLst>
            </a:pPr>
            <a:endParaRPr lang="en-US" spc="-10" dirty="0">
              <a:latin typeface="Aptos"/>
              <a:ea typeface="Calibri"/>
              <a:cs typeface="Calibri"/>
            </a:endParaRPr>
          </a:p>
          <a:p>
            <a:pPr>
              <a:tabLst>
                <a:tab pos="240029" algn="l"/>
              </a:tabLst>
            </a:pPr>
            <a:endParaRPr lang="en-US" spc="-10" dirty="0">
              <a:ea typeface="Calibri"/>
              <a:cs typeface="Calibri"/>
            </a:endParaRPr>
          </a:p>
          <a:p>
            <a:pPr>
              <a:tabLst>
                <a:tab pos="240029" algn="l"/>
              </a:tabLst>
            </a:pPr>
            <a:endParaRPr lang="en-US" spc="-10" dirty="0">
              <a:latin typeface="Aptos"/>
              <a:ea typeface="Calibri"/>
              <a:cs typeface="Calibri"/>
            </a:endParaRPr>
          </a:p>
          <a:p>
            <a:pPr marL="342900" indent="-342900">
              <a:buAutoNum type="arabicPeriod"/>
              <a:tabLst>
                <a:tab pos="240029" algn="l"/>
              </a:tabLst>
            </a:pPr>
            <a:endParaRPr lang="en-US" sz="1500" spc="-10" dirty="0">
              <a:latin typeface="Aptos"/>
              <a:ea typeface="Calibri"/>
              <a:cs typeface="Calibri"/>
            </a:endParaRPr>
          </a:p>
          <a:p>
            <a:pPr marL="342900" indent="-342900">
              <a:buAutoNum type="arabicPeriod"/>
              <a:tabLst>
                <a:tab pos="240029" algn="l"/>
              </a:tabLst>
            </a:pPr>
            <a:endParaRPr lang="en-US" sz="1500" spc="-10" dirty="0">
              <a:latin typeface="Aptos"/>
              <a:ea typeface="Calibri"/>
              <a:cs typeface="Calibri"/>
            </a:endParaRPr>
          </a:p>
          <a:p>
            <a:pPr marL="342900" indent="-342900">
              <a:buAutoNum type="arabicPeriod"/>
              <a:tabLst>
                <a:tab pos="240029" algn="l"/>
              </a:tabLst>
            </a:pPr>
            <a:endParaRPr lang="en-US" spc="-10" dirty="0">
              <a:latin typeface="Aptos"/>
              <a:cs typeface="Trebuchet MS"/>
            </a:endParaRPr>
          </a:p>
          <a:p>
            <a:pPr marL="342900" indent="-342900">
              <a:buAutoNum type="arabicPeriod"/>
              <a:tabLst>
                <a:tab pos="240029" algn="l"/>
              </a:tabLst>
            </a:pPr>
            <a:endParaRPr lang="en-US" sz="2000" spc="-10" dirty="0">
              <a:latin typeface="Aptos"/>
              <a:cs typeface="Trebuchet MS"/>
            </a:endParaRPr>
          </a:p>
          <a:p>
            <a:pPr marL="342900" indent="-342900">
              <a:buAutoNum type="arabicPeriod"/>
              <a:tabLst>
                <a:tab pos="240029" algn="l"/>
              </a:tabLst>
            </a:pPr>
            <a:endParaRPr lang="en-US" sz="2000" spc="-10" dirty="0">
              <a:latin typeface="Aptos"/>
              <a:cs typeface="Trebuchet MS"/>
            </a:endParaRPr>
          </a:p>
          <a:p>
            <a:pPr marL="342900" indent="-342900">
              <a:buAutoNum type="arabicPeriod"/>
              <a:tabLst>
                <a:tab pos="240029" algn="l"/>
              </a:tabLst>
            </a:pPr>
            <a:endParaRPr lang="en-US" sz="2000" spc="-10" dirty="0">
              <a:latin typeface="Aptos"/>
              <a:cs typeface="Trebuchet MS"/>
            </a:endParaRPr>
          </a:p>
          <a:p>
            <a:pPr marL="342900" indent="-342900">
              <a:buAutoNum type="arabicPeriod"/>
              <a:tabLst>
                <a:tab pos="240029" algn="l"/>
              </a:tabLst>
            </a:pPr>
            <a:endParaRPr lang="en-US" sz="2000" spc="-10" dirty="0">
              <a:latin typeface="Aptos"/>
              <a:cs typeface="Trebuchet MS"/>
            </a:endParaRPr>
          </a:p>
          <a:p>
            <a:pPr marL="457200" indent="-457200">
              <a:buAutoNum type="arabicPeriod"/>
              <a:tabLst>
                <a:tab pos="240029" algn="l"/>
              </a:tabLst>
            </a:pPr>
            <a:endParaRPr lang="en-US" sz="2000" spc="-10" dirty="0">
              <a:latin typeface="Trebuchet MS"/>
              <a:cs typeface="Trebuchet MS"/>
            </a:endParaRPr>
          </a:p>
          <a:p>
            <a:pPr marL="457200" indent="-457200">
              <a:buAutoNum type="arabicPeriod"/>
              <a:tabLst>
                <a:tab pos="240029" algn="l"/>
              </a:tabLst>
            </a:pPr>
            <a:endParaRPr lang="en-US" sz="2400" spc="-10" dirty="0">
              <a:latin typeface="Trebuchet MS"/>
              <a:cs typeface="Trebuchet MS"/>
            </a:endParaRPr>
          </a:p>
          <a:p>
            <a:pPr>
              <a:tabLst>
                <a:tab pos="240029" algn="l"/>
              </a:tabLst>
            </a:pPr>
            <a:endParaRPr lang="en-US" sz="2400" spc="-10" dirty="0">
              <a:latin typeface="Trebuchet MS"/>
              <a:cs typeface="Trebuchet MS"/>
            </a:endParaRPr>
          </a:p>
          <a:p>
            <a:pPr marL="457200" indent="-457200">
              <a:buAutoNum type="arabicPeriod"/>
              <a:tabLst>
                <a:tab pos="240029" algn="l"/>
              </a:tabLst>
            </a:pPr>
            <a:endParaRPr lang="en-US" sz="2400" spc="-10" dirty="0">
              <a:latin typeface="Trebuchet MS"/>
              <a:cs typeface="Trebuchet MS"/>
            </a:endParaRPr>
          </a:p>
          <a:p>
            <a:pPr marL="457200" indent="-457200">
              <a:buAutoNum type="arabicPeriod"/>
              <a:tabLst>
                <a:tab pos="240029" algn="l"/>
              </a:tabLst>
            </a:pPr>
            <a:endParaRPr lang="en-US" sz="2400" spc="-10" dirty="0">
              <a:latin typeface="Trebuchet MS"/>
              <a:cs typeface="Trebuchet MS"/>
            </a:endParaRPr>
          </a:p>
          <a:p>
            <a:pPr marL="457200" indent="-457200">
              <a:buAutoNum type="arabicPeriod"/>
              <a:tabLst>
                <a:tab pos="240029" algn="l"/>
              </a:tabLst>
            </a:pPr>
            <a:endParaRPr lang="en-US" sz="2400" spc="-10" dirty="0">
              <a:latin typeface="Trebuchet MS"/>
              <a:cs typeface="Trebuchet MS"/>
            </a:endParaRPr>
          </a:p>
          <a:p>
            <a:pPr marL="457200" indent="-457200">
              <a:buAutoNum type="arabicPeriod"/>
              <a:tabLst>
                <a:tab pos="240029" algn="l"/>
              </a:tabLst>
            </a:pPr>
            <a:endParaRPr lang="en-US" sz="2400" spc="-10" dirty="0">
              <a:latin typeface="Trebuchet MS"/>
              <a:cs typeface="Trebuchet MS"/>
            </a:endParaRPr>
          </a:p>
          <a:p>
            <a:pPr marL="527050" indent="-514350">
              <a:spcBef>
                <a:spcPts val="95"/>
              </a:spcBef>
              <a:buAutoNum type="arabicPeriod"/>
              <a:tabLst>
                <a:tab pos="240029" algn="l"/>
              </a:tabLst>
            </a:pPr>
            <a:endParaRPr lang="en-US" sz="2800" spc="-10" dirty="0">
              <a:latin typeface="Trebuchet MS"/>
              <a:cs typeface="Trebuchet MS"/>
            </a:endParaRPr>
          </a:p>
        </p:txBody>
      </p:sp>
    </p:spTree>
    <p:extLst>
      <p:ext uri="{BB962C8B-B14F-4D97-AF65-F5344CB8AC3E}">
        <p14:creationId xmlns:p14="http://schemas.microsoft.com/office/powerpoint/2010/main" val="28542304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a:extLst>
            <a:ext uri="{FF2B5EF4-FFF2-40B4-BE49-F238E27FC236}">
              <a16:creationId xmlns:a16="http://schemas.microsoft.com/office/drawing/2014/main" id="{54DD5062-3F42-134E-213F-D93C2CDA3621}"/>
            </a:ext>
          </a:extLst>
        </p:cNvPr>
        <p:cNvGrpSpPr/>
        <p:nvPr/>
      </p:nvGrpSpPr>
      <p:grpSpPr>
        <a:xfrm>
          <a:off x="0" y="0"/>
          <a:ext cx="0" cy="0"/>
          <a:chOff x="0" y="0"/>
          <a:chExt cx="0" cy="0"/>
        </a:xfrm>
      </p:grpSpPr>
      <p:sp>
        <p:nvSpPr>
          <p:cNvPr id="4" name="object 2">
            <a:extLst>
              <a:ext uri="{FF2B5EF4-FFF2-40B4-BE49-F238E27FC236}">
                <a16:creationId xmlns:a16="http://schemas.microsoft.com/office/drawing/2014/main" id="{90F95D3D-7710-EE9A-4B53-4256F01012D6}"/>
              </a:ext>
            </a:extLst>
          </p:cNvPr>
          <p:cNvSpPr txBox="1">
            <a:spLocks noGrp="1"/>
          </p:cNvSpPr>
          <p:nvPr/>
        </p:nvSpPr>
        <p:spPr>
          <a:xfrm>
            <a:off x="185831" y="-2385"/>
            <a:ext cx="10248265" cy="690574"/>
          </a:xfrm>
          <a:prstGeom prst="rect">
            <a:avLst/>
          </a:prstGeom>
        </p:spPr>
        <p:txBody>
          <a:bodyPr vert="horz" wrap="square" lIns="0" tIns="13335" rIns="0" bIns="0" rtlCol="0" anchor="t">
            <a:spAutoFit/>
          </a:bodyPr>
          <a:lstStyle>
            <a:lvl1pPr>
              <a:defRPr sz="4400" b="0" i="0">
                <a:solidFill>
                  <a:schemeClr val="tx1"/>
                </a:solidFill>
                <a:latin typeface="Trebuchet MS"/>
                <a:ea typeface="+mj-ea"/>
                <a:cs typeface="Trebuchet MS"/>
              </a:defRPr>
            </a:lvl1pPr>
          </a:lstStyle>
          <a:p>
            <a:pPr marL="12700">
              <a:lnSpc>
                <a:spcPct val="100000"/>
              </a:lnSpc>
              <a:spcBef>
                <a:spcPts val="105"/>
              </a:spcBef>
            </a:pPr>
            <a:r>
              <a:rPr u="sng" spc="-75" dirty="0"/>
              <a:t>Conclusion</a:t>
            </a:r>
            <a:endParaRPr lang="en-US" u="sng" spc="-75" dirty="0"/>
          </a:p>
        </p:txBody>
      </p:sp>
      <p:sp>
        <p:nvSpPr>
          <p:cNvPr id="5" name="object 4">
            <a:extLst>
              <a:ext uri="{FF2B5EF4-FFF2-40B4-BE49-F238E27FC236}">
                <a16:creationId xmlns:a16="http://schemas.microsoft.com/office/drawing/2014/main" id="{B70743F7-37B7-ABDE-0033-6E0CD25378AF}"/>
              </a:ext>
            </a:extLst>
          </p:cNvPr>
          <p:cNvSpPr txBox="1">
            <a:spLocks noGrp="1"/>
          </p:cNvSpPr>
          <p:nvPr/>
        </p:nvSpPr>
        <p:spPr>
          <a:xfrm>
            <a:off x="11087861" y="6433368"/>
            <a:ext cx="226059" cy="211454"/>
          </a:xfrm>
          <a:prstGeom prst="rect">
            <a:avLst/>
          </a:prstGeom>
        </p:spPr>
        <p:txBody>
          <a:bodyPr vert="horz" wrap="square" lIns="0" tIns="3175" rIns="0" bIns="0" rtlCol="0">
            <a:spAutoFit/>
          </a:bodyPr>
          <a:lstStyle>
            <a:defPPr>
              <a:defRPr kern="0"/>
            </a:defPPr>
            <a:lvl1pPr>
              <a:defRPr sz="1200" b="0" i="0">
                <a:solidFill>
                  <a:srgbClr val="767676"/>
                </a:solidFill>
                <a:latin typeface="Trebuchet MS"/>
                <a:cs typeface="Trebuchet MS"/>
              </a:defRPr>
            </a:lvl1pPr>
          </a:lstStyle>
          <a:p>
            <a:pPr marL="12700">
              <a:lnSpc>
                <a:spcPct val="100000"/>
              </a:lnSpc>
              <a:spcBef>
                <a:spcPts val="25"/>
              </a:spcBef>
            </a:pPr>
            <a:fld id="{81D60167-4931-47E6-BA6A-407CBD079E47}" type="slidenum">
              <a:rPr spc="-25" dirty="0"/>
              <a:pPr marL="12700">
                <a:lnSpc>
                  <a:spcPct val="100000"/>
                </a:lnSpc>
                <a:spcBef>
                  <a:spcPts val="25"/>
                </a:spcBef>
              </a:pPr>
              <a:t>13</a:t>
            </a:fld>
            <a:endParaRPr spc="-25" dirty="0"/>
          </a:p>
        </p:txBody>
      </p:sp>
      <p:sp>
        <p:nvSpPr>
          <p:cNvPr id="6" name="object 3">
            <a:extLst>
              <a:ext uri="{FF2B5EF4-FFF2-40B4-BE49-F238E27FC236}">
                <a16:creationId xmlns:a16="http://schemas.microsoft.com/office/drawing/2014/main" id="{347F50BA-1AD0-365D-9B01-9794C01BC81E}"/>
              </a:ext>
            </a:extLst>
          </p:cNvPr>
          <p:cNvSpPr txBox="1">
            <a:spLocks noGrp="1"/>
          </p:cNvSpPr>
          <p:nvPr/>
        </p:nvSpPr>
        <p:spPr>
          <a:xfrm>
            <a:off x="480" y="646537"/>
            <a:ext cx="12192118" cy="6019597"/>
          </a:xfrm>
          <a:prstGeom prst="rect">
            <a:avLst/>
          </a:prstGeom>
        </p:spPr>
        <p:txBody>
          <a:bodyPr vert="horz" wrap="square" lIns="0" tIns="96520" rIns="0" bIns="0" rtlCol="0" anchor="t">
            <a:spAutoFit/>
          </a:bodyPr>
          <a:lstStyle>
            <a:lvl1pPr marL="0">
              <a:defRPr sz="2800" b="0" i="0">
                <a:solidFill>
                  <a:schemeClr val="tx1"/>
                </a:solidFill>
                <a:latin typeface="Trebuchet MS"/>
                <a:ea typeface="+mn-ea"/>
                <a:cs typeface="Trebuchet M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239395" indent="-226695">
              <a:spcBef>
                <a:spcPts val="760"/>
              </a:spcBef>
              <a:buFont typeface="Arial MT"/>
              <a:buChar char="•"/>
              <a:tabLst>
                <a:tab pos="240029" algn="l"/>
              </a:tabLst>
            </a:pPr>
            <a:r>
              <a:rPr lang="en-US" sz="2000" dirty="0"/>
              <a:t>In Safety Feature Assessment objective features like ABS, Airbags, Hill Assist should be available across more car makes and models as in today's day and age these are a necessity and should not be exclusive to certain specific car makes and models. More R&amp;D is required to make these safety features become more affordable and generalized even if there is some increase in cost for the customers.</a:t>
            </a:r>
            <a:endParaRPr lang="en-US"/>
          </a:p>
          <a:p>
            <a:pPr marL="12700">
              <a:spcBef>
                <a:spcPts val="760"/>
              </a:spcBef>
              <a:tabLst>
                <a:tab pos="240029" algn="l"/>
              </a:tabLst>
            </a:pPr>
            <a:endParaRPr lang="en-US" sz="2000" dirty="0"/>
          </a:p>
          <a:p>
            <a:pPr marL="239395" indent="-226695">
              <a:spcBef>
                <a:spcPts val="135"/>
              </a:spcBef>
              <a:buFont typeface="Arial MT,Sans-Serif"/>
              <a:buChar char="•"/>
              <a:tabLst>
                <a:tab pos="240029" algn="l"/>
              </a:tabLst>
            </a:pPr>
            <a:r>
              <a:rPr lang="en-US" sz="2000" spc="-50" dirty="0"/>
              <a:t> In User Comfort Exploration objective there should be no compromise on features like Central Locking and Child Safety Locks regardless of the car make, model, type, segment etc. It should be standard across all vehicle makes and models.</a:t>
            </a:r>
          </a:p>
          <a:p>
            <a:pPr marL="239395" indent="-226695">
              <a:lnSpc>
                <a:spcPct val="100000"/>
              </a:lnSpc>
              <a:spcBef>
                <a:spcPts val="665"/>
              </a:spcBef>
              <a:buFont typeface="Arial MT"/>
              <a:buChar char="•"/>
              <a:tabLst>
                <a:tab pos="240029" algn="l"/>
              </a:tabLst>
            </a:pPr>
            <a:endParaRPr sz="2000" spc="-50" dirty="0"/>
          </a:p>
          <a:p>
            <a:pPr marL="355600" indent="-342900">
              <a:spcBef>
                <a:spcPts val="145"/>
              </a:spcBef>
              <a:buFont typeface="Arial"/>
              <a:buChar char="•"/>
              <a:tabLst>
                <a:tab pos="240029" algn="l"/>
              </a:tabLst>
            </a:pPr>
            <a:r>
              <a:rPr lang="en-US" sz="2000" dirty="0"/>
              <a:t>In Fuel Efficiency Analysis objective most manufacturers are focusing on fuel efficient city driving also performance along with fuel efficiency should be prioritized to- more resources should be put into implementing that. As fuel efficiency distributions are likely skewed by some very low-efficiency vehicles pulling the averages down fuel efficiency needs to be prioritized across all manufacturers to maintain a consistent average. Manufacturers seeking better fuel economy should focus on smaller displacement engines, though this must be balanced against performance requirements and market demands for different vehicle categories.</a:t>
            </a:r>
          </a:p>
          <a:p>
            <a:pPr marL="239395" indent="-226695">
              <a:spcBef>
                <a:spcPts val="145"/>
              </a:spcBef>
              <a:buFont typeface="Arial MT,Sans-Serif"/>
              <a:buChar char="•"/>
              <a:tabLst>
                <a:tab pos="240029" algn="l"/>
              </a:tabLst>
            </a:pPr>
            <a:endParaRPr lang="en-US" sz="2000" dirty="0">
              <a:latin typeface="Aptos"/>
            </a:endParaRPr>
          </a:p>
          <a:p>
            <a:pPr marL="239395" indent="-226695">
              <a:lnSpc>
                <a:spcPct val="100000"/>
              </a:lnSpc>
              <a:spcBef>
                <a:spcPts val="665"/>
              </a:spcBef>
              <a:buFont typeface="Arial MT"/>
              <a:buChar char="•"/>
              <a:tabLst>
                <a:tab pos="240029" algn="l"/>
              </a:tabLst>
            </a:pPr>
            <a:endParaRPr sz="2400" spc="-50"/>
          </a:p>
        </p:txBody>
      </p:sp>
    </p:spTree>
    <p:extLst>
      <p:ext uri="{BB962C8B-B14F-4D97-AF65-F5344CB8AC3E}">
        <p14:creationId xmlns:p14="http://schemas.microsoft.com/office/powerpoint/2010/main" val="13779618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a:extLst>
            <a:ext uri="{FF2B5EF4-FFF2-40B4-BE49-F238E27FC236}">
              <a16:creationId xmlns:a16="http://schemas.microsoft.com/office/drawing/2014/main" id="{4ABA868A-CA4C-95E6-005F-41DE5F2F4F7C}"/>
            </a:ext>
          </a:extLst>
        </p:cNvPr>
        <p:cNvGrpSpPr/>
        <p:nvPr/>
      </p:nvGrpSpPr>
      <p:grpSpPr>
        <a:xfrm>
          <a:off x="0" y="0"/>
          <a:ext cx="0" cy="0"/>
          <a:chOff x="0" y="0"/>
          <a:chExt cx="0" cy="0"/>
        </a:xfrm>
      </p:grpSpPr>
      <p:sp>
        <p:nvSpPr>
          <p:cNvPr id="4" name="object 2">
            <a:extLst>
              <a:ext uri="{FF2B5EF4-FFF2-40B4-BE49-F238E27FC236}">
                <a16:creationId xmlns:a16="http://schemas.microsoft.com/office/drawing/2014/main" id="{202FBFF3-7E00-1CFB-BCA6-D50CFAC58B86}"/>
              </a:ext>
            </a:extLst>
          </p:cNvPr>
          <p:cNvSpPr txBox="1">
            <a:spLocks noGrp="1"/>
          </p:cNvSpPr>
          <p:nvPr/>
        </p:nvSpPr>
        <p:spPr>
          <a:xfrm>
            <a:off x="144642" y="-2385"/>
            <a:ext cx="10248265" cy="690574"/>
          </a:xfrm>
          <a:prstGeom prst="rect">
            <a:avLst/>
          </a:prstGeom>
        </p:spPr>
        <p:txBody>
          <a:bodyPr vert="horz" wrap="square" lIns="0" tIns="13335" rIns="0" bIns="0" rtlCol="0" anchor="t">
            <a:spAutoFit/>
          </a:bodyPr>
          <a:lstStyle>
            <a:lvl1pPr>
              <a:defRPr sz="4400" b="0" i="0">
                <a:solidFill>
                  <a:schemeClr val="tx1"/>
                </a:solidFill>
                <a:latin typeface="Trebuchet MS"/>
                <a:ea typeface="+mj-ea"/>
                <a:cs typeface="Trebuchet MS"/>
              </a:defRPr>
            </a:lvl1pPr>
          </a:lstStyle>
          <a:p>
            <a:pPr marL="12700">
              <a:lnSpc>
                <a:spcPct val="100000"/>
              </a:lnSpc>
              <a:spcBef>
                <a:spcPts val="105"/>
              </a:spcBef>
            </a:pPr>
            <a:r>
              <a:rPr u="sng" spc="-75" dirty="0"/>
              <a:t>Conclusion</a:t>
            </a:r>
            <a:endParaRPr lang="en-US" u="sng" spc="-75" dirty="0"/>
          </a:p>
        </p:txBody>
      </p:sp>
      <p:sp>
        <p:nvSpPr>
          <p:cNvPr id="5" name="object 4">
            <a:extLst>
              <a:ext uri="{FF2B5EF4-FFF2-40B4-BE49-F238E27FC236}">
                <a16:creationId xmlns:a16="http://schemas.microsoft.com/office/drawing/2014/main" id="{0EE380F2-4E0B-40BA-F426-07BE933091B3}"/>
              </a:ext>
            </a:extLst>
          </p:cNvPr>
          <p:cNvSpPr txBox="1">
            <a:spLocks noGrp="1"/>
          </p:cNvSpPr>
          <p:nvPr/>
        </p:nvSpPr>
        <p:spPr>
          <a:xfrm>
            <a:off x="11087861" y="6433368"/>
            <a:ext cx="226059" cy="211454"/>
          </a:xfrm>
          <a:prstGeom prst="rect">
            <a:avLst/>
          </a:prstGeom>
        </p:spPr>
        <p:txBody>
          <a:bodyPr vert="horz" wrap="square" lIns="0" tIns="3175" rIns="0" bIns="0" rtlCol="0">
            <a:spAutoFit/>
          </a:bodyPr>
          <a:lstStyle>
            <a:defPPr>
              <a:defRPr kern="0"/>
            </a:defPPr>
            <a:lvl1pPr>
              <a:defRPr sz="1200" b="0" i="0">
                <a:solidFill>
                  <a:srgbClr val="767676"/>
                </a:solidFill>
                <a:latin typeface="Trebuchet MS"/>
                <a:cs typeface="Trebuchet MS"/>
              </a:defRPr>
            </a:lvl1pPr>
          </a:lstStyle>
          <a:p>
            <a:pPr marL="12700">
              <a:lnSpc>
                <a:spcPct val="100000"/>
              </a:lnSpc>
              <a:spcBef>
                <a:spcPts val="25"/>
              </a:spcBef>
            </a:pPr>
            <a:fld id="{81D60167-4931-47E6-BA6A-407CBD079E47}" type="slidenum">
              <a:rPr spc="-25" dirty="0"/>
              <a:pPr marL="12700">
                <a:lnSpc>
                  <a:spcPct val="100000"/>
                </a:lnSpc>
                <a:spcBef>
                  <a:spcPts val="25"/>
                </a:spcBef>
              </a:pPr>
              <a:t>14</a:t>
            </a:fld>
            <a:endParaRPr spc="-25" dirty="0"/>
          </a:p>
        </p:txBody>
      </p:sp>
      <p:sp>
        <p:nvSpPr>
          <p:cNvPr id="6" name="object 3">
            <a:extLst>
              <a:ext uri="{FF2B5EF4-FFF2-40B4-BE49-F238E27FC236}">
                <a16:creationId xmlns:a16="http://schemas.microsoft.com/office/drawing/2014/main" id="{9DD43FCB-A86A-D85F-A3AA-746CE48ADD11}"/>
              </a:ext>
            </a:extLst>
          </p:cNvPr>
          <p:cNvSpPr txBox="1">
            <a:spLocks noGrp="1"/>
          </p:cNvSpPr>
          <p:nvPr/>
        </p:nvSpPr>
        <p:spPr>
          <a:xfrm>
            <a:off x="480" y="646537"/>
            <a:ext cx="12192118" cy="8597225"/>
          </a:xfrm>
          <a:prstGeom prst="rect">
            <a:avLst/>
          </a:prstGeom>
        </p:spPr>
        <p:txBody>
          <a:bodyPr vert="horz" wrap="square" lIns="0" tIns="96520" rIns="0" bIns="0" rtlCol="0" anchor="t">
            <a:spAutoFit/>
          </a:bodyPr>
          <a:lstStyle>
            <a:lvl1pPr marL="0">
              <a:defRPr sz="2800" b="0" i="0">
                <a:solidFill>
                  <a:schemeClr val="tx1"/>
                </a:solidFill>
                <a:latin typeface="Trebuchet MS"/>
                <a:ea typeface="+mn-ea"/>
                <a:cs typeface="Trebuchet M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239395" indent="-226695">
              <a:spcBef>
                <a:spcPts val="145"/>
              </a:spcBef>
              <a:buFont typeface="Arial MT,Sans-Serif"/>
              <a:buChar char="•"/>
              <a:tabLst>
                <a:tab pos="240029" algn="l"/>
              </a:tabLst>
            </a:pPr>
            <a:r>
              <a:rPr lang="en-US" sz="2000" dirty="0"/>
              <a:t>In Dimensional Analysis Luxury brands tend toward larger dimensions while economy-focused brands favor compact designs, reflecting their target market preferences where most manufacturers show relatively consistent proportions between the three dimensions across their vehicle lineup, with length being the dominant component, followed by width, and height being the smallest. Even in economy focused brands where it's focused on compact designs there should be no compromise on the basic comfort of customers. The data reflects each brand's core vehicle category and target market positioning so that they can be sold accordingly which is a good thing.</a:t>
            </a:r>
          </a:p>
          <a:p>
            <a:pPr marL="355600" indent="-342900">
              <a:spcBef>
                <a:spcPts val="135"/>
              </a:spcBef>
              <a:buFont typeface="Arial"/>
              <a:buChar char="•"/>
              <a:tabLst>
                <a:tab pos="240029" algn="l"/>
              </a:tabLst>
            </a:pPr>
            <a:endParaRPr lang="en-US" sz="2000" dirty="0"/>
          </a:p>
          <a:p>
            <a:pPr marL="285750" indent="-285750">
              <a:buFont typeface="Arial"/>
              <a:buChar char="•"/>
              <a:tabLst>
                <a:tab pos="240029" algn="l"/>
              </a:tabLst>
            </a:pPr>
            <a:r>
              <a:rPr lang="en-US" sz="2000" dirty="0"/>
              <a:t>In Market Segmentation Analysis Manufacturers should maintain balanced production across all five body types. Marketing strategies should be tailored to distinct demographic groups for each category. R&amp;D investments should be distributed across all segments to maintain competitive positioning. This segmentation pattern suggests a stable, mature market with predictable demand patterns. This uniform distribution suggests a well-balanced market segmentation strategy across the automotive industry. On filtering cars that support all 5 driving modes the result shows that 'one or more columns is missing' meaning that none of the cars in the given dataset list support all 5 driving modes.  </a:t>
            </a:r>
            <a:r>
              <a:rPr lang="en-US" sz="2000" b="1" dirty="0"/>
              <a:t>Market Fragmentation Reality</a:t>
            </a:r>
            <a:r>
              <a:rPr lang="en-US" sz="2000" dirty="0"/>
              <a:t>: The fact that zero vehicles offer the complete suite of Normal, Comfort, Eco, Sport, and Power modes indicates a highly fragmented market where manufacturers are making deliberate trade-offs rather than pursuing comprehensive solutions. This analysis reveals that the automotive market is currently segmented by operational limitations rather than consumer preference, creating significant opportunity for innovation-driven market disruption.</a:t>
            </a:r>
          </a:p>
          <a:p>
            <a:pPr marL="285750" indent="-285750">
              <a:buFont typeface="Arial"/>
              <a:buChar char="•"/>
              <a:tabLst>
                <a:tab pos="240029" algn="l"/>
              </a:tabLst>
            </a:pPr>
            <a:endParaRPr lang="en-US" sz="1800" dirty="0">
              <a:latin typeface="Aptos"/>
            </a:endParaRPr>
          </a:p>
          <a:p>
            <a:pPr marL="355600" indent="-342900">
              <a:spcBef>
                <a:spcPts val="135"/>
              </a:spcBef>
              <a:buFont typeface="Arial"/>
              <a:buChar char="•"/>
              <a:tabLst>
                <a:tab pos="240029" algn="l"/>
              </a:tabLst>
            </a:pPr>
            <a:endParaRPr lang="en-US" sz="1800" dirty="0">
              <a:latin typeface="Aptos"/>
            </a:endParaRPr>
          </a:p>
          <a:p>
            <a:pPr marL="342900" indent="-342900">
              <a:buFont typeface="Arial"/>
              <a:buChar char="•"/>
              <a:tabLst>
                <a:tab pos="240029" algn="l"/>
              </a:tabLst>
            </a:pPr>
            <a:endParaRPr lang="en-US" sz="2000" dirty="0"/>
          </a:p>
          <a:p>
            <a:pPr marL="342900" indent="-342900">
              <a:buFont typeface="Arial"/>
              <a:buChar char="•"/>
              <a:tabLst>
                <a:tab pos="240029" algn="l"/>
              </a:tabLst>
            </a:pPr>
            <a:endParaRPr lang="en-US" sz="2000" dirty="0"/>
          </a:p>
          <a:p>
            <a:pPr marL="239395" indent="-226695">
              <a:spcBef>
                <a:spcPts val="130"/>
              </a:spcBef>
              <a:buFont typeface="Arial MT,Sans-Serif"/>
              <a:buChar char="•"/>
              <a:tabLst>
                <a:tab pos="240029" algn="l"/>
              </a:tabLst>
            </a:pPr>
            <a:endParaRPr lang="en-US" sz="2400" dirty="0"/>
          </a:p>
          <a:p>
            <a:pPr marL="239395" indent="-226695">
              <a:spcBef>
                <a:spcPts val="665"/>
              </a:spcBef>
              <a:buFont typeface="Arial MT"/>
              <a:buChar char="•"/>
              <a:tabLst>
                <a:tab pos="240029" algn="l"/>
              </a:tabLst>
            </a:pPr>
            <a:endParaRPr lang="en-US" sz="2400" spc="-50"/>
          </a:p>
        </p:txBody>
      </p:sp>
    </p:spTree>
    <p:extLst>
      <p:ext uri="{BB962C8B-B14F-4D97-AF65-F5344CB8AC3E}">
        <p14:creationId xmlns:p14="http://schemas.microsoft.com/office/powerpoint/2010/main" val="31278883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a:extLst>
            <a:ext uri="{FF2B5EF4-FFF2-40B4-BE49-F238E27FC236}">
              <a16:creationId xmlns:a16="http://schemas.microsoft.com/office/drawing/2014/main" id="{0192CB88-17A6-6BE3-628A-A3FBC91EB35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B8FA6E9-B47D-BE1B-CE01-07B18752F443}"/>
              </a:ext>
            </a:extLst>
          </p:cNvPr>
          <p:cNvSpPr>
            <a:spLocks noGrp="1"/>
          </p:cNvSpPr>
          <p:nvPr>
            <p:ph type="title"/>
          </p:nvPr>
        </p:nvSpPr>
        <p:spPr>
          <a:xfrm>
            <a:off x="3845011" y="2445179"/>
            <a:ext cx="4491682" cy="1325563"/>
          </a:xfrm>
        </p:spPr>
        <p:txBody>
          <a:bodyPr>
            <a:noAutofit/>
          </a:bodyPr>
          <a:lstStyle/>
          <a:p>
            <a:r>
              <a:rPr lang="en-US" sz="6000" b="1" u="sng" dirty="0">
                <a:latin typeface="Trebuchet MS"/>
              </a:rPr>
              <a:t>THANK YOU</a:t>
            </a:r>
          </a:p>
        </p:txBody>
      </p:sp>
    </p:spTree>
    <p:extLst>
      <p:ext uri="{BB962C8B-B14F-4D97-AF65-F5344CB8AC3E}">
        <p14:creationId xmlns:p14="http://schemas.microsoft.com/office/powerpoint/2010/main" val="23514068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a:extLst>
            <a:ext uri="{FF2B5EF4-FFF2-40B4-BE49-F238E27FC236}">
              <a16:creationId xmlns:a16="http://schemas.microsoft.com/office/drawing/2014/main" id="{83503733-22F0-74C4-9C0B-BF0909A8EC2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D027DDF-2B3A-77D4-5611-5A89581E4B8F}"/>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8F529A80-86F5-D72B-6DC1-4452B8068113}"/>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840279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a:extLst>
            <a:ext uri="{FF2B5EF4-FFF2-40B4-BE49-F238E27FC236}">
              <a16:creationId xmlns:a16="http://schemas.microsoft.com/office/drawing/2014/main" id="{898FF887-945B-AA26-C818-12545880E22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FF07270-09C9-569D-3ADF-FE131E808C42}"/>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9F4DD229-82D5-BA92-6FAA-A87668F6A9EE}"/>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9835301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a:extLst>
            <a:ext uri="{FF2B5EF4-FFF2-40B4-BE49-F238E27FC236}">
              <a16:creationId xmlns:a16="http://schemas.microsoft.com/office/drawing/2014/main" id="{AABDD276-076D-D315-C308-247B12132A9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F0A1681-DAC9-3641-8387-4C2F58FC2E17}"/>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649A3C06-0056-00AD-3AF4-96E1DAF3200A}"/>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4628509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a:extLst>
            <a:ext uri="{FF2B5EF4-FFF2-40B4-BE49-F238E27FC236}">
              <a16:creationId xmlns:a16="http://schemas.microsoft.com/office/drawing/2014/main" id="{3A041580-50D3-A84E-F62B-CAE421BE7EC3}"/>
            </a:ext>
          </a:extLst>
        </p:cNvPr>
        <p:cNvGrpSpPr/>
        <p:nvPr/>
      </p:nvGrpSpPr>
      <p:grpSpPr>
        <a:xfrm>
          <a:off x="0" y="0"/>
          <a:ext cx="0" cy="0"/>
          <a:chOff x="0" y="0"/>
          <a:chExt cx="0" cy="0"/>
        </a:xfrm>
      </p:grpSpPr>
      <p:sp>
        <p:nvSpPr>
          <p:cNvPr id="4" name="object 4">
            <a:extLst>
              <a:ext uri="{FF2B5EF4-FFF2-40B4-BE49-F238E27FC236}">
                <a16:creationId xmlns:a16="http://schemas.microsoft.com/office/drawing/2014/main" id="{C46CDF27-88A1-12EC-40F7-5F0CB51E4A32}"/>
              </a:ext>
            </a:extLst>
          </p:cNvPr>
          <p:cNvSpPr txBox="1">
            <a:spLocks noGrp="1"/>
          </p:cNvSpPr>
          <p:nvPr/>
        </p:nvSpPr>
        <p:spPr>
          <a:xfrm>
            <a:off x="11429999" y="6356350"/>
            <a:ext cx="521207" cy="365125"/>
          </a:xfrm>
          <a:prstGeom prst="rect">
            <a:avLst/>
          </a:prstGeom>
        </p:spPr>
        <p:txBody>
          <a:bodyPr vert="horz" wrap="square" lIns="0" tIns="3175" rIns="0" bIns="0" rtlCol="0" anchor="ctr">
            <a:spAutoFit/>
          </a:bodyPr>
          <a:lstStyle>
            <a:defPPr>
              <a:defRPr kern="0"/>
            </a:defPPr>
            <a:lvl1pPr algn="r">
              <a:defRPr sz="1400">
                <a:solidFill>
                  <a:schemeClr val="tx2"/>
                </a:solidFill>
                <a:latin typeface="+mj-lt"/>
              </a:defRPr>
            </a:lvl1pPr>
          </a:lstStyle>
          <a:p>
            <a:pPr marL="12700">
              <a:lnSpc>
                <a:spcPct val="100000"/>
              </a:lnSpc>
              <a:spcBef>
                <a:spcPts val="25"/>
              </a:spcBef>
            </a:pPr>
            <a:fld id="{81D60167-4931-47E6-BA6A-407CBD079E47}" type="slidenum">
              <a:rPr spc="-25" dirty="0"/>
              <a:pPr marL="12700">
                <a:lnSpc>
                  <a:spcPct val="100000"/>
                </a:lnSpc>
                <a:spcBef>
                  <a:spcPts val="25"/>
                </a:spcBef>
              </a:pPr>
              <a:t>2</a:t>
            </a:fld>
            <a:endParaRPr spc="-25"/>
          </a:p>
        </p:txBody>
      </p:sp>
      <p:sp>
        <p:nvSpPr>
          <p:cNvPr id="5" name="object 2">
            <a:extLst>
              <a:ext uri="{FF2B5EF4-FFF2-40B4-BE49-F238E27FC236}">
                <a16:creationId xmlns:a16="http://schemas.microsoft.com/office/drawing/2014/main" id="{8D8D3B72-402A-C977-9411-4019802C1528}"/>
              </a:ext>
            </a:extLst>
          </p:cNvPr>
          <p:cNvSpPr txBox="1">
            <a:spLocks noGrp="1"/>
          </p:cNvSpPr>
          <p:nvPr/>
        </p:nvSpPr>
        <p:spPr>
          <a:xfrm>
            <a:off x="175534" y="-2386"/>
            <a:ext cx="10248265" cy="770585"/>
          </a:xfrm>
          <a:prstGeom prst="rect">
            <a:avLst/>
          </a:prstGeom>
        </p:spPr>
        <p:txBody>
          <a:bodyPr vert="horz" wrap="square" lIns="0" tIns="147650" rIns="0" bIns="0" rtlCol="0" anchor="t">
            <a:spAutoFit/>
          </a:bodyPr>
          <a:lstStyle>
            <a:defPPr>
              <a:defRPr kern="0"/>
            </a:defPPr>
            <a:lvl1pPr>
              <a:defRPr sz="4400" b="0" i="0">
                <a:solidFill>
                  <a:schemeClr val="tx1"/>
                </a:solidFill>
                <a:latin typeface="Trebuchet MS"/>
                <a:ea typeface="+mj-ea"/>
                <a:cs typeface="Trebuchet MS"/>
              </a:defRPr>
            </a:lvl1pPr>
          </a:lstStyle>
          <a:p>
            <a:pPr marL="12700">
              <a:lnSpc>
                <a:spcPct val="100000"/>
              </a:lnSpc>
              <a:spcBef>
                <a:spcPts val="95"/>
              </a:spcBef>
            </a:pPr>
            <a:r>
              <a:rPr sz="4000" b="1" u="sng" dirty="0">
                <a:latin typeface="Times New Roman"/>
                <a:cs typeface="Times New Roman"/>
              </a:rPr>
              <a:t>Problem</a:t>
            </a:r>
            <a:r>
              <a:rPr sz="4000" b="1" u="sng" spc="-125" dirty="0">
                <a:latin typeface="Times New Roman"/>
                <a:cs typeface="Times New Roman"/>
              </a:rPr>
              <a:t> </a:t>
            </a:r>
            <a:r>
              <a:rPr sz="4000" b="1" u="sng" spc="-10" dirty="0">
                <a:latin typeface="Times New Roman"/>
                <a:cs typeface="Times New Roman"/>
              </a:rPr>
              <a:t>Statement</a:t>
            </a:r>
            <a:endParaRPr lang="en-US" sz="4000" b="1">
              <a:latin typeface="Times New Roman"/>
              <a:cs typeface="Times New Roman"/>
            </a:endParaRPr>
          </a:p>
        </p:txBody>
      </p:sp>
      <p:sp>
        <p:nvSpPr>
          <p:cNvPr id="6" name="object 4">
            <a:extLst>
              <a:ext uri="{FF2B5EF4-FFF2-40B4-BE49-F238E27FC236}">
                <a16:creationId xmlns:a16="http://schemas.microsoft.com/office/drawing/2014/main" id="{56D3FBF2-2F25-EA6B-A087-E9D450E40B34}"/>
              </a:ext>
            </a:extLst>
          </p:cNvPr>
          <p:cNvSpPr txBox="1">
            <a:spLocks noGrp="1"/>
          </p:cNvSpPr>
          <p:nvPr/>
        </p:nvSpPr>
        <p:spPr>
          <a:xfrm>
            <a:off x="11087861" y="6433368"/>
            <a:ext cx="226059" cy="211454"/>
          </a:xfrm>
          <a:prstGeom prst="rect">
            <a:avLst/>
          </a:prstGeom>
        </p:spPr>
        <p:txBody>
          <a:bodyPr vert="horz" wrap="square" lIns="0" tIns="3175" rIns="0" bIns="0" rtlCol="0">
            <a:spAutoFit/>
          </a:bodyPr>
          <a:lstStyle>
            <a:defPPr>
              <a:defRPr kern="0"/>
            </a:defPPr>
            <a:lvl1pPr>
              <a:defRPr sz="1200" b="0" i="0">
                <a:solidFill>
                  <a:srgbClr val="767676"/>
                </a:solidFill>
                <a:latin typeface="Trebuchet MS"/>
                <a:cs typeface="Trebuchet MS"/>
              </a:defRPr>
            </a:lvl1pPr>
          </a:lstStyle>
          <a:p>
            <a:pPr marL="12700">
              <a:lnSpc>
                <a:spcPct val="100000"/>
              </a:lnSpc>
              <a:spcBef>
                <a:spcPts val="25"/>
              </a:spcBef>
            </a:pPr>
            <a:fld id="{81D60167-4931-47E6-BA6A-407CBD079E47}" type="slidenum">
              <a:rPr spc="-25" dirty="0"/>
              <a:pPr marL="12700">
                <a:lnSpc>
                  <a:spcPct val="100000"/>
                </a:lnSpc>
                <a:spcBef>
                  <a:spcPts val="25"/>
                </a:spcBef>
              </a:pPr>
              <a:t>2</a:t>
            </a:fld>
            <a:endParaRPr spc="-25" dirty="0"/>
          </a:p>
        </p:txBody>
      </p:sp>
      <p:sp>
        <p:nvSpPr>
          <p:cNvPr id="7" name="object 3">
            <a:extLst>
              <a:ext uri="{FF2B5EF4-FFF2-40B4-BE49-F238E27FC236}">
                <a16:creationId xmlns:a16="http://schemas.microsoft.com/office/drawing/2014/main" id="{49C55861-79FF-CC0D-DE76-7E2857D92D03}"/>
              </a:ext>
            </a:extLst>
          </p:cNvPr>
          <p:cNvSpPr txBox="1"/>
          <p:nvPr/>
        </p:nvSpPr>
        <p:spPr>
          <a:xfrm>
            <a:off x="480" y="771460"/>
            <a:ext cx="12188840" cy="5924699"/>
          </a:xfrm>
          <a:prstGeom prst="rect">
            <a:avLst/>
          </a:prstGeom>
        </p:spPr>
        <p:txBody>
          <a:bodyPr vert="horz" wrap="square" lIns="0" tIns="12700" rIns="0" bIns="0" rtlCol="0" anchor="t">
            <a:spAutoFit/>
          </a:bodyPr>
          <a:lstStyle>
            <a:defPPr>
              <a:defRPr kern="0"/>
            </a:defPPr>
          </a:lstStyle>
          <a:p>
            <a:pPr marL="323850">
              <a:spcBef>
                <a:spcPts val="100"/>
              </a:spcBef>
            </a:pPr>
            <a:r>
              <a:rPr lang="en-US" sz="2400" dirty="0">
                <a:latin typeface="Trebuchet MS"/>
              </a:rPr>
              <a:t>By analyzing the car dataset we want to gain insights into popular trends and identify key factors for launching promising car models. We want to extract actionable insights from the given data, address the key areas such as categorizing cars based on market segmentation, conduct fuel efficiency analysis, compare performance, study weight distribution, assess safety features, explore user comfort, analyze alert systems, and conduct dimensional analysis. Basically - a new car needs to be launched, and for that we must first understand the market preferences by analyzing the car data.</a:t>
            </a:r>
            <a:endParaRPr sz="2400" dirty="0">
              <a:latin typeface="Trebuchet MS"/>
            </a:endParaRPr>
          </a:p>
          <a:p>
            <a:pPr>
              <a:lnSpc>
                <a:spcPct val="100000"/>
              </a:lnSpc>
            </a:pPr>
            <a:endParaRPr sz="1800" b="1" u="sng" dirty="0">
              <a:latin typeface="Trebuchet MS"/>
              <a:cs typeface="Trebuchet MS"/>
            </a:endParaRPr>
          </a:p>
          <a:p>
            <a:r>
              <a:rPr lang="en-US" sz="4000" b="1" spc="-10" dirty="0">
                <a:latin typeface="Times New Roman"/>
                <a:cs typeface="Times New Roman"/>
              </a:rPr>
              <a:t> </a:t>
            </a:r>
            <a:r>
              <a:rPr sz="4000" b="1" u="sng" spc="-10" dirty="0">
                <a:latin typeface="Times New Roman"/>
                <a:cs typeface="Times New Roman"/>
              </a:rPr>
              <a:t>Objective</a:t>
            </a:r>
            <a:endParaRPr sz="4000" b="1" u="sng">
              <a:latin typeface="Times New Roman"/>
              <a:cs typeface="Times New Roman"/>
            </a:endParaRPr>
          </a:p>
          <a:p>
            <a:pPr marL="239395" indent="-226695">
              <a:spcBef>
                <a:spcPts val="1345"/>
              </a:spcBef>
              <a:buFont typeface="Arial MT"/>
              <a:buChar char="•"/>
              <a:tabLst>
                <a:tab pos="240029" algn="l"/>
              </a:tabLst>
            </a:pPr>
            <a:r>
              <a:rPr lang="en-US" sz="2400" spc="-100" dirty="0">
                <a:latin typeface="Trebuchet MS"/>
                <a:cs typeface="Trebuchet MS"/>
              </a:rPr>
              <a:t>Safety Feature Assessment</a:t>
            </a:r>
            <a:endParaRPr sz="2400" spc="-50">
              <a:latin typeface="Trebuchet MS"/>
              <a:cs typeface="Trebuchet MS"/>
            </a:endParaRPr>
          </a:p>
          <a:p>
            <a:pPr marL="239395" indent="-226695">
              <a:spcBef>
                <a:spcPts val="135"/>
              </a:spcBef>
              <a:buFont typeface="Arial MT"/>
              <a:buChar char="•"/>
              <a:tabLst>
                <a:tab pos="240029" algn="l"/>
              </a:tabLst>
            </a:pPr>
            <a:r>
              <a:rPr lang="en-US" sz="2400" spc="-85" dirty="0">
                <a:latin typeface="Trebuchet MS"/>
                <a:cs typeface="Trebuchet MS"/>
              </a:rPr>
              <a:t>User Comfort Exploration</a:t>
            </a:r>
          </a:p>
          <a:p>
            <a:pPr marL="239395" indent="-226695">
              <a:spcBef>
                <a:spcPts val="145"/>
              </a:spcBef>
              <a:buFont typeface="Arial MT"/>
              <a:buChar char="•"/>
              <a:tabLst>
                <a:tab pos="240029" algn="l"/>
              </a:tabLst>
            </a:pPr>
            <a:r>
              <a:rPr lang="en-US" sz="2400" spc="-85" dirty="0">
                <a:latin typeface="Trebuchet MS"/>
                <a:cs typeface="Trebuchet MS"/>
              </a:rPr>
              <a:t>Fuel Efficiency Analysis</a:t>
            </a:r>
            <a:endParaRPr sz="2400" spc="-85" dirty="0">
              <a:latin typeface="Trebuchet MS"/>
              <a:cs typeface="Trebuchet MS"/>
            </a:endParaRPr>
          </a:p>
          <a:p>
            <a:pPr marL="239395" indent="-226695">
              <a:spcBef>
                <a:spcPts val="135"/>
              </a:spcBef>
              <a:buFont typeface="Arial MT"/>
              <a:buChar char="•"/>
              <a:tabLst>
                <a:tab pos="240029" algn="l"/>
              </a:tabLst>
            </a:pPr>
            <a:r>
              <a:rPr lang="en-US" sz="2400" spc="-85" dirty="0">
                <a:latin typeface="Trebuchet MS"/>
                <a:cs typeface="Trebuchet MS"/>
              </a:rPr>
              <a:t>Dimensional Analysis</a:t>
            </a:r>
            <a:endParaRPr sz="2400" spc="-85" dirty="0">
              <a:latin typeface="Trebuchet MS"/>
              <a:cs typeface="Trebuchet MS"/>
            </a:endParaRPr>
          </a:p>
          <a:p>
            <a:pPr marL="239395" indent="-226695">
              <a:spcBef>
                <a:spcPts val="130"/>
              </a:spcBef>
              <a:buFont typeface="Arial MT"/>
              <a:buChar char="•"/>
              <a:tabLst>
                <a:tab pos="240029" algn="l"/>
              </a:tabLst>
            </a:pPr>
            <a:r>
              <a:rPr lang="en-US" sz="2400" spc="-80" dirty="0">
                <a:latin typeface="Trebuchet MS"/>
                <a:cs typeface="Trebuchet MS"/>
              </a:rPr>
              <a:t>Market Segmentation Analysis</a:t>
            </a:r>
          </a:p>
        </p:txBody>
      </p:sp>
    </p:spTree>
    <p:extLst>
      <p:ext uri="{BB962C8B-B14F-4D97-AF65-F5344CB8AC3E}">
        <p14:creationId xmlns:p14="http://schemas.microsoft.com/office/powerpoint/2010/main" val="26819530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a:extLst>
            <a:ext uri="{FF2B5EF4-FFF2-40B4-BE49-F238E27FC236}">
              <a16:creationId xmlns:a16="http://schemas.microsoft.com/office/drawing/2014/main" id="{F7A947A0-EEA6-3D8A-8977-1697F0419946}"/>
            </a:ext>
          </a:extLst>
        </p:cNvPr>
        <p:cNvGrpSpPr/>
        <p:nvPr/>
      </p:nvGrpSpPr>
      <p:grpSpPr>
        <a:xfrm>
          <a:off x="0" y="0"/>
          <a:ext cx="0" cy="0"/>
          <a:chOff x="0" y="0"/>
          <a:chExt cx="0" cy="0"/>
        </a:xfrm>
      </p:grpSpPr>
      <p:sp>
        <p:nvSpPr>
          <p:cNvPr id="4" name="object 2">
            <a:extLst>
              <a:ext uri="{FF2B5EF4-FFF2-40B4-BE49-F238E27FC236}">
                <a16:creationId xmlns:a16="http://schemas.microsoft.com/office/drawing/2014/main" id="{CFB3BEED-7F0F-85DB-74B7-F3B8021DC5E2}"/>
              </a:ext>
            </a:extLst>
          </p:cNvPr>
          <p:cNvSpPr txBox="1">
            <a:spLocks noGrp="1"/>
          </p:cNvSpPr>
          <p:nvPr/>
        </p:nvSpPr>
        <p:spPr>
          <a:xfrm>
            <a:off x="93156" y="-2386"/>
            <a:ext cx="12009101" cy="774520"/>
          </a:xfrm>
          <a:prstGeom prst="rect">
            <a:avLst/>
          </a:prstGeom>
        </p:spPr>
        <p:txBody>
          <a:bodyPr vert="horz" wrap="square" lIns="0" tIns="157429" rIns="0" bIns="0" rtlCol="0" anchor="t">
            <a:spAutoFit/>
          </a:bodyPr>
          <a:lstStyle>
            <a:defPPr>
              <a:defRPr kern="0"/>
            </a:defPPr>
            <a:lvl1pPr>
              <a:defRPr sz="4400" b="0" i="0">
                <a:solidFill>
                  <a:schemeClr val="tx1"/>
                </a:solidFill>
                <a:latin typeface="Trebuchet MS"/>
                <a:ea typeface="+mj-ea"/>
                <a:cs typeface="Trebuchet MS"/>
              </a:defRPr>
            </a:lvl1pPr>
          </a:lstStyle>
          <a:p>
            <a:pPr marL="12700">
              <a:spcBef>
                <a:spcPts val="1345"/>
              </a:spcBef>
            </a:pPr>
            <a:r>
              <a:rPr lang="en-US" sz="4000" dirty="0">
                <a:uFill>
                  <a:solidFill>
                    <a:srgbClr val="000000"/>
                  </a:solidFill>
                </a:uFill>
                <a:cs typeface="Times New Roman"/>
              </a:rPr>
              <a:t>Safety Feature Assessment </a:t>
            </a:r>
            <a:r>
              <a:rPr lang="en-US" sz="4000" u="sng" dirty="0">
                <a:uFill>
                  <a:solidFill>
                    <a:srgbClr val="000000"/>
                  </a:solidFill>
                </a:uFill>
                <a:latin typeface="Times New Roman"/>
                <a:cs typeface="Times New Roman"/>
              </a:rPr>
              <a:t>- </a:t>
            </a:r>
            <a:r>
              <a:rPr sz="4000" u="sng" dirty="0">
                <a:uFill>
                  <a:solidFill>
                    <a:srgbClr val="000000"/>
                  </a:solidFill>
                </a:uFill>
                <a:latin typeface="Times New Roman"/>
                <a:cs typeface="Times New Roman"/>
              </a:rPr>
              <a:t>Insights</a:t>
            </a:r>
            <a:r>
              <a:rPr sz="4000" u="sng" spc="-40" dirty="0">
                <a:uFill>
                  <a:solidFill>
                    <a:srgbClr val="000000"/>
                  </a:solidFill>
                </a:uFill>
                <a:latin typeface="Times New Roman"/>
                <a:cs typeface="Times New Roman"/>
              </a:rPr>
              <a:t> </a:t>
            </a:r>
            <a:r>
              <a:rPr sz="4000" u="sng" dirty="0">
                <a:uFill>
                  <a:solidFill>
                    <a:srgbClr val="000000"/>
                  </a:solidFill>
                </a:uFill>
                <a:latin typeface="Times New Roman"/>
                <a:cs typeface="Times New Roman"/>
              </a:rPr>
              <a:t>from</a:t>
            </a:r>
            <a:r>
              <a:rPr sz="4000" u="sng" spc="-45" dirty="0">
                <a:uFill>
                  <a:solidFill>
                    <a:srgbClr val="000000"/>
                  </a:solidFill>
                </a:uFill>
                <a:latin typeface="Times New Roman"/>
                <a:cs typeface="Times New Roman"/>
              </a:rPr>
              <a:t> </a:t>
            </a:r>
            <a:r>
              <a:rPr sz="4000" u="sng" dirty="0">
                <a:uFill>
                  <a:solidFill>
                    <a:srgbClr val="000000"/>
                  </a:solidFill>
                </a:uFill>
                <a:latin typeface="Times New Roman"/>
                <a:cs typeface="Times New Roman"/>
              </a:rPr>
              <a:t>the</a:t>
            </a:r>
            <a:r>
              <a:rPr sz="4000" u="sng" spc="-40" dirty="0">
                <a:uFill>
                  <a:solidFill>
                    <a:srgbClr val="000000"/>
                  </a:solidFill>
                </a:uFill>
                <a:latin typeface="Times New Roman"/>
                <a:cs typeface="Times New Roman"/>
              </a:rPr>
              <a:t> </a:t>
            </a:r>
            <a:r>
              <a:rPr sz="4000" u="sng" spc="-10" dirty="0">
                <a:uFill>
                  <a:solidFill>
                    <a:srgbClr val="000000"/>
                  </a:solidFill>
                </a:uFill>
                <a:latin typeface="Times New Roman"/>
                <a:cs typeface="Times New Roman"/>
              </a:rPr>
              <a:t>analysis</a:t>
            </a:r>
            <a:endParaRPr lang="en-US" sz="4000">
              <a:latin typeface="Times New Roman"/>
              <a:cs typeface="Times New Roman"/>
            </a:endParaRPr>
          </a:p>
        </p:txBody>
      </p:sp>
      <p:sp>
        <p:nvSpPr>
          <p:cNvPr id="5" name="Text Placeholder 9">
            <a:extLst>
              <a:ext uri="{FF2B5EF4-FFF2-40B4-BE49-F238E27FC236}">
                <a16:creationId xmlns:a16="http://schemas.microsoft.com/office/drawing/2014/main" id="{6AA5B9C5-9307-E94F-C058-010E53B16E01}"/>
              </a:ext>
            </a:extLst>
          </p:cNvPr>
          <p:cNvSpPr>
            <a:spLocks noGrp="1"/>
          </p:cNvSpPr>
          <p:nvPr/>
        </p:nvSpPr>
        <p:spPr>
          <a:xfrm>
            <a:off x="93155" y="4199106"/>
            <a:ext cx="12099443" cy="2585323"/>
          </a:xfrm>
          <a:prstGeom prst="rect">
            <a:avLst/>
          </a:prstGeom>
        </p:spPr>
        <p:txBody>
          <a:bodyPr wrap="square" lIns="0" tIns="0" rIns="0" bIns="0" anchor="t">
            <a:spAutoFit/>
          </a:bodyPr>
          <a:lstStyle>
            <a:defPPr>
              <a:defRPr kern="0"/>
            </a:defPPr>
            <a:lvl1pPr marL="0">
              <a:defRPr sz="2800" b="0" i="0">
                <a:solidFill>
                  <a:schemeClr val="tx1"/>
                </a:solidFill>
                <a:latin typeface="Trebuchet MS"/>
                <a:ea typeface="+mn-ea"/>
                <a:cs typeface="Trebuchet M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l"/>
            <a:r>
              <a:rPr lang="en-US" sz="2400" b="1" u="sng" dirty="0"/>
              <a:t>Key Insights:</a:t>
            </a:r>
          </a:p>
          <a:p>
            <a:pPr marL="457200" indent="-457200" algn="l">
              <a:buAutoNum type="arabicPeriod"/>
            </a:pPr>
            <a:r>
              <a:rPr lang="en-US" sz="2400" dirty="0"/>
              <a:t>ABS- Present in most high-end models like Audi A3, A4, A6, and some Aston Martin variants.</a:t>
            </a:r>
          </a:p>
          <a:p>
            <a:pPr algn="l"/>
            <a:r>
              <a:rPr lang="en-US" sz="2400" dirty="0"/>
              <a:t>2. Airbags- Surprisingly, very few entries have recorded the presence of airbags(values            are mostly missing or 'No').</a:t>
            </a:r>
          </a:p>
          <a:p>
            <a:r>
              <a:rPr lang="en-US" sz="2400" dirty="0"/>
              <a:t>3. Hill Assist- Common in premium variants(especially Audi), but absent in more basic  or older models.</a:t>
            </a:r>
          </a:p>
        </p:txBody>
      </p:sp>
      <p:sp>
        <p:nvSpPr>
          <p:cNvPr id="6" name="object 7">
            <a:extLst>
              <a:ext uri="{FF2B5EF4-FFF2-40B4-BE49-F238E27FC236}">
                <a16:creationId xmlns:a16="http://schemas.microsoft.com/office/drawing/2014/main" id="{BE685C15-29BC-738B-9B35-85C18CB4A1F1}"/>
              </a:ext>
            </a:extLst>
          </p:cNvPr>
          <p:cNvSpPr txBox="1">
            <a:spLocks noGrp="1"/>
          </p:cNvSpPr>
          <p:nvPr/>
        </p:nvSpPr>
        <p:spPr>
          <a:xfrm>
            <a:off x="11087861" y="6433368"/>
            <a:ext cx="226059" cy="211454"/>
          </a:xfrm>
          <a:prstGeom prst="rect">
            <a:avLst/>
          </a:prstGeom>
        </p:spPr>
        <p:txBody>
          <a:bodyPr vert="horz" wrap="square" lIns="0" tIns="3175" rIns="0" bIns="0" rtlCol="0">
            <a:spAutoFit/>
          </a:bodyPr>
          <a:lstStyle>
            <a:defPPr>
              <a:defRPr kern="0"/>
            </a:defPPr>
            <a:lvl1pPr>
              <a:defRPr sz="1200" b="0" i="0">
                <a:solidFill>
                  <a:srgbClr val="767676"/>
                </a:solidFill>
                <a:latin typeface="Trebuchet MS"/>
                <a:cs typeface="Trebuchet MS"/>
              </a:defRPr>
            </a:lvl1pPr>
          </a:lstStyle>
          <a:p>
            <a:pPr marL="12700">
              <a:lnSpc>
                <a:spcPct val="100000"/>
              </a:lnSpc>
              <a:spcBef>
                <a:spcPts val="25"/>
              </a:spcBef>
            </a:pPr>
            <a:fld id="{81D60167-4931-47E6-BA6A-407CBD079E47}" type="slidenum">
              <a:rPr spc="-25" dirty="0"/>
              <a:pPr marL="12700">
                <a:lnSpc>
                  <a:spcPct val="100000"/>
                </a:lnSpc>
                <a:spcBef>
                  <a:spcPts val="25"/>
                </a:spcBef>
              </a:pPr>
              <a:t>3</a:t>
            </a:fld>
            <a:endParaRPr spc="-25" dirty="0"/>
          </a:p>
        </p:txBody>
      </p:sp>
      <p:pic>
        <p:nvPicPr>
          <p:cNvPr id="7" name="Picture 6" descr="A table with numbers and letters&#10;&#10;AI-generated content may be incorrect.">
            <a:extLst>
              <a:ext uri="{FF2B5EF4-FFF2-40B4-BE49-F238E27FC236}">
                <a16:creationId xmlns:a16="http://schemas.microsoft.com/office/drawing/2014/main" id="{AB2E01E1-BBEC-FCFD-99C6-4D5478BCA5BA}"/>
              </a:ext>
            </a:extLst>
          </p:cNvPr>
          <p:cNvPicPr>
            <a:picLocks noChangeAspect="1"/>
          </p:cNvPicPr>
          <p:nvPr/>
        </p:nvPicPr>
        <p:blipFill>
          <a:blip r:embed="rId2"/>
          <a:stretch>
            <a:fillRect/>
          </a:stretch>
        </p:blipFill>
        <p:spPr>
          <a:xfrm>
            <a:off x="572273" y="933835"/>
            <a:ext cx="10748834" cy="3270682"/>
          </a:xfrm>
          <a:prstGeom prst="rect">
            <a:avLst/>
          </a:prstGeom>
        </p:spPr>
      </p:pic>
    </p:spTree>
    <p:extLst>
      <p:ext uri="{BB962C8B-B14F-4D97-AF65-F5344CB8AC3E}">
        <p14:creationId xmlns:p14="http://schemas.microsoft.com/office/powerpoint/2010/main" val="25224011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a:extLst>
            <a:ext uri="{FF2B5EF4-FFF2-40B4-BE49-F238E27FC236}">
              <a16:creationId xmlns:a16="http://schemas.microsoft.com/office/drawing/2014/main" id="{9947E365-AE1A-5FD0-E39F-FD244AACC42B}"/>
            </a:ext>
          </a:extLst>
        </p:cNvPr>
        <p:cNvGrpSpPr/>
        <p:nvPr/>
      </p:nvGrpSpPr>
      <p:grpSpPr>
        <a:xfrm>
          <a:off x="0" y="0"/>
          <a:ext cx="0" cy="0"/>
          <a:chOff x="0" y="0"/>
          <a:chExt cx="0" cy="0"/>
        </a:xfrm>
      </p:grpSpPr>
      <p:sp>
        <p:nvSpPr>
          <p:cNvPr id="4" name="object 2">
            <a:extLst>
              <a:ext uri="{FF2B5EF4-FFF2-40B4-BE49-F238E27FC236}">
                <a16:creationId xmlns:a16="http://schemas.microsoft.com/office/drawing/2014/main" id="{4DA1715E-B118-E887-86A0-5FA184B68F7A}"/>
              </a:ext>
            </a:extLst>
          </p:cNvPr>
          <p:cNvSpPr txBox="1">
            <a:spLocks noGrp="1"/>
          </p:cNvSpPr>
          <p:nvPr/>
        </p:nvSpPr>
        <p:spPr>
          <a:xfrm>
            <a:off x="113750" y="131479"/>
            <a:ext cx="11967912" cy="629018"/>
          </a:xfrm>
          <a:prstGeom prst="rect">
            <a:avLst/>
          </a:prstGeom>
        </p:spPr>
        <p:txBody>
          <a:bodyPr vert="horz" wrap="square" lIns="0" tIns="13335" rIns="0" bIns="0" rtlCol="0" anchor="t">
            <a:spAutoFit/>
          </a:bodyPr>
          <a:lstStyle>
            <a:defPPr>
              <a:defRPr kern="0"/>
            </a:defPPr>
            <a:lvl1pPr>
              <a:defRPr sz="4400" b="0" i="0">
                <a:solidFill>
                  <a:schemeClr val="tx1"/>
                </a:solidFill>
                <a:latin typeface="Trebuchet MS"/>
                <a:ea typeface="+mj-ea"/>
                <a:cs typeface="Trebuchet MS"/>
              </a:defRPr>
            </a:lvl1pPr>
          </a:lstStyle>
          <a:p>
            <a:pPr marL="13970">
              <a:spcBef>
                <a:spcPts val="105"/>
              </a:spcBef>
            </a:pPr>
            <a:r>
              <a:rPr lang="en-US" sz="4000" dirty="0">
                <a:uFill>
                  <a:solidFill>
                    <a:srgbClr val="000000"/>
                  </a:solidFill>
                </a:uFill>
                <a:cs typeface="Times New Roman"/>
              </a:rPr>
              <a:t>User Comfort Exploration</a:t>
            </a:r>
            <a:r>
              <a:rPr lang="en-US" sz="3600" dirty="0">
                <a:uFill>
                  <a:solidFill>
                    <a:srgbClr val="000000"/>
                  </a:solidFill>
                </a:uFill>
                <a:cs typeface="Times New Roman"/>
              </a:rPr>
              <a:t> - </a:t>
            </a:r>
            <a:r>
              <a:rPr sz="4000" u="sng" dirty="0">
                <a:uFill>
                  <a:solidFill>
                    <a:srgbClr val="000000"/>
                  </a:solidFill>
                </a:uFill>
                <a:latin typeface="Times New Roman"/>
                <a:cs typeface="Times New Roman"/>
              </a:rPr>
              <a:t>Insights</a:t>
            </a:r>
            <a:r>
              <a:rPr sz="4000" u="sng" spc="-25" dirty="0">
                <a:uFill>
                  <a:solidFill>
                    <a:srgbClr val="000000"/>
                  </a:solidFill>
                </a:uFill>
                <a:latin typeface="Times New Roman"/>
                <a:cs typeface="Times New Roman"/>
              </a:rPr>
              <a:t> </a:t>
            </a:r>
            <a:r>
              <a:rPr sz="4000" u="sng" dirty="0">
                <a:uFill>
                  <a:solidFill>
                    <a:srgbClr val="000000"/>
                  </a:solidFill>
                </a:uFill>
                <a:latin typeface="Times New Roman"/>
                <a:cs typeface="Times New Roman"/>
              </a:rPr>
              <a:t>from</a:t>
            </a:r>
            <a:r>
              <a:rPr sz="4000" u="sng" spc="-20" dirty="0">
                <a:uFill>
                  <a:solidFill>
                    <a:srgbClr val="000000"/>
                  </a:solidFill>
                </a:uFill>
                <a:latin typeface="Times New Roman"/>
                <a:cs typeface="Times New Roman"/>
              </a:rPr>
              <a:t> </a:t>
            </a:r>
            <a:r>
              <a:rPr sz="4000" u="sng" dirty="0">
                <a:uFill>
                  <a:solidFill>
                    <a:srgbClr val="000000"/>
                  </a:solidFill>
                </a:uFill>
                <a:latin typeface="Times New Roman"/>
                <a:cs typeface="Times New Roman"/>
              </a:rPr>
              <a:t>the analysis</a:t>
            </a:r>
            <a:endParaRPr lang="en-US" sz="4000" u="sng" spc="-30">
              <a:uFill>
                <a:solidFill>
                  <a:srgbClr val="000000"/>
                </a:solidFill>
              </a:uFill>
              <a:latin typeface="Times New Roman"/>
              <a:cs typeface="Times New Roman"/>
            </a:endParaRPr>
          </a:p>
        </p:txBody>
      </p:sp>
      <p:sp>
        <p:nvSpPr>
          <p:cNvPr id="5" name="object 7">
            <a:extLst>
              <a:ext uri="{FF2B5EF4-FFF2-40B4-BE49-F238E27FC236}">
                <a16:creationId xmlns:a16="http://schemas.microsoft.com/office/drawing/2014/main" id="{43D4A9F9-E56C-5C45-7273-CFD91DF421A3}"/>
              </a:ext>
            </a:extLst>
          </p:cNvPr>
          <p:cNvSpPr txBox="1">
            <a:spLocks noGrp="1"/>
          </p:cNvSpPr>
          <p:nvPr/>
        </p:nvSpPr>
        <p:spPr>
          <a:xfrm>
            <a:off x="11087861" y="6433368"/>
            <a:ext cx="226059" cy="211454"/>
          </a:xfrm>
          <a:prstGeom prst="rect">
            <a:avLst/>
          </a:prstGeom>
        </p:spPr>
        <p:txBody>
          <a:bodyPr vert="horz" wrap="square" lIns="0" tIns="3175" rIns="0" bIns="0" rtlCol="0">
            <a:spAutoFit/>
          </a:bodyPr>
          <a:lstStyle>
            <a:defPPr>
              <a:defRPr kern="0"/>
            </a:defPPr>
            <a:lvl1pPr>
              <a:defRPr sz="1200" b="0" i="0">
                <a:solidFill>
                  <a:srgbClr val="767676"/>
                </a:solidFill>
                <a:latin typeface="Trebuchet MS"/>
                <a:cs typeface="Trebuchet MS"/>
              </a:defRPr>
            </a:lvl1pPr>
          </a:lstStyle>
          <a:p>
            <a:pPr marL="12700">
              <a:lnSpc>
                <a:spcPct val="100000"/>
              </a:lnSpc>
              <a:spcBef>
                <a:spcPts val="25"/>
              </a:spcBef>
            </a:pPr>
            <a:fld id="{81D60167-4931-47E6-BA6A-407CBD079E47}" type="slidenum">
              <a:rPr spc="-25" dirty="0"/>
              <a:pPr marL="12700">
                <a:lnSpc>
                  <a:spcPct val="100000"/>
                </a:lnSpc>
                <a:spcBef>
                  <a:spcPts val="25"/>
                </a:spcBef>
              </a:pPr>
              <a:t>4</a:t>
            </a:fld>
            <a:endParaRPr spc="-25" dirty="0"/>
          </a:p>
        </p:txBody>
      </p:sp>
      <p:pic>
        <p:nvPicPr>
          <p:cNvPr id="6" name="Picture 5" descr="A table with numbers and symbols&#10;&#10;AI-generated content may be incorrect.">
            <a:extLst>
              <a:ext uri="{FF2B5EF4-FFF2-40B4-BE49-F238E27FC236}">
                <a16:creationId xmlns:a16="http://schemas.microsoft.com/office/drawing/2014/main" id="{DDD5F9BE-73D7-B8C3-9660-AC0190B3C86B}"/>
              </a:ext>
            </a:extLst>
          </p:cNvPr>
          <p:cNvPicPr>
            <a:picLocks noChangeAspect="1"/>
          </p:cNvPicPr>
          <p:nvPr/>
        </p:nvPicPr>
        <p:blipFill>
          <a:blip r:embed="rId2"/>
          <a:stretch>
            <a:fillRect/>
          </a:stretch>
        </p:blipFill>
        <p:spPr>
          <a:xfrm>
            <a:off x="319087" y="901528"/>
            <a:ext cx="11553825" cy="3530943"/>
          </a:xfrm>
          <a:prstGeom prst="rect">
            <a:avLst/>
          </a:prstGeom>
        </p:spPr>
      </p:pic>
      <p:sp>
        <p:nvSpPr>
          <p:cNvPr id="7" name="TextBox 9">
            <a:extLst>
              <a:ext uri="{FF2B5EF4-FFF2-40B4-BE49-F238E27FC236}">
                <a16:creationId xmlns:a16="http://schemas.microsoft.com/office/drawing/2014/main" id="{06083842-E82F-42DE-112B-FD7E30E9C627}"/>
              </a:ext>
            </a:extLst>
          </p:cNvPr>
          <p:cNvSpPr txBox="1"/>
          <p:nvPr/>
        </p:nvSpPr>
        <p:spPr>
          <a:xfrm>
            <a:off x="-2059" y="4425778"/>
            <a:ext cx="12381468" cy="2308324"/>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kern="0"/>
            </a:defPPr>
          </a:lstStyle>
          <a:p>
            <a:r>
              <a:rPr lang="en-US" sz="2400" b="1" u="sng" dirty="0"/>
              <a:t>Key Insights: </a:t>
            </a:r>
            <a:endParaRPr lang="en-US" sz="2400" b="1" u="sng">
              <a:solidFill>
                <a:srgbClr val="000000"/>
              </a:solidFill>
            </a:endParaRPr>
          </a:p>
          <a:p>
            <a:r>
              <a:rPr lang="en-US" sz="2400" dirty="0"/>
              <a:t>1. Seating Capacity: Most family-friendly models like the Audi A3, A4, A6 offer 5 seats on average, suitable for families. </a:t>
            </a:r>
          </a:p>
          <a:p>
            <a:r>
              <a:rPr lang="en-US" sz="2400" dirty="0"/>
              <a:t>2. Central Locking: Standard across most Audi models; fewer Aston Martin models include it. </a:t>
            </a:r>
          </a:p>
          <a:p>
            <a:r>
              <a:rPr lang="en-US" sz="2400" dirty="0"/>
              <a:t>3. Child Safety Locks: Consistently found in Audi models, including a family-focused design; rare in performance cars like the Vantage.</a:t>
            </a:r>
          </a:p>
        </p:txBody>
      </p:sp>
    </p:spTree>
    <p:extLst>
      <p:ext uri="{BB962C8B-B14F-4D97-AF65-F5344CB8AC3E}">
        <p14:creationId xmlns:p14="http://schemas.microsoft.com/office/powerpoint/2010/main" val="8360631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a:extLst>
            <a:ext uri="{FF2B5EF4-FFF2-40B4-BE49-F238E27FC236}">
              <a16:creationId xmlns:a16="http://schemas.microsoft.com/office/drawing/2014/main" id="{F6686DCF-F5C3-8086-4850-604ED118BD55}"/>
            </a:ext>
          </a:extLst>
        </p:cNvPr>
        <p:cNvGrpSpPr/>
        <p:nvPr/>
      </p:nvGrpSpPr>
      <p:grpSpPr>
        <a:xfrm>
          <a:off x="0" y="0"/>
          <a:ext cx="0" cy="0"/>
          <a:chOff x="0" y="0"/>
          <a:chExt cx="0" cy="0"/>
        </a:xfrm>
      </p:grpSpPr>
      <p:sp>
        <p:nvSpPr>
          <p:cNvPr id="4" name="object 2">
            <a:extLst>
              <a:ext uri="{FF2B5EF4-FFF2-40B4-BE49-F238E27FC236}">
                <a16:creationId xmlns:a16="http://schemas.microsoft.com/office/drawing/2014/main" id="{8C11D22D-2F10-192D-B9BD-94681E29C985}"/>
              </a:ext>
            </a:extLst>
          </p:cNvPr>
          <p:cNvSpPr txBox="1">
            <a:spLocks noGrp="1"/>
          </p:cNvSpPr>
          <p:nvPr/>
        </p:nvSpPr>
        <p:spPr>
          <a:xfrm>
            <a:off x="103453" y="131479"/>
            <a:ext cx="12091480" cy="629018"/>
          </a:xfrm>
          <a:prstGeom prst="rect">
            <a:avLst/>
          </a:prstGeom>
        </p:spPr>
        <p:txBody>
          <a:bodyPr vert="horz" wrap="square" lIns="0" tIns="13335" rIns="0" bIns="0" rtlCol="0" anchor="t">
            <a:spAutoFit/>
          </a:bodyPr>
          <a:lstStyle>
            <a:defPPr>
              <a:defRPr kern="0"/>
            </a:defPPr>
            <a:lvl1pPr>
              <a:defRPr sz="4400" b="0" i="0">
                <a:solidFill>
                  <a:schemeClr val="tx1"/>
                </a:solidFill>
                <a:latin typeface="Trebuchet MS"/>
                <a:ea typeface="+mj-ea"/>
                <a:cs typeface="Trebuchet MS"/>
              </a:defRPr>
            </a:lvl1pPr>
          </a:lstStyle>
          <a:p>
            <a:pPr marL="12700">
              <a:spcBef>
                <a:spcPts val="145"/>
              </a:spcBef>
            </a:pPr>
            <a:r>
              <a:rPr lang="en-US" sz="4000" dirty="0">
                <a:uFill>
                  <a:solidFill>
                    <a:srgbClr val="000000"/>
                  </a:solidFill>
                </a:uFill>
                <a:cs typeface="Times New Roman"/>
              </a:rPr>
              <a:t>Fuel Efficiency Analysis</a:t>
            </a:r>
            <a:r>
              <a:rPr lang="en-US" sz="2400" dirty="0">
                <a:uFill>
                  <a:solidFill>
                    <a:srgbClr val="000000"/>
                  </a:solidFill>
                </a:uFill>
                <a:cs typeface="Times New Roman"/>
              </a:rPr>
              <a:t> - </a:t>
            </a:r>
            <a:r>
              <a:rPr sz="4000" u="sng" dirty="0">
                <a:uFill>
                  <a:solidFill>
                    <a:srgbClr val="000000"/>
                  </a:solidFill>
                </a:uFill>
                <a:latin typeface="Times New Roman"/>
                <a:cs typeface="Times New Roman"/>
              </a:rPr>
              <a:t>Insights</a:t>
            </a:r>
            <a:r>
              <a:rPr sz="4000" u="sng" spc="-25" dirty="0">
                <a:uFill>
                  <a:solidFill>
                    <a:srgbClr val="000000"/>
                  </a:solidFill>
                </a:uFill>
                <a:latin typeface="Times New Roman"/>
                <a:cs typeface="Times New Roman"/>
              </a:rPr>
              <a:t> </a:t>
            </a:r>
            <a:r>
              <a:rPr sz="4000" u="sng" dirty="0">
                <a:uFill>
                  <a:solidFill>
                    <a:srgbClr val="000000"/>
                  </a:solidFill>
                </a:uFill>
                <a:latin typeface="Times New Roman"/>
                <a:cs typeface="Times New Roman"/>
              </a:rPr>
              <a:t>from</a:t>
            </a:r>
            <a:r>
              <a:rPr sz="4000" u="sng" spc="-20" dirty="0">
                <a:uFill>
                  <a:solidFill>
                    <a:srgbClr val="000000"/>
                  </a:solidFill>
                </a:uFill>
                <a:latin typeface="Times New Roman"/>
                <a:cs typeface="Times New Roman"/>
              </a:rPr>
              <a:t> </a:t>
            </a:r>
            <a:r>
              <a:rPr sz="4000" u="sng" dirty="0">
                <a:uFill>
                  <a:solidFill>
                    <a:srgbClr val="000000"/>
                  </a:solidFill>
                </a:uFill>
                <a:latin typeface="Times New Roman"/>
                <a:cs typeface="Times New Roman"/>
              </a:rPr>
              <a:t>the analysis</a:t>
            </a:r>
            <a:r>
              <a:rPr sz="4000" u="sng" spc="-30" dirty="0">
                <a:uFill>
                  <a:solidFill>
                    <a:srgbClr val="000000"/>
                  </a:solidFill>
                </a:uFill>
                <a:latin typeface="Times New Roman"/>
                <a:cs typeface="Times New Roman"/>
              </a:rPr>
              <a:t> </a:t>
            </a:r>
            <a:endParaRPr lang="en-US" sz="4000" u="sng" spc="-10" dirty="0">
              <a:uFill>
                <a:solidFill>
                  <a:srgbClr val="000000"/>
                </a:solidFill>
              </a:uFill>
              <a:latin typeface="Times New Roman"/>
              <a:cs typeface="Times New Roman"/>
            </a:endParaRPr>
          </a:p>
        </p:txBody>
      </p:sp>
      <p:sp>
        <p:nvSpPr>
          <p:cNvPr id="5" name="object 7">
            <a:extLst>
              <a:ext uri="{FF2B5EF4-FFF2-40B4-BE49-F238E27FC236}">
                <a16:creationId xmlns:a16="http://schemas.microsoft.com/office/drawing/2014/main" id="{14E04690-FBE9-7B75-1690-103C1164A5C5}"/>
              </a:ext>
            </a:extLst>
          </p:cNvPr>
          <p:cNvSpPr txBox="1">
            <a:spLocks noGrp="1"/>
          </p:cNvSpPr>
          <p:nvPr/>
        </p:nvSpPr>
        <p:spPr>
          <a:xfrm>
            <a:off x="11087861" y="6433368"/>
            <a:ext cx="226059" cy="211454"/>
          </a:xfrm>
          <a:prstGeom prst="rect">
            <a:avLst/>
          </a:prstGeom>
        </p:spPr>
        <p:txBody>
          <a:bodyPr vert="horz" wrap="square" lIns="0" tIns="3175" rIns="0" bIns="0" rtlCol="0">
            <a:spAutoFit/>
          </a:bodyPr>
          <a:lstStyle>
            <a:defPPr>
              <a:defRPr kern="0"/>
            </a:defPPr>
            <a:lvl1pPr>
              <a:defRPr sz="1200" b="0" i="0">
                <a:solidFill>
                  <a:srgbClr val="767676"/>
                </a:solidFill>
                <a:latin typeface="Trebuchet MS"/>
                <a:cs typeface="Trebuchet MS"/>
              </a:defRPr>
            </a:lvl1pPr>
          </a:lstStyle>
          <a:p>
            <a:pPr marL="12700">
              <a:lnSpc>
                <a:spcPct val="100000"/>
              </a:lnSpc>
              <a:spcBef>
                <a:spcPts val="25"/>
              </a:spcBef>
            </a:pPr>
            <a:fld id="{81D60167-4931-47E6-BA6A-407CBD079E47}" type="slidenum">
              <a:rPr spc="-25" dirty="0"/>
              <a:pPr marL="12700">
                <a:lnSpc>
                  <a:spcPct val="100000"/>
                </a:lnSpc>
                <a:spcBef>
                  <a:spcPts val="25"/>
                </a:spcBef>
              </a:pPr>
              <a:t>5</a:t>
            </a:fld>
            <a:endParaRPr spc="-25" dirty="0"/>
          </a:p>
        </p:txBody>
      </p:sp>
      <p:pic>
        <p:nvPicPr>
          <p:cNvPr id="6" name="Picture 5" descr="A graph of blue and white bars&#10;&#10;AI-generated content may be incorrect.">
            <a:extLst>
              <a:ext uri="{FF2B5EF4-FFF2-40B4-BE49-F238E27FC236}">
                <a16:creationId xmlns:a16="http://schemas.microsoft.com/office/drawing/2014/main" id="{21BD2872-935E-4939-0D3F-0E11D5D6E852}"/>
              </a:ext>
            </a:extLst>
          </p:cNvPr>
          <p:cNvPicPr>
            <a:picLocks noChangeAspect="1"/>
          </p:cNvPicPr>
          <p:nvPr/>
        </p:nvPicPr>
        <p:blipFill>
          <a:blip r:embed="rId2"/>
          <a:stretch>
            <a:fillRect/>
          </a:stretch>
        </p:blipFill>
        <p:spPr>
          <a:xfrm>
            <a:off x="63585" y="901013"/>
            <a:ext cx="5608424" cy="3449597"/>
          </a:xfrm>
          <a:prstGeom prst="rect">
            <a:avLst/>
          </a:prstGeom>
        </p:spPr>
      </p:pic>
      <p:pic>
        <p:nvPicPr>
          <p:cNvPr id="7" name="Picture 6" descr="A graph of a number of vehicles&#10;&#10;AI-generated content may be incorrect.">
            <a:extLst>
              <a:ext uri="{FF2B5EF4-FFF2-40B4-BE49-F238E27FC236}">
                <a16:creationId xmlns:a16="http://schemas.microsoft.com/office/drawing/2014/main" id="{B01586F3-CD62-4A59-C3FF-AC548DD67D05}"/>
              </a:ext>
            </a:extLst>
          </p:cNvPr>
          <p:cNvPicPr>
            <a:picLocks noChangeAspect="1"/>
          </p:cNvPicPr>
          <p:nvPr/>
        </p:nvPicPr>
        <p:blipFill>
          <a:blip r:embed="rId3"/>
          <a:stretch>
            <a:fillRect/>
          </a:stretch>
        </p:blipFill>
        <p:spPr>
          <a:xfrm>
            <a:off x="5791885" y="906161"/>
            <a:ext cx="6395307" cy="3459893"/>
          </a:xfrm>
          <a:prstGeom prst="rect">
            <a:avLst/>
          </a:prstGeom>
        </p:spPr>
      </p:pic>
      <p:sp>
        <p:nvSpPr>
          <p:cNvPr id="8" name="TextBox 5">
            <a:extLst>
              <a:ext uri="{FF2B5EF4-FFF2-40B4-BE49-F238E27FC236}">
                <a16:creationId xmlns:a16="http://schemas.microsoft.com/office/drawing/2014/main" id="{B5D6CDCF-DCA4-C7E1-9CFB-98B88FB76510}"/>
              </a:ext>
            </a:extLst>
          </p:cNvPr>
          <p:cNvSpPr txBox="1"/>
          <p:nvPr/>
        </p:nvSpPr>
        <p:spPr>
          <a:xfrm>
            <a:off x="38113" y="4363117"/>
            <a:ext cx="5637476" cy="2585323"/>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kern="0"/>
            </a:defPPr>
          </a:lstStyle>
          <a:p>
            <a:pPr algn="l"/>
            <a:r>
              <a:rPr lang="en-US" dirty="0"/>
              <a:t>Interpretation:</a:t>
            </a:r>
          </a:p>
          <a:p>
            <a:pPr algn="l"/>
            <a:r>
              <a:rPr lang="en-US" dirty="0"/>
              <a:t>Top 10 Manufacturers by Average City Mileage:- This horizontal bar chart shows Maruti Suzuki and Datsun leading with approximately 20 MPG city mileage, followed closely by Renault at around 19.5 MPG. The top performers (Maruti Suzuki, Datsun, Renault, Mahindra, and Tata) all achieve between 18-20 MPG, suggesting these manufacturers focus on fuel-efficient city driving. </a:t>
            </a:r>
          </a:p>
        </p:txBody>
      </p:sp>
      <p:sp>
        <p:nvSpPr>
          <p:cNvPr id="9" name="TextBox 9">
            <a:extLst>
              <a:ext uri="{FF2B5EF4-FFF2-40B4-BE49-F238E27FC236}">
                <a16:creationId xmlns:a16="http://schemas.microsoft.com/office/drawing/2014/main" id="{8E77767C-B973-AE76-E33B-E9ABB10337C5}"/>
              </a:ext>
            </a:extLst>
          </p:cNvPr>
          <p:cNvSpPr txBox="1"/>
          <p:nvPr/>
        </p:nvSpPr>
        <p:spPr>
          <a:xfrm>
            <a:off x="5669226" y="4364904"/>
            <a:ext cx="6668207" cy="2308324"/>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kern="0"/>
            </a:defPPr>
          </a:lstStyle>
          <a:p>
            <a:pPr algn="l"/>
            <a:r>
              <a:rPr lang="en-US" dirty="0"/>
              <a:t>Interpretation:</a:t>
            </a:r>
          </a:p>
          <a:p>
            <a:pPr algn="l"/>
            <a:r>
              <a:rPr lang="en-US" dirty="0">
                <a:solidFill>
                  <a:srgbClr val="000000"/>
                </a:solidFill>
              </a:rPr>
              <a:t>Top 20 Non-Electric Car Manufacturers by Average City Mileage:- This chart provides a broader view of fuel efficiency across 20 manufacturers. The top performers (Maruti Suzuki, Datsun, Renault, Tata) maintain their leading positions with 20+ MPG. The bottom performers appear to achieve around 10-12 MPG, suggesting a focus on performance or larger vehicles rather than fuel economy.</a:t>
            </a:r>
            <a:endParaRPr lang="en-US" dirty="0"/>
          </a:p>
        </p:txBody>
      </p:sp>
    </p:spTree>
    <p:extLst>
      <p:ext uri="{BB962C8B-B14F-4D97-AF65-F5344CB8AC3E}">
        <p14:creationId xmlns:p14="http://schemas.microsoft.com/office/powerpoint/2010/main" val="11816580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a:extLst>
            <a:ext uri="{FF2B5EF4-FFF2-40B4-BE49-F238E27FC236}">
              <a16:creationId xmlns:a16="http://schemas.microsoft.com/office/drawing/2014/main" id="{A9AFF3F2-29F0-F3A5-D943-BBACCA649D17}"/>
            </a:ext>
          </a:extLst>
        </p:cNvPr>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4DF87510-D64C-E816-7047-11F4192DC56C}"/>
              </a:ext>
            </a:extLst>
          </p:cNvPr>
          <p:cNvSpPr>
            <a:spLocks noGrp="1"/>
          </p:cNvSpPr>
          <p:nvPr/>
        </p:nvSpPr>
        <p:spPr>
          <a:xfrm>
            <a:off x="11429999" y="6356350"/>
            <a:ext cx="521207" cy="365125"/>
          </a:xfrm>
          <a:prstGeom prst="rect">
            <a:avLst/>
          </a:prstGeom>
        </p:spPr>
        <p:txBody>
          <a:bodyPr vert="horz" lIns="91440" tIns="45720" rIns="91440" bIns="45720" rtlCol="0" anchor="ctr"/>
          <a:lstStyle>
            <a:defPPr>
              <a:defRPr kern="0"/>
            </a:defPPr>
            <a:lvl1pPr algn="r">
              <a:defRPr sz="1400">
                <a:solidFill>
                  <a:schemeClr val="tx2"/>
                </a:solidFill>
                <a:latin typeface="+mj-lt"/>
              </a:defRPr>
            </a:lvl1pPr>
          </a:lstStyle>
          <a:p>
            <a:fld id="{5E4DE196-8A13-4FF7-A07E-102851959EAB}" type="slidenum">
              <a:rPr lang="en-US" dirty="0"/>
              <a:pPr/>
              <a:t>6</a:t>
            </a:fld>
            <a:endParaRPr lang="en-US"/>
          </a:p>
        </p:txBody>
      </p:sp>
      <p:sp>
        <p:nvSpPr>
          <p:cNvPr id="5" name="object 2">
            <a:extLst>
              <a:ext uri="{FF2B5EF4-FFF2-40B4-BE49-F238E27FC236}">
                <a16:creationId xmlns:a16="http://schemas.microsoft.com/office/drawing/2014/main" id="{DDA7EB64-36A5-F8A7-41BD-9111911F123C}"/>
              </a:ext>
            </a:extLst>
          </p:cNvPr>
          <p:cNvSpPr txBox="1">
            <a:spLocks noGrp="1"/>
          </p:cNvSpPr>
          <p:nvPr/>
        </p:nvSpPr>
        <p:spPr>
          <a:xfrm>
            <a:off x="103453" y="121182"/>
            <a:ext cx="13090317" cy="536685"/>
          </a:xfrm>
          <a:prstGeom prst="rect">
            <a:avLst/>
          </a:prstGeom>
        </p:spPr>
        <p:txBody>
          <a:bodyPr vert="horz" wrap="square" lIns="0" tIns="13335" rIns="0" bIns="0" rtlCol="0" anchor="t">
            <a:spAutoFit/>
          </a:bodyPr>
          <a:lstStyle>
            <a:defPPr>
              <a:defRPr kern="0"/>
            </a:defPPr>
            <a:lvl1pPr>
              <a:defRPr sz="4400" b="0" i="0">
                <a:solidFill>
                  <a:schemeClr val="tx1"/>
                </a:solidFill>
                <a:latin typeface="Trebuchet MS"/>
                <a:ea typeface="+mj-ea"/>
                <a:cs typeface="Trebuchet MS"/>
              </a:defRPr>
            </a:lvl1pPr>
          </a:lstStyle>
          <a:p>
            <a:pPr marL="13970">
              <a:spcBef>
                <a:spcPts val="105"/>
              </a:spcBef>
            </a:pPr>
            <a:r>
              <a:rPr lang="en-US" sz="3400" spc="-10" dirty="0">
                <a:uFill>
                  <a:solidFill>
                    <a:srgbClr val="000000"/>
                  </a:solidFill>
                </a:uFill>
                <a:cs typeface="Times New Roman"/>
              </a:rPr>
              <a:t>Fuel Efficiency Analysis - </a:t>
            </a:r>
            <a:r>
              <a:rPr lang="en-US" sz="3400" u="sng" spc="-10" dirty="0">
                <a:uFill>
                  <a:solidFill>
                    <a:srgbClr val="000000"/>
                  </a:solidFill>
                </a:uFill>
                <a:latin typeface="Times New Roman"/>
                <a:cs typeface="Times New Roman"/>
              </a:rPr>
              <a:t>Insights from the analysis </a:t>
            </a:r>
            <a:r>
              <a:rPr sz="3400" u="sng" spc="-10" dirty="0">
                <a:uFill>
                  <a:solidFill>
                    <a:srgbClr val="000000"/>
                  </a:solidFill>
                </a:uFill>
                <a:latin typeface="Times New Roman"/>
                <a:cs typeface="Times New Roman"/>
              </a:rPr>
              <a:t>(continued)</a:t>
            </a:r>
            <a:endParaRPr lang="en-US" sz="3400" dirty="0"/>
          </a:p>
        </p:txBody>
      </p:sp>
      <p:pic>
        <p:nvPicPr>
          <p:cNvPr id="6" name="Picture 5" descr="A graph of a number of people&#10;&#10;AI-generated content may be incorrect.">
            <a:extLst>
              <a:ext uri="{FF2B5EF4-FFF2-40B4-BE49-F238E27FC236}">
                <a16:creationId xmlns:a16="http://schemas.microsoft.com/office/drawing/2014/main" id="{7402E3ED-B803-DD1D-F1A8-FC2942F33F2C}"/>
              </a:ext>
            </a:extLst>
          </p:cNvPr>
          <p:cNvPicPr>
            <a:picLocks noChangeAspect="1"/>
          </p:cNvPicPr>
          <p:nvPr/>
        </p:nvPicPr>
        <p:blipFill>
          <a:blip r:embed="rId2"/>
          <a:stretch>
            <a:fillRect/>
          </a:stretch>
        </p:blipFill>
        <p:spPr>
          <a:xfrm>
            <a:off x="-4376" y="659412"/>
            <a:ext cx="5692862" cy="3551797"/>
          </a:xfrm>
          <a:prstGeom prst="rect">
            <a:avLst/>
          </a:prstGeom>
        </p:spPr>
      </p:pic>
      <p:pic>
        <p:nvPicPr>
          <p:cNvPr id="7" name="Picture 6" descr="A graph of a car&#10;&#10;AI-generated content may be incorrect.">
            <a:extLst>
              <a:ext uri="{FF2B5EF4-FFF2-40B4-BE49-F238E27FC236}">
                <a16:creationId xmlns:a16="http://schemas.microsoft.com/office/drawing/2014/main" id="{4BBDF233-9869-1120-4D26-440D5669C9BC}"/>
              </a:ext>
            </a:extLst>
          </p:cNvPr>
          <p:cNvPicPr>
            <a:picLocks noChangeAspect="1"/>
          </p:cNvPicPr>
          <p:nvPr/>
        </p:nvPicPr>
        <p:blipFill>
          <a:blip r:embed="rId3"/>
          <a:stretch>
            <a:fillRect/>
          </a:stretch>
        </p:blipFill>
        <p:spPr>
          <a:xfrm>
            <a:off x="5848046" y="659027"/>
            <a:ext cx="6344771" cy="3552569"/>
          </a:xfrm>
          <a:prstGeom prst="rect">
            <a:avLst/>
          </a:prstGeom>
        </p:spPr>
      </p:pic>
      <p:sp>
        <p:nvSpPr>
          <p:cNvPr id="8" name="TextBox 3">
            <a:extLst>
              <a:ext uri="{FF2B5EF4-FFF2-40B4-BE49-F238E27FC236}">
                <a16:creationId xmlns:a16="http://schemas.microsoft.com/office/drawing/2014/main" id="{0F249F8D-2D5E-B394-3A70-4CE57F0A747D}"/>
              </a:ext>
            </a:extLst>
          </p:cNvPr>
          <p:cNvSpPr txBox="1"/>
          <p:nvPr/>
        </p:nvSpPr>
        <p:spPr>
          <a:xfrm>
            <a:off x="0" y="4113623"/>
            <a:ext cx="6108506" cy="2729028"/>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kern="0"/>
            </a:defPPr>
          </a:lstStyle>
          <a:p>
            <a:pPr algn="l"/>
            <a:r>
              <a:rPr lang="en-US" sz="1700" dirty="0"/>
              <a:t>Interpretation:</a:t>
            </a:r>
            <a:endParaRPr lang="en-US" sz="1700" dirty="0">
              <a:solidFill>
                <a:srgbClr val="000000"/>
              </a:solidFill>
            </a:endParaRPr>
          </a:p>
          <a:p>
            <a:pPr algn="l"/>
            <a:r>
              <a:rPr lang="en-US" sz="1700" dirty="0">
                <a:solidFill>
                  <a:srgbClr val="000000"/>
                </a:solidFill>
              </a:rPr>
              <a:t>Mean and Median City Mileage by Manufacturer:- This stacked bar chart compares mean (teal) and median (gray) values for four manufacturers. Renault shows the highest total range (mean + median around 42 MPG combined), followed by Mahindra and Hyundai at similar levels. Skoda shows the lowest. This reveals that median values are consistently higher than mean values for all manufacturers, indicating that fuel efficiency distributions are likely skewed by some very low-efficiency vehicles pulling the averages down.</a:t>
            </a:r>
            <a:endParaRPr lang="en-US" sz="1700" dirty="0"/>
          </a:p>
        </p:txBody>
      </p:sp>
      <p:sp>
        <p:nvSpPr>
          <p:cNvPr id="9" name="TextBox 5">
            <a:extLst>
              <a:ext uri="{FF2B5EF4-FFF2-40B4-BE49-F238E27FC236}">
                <a16:creationId xmlns:a16="http://schemas.microsoft.com/office/drawing/2014/main" id="{38A50AE4-ED40-7380-99E8-6D548C27FDFA}"/>
              </a:ext>
            </a:extLst>
          </p:cNvPr>
          <p:cNvSpPr txBox="1"/>
          <p:nvPr/>
        </p:nvSpPr>
        <p:spPr>
          <a:xfrm>
            <a:off x="5849072" y="4209587"/>
            <a:ext cx="6347703" cy="2708434"/>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kern="0"/>
            </a:defPPr>
          </a:lstStyle>
          <a:p>
            <a:pPr algn="l"/>
            <a:r>
              <a:rPr lang="en-US" sz="1700" dirty="0"/>
              <a:t>Interpretation:</a:t>
            </a:r>
            <a:endParaRPr lang="en-US" sz="1700" dirty="0">
              <a:solidFill>
                <a:srgbClr val="000000"/>
              </a:solidFill>
            </a:endParaRPr>
          </a:p>
          <a:p>
            <a:pPr algn="l"/>
            <a:r>
              <a:rPr lang="en-US" sz="1700" dirty="0">
                <a:solidFill>
                  <a:srgbClr val="000000"/>
                </a:solidFill>
              </a:rPr>
              <a:t>Displacement vs City Mileage (Top 10 by Mileage):- This scatter plot with trend line demonstrates a strong negative correlation between engine displacement and city mileage. Starting at around 110 MPG for very small engines (near 100cc), efficiency drops dramatically as displacement increases. This suggests that manufacturers seeking better fuel economy should focus on smaller displacement engines, though this must be balanced against performance requirements and market demands for different vehicle categories.</a:t>
            </a:r>
            <a:endParaRPr lang="en-US" sz="1700" dirty="0"/>
          </a:p>
        </p:txBody>
      </p:sp>
    </p:spTree>
    <p:extLst>
      <p:ext uri="{BB962C8B-B14F-4D97-AF65-F5344CB8AC3E}">
        <p14:creationId xmlns:p14="http://schemas.microsoft.com/office/powerpoint/2010/main" val="16155058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a:extLst>
            <a:ext uri="{FF2B5EF4-FFF2-40B4-BE49-F238E27FC236}">
              <a16:creationId xmlns:a16="http://schemas.microsoft.com/office/drawing/2014/main" id="{C73F3B03-8022-1A20-0D5E-1760D8439844}"/>
            </a:ext>
          </a:extLst>
        </p:cNvPr>
        <p:cNvGrpSpPr/>
        <p:nvPr/>
      </p:nvGrpSpPr>
      <p:grpSpPr>
        <a:xfrm>
          <a:off x="0" y="0"/>
          <a:ext cx="0" cy="0"/>
          <a:chOff x="0" y="0"/>
          <a:chExt cx="0" cy="0"/>
        </a:xfrm>
      </p:grpSpPr>
      <p:sp>
        <p:nvSpPr>
          <p:cNvPr id="4" name="object 2">
            <a:extLst>
              <a:ext uri="{FF2B5EF4-FFF2-40B4-BE49-F238E27FC236}">
                <a16:creationId xmlns:a16="http://schemas.microsoft.com/office/drawing/2014/main" id="{B1617BFC-E578-BD77-1B8C-402735A46EB0}"/>
              </a:ext>
            </a:extLst>
          </p:cNvPr>
          <p:cNvSpPr txBox="1">
            <a:spLocks noGrp="1"/>
          </p:cNvSpPr>
          <p:nvPr/>
        </p:nvSpPr>
        <p:spPr>
          <a:xfrm>
            <a:off x="113750" y="121182"/>
            <a:ext cx="11957616" cy="690574"/>
          </a:xfrm>
          <a:prstGeom prst="rect">
            <a:avLst/>
          </a:prstGeom>
        </p:spPr>
        <p:txBody>
          <a:bodyPr vert="horz" wrap="square" lIns="0" tIns="13335" rIns="0" bIns="0" rtlCol="0" anchor="t">
            <a:spAutoFit/>
          </a:bodyPr>
          <a:lstStyle>
            <a:defPPr>
              <a:defRPr kern="0"/>
            </a:defPPr>
            <a:lvl1pPr>
              <a:defRPr sz="4400" b="0" i="0">
                <a:solidFill>
                  <a:schemeClr val="tx1"/>
                </a:solidFill>
                <a:latin typeface="Trebuchet MS"/>
                <a:ea typeface="+mj-ea"/>
                <a:cs typeface="Trebuchet MS"/>
              </a:defRPr>
            </a:lvl1pPr>
          </a:lstStyle>
          <a:p>
            <a:pPr marL="12700">
              <a:spcBef>
                <a:spcPts val="135"/>
              </a:spcBef>
            </a:pPr>
            <a:r>
              <a:rPr lang="en-US" sz="4000" dirty="0">
                <a:uFill>
                  <a:solidFill>
                    <a:srgbClr val="000000"/>
                  </a:solidFill>
                </a:uFill>
                <a:cs typeface="Times New Roman"/>
              </a:rPr>
              <a:t>Dimensional Analysis - </a:t>
            </a:r>
            <a:r>
              <a:rPr u="sng" dirty="0">
                <a:uFill>
                  <a:solidFill>
                    <a:srgbClr val="000000"/>
                  </a:solidFill>
                </a:uFill>
                <a:latin typeface="Times New Roman"/>
                <a:cs typeface="Times New Roman"/>
              </a:rPr>
              <a:t>Insights</a:t>
            </a:r>
            <a:r>
              <a:rPr u="sng" spc="-25" dirty="0">
                <a:uFill>
                  <a:solidFill>
                    <a:srgbClr val="000000"/>
                  </a:solidFill>
                </a:uFill>
                <a:latin typeface="Times New Roman"/>
                <a:cs typeface="Times New Roman"/>
              </a:rPr>
              <a:t> </a:t>
            </a:r>
            <a:r>
              <a:rPr u="sng" dirty="0">
                <a:uFill>
                  <a:solidFill>
                    <a:srgbClr val="000000"/>
                  </a:solidFill>
                </a:uFill>
                <a:latin typeface="Times New Roman"/>
                <a:cs typeface="Times New Roman"/>
              </a:rPr>
              <a:t>from</a:t>
            </a:r>
            <a:r>
              <a:rPr u="sng" spc="-20" dirty="0">
                <a:uFill>
                  <a:solidFill>
                    <a:srgbClr val="000000"/>
                  </a:solidFill>
                </a:uFill>
                <a:latin typeface="Times New Roman"/>
                <a:cs typeface="Times New Roman"/>
              </a:rPr>
              <a:t> </a:t>
            </a:r>
            <a:r>
              <a:rPr u="sng" dirty="0">
                <a:uFill>
                  <a:solidFill>
                    <a:srgbClr val="000000"/>
                  </a:solidFill>
                </a:uFill>
                <a:latin typeface="Times New Roman"/>
                <a:cs typeface="Times New Roman"/>
              </a:rPr>
              <a:t>the analysis</a:t>
            </a:r>
            <a:r>
              <a:rPr u="sng" spc="-30" dirty="0">
                <a:uFill>
                  <a:solidFill>
                    <a:srgbClr val="000000"/>
                  </a:solidFill>
                </a:uFill>
                <a:latin typeface="Times New Roman"/>
                <a:cs typeface="Times New Roman"/>
              </a:rPr>
              <a:t> </a:t>
            </a:r>
            <a:endParaRPr lang="en-US" u="sng" spc="-10" dirty="0">
              <a:uFill>
                <a:solidFill>
                  <a:srgbClr val="000000"/>
                </a:solidFill>
              </a:uFill>
              <a:latin typeface="Times New Roman"/>
              <a:cs typeface="Times New Roman"/>
            </a:endParaRPr>
          </a:p>
        </p:txBody>
      </p:sp>
      <p:sp>
        <p:nvSpPr>
          <p:cNvPr id="5" name="object 7">
            <a:extLst>
              <a:ext uri="{FF2B5EF4-FFF2-40B4-BE49-F238E27FC236}">
                <a16:creationId xmlns:a16="http://schemas.microsoft.com/office/drawing/2014/main" id="{695ECB3A-1BD0-6537-5E16-791EB5901825}"/>
              </a:ext>
            </a:extLst>
          </p:cNvPr>
          <p:cNvSpPr txBox="1">
            <a:spLocks noGrp="1"/>
          </p:cNvSpPr>
          <p:nvPr/>
        </p:nvSpPr>
        <p:spPr>
          <a:xfrm>
            <a:off x="11087861" y="6433368"/>
            <a:ext cx="226059" cy="211454"/>
          </a:xfrm>
          <a:prstGeom prst="rect">
            <a:avLst/>
          </a:prstGeom>
        </p:spPr>
        <p:txBody>
          <a:bodyPr vert="horz" wrap="square" lIns="0" tIns="3175" rIns="0" bIns="0" rtlCol="0">
            <a:spAutoFit/>
          </a:bodyPr>
          <a:lstStyle>
            <a:defPPr>
              <a:defRPr kern="0"/>
            </a:defPPr>
            <a:lvl1pPr>
              <a:defRPr sz="1200" b="0" i="0">
                <a:solidFill>
                  <a:srgbClr val="767676"/>
                </a:solidFill>
                <a:latin typeface="Trebuchet MS"/>
                <a:cs typeface="Trebuchet MS"/>
              </a:defRPr>
            </a:lvl1pPr>
          </a:lstStyle>
          <a:p>
            <a:pPr marL="12700">
              <a:lnSpc>
                <a:spcPct val="100000"/>
              </a:lnSpc>
              <a:spcBef>
                <a:spcPts val="25"/>
              </a:spcBef>
            </a:pPr>
            <a:fld id="{81D60167-4931-47E6-BA6A-407CBD079E47}" type="slidenum">
              <a:rPr spc="-25" dirty="0"/>
              <a:pPr marL="12700">
                <a:lnSpc>
                  <a:spcPct val="100000"/>
                </a:lnSpc>
                <a:spcBef>
                  <a:spcPts val="25"/>
                </a:spcBef>
              </a:pPr>
              <a:t>7</a:t>
            </a:fld>
            <a:endParaRPr spc="-25" dirty="0"/>
          </a:p>
        </p:txBody>
      </p:sp>
      <p:pic>
        <p:nvPicPr>
          <p:cNvPr id="6" name="Picture 5" descr="A graph of different colored bars&#10;&#10;AI-generated content may be incorrect.">
            <a:extLst>
              <a:ext uri="{FF2B5EF4-FFF2-40B4-BE49-F238E27FC236}">
                <a16:creationId xmlns:a16="http://schemas.microsoft.com/office/drawing/2014/main" id="{7043F9FA-6235-2DEA-C135-33600A7713F2}"/>
              </a:ext>
            </a:extLst>
          </p:cNvPr>
          <p:cNvPicPr>
            <a:picLocks noChangeAspect="1"/>
          </p:cNvPicPr>
          <p:nvPr/>
        </p:nvPicPr>
        <p:blipFill>
          <a:blip r:embed="rId2"/>
          <a:stretch>
            <a:fillRect/>
          </a:stretch>
        </p:blipFill>
        <p:spPr>
          <a:xfrm>
            <a:off x="319216" y="815690"/>
            <a:ext cx="7022757" cy="3805593"/>
          </a:xfrm>
          <a:prstGeom prst="rect">
            <a:avLst/>
          </a:prstGeom>
        </p:spPr>
      </p:pic>
      <p:sp>
        <p:nvSpPr>
          <p:cNvPr id="7" name="TextBox 3">
            <a:extLst>
              <a:ext uri="{FF2B5EF4-FFF2-40B4-BE49-F238E27FC236}">
                <a16:creationId xmlns:a16="http://schemas.microsoft.com/office/drawing/2014/main" id="{9DA02780-C22B-B8F3-0C0C-85C3D97858DD}"/>
              </a:ext>
            </a:extLst>
          </p:cNvPr>
          <p:cNvSpPr txBox="1"/>
          <p:nvPr/>
        </p:nvSpPr>
        <p:spPr>
          <a:xfrm>
            <a:off x="3504" y="4532878"/>
            <a:ext cx="12196775" cy="2677656"/>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kern="0"/>
            </a:defPPr>
          </a:lstStyle>
          <a:p>
            <a:pPr algn="l"/>
            <a:r>
              <a:rPr lang="en-US" sz="1500" dirty="0"/>
              <a:t>Interpretation:</a:t>
            </a:r>
            <a:endParaRPr lang="en-US" sz="1500">
              <a:solidFill>
                <a:srgbClr val="000000"/>
              </a:solidFill>
            </a:endParaRPr>
          </a:p>
          <a:p>
            <a:pPr algn="l"/>
            <a:r>
              <a:rPr lang="en-US" sz="1500" dirty="0"/>
              <a:t>Make-wise Average Car Dimensions (Stacked):-  Key observations:</a:t>
            </a:r>
          </a:p>
          <a:p>
            <a:pPr marL="342900" indent="-342900" algn="l">
              <a:buChar char="•"/>
            </a:pPr>
            <a:r>
              <a:rPr lang="en-US" sz="1500" b="1" dirty="0"/>
              <a:t>Largest vehicles</a:t>
            </a:r>
            <a:r>
              <a:rPr lang="en-US" sz="1500" dirty="0"/>
              <a:t>: Bentley, Cadillac, and several luxury brands show the tallest stacked bars (around 9,500-10,000mm combined), suggesting they produce larger, more spacious vehicles</a:t>
            </a:r>
          </a:p>
          <a:p>
            <a:pPr marL="342900" indent="-342900" algn="l">
              <a:buChar char="•"/>
            </a:pPr>
            <a:r>
              <a:rPr lang="en-US" sz="1500" b="1" dirty="0"/>
              <a:t>Smallest vehicles</a:t>
            </a:r>
            <a:r>
              <a:rPr lang="en-US" sz="1500" dirty="0"/>
              <a:t>: Some manufacturers like Smart, Mini, and certain Asian brands show shorter stacked bars (around 8,000-8,500mm), indicating more compact vehicle designs</a:t>
            </a:r>
          </a:p>
          <a:p>
            <a:pPr marL="342900" indent="-342900" algn="l">
              <a:buChar char="•"/>
            </a:pPr>
            <a:r>
              <a:rPr lang="en-US" sz="1500" b="1" dirty="0"/>
              <a:t>Proportional consistency</a:t>
            </a:r>
            <a:r>
              <a:rPr lang="en-US" sz="1500" dirty="0"/>
              <a:t>: Most manufacturers show relatively consistent proportions between the three dimensions across their vehicle lineup, with length (teal) being the dominant component, followed by width (yellow), and height (purple) being the smallest.</a:t>
            </a:r>
          </a:p>
          <a:p>
            <a:pPr marL="342900" indent="-342900" algn="l">
              <a:buChar char="•"/>
            </a:pPr>
            <a:r>
              <a:rPr lang="en-US" sz="1500" b="1" dirty="0"/>
              <a:t>Market positioning</a:t>
            </a:r>
            <a:r>
              <a:rPr lang="en-US" sz="1500" dirty="0"/>
              <a:t>: Luxury brands tend toward larger dimensions while economy-focused brands favor compact designs, reflecting their target market preferences.</a:t>
            </a:r>
          </a:p>
          <a:p>
            <a:pPr algn="l"/>
            <a:endParaRPr lang="en-US" dirty="0"/>
          </a:p>
        </p:txBody>
      </p:sp>
      <p:sp>
        <p:nvSpPr>
          <p:cNvPr id="8" name="TextBox 4">
            <a:extLst>
              <a:ext uri="{FF2B5EF4-FFF2-40B4-BE49-F238E27FC236}">
                <a16:creationId xmlns:a16="http://schemas.microsoft.com/office/drawing/2014/main" id="{5F9AD7A2-7773-CE3E-01EA-6155E7B8A26C}"/>
              </a:ext>
            </a:extLst>
          </p:cNvPr>
          <p:cNvSpPr txBox="1"/>
          <p:nvPr/>
        </p:nvSpPr>
        <p:spPr>
          <a:xfrm>
            <a:off x="7418050" y="1243254"/>
            <a:ext cx="4775222" cy="1200329"/>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kern="0"/>
            </a:defPPr>
          </a:lstStyle>
          <a:p>
            <a:pPr algn="l"/>
            <a:r>
              <a:rPr lang="en-US" dirty="0">
                <a:latin typeface="Calibri"/>
                <a:ea typeface="Calibri"/>
                <a:cs typeface="Calibri"/>
              </a:rPr>
              <a:t>Interpretation:</a:t>
            </a:r>
            <a:endParaRPr lang="en-US" dirty="0">
              <a:solidFill>
                <a:srgbClr val="000000"/>
              </a:solidFill>
              <a:latin typeface="Calibri"/>
              <a:ea typeface="Calibri"/>
              <a:cs typeface="Calibri"/>
            </a:endParaRPr>
          </a:p>
          <a:p>
            <a:pPr algn="l"/>
            <a:r>
              <a:rPr lang="en-US" dirty="0">
                <a:latin typeface="Calibri"/>
                <a:ea typeface="Calibri"/>
                <a:cs typeface="Calibri"/>
              </a:rPr>
              <a:t>Make-wise Average Car Dimensions (Stacked):-   There is significant variation in overall vehicle size across brands.</a:t>
            </a:r>
            <a:endParaRPr lang="en-US" dirty="0"/>
          </a:p>
        </p:txBody>
      </p:sp>
    </p:spTree>
    <p:extLst>
      <p:ext uri="{BB962C8B-B14F-4D97-AF65-F5344CB8AC3E}">
        <p14:creationId xmlns:p14="http://schemas.microsoft.com/office/powerpoint/2010/main" val="27094294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a:extLst>
            <a:ext uri="{FF2B5EF4-FFF2-40B4-BE49-F238E27FC236}">
              <a16:creationId xmlns:a16="http://schemas.microsoft.com/office/drawing/2014/main" id="{5A5020DE-7FA9-B73F-9DBA-AA69EABF4C4E}"/>
            </a:ext>
          </a:extLst>
        </p:cNvPr>
        <p:cNvGrpSpPr/>
        <p:nvPr/>
      </p:nvGrpSpPr>
      <p:grpSpPr>
        <a:xfrm>
          <a:off x="0" y="0"/>
          <a:ext cx="0" cy="0"/>
          <a:chOff x="0" y="0"/>
          <a:chExt cx="0" cy="0"/>
        </a:xfrm>
      </p:grpSpPr>
      <p:sp>
        <p:nvSpPr>
          <p:cNvPr id="4" name="object 2">
            <a:extLst>
              <a:ext uri="{FF2B5EF4-FFF2-40B4-BE49-F238E27FC236}">
                <a16:creationId xmlns:a16="http://schemas.microsoft.com/office/drawing/2014/main" id="{E5FDA0D5-89F6-1CDC-A312-42B93D4A31C5}"/>
              </a:ext>
            </a:extLst>
          </p:cNvPr>
          <p:cNvSpPr txBox="1">
            <a:spLocks noGrp="1"/>
          </p:cNvSpPr>
          <p:nvPr/>
        </p:nvSpPr>
        <p:spPr>
          <a:xfrm>
            <a:off x="41669" y="-2385"/>
            <a:ext cx="12112075" cy="598241"/>
          </a:xfrm>
          <a:prstGeom prst="rect">
            <a:avLst/>
          </a:prstGeom>
        </p:spPr>
        <p:txBody>
          <a:bodyPr vert="horz" wrap="square" lIns="0" tIns="13335" rIns="0" bIns="0" rtlCol="0" anchor="t">
            <a:spAutoFit/>
          </a:bodyPr>
          <a:lstStyle>
            <a:defPPr>
              <a:defRPr kern="0"/>
            </a:defPPr>
            <a:lvl1pPr>
              <a:defRPr sz="4400" b="0" i="0">
                <a:solidFill>
                  <a:schemeClr val="tx1"/>
                </a:solidFill>
                <a:latin typeface="Trebuchet MS"/>
                <a:ea typeface="+mj-ea"/>
                <a:cs typeface="Trebuchet MS"/>
              </a:defRPr>
            </a:lvl1pPr>
          </a:lstStyle>
          <a:p>
            <a:pPr marL="12700">
              <a:spcBef>
                <a:spcPts val="105"/>
              </a:spcBef>
            </a:pPr>
            <a:r>
              <a:rPr lang="en-US" sz="3800" spc="-30" dirty="0">
                <a:uFill>
                  <a:solidFill>
                    <a:srgbClr val="000000"/>
                  </a:solidFill>
                </a:uFill>
                <a:cs typeface="Times New Roman"/>
              </a:rPr>
              <a:t>Dimensional Analysis - </a:t>
            </a:r>
            <a:r>
              <a:rPr lang="en-US" sz="3800" u="sng" spc="-30" dirty="0">
                <a:uFill>
                  <a:solidFill>
                    <a:srgbClr val="000000"/>
                  </a:solidFill>
                </a:uFill>
                <a:latin typeface="Times New Roman"/>
                <a:cs typeface="Times New Roman"/>
              </a:rPr>
              <a:t>Insights from the analysis </a:t>
            </a:r>
            <a:r>
              <a:rPr sz="3800" u="sng" spc="-10" dirty="0">
                <a:uFill>
                  <a:solidFill>
                    <a:srgbClr val="000000"/>
                  </a:solidFill>
                </a:uFill>
                <a:latin typeface="Times New Roman"/>
                <a:cs typeface="Times New Roman"/>
              </a:rPr>
              <a:t>(continued)</a:t>
            </a:r>
            <a:endParaRPr lang="en-US" sz="3800" dirty="0"/>
          </a:p>
        </p:txBody>
      </p:sp>
      <p:pic>
        <p:nvPicPr>
          <p:cNvPr id="5" name="Picture 4" descr="A screenshot of a computer&#10;&#10;AI-generated content may be incorrect.">
            <a:extLst>
              <a:ext uri="{FF2B5EF4-FFF2-40B4-BE49-F238E27FC236}">
                <a16:creationId xmlns:a16="http://schemas.microsoft.com/office/drawing/2014/main" id="{6AA246D7-2FED-EBB2-5AAE-083CD17A2FA1}"/>
              </a:ext>
            </a:extLst>
          </p:cNvPr>
          <p:cNvPicPr>
            <a:picLocks noChangeAspect="1"/>
          </p:cNvPicPr>
          <p:nvPr/>
        </p:nvPicPr>
        <p:blipFill>
          <a:blip r:embed="rId2"/>
          <a:stretch>
            <a:fillRect/>
          </a:stretch>
        </p:blipFill>
        <p:spPr>
          <a:xfrm>
            <a:off x="93060" y="780791"/>
            <a:ext cx="6733660" cy="3659146"/>
          </a:xfrm>
          <a:prstGeom prst="rect">
            <a:avLst/>
          </a:prstGeom>
        </p:spPr>
      </p:pic>
      <p:sp>
        <p:nvSpPr>
          <p:cNvPr id="6" name="TextBox 2">
            <a:extLst>
              <a:ext uri="{FF2B5EF4-FFF2-40B4-BE49-F238E27FC236}">
                <a16:creationId xmlns:a16="http://schemas.microsoft.com/office/drawing/2014/main" id="{83FBC410-5616-1137-0EE7-A929322943EC}"/>
              </a:ext>
            </a:extLst>
          </p:cNvPr>
          <p:cNvSpPr txBox="1"/>
          <p:nvPr/>
        </p:nvSpPr>
        <p:spPr>
          <a:xfrm>
            <a:off x="6832677" y="784024"/>
            <a:ext cx="5651565" cy="656333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kern="0"/>
            </a:defPPr>
          </a:lstStyle>
          <a:p>
            <a:pPr algn="l"/>
            <a:r>
              <a:rPr lang="en-US" sz="1750" dirty="0"/>
              <a:t>Interpretation:-</a:t>
            </a:r>
            <a:endParaRPr lang="en-US" sz="1750" dirty="0">
              <a:solidFill>
                <a:srgbClr val="000000"/>
              </a:solidFill>
            </a:endParaRPr>
          </a:p>
          <a:p>
            <a:pPr algn="l"/>
            <a:r>
              <a:rPr lang="en-US" sz="1750" dirty="0">
                <a:solidFill>
                  <a:srgbClr val="000000"/>
                </a:solidFill>
              </a:rPr>
              <a:t>This table provides precise measurements for 10 specific vehicle makes, revealing exact dimensional patterns:</a:t>
            </a:r>
          </a:p>
          <a:p>
            <a:pPr algn="l"/>
            <a:r>
              <a:rPr lang="en-US" sz="1750" b="1" dirty="0"/>
              <a:t>Height Analysis</a:t>
            </a:r>
            <a:r>
              <a:rPr lang="en-US" sz="1750" dirty="0"/>
              <a:t>:</a:t>
            </a:r>
          </a:p>
          <a:p>
            <a:pPr marL="342900" indent="-342900" algn="l">
              <a:buChar char="•"/>
            </a:pPr>
            <a:r>
              <a:rPr lang="en-US" sz="1750" dirty="0"/>
              <a:t>Range: 1,509mm (Porsche) to 1,843mm (Isuzu)</a:t>
            </a:r>
          </a:p>
          <a:p>
            <a:pPr marL="342900" indent="-342900" algn="l">
              <a:buChar char="•"/>
            </a:pPr>
            <a:r>
              <a:rPr lang="en-US" sz="1750" dirty="0"/>
              <a:t>Luxury sports cars (Bentley: 1,564mm, Porsche: 1,509mm) tend to be lower</a:t>
            </a:r>
          </a:p>
          <a:p>
            <a:pPr marL="342900" indent="-342900" algn="l">
              <a:buChar char="•"/>
            </a:pPr>
            <a:r>
              <a:rPr lang="en-US" sz="1750" dirty="0"/>
              <a:t>SUV-oriented brands (Isuzu: 1,843mm, Land Rover: 1,822mm) are notably taller</a:t>
            </a:r>
          </a:p>
          <a:p>
            <a:pPr algn="l"/>
            <a:r>
              <a:rPr lang="en-US" sz="1750" b="1" dirty="0"/>
              <a:t>Length Analysis</a:t>
            </a:r>
            <a:r>
              <a:rPr lang="en-US" sz="1750" dirty="0"/>
              <a:t>:</a:t>
            </a:r>
          </a:p>
          <a:p>
            <a:pPr marL="342900" indent="-342900" algn="l">
              <a:buChar char="•"/>
            </a:pPr>
            <a:r>
              <a:rPr lang="en-US" sz="1750" dirty="0"/>
              <a:t>Range: 4,602mm (MG) to 5,210mm (Bentley)</a:t>
            </a:r>
          </a:p>
          <a:p>
            <a:pPr marL="342900" indent="-342900" algn="l">
              <a:buChar char="•"/>
            </a:pPr>
            <a:r>
              <a:rPr lang="en-US" sz="1750" dirty="0"/>
              <a:t>Bentley leads with 5,210mm, reflecting luxury sedan/coupe focus</a:t>
            </a:r>
          </a:p>
          <a:p>
            <a:pPr marL="342900" indent="-342900" algn="l">
              <a:buChar char="•"/>
            </a:pPr>
            <a:r>
              <a:rPr lang="en-US" sz="1750" dirty="0"/>
              <a:t>Most vehicles cluster between 4,600-5,100mm, typical for mid-size to full-size vehicles</a:t>
            </a:r>
          </a:p>
          <a:p>
            <a:pPr algn="l"/>
            <a:r>
              <a:rPr lang="en-US" sz="1750" b="1" dirty="0"/>
              <a:t>Width Analysis</a:t>
            </a:r>
            <a:r>
              <a:rPr lang="en-US" sz="1750" dirty="0"/>
              <a:t>:</a:t>
            </a:r>
          </a:p>
          <a:p>
            <a:pPr marL="342900" indent="-342900" algn="l">
              <a:buChar char="•"/>
            </a:pPr>
            <a:r>
              <a:rPr lang="en-US" sz="1750" dirty="0"/>
              <a:t>Range: 1,822mm (Mitsubishi) to 2,173mm (Land Rover)</a:t>
            </a:r>
          </a:p>
          <a:p>
            <a:pPr marL="342900" indent="-342900" algn="l">
              <a:buChar char="•"/>
            </a:pPr>
            <a:r>
              <a:rPr lang="en-US" sz="1750" dirty="0"/>
              <a:t>Land Rover shows exceptional width (2,173mm), consistent with SUV design</a:t>
            </a:r>
          </a:p>
          <a:p>
            <a:pPr marL="342900" indent="-342900" algn="l">
              <a:buChar char="•"/>
            </a:pPr>
            <a:r>
              <a:rPr lang="en-US" sz="1750" dirty="0"/>
              <a:t>Most manufacturers fall between 1,850-2,100mm width</a:t>
            </a:r>
          </a:p>
          <a:p>
            <a:pPr algn="l"/>
            <a:endParaRPr lang="en-US" dirty="0"/>
          </a:p>
        </p:txBody>
      </p:sp>
      <p:sp>
        <p:nvSpPr>
          <p:cNvPr id="7" name="TextBox 3">
            <a:extLst>
              <a:ext uri="{FF2B5EF4-FFF2-40B4-BE49-F238E27FC236}">
                <a16:creationId xmlns:a16="http://schemas.microsoft.com/office/drawing/2014/main" id="{84E2E5BA-F92E-9F8A-E2D0-D2AF9716A153}"/>
              </a:ext>
            </a:extLst>
          </p:cNvPr>
          <p:cNvSpPr txBox="1"/>
          <p:nvPr/>
        </p:nvSpPr>
        <p:spPr>
          <a:xfrm>
            <a:off x="44908" y="4437415"/>
            <a:ext cx="6752085" cy="279307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kern="0"/>
            </a:defPPr>
          </a:lstStyle>
          <a:p>
            <a:pPr algn="l"/>
            <a:r>
              <a:rPr lang="en-US" sz="1750" dirty="0"/>
              <a:t>Interpretation:-</a:t>
            </a:r>
            <a:endParaRPr lang="en-US" sz="1750" dirty="0">
              <a:solidFill>
                <a:srgbClr val="000000"/>
              </a:solidFill>
            </a:endParaRPr>
          </a:p>
          <a:p>
            <a:pPr algn="l"/>
            <a:r>
              <a:rPr lang="en-US" sz="1750" b="1" dirty="0">
                <a:solidFill>
                  <a:srgbClr val="000000"/>
                </a:solidFill>
              </a:rPr>
              <a:t>Design Implications</a:t>
            </a:r>
            <a:r>
              <a:rPr lang="en-US" sz="1750" dirty="0">
                <a:solidFill>
                  <a:srgbClr val="000000"/>
                </a:solidFill>
              </a:rPr>
              <a:t>:</a:t>
            </a:r>
            <a:endParaRPr lang="en-US" sz="1750" dirty="0"/>
          </a:p>
          <a:p>
            <a:pPr marL="342900" indent="-342900" algn="l">
              <a:buChar char="•"/>
            </a:pPr>
            <a:r>
              <a:rPr lang="en-US" sz="1750" dirty="0">
                <a:solidFill>
                  <a:srgbClr val="000000"/>
                </a:solidFill>
              </a:rPr>
              <a:t>Bentley optimizes for luxury with maximum length but moderate height</a:t>
            </a:r>
            <a:endParaRPr lang="en-US" sz="1750" dirty="0"/>
          </a:p>
          <a:p>
            <a:pPr marL="342900" indent="-342900" algn="l">
              <a:buChar char="•"/>
            </a:pPr>
            <a:r>
              <a:rPr lang="en-US" sz="1750" dirty="0">
                <a:solidFill>
                  <a:srgbClr val="000000"/>
                </a:solidFill>
              </a:rPr>
              <a:t>Land Rover prioritizes SUV functionality with maximum width and high stance</a:t>
            </a:r>
            <a:endParaRPr lang="en-US" sz="1750" dirty="0"/>
          </a:p>
          <a:p>
            <a:pPr marL="342900" indent="-342900" algn="l">
              <a:buChar char="•"/>
            </a:pPr>
            <a:r>
              <a:rPr lang="en-US" sz="1750" dirty="0">
                <a:solidFill>
                  <a:srgbClr val="000000"/>
                </a:solidFill>
              </a:rPr>
              <a:t>Porsche maintains sports car profile with minimal height</a:t>
            </a:r>
            <a:endParaRPr lang="en-US" sz="1750" dirty="0"/>
          </a:p>
          <a:p>
            <a:pPr marL="342900" indent="-342900" algn="l">
              <a:buChar char="•"/>
            </a:pPr>
            <a:r>
              <a:rPr lang="en-US" sz="1750" dirty="0">
                <a:solidFill>
                  <a:srgbClr val="000000"/>
                </a:solidFill>
              </a:rPr>
              <a:t>The data reflects each brand's core vehicle category and target market positioning so that they can be sold accordingly.</a:t>
            </a:r>
            <a:endParaRPr lang="en-US" sz="1750" dirty="0"/>
          </a:p>
          <a:p>
            <a:pPr algn="l"/>
            <a:endParaRPr lang="en-US" dirty="0">
              <a:solidFill>
                <a:srgbClr val="000000"/>
              </a:solidFill>
            </a:endParaRPr>
          </a:p>
        </p:txBody>
      </p:sp>
    </p:spTree>
    <p:extLst>
      <p:ext uri="{BB962C8B-B14F-4D97-AF65-F5344CB8AC3E}">
        <p14:creationId xmlns:p14="http://schemas.microsoft.com/office/powerpoint/2010/main" val="5916942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a:extLst>
            <a:ext uri="{FF2B5EF4-FFF2-40B4-BE49-F238E27FC236}">
              <a16:creationId xmlns:a16="http://schemas.microsoft.com/office/drawing/2014/main" id="{6FB34485-F091-6799-2BD1-DC6E2012EBEB}"/>
            </a:ext>
          </a:extLst>
        </p:cNvPr>
        <p:cNvGrpSpPr/>
        <p:nvPr/>
      </p:nvGrpSpPr>
      <p:grpSpPr>
        <a:xfrm>
          <a:off x="0" y="0"/>
          <a:ext cx="0" cy="0"/>
          <a:chOff x="0" y="0"/>
          <a:chExt cx="0" cy="0"/>
        </a:xfrm>
      </p:grpSpPr>
      <p:sp>
        <p:nvSpPr>
          <p:cNvPr id="4" name="object 2">
            <a:extLst>
              <a:ext uri="{FF2B5EF4-FFF2-40B4-BE49-F238E27FC236}">
                <a16:creationId xmlns:a16="http://schemas.microsoft.com/office/drawing/2014/main" id="{B534685D-BA7B-09BC-AA5D-A73A3471B212}"/>
              </a:ext>
            </a:extLst>
          </p:cNvPr>
          <p:cNvSpPr txBox="1">
            <a:spLocks noGrp="1"/>
          </p:cNvSpPr>
          <p:nvPr/>
        </p:nvSpPr>
        <p:spPr>
          <a:xfrm>
            <a:off x="10779" y="182966"/>
            <a:ext cx="12184153" cy="598241"/>
          </a:xfrm>
          <a:prstGeom prst="rect">
            <a:avLst/>
          </a:prstGeom>
        </p:spPr>
        <p:txBody>
          <a:bodyPr vert="horz" wrap="square" lIns="0" tIns="13335" rIns="0" bIns="0" rtlCol="0" anchor="t">
            <a:spAutoFit/>
          </a:bodyPr>
          <a:lstStyle>
            <a:defPPr>
              <a:defRPr kern="0"/>
            </a:defPPr>
            <a:lvl1pPr>
              <a:defRPr sz="4400" b="0" i="0">
                <a:solidFill>
                  <a:schemeClr val="tx1"/>
                </a:solidFill>
                <a:latin typeface="Trebuchet MS"/>
                <a:ea typeface="+mj-ea"/>
                <a:cs typeface="Trebuchet MS"/>
              </a:defRPr>
            </a:lvl1pPr>
          </a:lstStyle>
          <a:p>
            <a:pPr marL="12700">
              <a:spcBef>
                <a:spcPts val="130"/>
              </a:spcBef>
            </a:pPr>
            <a:r>
              <a:rPr lang="en-US" sz="3800" dirty="0">
                <a:uFill>
                  <a:solidFill>
                    <a:srgbClr val="000000"/>
                  </a:solidFill>
                </a:uFill>
                <a:cs typeface="Times New Roman"/>
              </a:rPr>
              <a:t>Market Segmentation Analysis - </a:t>
            </a:r>
            <a:r>
              <a:rPr sz="3800" u="sng" dirty="0">
                <a:uFill>
                  <a:solidFill>
                    <a:srgbClr val="000000"/>
                  </a:solidFill>
                </a:uFill>
                <a:latin typeface="Times New Roman"/>
                <a:cs typeface="Times New Roman"/>
              </a:rPr>
              <a:t>Insights</a:t>
            </a:r>
            <a:r>
              <a:rPr sz="3800" u="sng" spc="-30" dirty="0">
                <a:uFill>
                  <a:solidFill>
                    <a:srgbClr val="000000"/>
                  </a:solidFill>
                </a:uFill>
                <a:latin typeface="Times New Roman"/>
                <a:cs typeface="Times New Roman"/>
              </a:rPr>
              <a:t> </a:t>
            </a:r>
            <a:r>
              <a:rPr sz="3800" u="sng" dirty="0">
                <a:uFill>
                  <a:solidFill>
                    <a:srgbClr val="000000"/>
                  </a:solidFill>
                </a:uFill>
                <a:latin typeface="Times New Roman"/>
                <a:cs typeface="Times New Roman"/>
              </a:rPr>
              <a:t>from</a:t>
            </a:r>
            <a:r>
              <a:rPr sz="3800" u="sng" spc="-15" dirty="0">
                <a:uFill>
                  <a:solidFill>
                    <a:srgbClr val="000000"/>
                  </a:solidFill>
                </a:uFill>
                <a:latin typeface="Times New Roman"/>
                <a:cs typeface="Times New Roman"/>
              </a:rPr>
              <a:t> </a:t>
            </a:r>
            <a:r>
              <a:rPr sz="3800" u="sng" dirty="0">
                <a:uFill>
                  <a:solidFill>
                    <a:srgbClr val="000000"/>
                  </a:solidFill>
                </a:uFill>
                <a:latin typeface="Times New Roman"/>
                <a:cs typeface="Times New Roman"/>
              </a:rPr>
              <a:t>the</a:t>
            </a:r>
            <a:r>
              <a:rPr sz="3800" u="sng" spc="5" dirty="0">
                <a:uFill>
                  <a:solidFill>
                    <a:srgbClr val="000000"/>
                  </a:solidFill>
                </a:uFill>
                <a:latin typeface="Times New Roman"/>
                <a:cs typeface="Times New Roman"/>
              </a:rPr>
              <a:t> </a:t>
            </a:r>
            <a:r>
              <a:rPr sz="3800" u="sng" dirty="0">
                <a:uFill>
                  <a:solidFill>
                    <a:srgbClr val="000000"/>
                  </a:solidFill>
                </a:uFill>
                <a:latin typeface="Times New Roman"/>
                <a:cs typeface="Times New Roman"/>
              </a:rPr>
              <a:t>analysis</a:t>
            </a:r>
            <a:endParaRPr lang="en-US" sz="3800" u="sng" spc="-10">
              <a:uFill>
                <a:solidFill>
                  <a:srgbClr val="000000"/>
                </a:solidFill>
              </a:uFill>
              <a:latin typeface="Times New Roman"/>
              <a:cs typeface="Times New Roman"/>
            </a:endParaRPr>
          </a:p>
        </p:txBody>
      </p:sp>
      <p:sp>
        <p:nvSpPr>
          <p:cNvPr id="5" name="object 10">
            <a:extLst>
              <a:ext uri="{FF2B5EF4-FFF2-40B4-BE49-F238E27FC236}">
                <a16:creationId xmlns:a16="http://schemas.microsoft.com/office/drawing/2014/main" id="{FC70E834-1788-FB44-7B77-1CDF4932DE5F}"/>
              </a:ext>
            </a:extLst>
          </p:cNvPr>
          <p:cNvSpPr txBox="1">
            <a:spLocks noGrp="1"/>
          </p:cNvSpPr>
          <p:nvPr/>
        </p:nvSpPr>
        <p:spPr>
          <a:xfrm>
            <a:off x="11087861" y="6433368"/>
            <a:ext cx="226059" cy="211454"/>
          </a:xfrm>
          <a:prstGeom prst="rect">
            <a:avLst/>
          </a:prstGeom>
        </p:spPr>
        <p:txBody>
          <a:bodyPr vert="horz" wrap="square" lIns="0" tIns="3175" rIns="0" bIns="0" rtlCol="0">
            <a:spAutoFit/>
          </a:bodyPr>
          <a:lstStyle>
            <a:defPPr>
              <a:defRPr kern="0"/>
            </a:defPPr>
            <a:lvl1pPr>
              <a:defRPr sz="1200" b="0" i="0">
                <a:solidFill>
                  <a:srgbClr val="767676"/>
                </a:solidFill>
                <a:latin typeface="Trebuchet MS"/>
                <a:cs typeface="Trebuchet MS"/>
              </a:defRPr>
            </a:lvl1pPr>
          </a:lstStyle>
          <a:p>
            <a:pPr marL="12700">
              <a:lnSpc>
                <a:spcPct val="100000"/>
              </a:lnSpc>
              <a:spcBef>
                <a:spcPts val="25"/>
              </a:spcBef>
            </a:pPr>
            <a:fld id="{81D60167-4931-47E6-BA6A-407CBD079E47}" type="slidenum">
              <a:rPr spc="-25" dirty="0"/>
              <a:pPr marL="12700">
                <a:lnSpc>
                  <a:spcPct val="100000"/>
                </a:lnSpc>
                <a:spcBef>
                  <a:spcPts val="25"/>
                </a:spcBef>
              </a:pPr>
              <a:t>9</a:t>
            </a:fld>
            <a:endParaRPr spc="-25" dirty="0"/>
          </a:p>
        </p:txBody>
      </p:sp>
      <p:pic>
        <p:nvPicPr>
          <p:cNvPr id="6" name="Picture 5" descr="A graph of blue lines&#10;&#10;AI-generated content may be incorrect.">
            <a:extLst>
              <a:ext uri="{FF2B5EF4-FFF2-40B4-BE49-F238E27FC236}">
                <a16:creationId xmlns:a16="http://schemas.microsoft.com/office/drawing/2014/main" id="{60A7C86D-5857-62D7-0BF4-8F2DE5C59FBD}"/>
              </a:ext>
            </a:extLst>
          </p:cNvPr>
          <p:cNvPicPr>
            <a:picLocks noChangeAspect="1"/>
          </p:cNvPicPr>
          <p:nvPr/>
        </p:nvPicPr>
        <p:blipFill>
          <a:blip r:embed="rId2"/>
          <a:stretch>
            <a:fillRect/>
          </a:stretch>
        </p:blipFill>
        <p:spPr>
          <a:xfrm>
            <a:off x="159737" y="775644"/>
            <a:ext cx="6785662" cy="3762118"/>
          </a:xfrm>
          <a:prstGeom prst="rect">
            <a:avLst/>
          </a:prstGeom>
        </p:spPr>
      </p:pic>
      <p:sp>
        <p:nvSpPr>
          <p:cNvPr id="7" name="TextBox 2">
            <a:extLst>
              <a:ext uri="{FF2B5EF4-FFF2-40B4-BE49-F238E27FC236}">
                <a16:creationId xmlns:a16="http://schemas.microsoft.com/office/drawing/2014/main" id="{65F77BD3-1A34-88E4-FF18-CB57B48DA8A1}"/>
              </a:ext>
            </a:extLst>
          </p:cNvPr>
          <p:cNvSpPr txBox="1"/>
          <p:nvPr/>
        </p:nvSpPr>
        <p:spPr>
          <a:xfrm>
            <a:off x="6997219" y="924681"/>
            <a:ext cx="5078849" cy="3970318"/>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kern="0"/>
            </a:defPPr>
          </a:lstStyle>
          <a:p>
            <a:pPr algn="l"/>
            <a:r>
              <a:rPr lang="en-US" dirty="0"/>
              <a:t>Interpretation:-</a:t>
            </a:r>
          </a:p>
          <a:p>
            <a:pPr algn="l"/>
            <a:r>
              <a:rPr lang="en-US" dirty="0">
                <a:solidFill>
                  <a:srgbClr val="000000"/>
                </a:solidFill>
              </a:rPr>
              <a:t>Market Segmentation Analysis: Top 5 Most Preferred Car Body Types:</a:t>
            </a:r>
          </a:p>
          <a:p>
            <a:pPr algn="l"/>
            <a:r>
              <a:rPr lang="en-US" dirty="0"/>
              <a:t>This horizontal bar chart reveals significant insights into automotive market segmentation based on body type preferences.</a:t>
            </a:r>
          </a:p>
          <a:p>
            <a:pPr algn="l"/>
            <a:r>
              <a:rPr lang="en-US" b="1" dirty="0"/>
              <a:t>Market Dominance Pattern</a:t>
            </a:r>
            <a:r>
              <a:rPr lang="en-US" dirty="0"/>
              <a:t>: The chart shows five distinct body types (labeled 0, 2, 4, 6, 8) with nearly equal market share, each representing approximately 1.0 (or 100%) of manufactured cars in their respective categories. This uniform distribution suggests a well-balanced market segmentation strategy across the automotive industry.</a:t>
            </a:r>
          </a:p>
        </p:txBody>
      </p:sp>
      <p:sp>
        <p:nvSpPr>
          <p:cNvPr id="8" name="TextBox 3">
            <a:extLst>
              <a:ext uri="{FF2B5EF4-FFF2-40B4-BE49-F238E27FC236}">
                <a16:creationId xmlns:a16="http://schemas.microsoft.com/office/drawing/2014/main" id="{DFF3D892-83E4-8059-F3D8-910BDEB1B84E}"/>
              </a:ext>
            </a:extLst>
          </p:cNvPr>
          <p:cNvSpPr txBox="1"/>
          <p:nvPr/>
        </p:nvSpPr>
        <p:spPr>
          <a:xfrm>
            <a:off x="20809" y="4551114"/>
            <a:ext cx="11861046" cy="2585323"/>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kern="0"/>
            </a:defPPr>
          </a:lstStyle>
          <a:p>
            <a:pPr algn="l"/>
            <a:r>
              <a:rPr lang="en-US" dirty="0">
                <a:latin typeface="Calibri"/>
                <a:ea typeface="Calibri"/>
                <a:cs typeface="Calibri"/>
              </a:rPr>
              <a:t>Interpretation:-</a:t>
            </a:r>
          </a:p>
          <a:p>
            <a:pPr algn="l"/>
            <a:r>
              <a:rPr lang="en-US" b="1" dirty="0"/>
              <a:t>Strategic Implications</a:t>
            </a:r>
            <a:r>
              <a:rPr lang="en-US" dirty="0"/>
              <a:t>:</a:t>
            </a:r>
          </a:p>
          <a:p>
            <a:pPr marL="342900" indent="-342900" algn="l">
              <a:buChar char="•"/>
            </a:pPr>
            <a:r>
              <a:rPr lang="en-US" dirty="0"/>
              <a:t>Manufacturers should maintain balanced production across all five body types</a:t>
            </a:r>
          </a:p>
          <a:p>
            <a:pPr marL="342900" indent="-342900" algn="l">
              <a:buChar char="•"/>
            </a:pPr>
            <a:r>
              <a:rPr lang="en-US" dirty="0"/>
              <a:t>Marketing strategies should be tailored to distinct demographic groups for each category</a:t>
            </a:r>
          </a:p>
          <a:p>
            <a:pPr marL="342900" indent="-342900" algn="l">
              <a:buChar char="•"/>
            </a:pPr>
            <a:r>
              <a:rPr lang="en-US" dirty="0"/>
              <a:t>R&amp;D investments should be distributed across all segments to maintain competitive positioning</a:t>
            </a:r>
          </a:p>
          <a:p>
            <a:pPr marL="342900" indent="-342900" algn="l">
              <a:buChar char="•"/>
            </a:pPr>
            <a:r>
              <a:rPr lang="en-US" dirty="0"/>
              <a:t>This segmentation pattern suggests a stable, mature market with predictable demand patterns.</a:t>
            </a:r>
          </a:p>
          <a:p>
            <a:pPr algn="l"/>
            <a:r>
              <a:rPr lang="en-US" dirty="0">
                <a:solidFill>
                  <a:srgbClr val="000000"/>
                </a:solidFill>
              </a:rPr>
              <a:t>The numerical labeling (0, 2, 4, 6, 8)  along the Y axis(Car Body Type) represents the 5 most preferred car body types.</a:t>
            </a:r>
            <a:endParaRPr lang="en-US" dirty="0"/>
          </a:p>
          <a:p>
            <a:pPr algn="l"/>
            <a:endParaRPr lang="en-US" dirty="0">
              <a:solidFill>
                <a:srgbClr val="000000"/>
              </a:solidFill>
            </a:endParaRPr>
          </a:p>
        </p:txBody>
      </p:sp>
    </p:spTree>
    <p:extLst>
      <p:ext uri="{BB962C8B-B14F-4D97-AF65-F5344CB8AC3E}">
        <p14:creationId xmlns:p14="http://schemas.microsoft.com/office/powerpoint/2010/main" val="36300348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445</cp:revision>
  <dcterms:created xsi:type="dcterms:W3CDTF">2025-05-28T12:44:07Z</dcterms:created>
  <dcterms:modified xsi:type="dcterms:W3CDTF">2025-05-30T17:35:54Z</dcterms:modified>
</cp:coreProperties>
</file>