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FFC9C1-B3E7-4D7C-90B6-651B2F2797B1}" v="183" dt="2024-05-30T06:19:20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Share in Market Based</a:t>
            </a:r>
            <a:r>
              <a:rPr lang="en-US" baseline="0" dirty="0"/>
              <a:t> upon the number of set</a:t>
            </a:r>
          </a:p>
          <a:p>
            <a:pPr>
              <a:defRPr/>
            </a:pP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 in Market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BC4-435B-BB66-8EFAB4B7C1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BC4-435B-BB66-8EFAB4B7C1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BC4-435B-BB66-8EFAB4B7C1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BC4-435B-BB66-8EFAB4B7C1F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BC4-435B-BB66-8EFAB4B7C1F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7BC4-435B-BB66-8EFAB4B7C1F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7BC4-435B-BB66-8EFAB4B7C1F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7BC4-435B-BB66-8EFAB4B7C1F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RHI Magnesita</c:v>
                </c:pt>
                <c:pt idx="1">
                  <c:v>TRL Krosaki Refractories Ltd.</c:v>
                </c:pt>
                <c:pt idx="2">
                  <c:v>Saint-Gobain</c:v>
                </c:pt>
                <c:pt idx="3">
                  <c:v>Arvind Ceramics Pvt. Ltd.</c:v>
                </c:pt>
                <c:pt idx="4">
                  <c:v>Sarvesh Refractories Pvt. Ltd.</c:v>
                </c:pt>
                <c:pt idx="5">
                  <c:v>Manishri Refractories and Ceramics Pvt. Ltd.</c:v>
                </c:pt>
                <c:pt idx="6">
                  <c:v>SKG Refractories Ltd.</c:v>
                </c:pt>
                <c:pt idx="7">
                  <c:v>Wugang Refractory Co. Ltd.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62</c:v>
                </c:pt>
                <c:pt idx="1">
                  <c:v>40</c:v>
                </c:pt>
                <c:pt idx="2">
                  <c:v>19</c:v>
                </c:pt>
                <c:pt idx="3">
                  <c:v>6</c:v>
                </c:pt>
                <c:pt idx="4">
                  <c:v>6</c:v>
                </c:pt>
                <c:pt idx="5">
                  <c:v>4</c:v>
                </c:pt>
                <c:pt idx="6">
                  <c:v>4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09-423D-9578-D641BAA1D7C2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864583333333338"/>
          <c:y val="0.26865135608048996"/>
          <c:w val="0.29906250000000006"/>
          <c:h val="0.506873140857392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ASC Bricks Potential
( MT)</a:t>
            </a:r>
          </a:p>
        </c:rich>
      </c:tx>
      <c:layout>
        <c:manualLayout>
          <c:xMode val="edge"/>
          <c:yMode val="edge"/>
          <c:x val="0.35742708333333334"/>
          <c:y val="2.03703703703703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Only ASC
( MT)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5AE-4EC3-A27E-6AFFDA39E5E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5AE-4EC3-A27E-6AFFDA39E5E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5AE-4EC3-A27E-6AFFDA39E5E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5AE-4EC3-A27E-6AFFDA39E5E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5AE-4EC3-A27E-6AFFDA39E5E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F5AE-4EC3-A27E-6AFFDA39E5E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F5AE-4EC3-A27E-6AFFDA39E5E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F5AE-4EC3-A27E-6AFFDA39E5E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F5AE-4EC3-A27E-6AFFDA39E5E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F5AE-4EC3-A27E-6AFFDA39E5EF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F5AE-4EC3-A27E-6AFFDA39E5EF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F5AE-4EC3-A27E-6AFFDA39E5EF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F5AE-4EC3-A27E-6AFFDA39E5E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Sheet1!$A$2:$A$14</c:f>
              <c:strCache>
                <c:ptCount val="13"/>
                <c:pt idx="0">
                  <c:v>Tata- Kalinga</c:v>
                </c:pt>
                <c:pt idx="1">
                  <c:v>Tata - JSR</c:v>
                </c:pt>
                <c:pt idx="2">
                  <c:v>JSW-Dolvi</c:v>
                </c:pt>
                <c:pt idx="3">
                  <c:v>JSW - BPSL</c:v>
                </c:pt>
                <c:pt idx="4">
                  <c:v>JSW-Dolvi</c:v>
                </c:pt>
                <c:pt idx="5">
                  <c:v>JSW Vjng</c:v>
                </c:pt>
                <c:pt idx="6">
                  <c:v>JSPL</c:v>
                </c:pt>
                <c:pt idx="7">
                  <c:v>JSW Vjng</c:v>
                </c:pt>
                <c:pt idx="8">
                  <c:v>SAIL BSP</c:v>
                </c:pt>
                <c:pt idx="9">
                  <c:v>SAIL RSP</c:v>
                </c:pt>
                <c:pt idx="10">
                  <c:v>SAIL Bokaro</c:v>
                </c:pt>
                <c:pt idx="11">
                  <c:v>JSW - JVML</c:v>
                </c:pt>
                <c:pt idx="12">
                  <c:v>Tata - JSR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2856</c:v>
                </c:pt>
                <c:pt idx="1">
                  <c:v>2016</c:v>
                </c:pt>
                <c:pt idx="2">
                  <c:v>1764</c:v>
                </c:pt>
                <c:pt idx="3">
                  <c:v>1688</c:v>
                </c:pt>
                <c:pt idx="4">
                  <c:v>1680</c:v>
                </c:pt>
                <c:pt idx="5">
                  <c:v>1676</c:v>
                </c:pt>
                <c:pt idx="6">
                  <c:v>1575</c:v>
                </c:pt>
                <c:pt idx="7">
                  <c:v>1470</c:v>
                </c:pt>
                <c:pt idx="8">
                  <c:v>1229</c:v>
                </c:pt>
                <c:pt idx="9">
                  <c:v>922</c:v>
                </c:pt>
                <c:pt idx="10">
                  <c:v>918</c:v>
                </c:pt>
                <c:pt idx="11">
                  <c:v>878</c:v>
                </c:pt>
                <c:pt idx="12">
                  <c:v>730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E8-42E5-A90A-E05744A15C7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589640748031494"/>
          <c:y val="0.26359142607174102"/>
          <c:w val="0.210353592519685"/>
          <c:h val="0.57227996500437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ASC Bricks Potential (</a:t>
            </a:r>
            <a:r>
              <a:rPr lang="en-IN" sz="2200" b="1" i="0" u="none" strike="noStrike" baseline="0" dirty="0">
                <a:effectLst/>
              </a:rPr>
              <a:t>19400 </a:t>
            </a:r>
            <a:r>
              <a:rPr lang="en-US" dirty="0"/>
              <a:t>MT)</a:t>
            </a:r>
          </a:p>
        </c:rich>
      </c:tx>
      <c:layout>
        <c:manualLayout>
          <c:xMode val="edge"/>
          <c:yMode val="edge"/>
          <c:x val="0.38975779199475064"/>
          <c:y val="1.1111111111111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577814843980878"/>
          <c:y val="0.10713896179644211"/>
          <c:w val="0.67253841462256025"/>
          <c:h val="0.8928610382035578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ASC Potential (MT)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D733-4DD2-95B4-2711B3E3FD75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733-4DD2-95B4-2711B3E3FD75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733-4DD2-95B4-2711B3E3FD75}"/>
              </c:ext>
            </c:extLst>
          </c:dPt>
          <c:dPt>
            <c:idx val="3"/>
            <c:bubble3D val="0"/>
            <c:spPr>
              <a:solidFill>
                <a:srgbClr val="FF4747">
                  <a:alpha val="94902"/>
                </a:srgb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733-4DD2-95B4-2711B3E3FD75}"/>
              </c:ext>
            </c:extLst>
          </c:dPt>
          <c:dPt>
            <c:idx val="4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733-4DD2-95B4-2711B3E3FD75}"/>
              </c:ext>
            </c:extLst>
          </c:dPt>
          <c:dPt>
            <c:idx val="5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733-4DD2-95B4-2711B3E3FD75}"/>
              </c:ext>
            </c:extLst>
          </c:dPt>
          <c:dPt>
            <c:idx val="6"/>
            <c:bubble3D val="0"/>
            <c:spPr>
              <a:solidFill>
                <a:schemeClr val="accent4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D733-4DD2-95B4-2711B3E3FD75}"/>
              </c:ext>
            </c:extLst>
          </c:dPt>
          <c:dPt>
            <c:idx val="7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733-4DD2-95B4-2711B3E3FD75}"/>
              </c:ext>
            </c:extLst>
          </c:dPt>
          <c:dPt>
            <c:idx val="8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D733-4DD2-95B4-2711B3E3FD75}"/>
              </c:ext>
            </c:extLst>
          </c:dPt>
          <c:dPt>
            <c:idx val="9"/>
            <c:bubble3D val="0"/>
            <c:spPr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733-4DD2-95B4-2711B3E3FD7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JSW-Dolvi</c:v>
                </c:pt>
                <c:pt idx="1">
                  <c:v>JSW Vjng</c:v>
                </c:pt>
                <c:pt idx="2">
                  <c:v>Tata- Kalinga</c:v>
                </c:pt>
                <c:pt idx="3">
                  <c:v>Tata - JSR</c:v>
                </c:pt>
                <c:pt idx="4">
                  <c:v>JSW - BPSL</c:v>
                </c:pt>
                <c:pt idx="5">
                  <c:v>JSPL</c:v>
                </c:pt>
                <c:pt idx="6">
                  <c:v>SAIL BSP</c:v>
                </c:pt>
                <c:pt idx="7">
                  <c:v>SAIL RSP</c:v>
                </c:pt>
                <c:pt idx="8">
                  <c:v>SAIL Bokaro</c:v>
                </c:pt>
                <c:pt idx="9">
                  <c:v>JSW - JVML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3444</c:v>
                </c:pt>
                <c:pt idx="1">
                  <c:v>3146</c:v>
                </c:pt>
                <c:pt idx="2">
                  <c:v>2856</c:v>
                </c:pt>
                <c:pt idx="3">
                  <c:v>2746</c:v>
                </c:pt>
                <c:pt idx="4">
                  <c:v>1688</c:v>
                </c:pt>
                <c:pt idx="5">
                  <c:v>1575</c:v>
                </c:pt>
                <c:pt idx="6">
                  <c:v>1229</c:v>
                </c:pt>
                <c:pt idx="7">
                  <c:v>922</c:v>
                </c:pt>
                <c:pt idx="8">
                  <c:v>918</c:v>
                </c:pt>
                <c:pt idx="9">
                  <c:v>878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33-4DD2-95B4-2711B3E3FD7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82187500000000002"/>
          <c:y val="0.28260702828813061"/>
          <c:w val="0.11660359251968504"/>
          <c:h val="0.388221055701370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166119586614173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833628608923886"/>
          <c:y val="7.5657480314960626E-2"/>
          <c:w val="0.50223433398950135"/>
          <c:h val="0.8928610382035578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Share in Market (MT)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762-4641-BCE8-3BBEB12A9B9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762-4641-BCE8-3BBEB12A9B9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762-4641-BCE8-3BBEB12A9B9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762-4641-BCE8-3BBEB12A9B9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762-4641-BCE8-3BBEB12A9B9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762-4641-BCE8-3BBEB12A9B9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762-4641-BCE8-3BBEB12A9B9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C762-4641-BCE8-3BBEB12A9B9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Sheet1!$A$2:$A$9</c:f>
              <c:strCache>
                <c:ptCount val="8"/>
                <c:pt idx="0">
                  <c:v>RHI Magnesita</c:v>
                </c:pt>
                <c:pt idx="1">
                  <c:v>TRL Krosaki</c:v>
                </c:pt>
                <c:pt idx="2">
                  <c:v>Saint Gobain</c:v>
                </c:pt>
                <c:pt idx="3">
                  <c:v>Sarvesh</c:v>
                </c:pt>
                <c:pt idx="4">
                  <c:v>SKG </c:v>
                </c:pt>
                <c:pt idx="5">
                  <c:v>Manishri</c:v>
                </c:pt>
                <c:pt idx="6">
                  <c:v>Arvind</c:v>
                </c:pt>
                <c:pt idx="7">
                  <c:v>Wugang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6863.72</c:v>
                </c:pt>
                <c:pt idx="1">
                  <c:v>3717.5</c:v>
                </c:pt>
                <c:pt idx="2">
                  <c:v>1836.6086</c:v>
                </c:pt>
                <c:pt idx="3">
                  <c:v>597.70000000000005</c:v>
                </c:pt>
                <c:pt idx="4">
                  <c:v>550.79999999999995</c:v>
                </c:pt>
                <c:pt idx="5">
                  <c:v>422</c:v>
                </c:pt>
                <c:pt idx="6">
                  <c:v>408.98</c:v>
                </c:pt>
                <c:pt idx="7">
                  <c:v>159.63999999999999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AD-4794-86C3-28DE1A1FCF6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6994857283464546"/>
          <c:y val="0.35013283756197144"/>
          <c:w val="0.19880142716535434"/>
          <c:h val="0.329095363079615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Torpedo Refractory Potential (</a:t>
            </a:r>
            <a:r>
              <a:rPr lang="en-IN" sz="2200" b="1" i="0" u="none" strike="noStrike" baseline="0" dirty="0">
                <a:effectLst/>
              </a:rPr>
              <a:t>40555 </a:t>
            </a:r>
            <a:r>
              <a:rPr lang="en-US" dirty="0"/>
              <a:t>MT)</a:t>
            </a:r>
          </a:p>
        </c:rich>
      </c:tx>
      <c:layout>
        <c:manualLayout>
          <c:xMode val="edge"/>
          <c:yMode val="edge"/>
          <c:x val="0.30309891732283467"/>
          <c:y val="1.49975806068292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5130011482939635"/>
          <c:y val="8.7839028723614376E-2"/>
          <c:w val="0.49537951115485562"/>
          <c:h val="0.8915392979419953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Refractory Potential( MT)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730-456B-9F5F-0C4B413E249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730-456B-9F5F-0C4B413E249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730-456B-9F5F-0C4B413E249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730-456B-9F5F-0C4B413E249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730-456B-9F5F-0C4B413E249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730-456B-9F5F-0C4B413E2494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730-456B-9F5F-0C4B413E2494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E730-456B-9F5F-0C4B413E2494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E730-456B-9F5F-0C4B413E2494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E730-456B-9F5F-0C4B413E249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Sheet1!$A$2:$A$11</c:f>
              <c:strCache>
                <c:ptCount val="10"/>
                <c:pt idx="0">
                  <c:v>JSW Vjng</c:v>
                </c:pt>
                <c:pt idx="1">
                  <c:v>JSW-Dolvi</c:v>
                </c:pt>
                <c:pt idx="2">
                  <c:v>Tata- Kalinga</c:v>
                </c:pt>
                <c:pt idx="3">
                  <c:v>Tata - JSR</c:v>
                </c:pt>
                <c:pt idx="4">
                  <c:v>JSW - JVML</c:v>
                </c:pt>
                <c:pt idx="5">
                  <c:v>JSW - BPSL</c:v>
                </c:pt>
                <c:pt idx="6">
                  <c:v>JSPL</c:v>
                </c:pt>
                <c:pt idx="7">
                  <c:v>SAIL BSP</c:v>
                </c:pt>
                <c:pt idx="8">
                  <c:v>SAIL RSP</c:v>
                </c:pt>
                <c:pt idx="9">
                  <c:v>SAIL Bokaro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6292</c:v>
                </c:pt>
                <c:pt idx="1">
                  <c:v>6888</c:v>
                </c:pt>
                <c:pt idx="2">
                  <c:v>5712</c:v>
                </c:pt>
                <c:pt idx="3">
                  <c:v>5491</c:v>
                </c:pt>
                <c:pt idx="4">
                  <c:v>3511</c:v>
                </c:pt>
                <c:pt idx="5">
                  <c:v>3375</c:v>
                </c:pt>
                <c:pt idx="6">
                  <c:v>3150</c:v>
                </c:pt>
                <c:pt idx="7">
                  <c:v>2457</c:v>
                </c:pt>
                <c:pt idx="8">
                  <c:v>1843</c:v>
                </c:pt>
                <c:pt idx="9">
                  <c:v>1836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2C-419A-9F7E-59A2B519E72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693807414698166"/>
          <c:y val="0.29679739656171605"/>
          <c:w val="0.11660359251968504"/>
          <c:h val="0.383636931010833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8D2-8CAE-D711-6C5D-8615AE2B8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FD05E-EAD5-DAE2-8E57-4652800C7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200B-303E-FE82-7A56-2CF38ADC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C008-29F3-4DF7-85A2-FF8717DCF66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27C2-747F-1BE7-E375-0C3DBEB1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53C32-44F5-B1C7-C474-60ACFD28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B9A1-C367-45DB-8E54-CD3904B1D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93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B576-8BB7-3318-F8B7-B4138108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6F447-D3A7-86D1-A005-0C45A06C7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B127E-47D4-CCB9-FE01-90477BA7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C008-29F3-4DF7-85A2-FF8717DCF66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E1F51-30FB-B0E9-6F19-119B7A67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A8DA9-8FFC-F7DE-F203-19E711DD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B9A1-C367-45DB-8E54-CD3904B1D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32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A444EF-FA0D-2A22-9B2E-3788102C3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F6E62-7203-7533-66C8-D1BD3B9C1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4EE72-9A57-928F-5441-A47BB3947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C008-29F3-4DF7-85A2-FF8717DCF66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DDD1C-E9C6-75DA-302B-E794841E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127C4-14CC-031F-7C8E-0FD026B65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B9A1-C367-45DB-8E54-CD3904B1D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71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4A45-039A-3C12-8CB5-73ADEC21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06393-CCB4-6192-F61A-F7A0B8BB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16939-1EA8-FBE5-B505-3DBB46C9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C008-29F3-4DF7-85A2-FF8717DCF66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AA6AF-CE07-CE0C-B34B-AF10F68C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5C106-E5BC-3310-E9F9-3B3D31A1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B9A1-C367-45DB-8E54-CD3904B1D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39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52A71-EBC5-3F0A-C01D-91B57484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6D664-F491-857E-7E2A-0452C8909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A8C1B-4E52-087A-5876-9FE7613A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C008-29F3-4DF7-85A2-FF8717DCF66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C3F68-40DA-7C1B-58C7-9E7F281C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B7D5B-F8FF-C280-3402-3368E93A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B9A1-C367-45DB-8E54-CD3904B1D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28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670B9-D68A-B17C-B66B-CA8FB09A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BE5A3-6885-0072-3548-270E08BEB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6B65C-BD07-3A2B-804D-7ED0BF6EF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60156-D4C6-0955-7B0A-86C104DC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C008-29F3-4DF7-85A2-FF8717DCF66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82210-6405-4D86-F3E5-4BAB3CB8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97FF2-80D9-3ADE-E16D-04315F54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B9A1-C367-45DB-8E54-CD3904B1D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75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A6FF9-7788-7DEA-FF2B-1E801242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BD263-97F0-62C4-0A0F-60C319151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D2108-C348-073C-0095-64F43740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380831-4361-0A24-BD59-9C05BB396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1C45EF-73BF-28B2-F54B-5825173A3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E71C9-42CB-8F51-A33D-ADE8F610D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C008-29F3-4DF7-85A2-FF8717DCF66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D03CE-B1EE-9E71-1C05-99726015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F6ABE8-BE9E-DACE-8FBD-BD5D0929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B9A1-C367-45DB-8E54-CD3904B1D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75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7E127-D3E2-5C43-4F1A-F0F869A4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D6AC7-30D8-A41A-0E96-57457454C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C008-29F3-4DF7-85A2-FF8717DCF66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D453C-D041-B9ED-C18B-1E1778A8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3F4BE-1DEC-12BD-7604-8136B351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B9A1-C367-45DB-8E54-CD3904B1D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6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5C1C9-F7FF-27BF-FD01-D54CCD3D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C008-29F3-4DF7-85A2-FF8717DCF66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72A47-F05E-7FC3-B096-3BA6AEAA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0E824-210C-68C1-8154-585EE5FB3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B9A1-C367-45DB-8E54-CD3904B1D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33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5CDE-456E-F051-0475-F15A3427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55579-E09C-8C86-F71B-F9CD22E96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DA6E4-E7E3-5F97-30FC-A09060E8A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47A94-4A6D-5ECC-9A3E-D21655FD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C008-29F3-4DF7-85A2-FF8717DCF66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38941-4D9E-CFA3-DEBC-28C8EDB0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810E4-9101-928E-EC5A-AC41EFBE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B9A1-C367-45DB-8E54-CD3904B1D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39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A0F3-551E-410B-869A-2402DE7F5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61058-3C9A-4DAF-0D1D-4A6660BDC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6123D-D68D-802E-69FC-7371439FF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DEAFC-5257-EA22-B09E-A6C8C781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C008-29F3-4DF7-85A2-FF8717DCF66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6396B-7E25-9E18-7EB0-F7686238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C1EAF-C4B8-4827-2558-7CD159CD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7B9A1-C367-45DB-8E54-CD3904B1D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31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2BD8D2-4F53-0577-83B1-CEDF7109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CBF82-EE37-A3BD-87CE-305F0EB6E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4067-75BF-C8F9-5CD9-C6012B61B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C008-29F3-4DF7-85A2-FF8717DCF661}" type="datetimeFigureOut">
              <a:rPr lang="en-IN" smtClean="0"/>
              <a:t>30-05-2024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191BD-1727-F1B5-7D0C-7B8FB8E58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5AA1-B032-E2A8-081A-4F021F9F0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7B9A1-C367-45DB-8E54-CD3904B1D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52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F73E2AB-7DA9-2310-A5B7-68674EFE72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427536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078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090BC2D-934B-B551-DCAB-348A04D70A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696105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9794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05DA664-6E13-9EA1-989A-62933DB28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599848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581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0DCF0E3-FC49-776B-23C0-C90FB0C4D5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051551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43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2D4D397-8EF4-4F31-0444-7F97792DAD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3954863"/>
              </p:ext>
            </p:extLst>
          </p:nvPr>
        </p:nvGraphicFramePr>
        <p:xfrm>
          <a:off x="0" y="-9832"/>
          <a:ext cx="12192000" cy="67744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2394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EF608ABF52438D802661C5B65467" ma:contentTypeVersion="9" ma:contentTypeDescription="Create a new document." ma:contentTypeScope="" ma:versionID="d69ca79db7b1ebffd3fa0364e23bf352">
  <xsd:schema xmlns:xsd="http://www.w3.org/2001/XMLSchema" xmlns:xs="http://www.w3.org/2001/XMLSchema" xmlns:p="http://schemas.microsoft.com/office/2006/metadata/properties" xmlns:ns3="86d84119-357d-44cc-aba3-67c8521d3cad" xmlns:ns4="955e121b-8be6-47ea-96ac-0d4d7b9e5e9a" targetNamespace="http://schemas.microsoft.com/office/2006/metadata/properties" ma:root="true" ma:fieldsID="8970a399cd9c6d8077f6b54938d655fd" ns3:_="" ns4:_="">
    <xsd:import namespace="86d84119-357d-44cc-aba3-67c8521d3cad"/>
    <xsd:import namespace="955e121b-8be6-47ea-96ac-0d4d7b9e5e9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84119-357d-44cc-aba3-67c8521d3c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e121b-8be6-47ea-96ac-0d4d7b9e5e9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1CF328-F12C-4E07-A5E4-48E77EB71EAF}">
  <ds:schemaRefs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documentManagement/types"/>
    <ds:schemaRef ds:uri="955e121b-8be6-47ea-96ac-0d4d7b9e5e9a"/>
    <ds:schemaRef ds:uri="http://schemas.microsoft.com/office/infopath/2007/PartnerControls"/>
    <ds:schemaRef ds:uri="http://purl.org/dc/dcmitype/"/>
    <ds:schemaRef ds:uri="86d84119-357d-44cc-aba3-67c8521d3cad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E4603FB-C3B2-4642-82DF-FA521726A4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d84119-357d-44cc-aba3-67c8521d3cad"/>
    <ds:schemaRef ds:uri="955e121b-8be6-47ea-96ac-0d4d7b9e5e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09A94C-9E32-4543-A2D1-8E05E8D467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121MM0999 (AYUSH DAS)</dc:creator>
  <cp:lastModifiedBy>121MM0999 (AYUSH DAS)</cp:lastModifiedBy>
  <cp:revision>3</cp:revision>
  <dcterms:created xsi:type="dcterms:W3CDTF">2024-05-29T06:19:50Z</dcterms:created>
  <dcterms:modified xsi:type="dcterms:W3CDTF">2024-05-30T06:50:32Z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0x010100F8D0EF608ABF52438D802661C5B65467</vt:lpwstr>
  </property>
</Properties>
</file>