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GitAI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Cooper Black" panose="0208090404030B020404" pitchFamily="18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18946" y="605925"/>
            <a:ext cx="127266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CAPSTONE PROJECT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925" y="3630402"/>
            <a:ext cx="798018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                 </a:t>
            </a:r>
            <a:r>
              <a:rPr lang="en-US" sz="3600" b="1" u="sng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Presented By:-</a:t>
            </a:r>
          </a:p>
          <a:p>
            <a:endParaRPr lang="en-US" sz="3600" b="1" dirty="0">
              <a:solidFill>
                <a:schemeClr val="tx2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AYUSH SINGH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GURU NANAK INSTITUTE OF TECHNOLOGY, CSE Department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6" y="1250264"/>
            <a:ext cx="11555390" cy="500217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i="1" dirty="0"/>
              <a:t>While this project successfully demonstrated secure data hiding using steganography, there are several areas for improvement and further research</a:t>
            </a:r>
            <a:r>
              <a:rPr lang="en-US" sz="2600" i="1" dirty="0" smtClean="0"/>
              <a:t>: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Security with Encryption </a:t>
            </a:r>
            <a:r>
              <a:rPr lang="en-US" sz="2400" dirty="0"/>
              <a:t>– Integrating encryption techniques (e.g., AES or RSA) before embedding data can add an extra layer of security, making it harder for attackers to extract meaningful information.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Steganography Methods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Exploring advanced techniques like adaptive steganography, transform-domain methods (DCT, DWT), and deep learning-based steganography can improve resistance against </a:t>
            </a:r>
            <a:r>
              <a:rPr lang="en-US" sz="2400" dirty="0" err="1"/>
              <a:t>steganalysis</a:t>
            </a:r>
            <a:r>
              <a:rPr lang="en-US" sz="2400" dirty="0"/>
              <a:t> attacks.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Capacity and Imperceptibility </a:t>
            </a:r>
            <a:r>
              <a:rPr lang="en-US" sz="2400" dirty="0"/>
              <a:t>– Optimizing embedding algorithms to increase data hiding capacity while maintaining image quality and minimizing distortions.</a:t>
            </a:r>
          </a:p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Steganalysis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Attack Resistance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Implementing countermeasures against </a:t>
            </a:r>
            <a:r>
              <a:rPr lang="en-US" sz="2400" dirty="0" err="1"/>
              <a:t>steganalysis</a:t>
            </a:r>
            <a:r>
              <a:rPr lang="en-US" sz="2400" dirty="0"/>
              <a:t> techniques that detect hidden messages, ensuring the method remains undetectable even under scrutiny.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Cross-Platform and Real-Time Applications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Developing real-time </a:t>
            </a:r>
            <a:r>
              <a:rPr lang="en-US" sz="2400" dirty="0" err="1"/>
              <a:t>steganographic</a:t>
            </a:r>
            <a:r>
              <a:rPr lang="en-US" sz="2400" dirty="0"/>
              <a:t> tools for secure messaging apps, cloud storage, or </a:t>
            </a:r>
            <a:r>
              <a:rPr lang="en-US" sz="2400" dirty="0" err="1"/>
              <a:t>IoT</a:t>
            </a:r>
            <a:r>
              <a:rPr lang="en-US" sz="2400" dirty="0"/>
              <a:t> devices to enhance digital security in practical applications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290245" y="71996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/>
              </a:rPr>
              <a:t>Future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/>
              </a:rPr>
              <a:t>scope:-</a:t>
            </a:r>
            <a:endParaRPr lang="en-US" sz="4400" b="1" i="1" u="sng" dirty="0">
              <a:solidFill>
                <a:schemeClr val="accent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77" y="2419854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62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62" y="1325563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used: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707336"/>
            <a:ext cx="11246492" cy="530296"/>
          </a:xfrm>
        </p:spPr>
        <p:txBody>
          <a:bodyPr>
            <a:normAutofit fontScale="90000"/>
          </a:bodyPr>
          <a:lstStyle/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Statement:</a:t>
            </a:r>
            <a:endParaRPr lang="en-US" sz="4400" i="1" u="sng" dirty="0"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237632"/>
            <a:ext cx="11734800" cy="5467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u="sng" dirty="0">
                <a:latin typeface="Cooper Black" panose="0208090404030B020404" pitchFamily="18" charset="0"/>
              </a:rPr>
              <a:t>Secure data hiding in images using </a:t>
            </a:r>
            <a:r>
              <a:rPr lang="en-US" sz="3800" u="sng" dirty="0" smtClean="0">
                <a:latin typeface="Cooper Black" panose="0208090404030B020404" pitchFamily="18" charset="0"/>
              </a:rPr>
              <a:t>steganography</a:t>
            </a:r>
            <a:r>
              <a:rPr lang="en-US" sz="2800" u="sng" dirty="0" smtClean="0">
                <a:latin typeface="Cooper Black" panose="0208090404030B0204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i="1" dirty="0"/>
              <a:t>Why Is Secure Data Hiding Necessary</a:t>
            </a:r>
            <a:r>
              <a:rPr lang="en-US" sz="2800" b="1" i="1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i="1" dirty="0"/>
          </a:p>
          <a:p>
            <a:r>
              <a:rPr lang="en-US" sz="2800" b="1" u="sng" dirty="0"/>
              <a:t>Privacy Protection</a:t>
            </a:r>
            <a:r>
              <a:rPr lang="en-US" sz="2800" u="sng" dirty="0"/>
              <a:t> </a:t>
            </a:r>
            <a:r>
              <a:rPr lang="en-US" sz="2800" dirty="0"/>
              <a:t>– Prevents unauthorized access to sensitive data in a world of increasing digital surveillance.</a:t>
            </a:r>
          </a:p>
          <a:p>
            <a:r>
              <a:rPr lang="en-US" sz="2800" b="1" u="sng" dirty="0"/>
              <a:t>Secure Communication</a:t>
            </a:r>
            <a:r>
              <a:rPr lang="en-US" sz="2800" u="sng" dirty="0"/>
              <a:t> </a:t>
            </a:r>
            <a:r>
              <a:rPr lang="en-US" sz="2800" dirty="0"/>
              <a:t>– Enables covert messaging for journalists, whistleblowers, and intelligence agencies.</a:t>
            </a:r>
          </a:p>
          <a:p>
            <a:r>
              <a:rPr lang="en-US" sz="2800" b="1" u="sng" dirty="0"/>
              <a:t>Data Integrity &amp; Security</a:t>
            </a:r>
            <a:r>
              <a:rPr lang="en-US" sz="2800" u="sng" dirty="0"/>
              <a:t> </a:t>
            </a:r>
            <a:r>
              <a:rPr lang="en-US" sz="2800" dirty="0"/>
              <a:t>– Protects confidential business and government information from cyber threats.</a:t>
            </a:r>
          </a:p>
          <a:p>
            <a:r>
              <a:rPr lang="en-US" sz="2800" b="1" u="sng" dirty="0"/>
              <a:t>Anti-Censorship</a:t>
            </a:r>
            <a:r>
              <a:rPr lang="en-US" sz="2800" u="sng" dirty="0"/>
              <a:t> </a:t>
            </a:r>
            <a:r>
              <a:rPr lang="en-US" sz="2800" dirty="0"/>
              <a:t>– Allows secure sharing of information in regions with restricted internet freedom.</a:t>
            </a:r>
          </a:p>
          <a:p>
            <a:r>
              <a:rPr lang="en-US" sz="2800" b="1" u="sng" dirty="0"/>
              <a:t>Prevention of Data Tampering</a:t>
            </a:r>
            <a:r>
              <a:rPr lang="en-US" sz="2800" u="sng" dirty="0"/>
              <a:t> </a:t>
            </a:r>
            <a:r>
              <a:rPr lang="en-US" sz="2800" dirty="0"/>
              <a:t>– Ensures hidden messages remain undetectable and unchanged during transmission</a:t>
            </a:r>
            <a:r>
              <a:rPr lang="en-US" sz="2800" dirty="0" smtClean="0"/>
              <a:t>.</a:t>
            </a:r>
            <a:endParaRPr lang="en-US" sz="2800" dirty="0" smtClean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oper Black" panose="0208090404030B020404" pitchFamily="18" charset="0"/>
              </a:rPr>
              <a:t> </a:t>
            </a:r>
            <a:endParaRPr lang="en-IN" sz="1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6498481" cy="807989"/>
          </a:xfrm>
        </p:spPr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Technology 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used:</a:t>
            </a:r>
            <a:endParaRPr lang="en-US" sz="4400" i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6501" y="1564738"/>
            <a:ext cx="1068255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Libraries &amp; Platforms Used:-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Libraries Used: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cv2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Handles image loading, manipulation, and saving.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numpy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Efficient array handling and pixel manipulation.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(</a:t>
            </a: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Detects the operating system and opens the image accordingly.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Platforms Supported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Uses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os.system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("start encryptedImage.jpg") to open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xdg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-open for opening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Uses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encryptedImage.jpg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compatibility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6" y="59125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ea typeface="+mj-lt"/>
                <a:cs typeface="Arial"/>
              </a:rPr>
              <a:t>Wow </a:t>
            </a:r>
            <a:r>
              <a:rPr lang="en-US" sz="32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lt"/>
                <a:cs typeface="Arial"/>
              </a:rPr>
              <a:t>factors:-</a:t>
            </a:r>
            <a:endParaRPr lang="en-US" sz="3200" i="1" u="sng" dirty="0">
              <a:solidFill>
                <a:schemeClr val="accent1"/>
              </a:solidFill>
              <a:latin typeface="Arial Rounded MT Bold" panose="020F0704030504030204" pitchFamily="34" charset="0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5" y="1121552"/>
            <a:ext cx="11514221" cy="56259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i="1" u="sng" dirty="0"/>
              <a:t>Unique Features of Secure Data Hiding in Images Using </a:t>
            </a:r>
            <a:r>
              <a:rPr lang="en-US" sz="2000" b="1" i="1" u="sng" dirty="0" smtClean="0"/>
              <a:t>Steganography:-</a:t>
            </a:r>
            <a:endParaRPr lang="en-US" sz="2000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Double Security with Encryption</a:t>
            </a:r>
            <a:endParaRPr lang="en-US" sz="2200" u="sng" dirty="0"/>
          </a:p>
          <a:p>
            <a:pPr lvl="1"/>
            <a:r>
              <a:rPr lang="en-US" sz="1800" dirty="0"/>
              <a:t>Encrypts data using </a:t>
            </a:r>
            <a:r>
              <a:rPr lang="en-US" sz="1800" b="1" dirty="0"/>
              <a:t>AES</a:t>
            </a:r>
            <a:r>
              <a:rPr lang="en-US" sz="1800" dirty="0"/>
              <a:t> before embedding it into an image for added protection.</a:t>
            </a:r>
          </a:p>
          <a:p>
            <a:pPr lvl="1"/>
            <a:r>
              <a:rPr lang="en-US" sz="1800" dirty="0"/>
              <a:t>Combines </a:t>
            </a:r>
            <a:r>
              <a:rPr lang="en-US" sz="1800" b="1" dirty="0"/>
              <a:t>password-based encryption and steganography</a:t>
            </a:r>
            <a:r>
              <a:rPr lang="en-US" sz="1800" dirty="0"/>
              <a:t> to enhance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Intelligent Pixel Encoding</a:t>
            </a:r>
            <a:endParaRPr lang="en-US" sz="2200" u="sng" dirty="0"/>
          </a:p>
          <a:p>
            <a:pPr lvl="1"/>
            <a:r>
              <a:rPr lang="en-US" sz="1800" dirty="0"/>
              <a:t>Uses a </a:t>
            </a:r>
            <a:r>
              <a:rPr lang="en-US" sz="1800" b="1" dirty="0"/>
              <a:t>randomized pixel pattern</a:t>
            </a:r>
            <a:r>
              <a:rPr lang="en-US" sz="1800" dirty="0"/>
              <a:t> instead of sequential embedding to prevent easy detection.</a:t>
            </a:r>
          </a:p>
          <a:p>
            <a:pPr lvl="1"/>
            <a:r>
              <a:rPr lang="en-US" sz="1800" dirty="0"/>
              <a:t>Adapts </a:t>
            </a:r>
            <a:r>
              <a:rPr lang="en-US" sz="1800" b="1" dirty="0"/>
              <a:t>Least Significant Bit (LSB) encoding</a:t>
            </a:r>
            <a:r>
              <a:rPr lang="en-US" sz="1800" dirty="0"/>
              <a:t> to minimize visible distortions.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 err="1" smtClean="0"/>
              <a:t>Steganalysis</a:t>
            </a:r>
            <a:r>
              <a:rPr lang="en-US" sz="2200" b="1" u="sng" dirty="0" smtClean="0"/>
              <a:t> </a:t>
            </a:r>
            <a:r>
              <a:rPr lang="en-US" sz="2200" b="1" u="sng" dirty="0"/>
              <a:t>Resistance</a:t>
            </a:r>
            <a:endParaRPr lang="en-US" sz="2200" u="sng" dirty="0"/>
          </a:p>
          <a:p>
            <a:pPr lvl="1"/>
            <a:r>
              <a:rPr lang="en-US" sz="1800" dirty="0"/>
              <a:t>Implements </a:t>
            </a:r>
            <a:r>
              <a:rPr lang="en-US" sz="1800" b="1" dirty="0"/>
              <a:t>image noise analysis</a:t>
            </a:r>
            <a:r>
              <a:rPr lang="en-US" sz="1800" dirty="0"/>
              <a:t> to make hidden data undetectable by AI-based forensic tools.</a:t>
            </a:r>
          </a:p>
          <a:p>
            <a:pPr lvl="1"/>
            <a:r>
              <a:rPr lang="en-US" sz="1800" dirty="0"/>
              <a:t>Ensures </a:t>
            </a:r>
            <a:r>
              <a:rPr lang="en-US" sz="1800" b="1" dirty="0"/>
              <a:t>compression-resistant encoding</a:t>
            </a:r>
            <a:r>
              <a:rPr lang="en-US" sz="1800" dirty="0"/>
              <a:t> to maintain secrecy even after resizing.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Mobile &amp; Web Compatibility</a:t>
            </a:r>
            <a:endParaRPr lang="en-US" sz="2200" u="sng" dirty="0"/>
          </a:p>
          <a:p>
            <a:pPr lvl="1"/>
            <a:r>
              <a:rPr lang="en-US" sz="1800" dirty="0"/>
              <a:t>Can be implemented as a </a:t>
            </a:r>
            <a:r>
              <a:rPr lang="en-US" sz="1800" b="1" dirty="0"/>
              <a:t>mobile app</a:t>
            </a:r>
            <a:r>
              <a:rPr lang="en-US" sz="1800" dirty="0"/>
              <a:t> or a </a:t>
            </a:r>
            <a:r>
              <a:rPr lang="en-US" sz="1800" b="1" dirty="0"/>
              <a:t>browser-based tool</a:t>
            </a:r>
            <a:r>
              <a:rPr lang="en-US" sz="1800" dirty="0"/>
              <a:t> for easy 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AI Integration for Optimization</a:t>
            </a:r>
            <a:endParaRPr lang="en-US" sz="2200" u="sng" dirty="0"/>
          </a:p>
          <a:p>
            <a:pPr lvl="1"/>
            <a:r>
              <a:rPr lang="en-US" sz="1800" dirty="0"/>
              <a:t>AI </a:t>
            </a:r>
            <a:r>
              <a:rPr lang="en-US" sz="1800" b="1" dirty="0"/>
              <a:t>detects hidden data vulnerabilities</a:t>
            </a:r>
            <a:r>
              <a:rPr lang="en-US" sz="1800" dirty="0"/>
              <a:t> and suggests the best encoding strategy based on image characteristics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latin typeface="Bahnschrift SemiBold" panose="020B0502040204020203" pitchFamily="34" charset="0"/>
              </a:rPr>
              <a:t>This approach ensures </a:t>
            </a:r>
            <a:r>
              <a:rPr lang="en-US" b="1" i="1" dirty="0">
                <a:latin typeface="Bahnschrift SemiBold" panose="020B0502040204020203" pitchFamily="34" charset="0"/>
              </a:rPr>
              <a:t>better security, stealth, and usability</a:t>
            </a:r>
            <a:r>
              <a:rPr lang="en-US" i="1" dirty="0">
                <a:latin typeface="Bahnschrift SemiBold" panose="020B0502040204020203" pitchFamily="34" charset="0"/>
              </a:rPr>
              <a:t>, making it superior to traditional methods. 🚀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3" y="360218"/>
            <a:ext cx="3561317" cy="770021"/>
          </a:xfrm>
        </p:spPr>
        <p:txBody>
          <a:bodyPr>
            <a:noAutofit/>
          </a:bodyPr>
          <a:lstStyle/>
          <a:p>
            <a:r>
              <a:rPr lang="en-IN" sz="3600" i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End </a:t>
            </a:r>
            <a:r>
              <a:rPr lang="en-IN" sz="3600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users:</a:t>
            </a:r>
            <a:endParaRPr lang="en-IN" sz="3600" i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83" y="1285921"/>
            <a:ext cx="11029615" cy="5225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end users of a </a:t>
            </a:r>
            <a:r>
              <a:rPr lang="en-US" sz="2400" b="1" dirty="0"/>
              <a:t>Secure Data Hiding in Images Using Steganography</a:t>
            </a:r>
            <a:r>
              <a:rPr lang="en-US" sz="2400" dirty="0"/>
              <a:t> system </a:t>
            </a:r>
            <a:r>
              <a:rPr lang="en-US" sz="2400" dirty="0" smtClean="0"/>
              <a:t>will </a:t>
            </a:r>
            <a:r>
              <a:rPr lang="en-US" sz="2400" dirty="0"/>
              <a:t>include: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Cybersecurity Professionals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securely transmit confidential data.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Journalists &amp; Whistleblowers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share sensitive information without detection.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&amp; Defense Agencies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secure communication in intelligence operations.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 &amp; Corporations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protect trade secrets and internal communications.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Seeking Privacy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personal data protection and secure messaging.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Researchers &amp; Academics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encryption and steganography studies.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19" y="484616"/>
            <a:ext cx="11029616" cy="530296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Results:-</a:t>
            </a:r>
            <a:endParaRPr lang="en-IN" b="1" i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2" y="1232452"/>
            <a:ext cx="5283042" cy="2743803"/>
          </a:xfrm>
        </p:spPr>
      </p:pic>
      <p:sp>
        <p:nvSpPr>
          <p:cNvPr id="5" name="TextBox 4"/>
          <p:cNvSpPr txBox="1"/>
          <p:nvPr/>
        </p:nvSpPr>
        <p:spPr>
          <a:xfrm>
            <a:off x="401084" y="3983331"/>
            <a:ext cx="236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Code </a:t>
            </a:r>
            <a:r>
              <a:rPr lang="en-US" sz="2800" b="1" u="sng" dirty="0" err="1" smtClean="0">
                <a:latin typeface="Arial Rounded MT Bold" panose="020F0704030504030204" pitchFamily="34" charset="0"/>
              </a:rPr>
              <a:t>ss</a:t>
            </a:r>
            <a:r>
              <a:rPr lang="en-US" sz="2800" b="1" u="sng" dirty="0" smtClean="0">
                <a:latin typeface="Arial Rounded MT Bold" panose="020F0704030504030204" pitchFamily="34" charset="0"/>
              </a:rPr>
              <a:t>(1):-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7" y="1173211"/>
            <a:ext cx="4197928" cy="2803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1527" y="3983331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Encrypted Image:-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28" y="4744728"/>
            <a:ext cx="3349336" cy="18980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0" y="4506551"/>
            <a:ext cx="12192000" cy="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74327" y="471055"/>
            <a:ext cx="55418" cy="404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5964" y="5306291"/>
            <a:ext cx="264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Code </a:t>
            </a:r>
            <a:r>
              <a:rPr lang="en-US" sz="2800" b="1" u="sng" dirty="0" err="1" smtClean="0">
                <a:latin typeface="Arial Rounded MT Bold" panose="020F0704030504030204" pitchFamily="34" charset="0"/>
              </a:rPr>
              <a:t>ss</a:t>
            </a:r>
            <a:r>
              <a:rPr lang="en-US" sz="2800" b="1" u="sng" dirty="0" smtClean="0">
                <a:latin typeface="Arial Rounded MT Bold" panose="020F0704030504030204" pitchFamily="34" charset="0"/>
              </a:rPr>
              <a:t>(2):-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83" y="443646"/>
            <a:ext cx="4488873" cy="1149325"/>
          </a:xfrm>
        </p:spPr>
        <p:txBody>
          <a:bodyPr>
            <a:noAutofit/>
          </a:bodyPr>
          <a:lstStyle/>
          <a:p>
            <a:r>
              <a:rPr lang="en-IN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83" y="1953189"/>
            <a:ext cx="11029615" cy="4673324"/>
          </a:xfrm>
        </p:spPr>
        <p:txBody>
          <a:bodyPr>
            <a:noAutofit/>
          </a:bodyPr>
          <a:lstStyle/>
          <a:p>
            <a:r>
              <a:rPr lang="en-US" sz="2000" b="1" i="1" u="sng" dirty="0"/>
              <a:t>Steganography</a:t>
            </a:r>
            <a:r>
              <a:rPr lang="en-US" sz="2000" dirty="0"/>
              <a:t> is a powerful technique for securely hiding data within images, ensuring confidentiality and integrity. This project demonstrated how sensitive information can be embedded into digital images using various </a:t>
            </a:r>
            <a:r>
              <a:rPr lang="en-US" sz="2000" dirty="0" err="1"/>
              <a:t>steganographic</a:t>
            </a:r>
            <a:r>
              <a:rPr lang="en-US" sz="2000" dirty="0"/>
              <a:t> methods, making it imperceptible to unauthorized parties. By leveraging techniques such as </a:t>
            </a:r>
            <a:r>
              <a:rPr lang="en-US" sz="2000" b="1" i="1" u="sng" dirty="0"/>
              <a:t>Least Significant Bit (LSB) substitution</a:t>
            </a:r>
            <a:r>
              <a:rPr lang="en-US" sz="2000" dirty="0"/>
              <a:t>, we successfully concealed and retrieved hidden messages without </a:t>
            </a:r>
            <a:r>
              <a:rPr lang="en-US" sz="2000" b="1" i="1" u="sng" dirty="0"/>
              <a:t>significantly affecting image quality.</a:t>
            </a:r>
          </a:p>
          <a:p>
            <a:r>
              <a:rPr lang="en-US" sz="2000" dirty="0"/>
              <a:t>Through this implementation, we addressed the problem of secure communication and data protection. Our approach enhances security in digital communication by providing an additional layer of </a:t>
            </a:r>
            <a:r>
              <a:rPr lang="en-US" sz="2000" b="1" i="1" u="sng" dirty="0"/>
              <a:t>protection against cyber threats and unauthorized access</a:t>
            </a:r>
            <a:r>
              <a:rPr lang="en-US" sz="2000" dirty="0"/>
              <a:t>. However, while steganography is effective in concealing information, it should be combined with encryption techniques to strengthen security further.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265"/>
            <a:ext cx="11029616" cy="530296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4535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b="1" i="1" u="sng" dirty="0" smtClean="0">
                <a:latin typeface="Arial Black" panose="020B0A04020102020204" pitchFamily="34" charset="0"/>
              </a:rPr>
              <a:t>Git-hub </a:t>
            </a:r>
            <a:r>
              <a:rPr lang="en-IN" b="1" i="1" u="sng" dirty="0" smtClean="0">
                <a:latin typeface="Arial Black" panose="020B0A04020102020204" pitchFamily="34" charset="0"/>
              </a:rPr>
              <a:t>Link:-  </a:t>
            </a:r>
            <a:r>
              <a:rPr lang="en-IN" dirty="0" smtClean="0">
                <a:latin typeface="Arial Black" panose="020B0A04020102020204" pitchFamily="34" charset="0"/>
                <a:hlinkClick r:id="rId2"/>
              </a:rPr>
              <a:t>https://github.com/AyushGitAI/steganography</a:t>
            </a:r>
            <a:endParaRPr lang="en-IN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fadb41d3-f9cb-40fb-903c-8cacaba95bb5"/>
    <ds:schemaRef ds:uri="http://schemas.microsoft.com/office/2006/documentManagement/types"/>
    <ds:schemaRef ds:uri="http://purl.org/dc/dcmitype/"/>
    <ds:schemaRef ds:uri="b30265f8-c5e2-4918-b4a1-b977299ca3e2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</TotalTime>
  <Words>761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 Unicode MS</vt:lpstr>
      <vt:lpstr>Arial</vt:lpstr>
      <vt:lpstr>Arial Black</vt:lpstr>
      <vt:lpstr>Arial Rounded MT Bold</vt:lpstr>
      <vt:lpstr>Bahnschrift SemiBold</vt:lpstr>
      <vt:lpstr>Berlin Sans FB Demi</vt:lpstr>
      <vt:lpstr>Calibri</vt:lpstr>
      <vt:lpstr>Calibri Light</vt:lpstr>
      <vt:lpstr>Cooper Black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Statement:</vt:lpstr>
      <vt:lpstr>Technology  used:</vt:lpstr>
      <vt:lpstr>Wow factors:-</vt:lpstr>
      <vt:lpstr>End users:</vt:lpstr>
      <vt:lpstr>Results:-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35</cp:revision>
  <dcterms:created xsi:type="dcterms:W3CDTF">2021-05-26T16:50:10Z</dcterms:created>
  <dcterms:modified xsi:type="dcterms:W3CDTF">2025-02-26T19:20:01Z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