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8" r:id="rId6"/>
    <p:sldId id="271" r:id="rId7"/>
    <p:sldId id="270" r:id="rId8"/>
    <p:sldId id="269" r:id="rId9"/>
    <p:sldId id="262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BA6D53-AEBB-510A-483D-DDDD49EFDCC8}" v="274" dt="2025-09-24T08:20:28.578"/>
    <p1510:client id="{B70F841A-F48C-5586-D525-CC3C8EEA79C8}" v="201" dt="2025-09-24T03:17:34.7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19aee3b23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819aee3b23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19aee3b23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819aee3b23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CF27CAF3-86B2-2297-DBFC-A6FACB14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59AD29E9-DF58-8CDB-EA09-1995ABEC8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6E7B44C3-F5EF-D347-BFC3-3D59CB0223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1885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10790E5A-B985-F304-3BAC-7D242B29C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CA00AED3-D97C-4EB1-A69B-5325AF02F1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63DE0018-C894-E336-EEBA-4FDEA0550E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05742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7993E27-EAD6-73B1-F3B8-1A3968189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204B462C-805D-9ED5-AE05-55DED78DEA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22A008F2-57CA-2285-61C3-6B8183DB1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730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>
          <a:extLst>
            <a:ext uri="{FF2B5EF4-FFF2-40B4-BE49-F238E27FC236}">
              <a16:creationId xmlns:a16="http://schemas.microsoft.com/office/drawing/2014/main" id="{87045C54-8F0F-E2EF-DFA2-5BB42C408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:notes">
            <a:extLst>
              <a:ext uri="{FF2B5EF4-FFF2-40B4-BE49-F238E27FC236}">
                <a16:creationId xmlns:a16="http://schemas.microsoft.com/office/drawing/2014/main" id="{3F9E7D40-915F-4F95-D810-0B2CC4242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5:notes">
            <a:extLst>
              <a:ext uri="{FF2B5EF4-FFF2-40B4-BE49-F238E27FC236}">
                <a16:creationId xmlns:a16="http://schemas.microsoft.com/office/drawing/2014/main" id="{60FFC6F8-FC96-9B4B-217B-02FE9D62DA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81190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19aee3b23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3819aee3b23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3670375" y="291285"/>
            <a:ext cx="7658090" cy="6285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SzPts val="1100"/>
              <a:buNone/>
            </a:pPr>
            <a:r>
              <a:rPr lang="en-IN" sz="36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Title : </a:t>
            </a:r>
            <a:endParaRPr lang="en-US" sz="3600" b="1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3600" b="1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InclusionNet</a:t>
            </a:r>
            <a:r>
              <a:rPr lang="en-IN" sz="36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AI-Powered Borrower-Lender Platform</a:t>
            </a:r>
            <a:endParaRPr sz="36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Student: Ayush Jitendra </a:t>
            </a:r>
            <a:r>
              <a:rPr lang="en-IN" sz="1800" b="1" err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Gotawala</a:t>
            </a:r>
            <a:r>
              <a:rPr lang="en-I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SRN : PES1PG24CA052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algn="r">
              <a:lnSpc>
                <a:spcPct val="150000"/>
              </a:lnSpc>
              <a:spcBef>
                <a:spcPts val="800"/>
              </a:spcBef>
            </a:pPr>
            <a:r>
              <a:rPr lang="en-I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Guide : Prof. HARSHITHA M 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r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1800" b="1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</a:t>
            </a:r>
            <a:endParaRPr sz="18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24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3600" b="1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grpSp>
        <p:nvGrpSpPr>
          <p:cNvPr id="85" name="Google Shape;85;p13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86" name="Google Shape;86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88" name="Google Shape;88;p13"/>
          <p:cNvCxnSpPr/>
          <p:nvPr/>
        </p:nvCxnSpPr>
        <p:spPr>
          <a:xfrm>
            <a:off x="3670382" y="3108090"/>
            <a:ext cx="71322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89" name="Google Shape;89;p13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90" name="Google Shape;90;p1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1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92" name="Google Shape;92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291" y="810775"/>
            <a:ext cx="2111590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13"/>
          <p:cNvSpPr txBox="1"/>
          <p:nvPr/>
        </p:nvSpPr>
        <p:spPr>
          <a:xfrm>
            <a:off x="5248709" y="4053144"/>
            <a:ext cx="60960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7" name="Google Shape;147;p20"/>
          <p:cNvCxnSpPr/>
          <p:nvPr/>
        </p:nvCxnSpPr>
        <p:spPr>
          <a:xfrm>
            <a:off x="336703" y="1162444"/>
            <a:ext cx="100467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8" name="Google Shape;14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0"/>
          <p:cNvSpPr txBox="1"/>
          <p:nvPr/>
        </p:nvSpPr>
        <p:spPr>
          <a:xfrm>
            <a:off x="505794" y="1433917"/>
            <a:ext cx="9975600" cy="4511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AI/ML Layer:</a:t>
            </a:r>
            <a:endParaRPr lang="en-US" sz="2400" b="1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Python (scikit-learn,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XGBoost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, Random Forest, Logistic Regression, K-Means, Isolation Forest)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Authentication &amp; Security:</a:t>
            </a:r>
            <a:endParaRPr sz="2400" b="1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JWT, OAuth 2.0,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bcrypt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password hashing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Other Tools:</a:t>
            </a:r>
            <a:endParaRPr sz="2400" b="1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GitHub, Postman, Tailwind CSS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36708" y="1031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Technologies</a:t>
            </a:r>
            <a:endParaRPr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5" name="Google Shape;155;p21"/>
          <p:cNvCxnSpPr/>
          <p:nvPr/>
        </p:nvCxnSpPr>
        <p:spPr>
          <a:xfrm>
            <a:off x="336703" y="1162444"/>
            <a:ext cx="100467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21"/>
          <p:cNvSpPr txBox="1"/>
          <p:nvPr/>
        </p:nvSpPr>
        <p:spPr>
          <a:xfrm>
            <a:off x="505794" y="1433917"/>
            <a:ext cx="9975600" cy="5441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Peer-to-Peer Lending Platforms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→ Smarter borrower-lender matching with AI-driven risk scores.</a:t>
            </a:r>
            <a:endParaRPr lang="en-US" sz="2400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Fraud Detection Systems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→ Financial institutions can detect suspicious applications early.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Credit Scoring Models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→ Extendable to banks, NBFCs, and digital lending apps.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Financial Inclusion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→ Helps borrowers with limited credit history by using alternative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behavioral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data.</a:t>
            </a: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Academic Research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→ Demonstrates advanced AI/ML integration in fintech.</a:t>
            </a:r>
            <a:br>
              <a:rPr lang="en-IN" sz="2400" dirty="0">
                <a:latin typeface="Times New Roman"/>
              </a:rPr>
            </a:br>
            <a:endParaRPr sz="2400">
              <a:solidFill>
                <a:schemeClr val="dk1"/>
              </a:solidFill>
              <a:latin typeface="Times New Roman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58" name="Google Shape;158;p21"/>
          <p:cNvSpPr txBox="1">
            <a:spLocks noGrp="1"/>
          </p:cNvSpPr>
          <p:nvPr>
            <p:ph type="title"/>
          </p:nvPr>
        </p:nvSpPr>
        <p:spPr>
          <a:xfrm>
            <a:off x="336708" y="1031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Applications in the Real World</a:t>
            </a:r>
            <a:endParaRPr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3" name="Google Shape;163;p22"/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505794" y="1433917"/>
            <a:ext cx="9975600" cy="4805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Completed:</a:t>
            </a:r>
            <a:endParaRPr lang="en-US"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Backend APIs: Signup, Login, Borrower KYC, Lender KYC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Database setup: PostgreSQL &amp; MongoDB</a:t>
            </a:r>
            <a:br>
              <a:rPr lang="en-IN" sz="2400" dirty="0">
                <a:latin typeface="Times New Roman"/>
              </a:rPr>
            </a:br>
            <a:endParaRPr sz="100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In Progress:</a:t>
            </a:r>
            <a:endParaRPr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Datasets of AI/ML models for credit scoring, fraud detection, and borrower segmentation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Frontend dashboard development</a:t>
            </a:r>
            <a:endParaRPr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Integration of AI models with matching engine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336703" y="108229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Work Status</a:t>
            </a:r>
            <a:endParaRPr sz="3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3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172" name="Google Shape;172;p23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23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23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23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6" name="Google Shape;176;p23"/>
          <p:cNvSpPr/>
          <p:nvPr/>
        </p:nvSpPr>
        <p:spPr>
          <a:xfrm>
            <a:off x="4985657" y="2992722"/>
            <a:ext cx="831261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600" b="1">
                <a:solidFill>
                  <a:srgbClr val="C55A1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</p:txBody>
      </p:sp>
      <p:pic>
        <p:nvPicPr>
          <p:cNvPr id="177" name="Google Shape;177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81540" y="1538750"/>
            <a:ext cx="2109399" cy="3554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/>
          <p:nvPr/>
        </p:nvSpPr>
        <p:spPr>
          <a:xfrm>
            <a:off x="336702" y="448171"/>
            <a:ext cx="8770004" cy="5231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8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0" name="Google Shape;10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4"/>
          <p:cNvSpPr txBox="1"/>
          <p:nvPr/>
        </p:nvSpPr>
        <p:spPr>
          <a:xfrm>
            <a:off x="505794" y="1433917"/>
            <a:ext cx="992941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InclusionNet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is an AI-powered platform designed to create a secure and intelligent connection between borrowers and lenders. 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</a:rPr>
              <a:t>The system leverages advanced AI/ML models to evaluate borrower creditworthiness, </a:t>
            </a:r>
            <a:r>
              <a:rPr lang="en-IN" sz="2400" err="1">
                <a:solidFill>
                  <a:schemeClr val="dk1"/>
                </a:solidFill>
                <a:latin typeface="Times New Roman"/>
              </a:rPr>
              <a:t>analyze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risk profiles, and provide lenders with transparent insights. </a:t>
            </a:r>
            <a:endParaRPr lang="en-IN">
              <a:solidFill>
                <a:schemeClr val="dk1"/>
              </a:solidFill>
              <a:latin typeface="Times New Roman"/>
            </a:endParaRP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</a:rPr>
              <a:t>It incorporates credit scoring models to predict default risk, fraud detection mechanisms to identify suspicious applications, and borrower segmentation techniques to group individuals into meaningful clusters for improved decision-making</a:t>
            </a:r>
            <a:endParaRPr lang="en-US">
              <a:solidFill>
                <a:schemeClr val="dk1"/>
              </a:solidFill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6" name="Google Shape;106;p15"/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/>
          <p:nvPr/>
        </p:nvSpPr>
        <p:spPr>
          <a:xfrm>
            <a:off x="335541" y="1187942"/>
            <a:ext cx="9975600" cy="6001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>
              <a:buClr>
                <a:schemeClr val="dk1"/>
              </a:buClr>
              <a:buSzPts val="1100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Domain: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FinTech + Web Frameworks + Artificial Intelligence (AI) in Credit Risk Assessment</a:t>
            </a:r>
            <a:endParaRPr lang="en-US"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IN" sz="2400" b="1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>
              <a:buSzPts val="1100"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Scenario :</a:t>
            </a:r>
            <a:endParaRPr lang="en-IN" sz="2400" b="1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Current P2P (Peer-to-Peer) lending platforms rely on basic financial checks. </a:t>
            </a:r>
          </a:p>
          <a:p>
            <a:pPr algn="just"/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Lack of advanced AI-driven borrower evaluation leads to higher risk.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Manual verification increases chances of fraud and mismatched lending decisions.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Borrowers with limited credit history are often excluded due to weak evaluation methods.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5"/>
          <p:cNvSpPr/>
          <p:nvPr/>
        </p:nvSpPr>
        <p:spPr>
          <a:xfrm>
            <a:off x="336703" y="448166"/>
            <a:ext cx="8777700" cy="10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just" rtl="0">
              <a:spcBef>
                <a:spcPts val="800"/>
              </a:spcBef>
              <a:spcAft>
                <a:spcPts val="0"/>
              </a:spcAft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Scenario / Domain</a:t>
            </a:r>
            <a:endParaRPr sz="32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/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/>
          <p:cNvSpPr txBox="1"/>
          <p:nvPr/>
        </p:nvSpPr>
        <p:spPr>
          <a:xfrm>
            <a:off x="505794" y="1433917"/>
            <a:ext cx="99756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Increasing demand for transparent and secure lending platforms. </a:t>
            </a:r>
            <a:endParaRPr lang="en-US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Lack of AI-driven fraud detection and borrower segmentation in Indian P2P systems.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Opportunity to apply AI/ML techniques for real-world financial decision-making.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Potential to extend into banking, NBFCs, and digital lending apps in the future.  </a:t>
            </a: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7" name="Google Shape;117;p16"/>
          <p:cNvSpPr txBox="1">
            <a:spLocks noGrp="1"/>
          </p:cNvSpPr>
          <p:nvPr>
            <p:ph type="title"/>
          </p:nvPr>
        </p:nvSpPr>
        <p:spPr>
          <a:xfrm>
            <a:off x="290128" y="10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 sz="3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5C3318EC-2A72-44DE-1EA5-3800D81F0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>
            <a:extLst>
              <a:ext uri="{FF2B5EF4-FFF2-40B4-BE49-F238E27FC236}">
                <a16:creationId xmlns:a16="http://schemas.microsoft.com/office/drawing/2014/main" id="{6658CAAC-7CE5-3BD0-059E-8B9709593A50}"/>
              </a:ext>
            </a:extLst>
          </p:cNvPr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AEBD1E43-CAE1-9E55-0E3A-BE076EEF590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7BC2882C-A581-4FC4-C793-76804FF98D0F}"/>
              </a:ext>
            </a:extLst>
          </p:cNvPr>
          <p:cNvSpPr txBox="1"/>
          <p:nvPr/>
        </p:nvSpPr>
        <p:spPr>
          <a:xfrm>
            <a:off x="505794" y="1433917"/>
            <a:ext cx="9975600" cy="452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dirty="0">
                <a:latin typeface="Times New Roman"/>
              </a:rPr>
              <a:t>1. Borrower Functionality</a:t>
            </a:r>
          </a:p>
          <a:p>
            <a:endParaRPr lang="en-IN" sz="2400" b="1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User Registration &amp; Login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Create an account and authenticate securely.</a:t>
            </a:r>
          </a:p>
          <a:p>
            <a:pPr marL="285750" indent="-285750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KYC Verification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Submit Aadhaar/PAN for verification.</a:t>
            </a:r>
          </a:p>
          <a:p>
            <a:pPr marL="285750" indent="-285750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Loan Application Submission</a:t>
            </a:r>
            <a:br>
              <a:rPr lang="en-IN" sz="2400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Provide financial details, employment info, loan request (amount, purpose, tenure).</a:t>
            </a:r>
          </a:p>
          <a:p>
            <a:endParaRPr lang="en-IN" sz="2400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7019F181-1A22-54FD-FB59-2EC83646F5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28" y="10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/>
            <a:b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Functionalities</a:t>
            </a:r>
            <a:endParaRPr lang="en-IN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endParaRPr lang="en-IN" sz="32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2325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DCE80618-4C25-254C-4220-E039A44473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>
            <a:extLst>
              <a:ext uri="{FF2B5EF4-FFF2-40B4-BE49-F238E27FC236}">
                <a16:creationId xmlns:a16="http://schemas.microsoft.com/office/drawing/2014/main" id="{3E0CD325-67B4-A9D5-D03D-6375484DFDCD}"/>
              </a:ext>
            </a:extLst>
          </p:cNvPr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8165F276-BFF7-09AC-9C0B-ABC94389C34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5FF08E1C-8E36-299E-CCED-5CC384C8DBFF}"/>
              </a:ext>
            </a:extLst>
          </p:cNvPr>
          <p:cNvSpPr txBox="1"/>
          <p:nvPr/>
        </p:nvSpPr>
        <p:spPr>
          <a:xfrm>
            <a:off x="505794" y="1433917"/>
            <a:ext cx="9975600" cy="2893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dirty="0">
                <a:latin typeface="Times New Roman"/>
              </a:rPr>
              <a:t>1. Borrower Functionality</a:t>
            </a:r>
            <a:endParaRPr lang="en-IN" sz="2400"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endParaRPr lang="en-IN" sz="2400" b="1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Creditworthiness Feedback</a:t>
            </a:r>
            <a:br>
              <a:rPr lang="en-IN" sz="2400" b="1" dirty="0">
                <a:latin typeface="Times New Roman"/>
              </a:rPr>
            </a:b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Get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AaI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-based credit score and risk classification (Low/Medium/High).</a:t>
            </a:r>
          </a:p>
          <a:p>
            <a:pPr marL="285750" indent="-285750">
              <a:buFont typeface="Arial,Sans-Serif"/>
              <a:buChar char="•"/>
            </a:pPr>
            <a:endParaRPr lang="en-IN" sz="2400" b="1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Font typeface="Arial,Sans-Serif"/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Fraud Detection Alerts</a:t>
            </a:r>
            <a:br>
              <a:rPr lang="en-IN" sz="2400" b="1" dirty="0">
                <a:latin typeface="Times New Roman"/>
              </a:rPr>
            </a:b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 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Notified if application triggers fraud suspicion.</a:t>
            </a:r>
            <a:endParaRPr lang="en-US">
              <a:solidFill>
                <a:schemeClr val="dk1"/>
              </a:solidFill>
              <a:latin typeface="Times New Roman"/>
            </a:endParaRPr>
          </a:p>
          <a:p>
            <a:endParaRPr lang="en-IN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148100C9-EC41-942C-2E7E-B0B9221C06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28" y="10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/>
            <a:b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Functionalities</a:t>
            </a:r>
            <a:endParaRPr lang="en-IN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endParaRPr lang="en-IN" sz="32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83647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213EC189-B87D-87E6-A8F8-8A24CA1C2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>
            <a:extLst>
              <a:ext uri="{FF2B5EF4-FFF2-40B4-BE49-F238E27FC236}">
                <a16:creationId xmlns:a16="http://schemas.microsoft.com/office/drawing/2014/main" id="{9536F338-3ED0-2925-F39C-E25E4E9F38CD}"/>
              </a:ext>
            </a:extLst>
          </p:cNvPr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5675C0CB-8041-A576-BF54-80AD5821579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CF8B9478-C321-339B-B229-4D6A4CE4B42D}"/>
              </a:ext>
            </a:extLst>
          </p:cNvPr>
          <p:cNvSpPr txBox="1"/>
          <p:nvPr/>
        </p:nvSpPr>
        <p:spPr>
          <a:xfrm>
            <a:off x="558346" y="1302538"/>
            <a:ext cx="9975600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r>
              <a:rPr lang="en-IN" sz="2400" b="1" dirty="0">
                <a:latin typeface="Times New Roman"/>
              </a:rPr>
              <a:t>2. Lender Functionality</a:t>
            </a:r>
          </a:p>
          <a:p>
            <a:endParaRPr lang="en-IN" sz="2400" b="1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User Registration &amp; Login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Secure account creation with KYC verification.</a:t>
            </a:r>
          </a:p>
          <a:p>
            <a:pPr marL="285750" indent="-285750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Investment Preferences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Define lending capacity, preferred loan type, and risk appetite.</a:t>
            </a:r>
          </a:p>
          <a:p>
            <a:pPr marL="285750" indent="-285750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Borrower Recommendations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View borrowers suggested by the AI matching engine.</a:t>
            </a:r>
          </a:p>
          <a:p>
            <a:pPr marL="285750" indent="-285750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>
              <a:buChar char="•"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Risk Insights</a:t>
            </a:r>
            <a:br>
              <a:rPr lang="en-IN" sz="2400" b="1" dirty="0">
                <a:latin typeface="Times New Roman"/>
              </a:rPr>
            </a:br>
            <a:r>
              <a:rPr lang="en-IN" sz="2400" dirty="0">
                <a:solidFill>
                  <a:schemeClr val="dk1"/>
                </a:solidFill>
                <a:latin typeface="Times New Roman"/>
              </a:rPr>
              <a:t> Access AI-generated credit scores, fraud flags, and borrower segmentation.</a:t>
            </a:r>
          </a:p>
          <a:p>
            <a:endParaRPr lang="en-IN" sz="2400" dirty="0">
              <a:solidFill>
                <a:schemeClr val="dk1"/>
              </a:solidFill>
              <a:latin typeface="Times New Roman"/>
              <a:ea typeface="Times New Roman"/>
            </a:endParaRPr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643A1117-A8B2-4B62-7F88-F341650AE6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28" y="10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/>
            <a:b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Functionalities</a:t>
            </a:r>
            <a:endParaRPr lang="en-IN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endParaRPr lang="en-IN" sz="32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71153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>
          <a:extLst>
            <a:ext uri="{FF2B5EF4-FFF2-40B4-BE49-F238E27FC236}">
              <a16:creationId xmlns:a16="http://schemas.microsoft.com/office/drawing/2014/main" id="{4DB71166-CE92-99F2-4B32-ADA4F93CF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4" name="Google Shape;114;p16">
            <a:extLst>
              <a:ext uri="{FF2B5EF4-FFF2-40B4-BE49-F238E27FC236}">
                <a16:creationId xmlns:a16="http://schemas.microsoft.com/office/drawing/2014/main" id="{C3D695B8-0F34-216F-A513-7DB63AA2F33F}"/>
              </a:ext>
            </a:extLst>
          </p:cNvPr>
          <p:cNvCxnSpPr/>
          <p:nvPr/>
        </p:nvCxnSpPr>
        <p:spPr>
          <a:xfrm>
            <a:off x="336703" y="1162444"/>
            <a:ext cx="10046817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15" name="Google Shape;115;p16">
            <a:extLst>
              <a:ext uri="{FF2B5EF4-FFF2-40B4-BE49-F238E27FC236}">
                <a16:creationId xmlns:a16="http://schemas.microsoft.com/office/drawing/2014/main" id="{F6B78700-ECE1-080D-DEC4-8905E8F93B5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6">
            <a:extLst>
              <a:ext uri="{FF2B5EF4-FFF2-40B4-BE49-F238E27FC236}">
                <a16:creationId xmlns:a16="http://schemas.microsoft.com/office/drawing/2014/main" id="{593FB1D2-00E3-3733-9DDD-6C3F3D3CCB08}"/>
              </a:ext>
            </a:extLst>
          </p:cNvPr>
          <p:cNvSpPr txBox="1"/>
          <p:nvPr/>
        </p:nvSpPr>
        <p:spPr>
          <a:xfrm>
            <a:off x="505794" y="1433917"/>
            <a:ext cx="9975600" cy="4893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N" sz="2400" b="1" dirty="0">
                <a:latin typeface="Times New Roman"/>
              </a:rPr>
              <a:t>3. Admin Functionality</a:t>
            </a:r>
          </a:p>
          <a:p>
            <a:pPr algn="just"/>
            <a:endParaRPr lang="en-IN" sz="2400" b="1" dirty="0">
              <a:solidFill>
                <a:schemeClr val="dk1"/>
              </a:solidFill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Platform Monitoring Track overall system usage, loan applications, and fraud alerts.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Borrower Clustering Dashboard Visualize borrower risk segments (clusters) for academic analysis.</a:t>
            </a:r>
          </a:p>
          <a:p>
            <a:pPr marL="285750" indent="-285750" algn="just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AI Insights Access Review model predictions (credit scores, fraud detection, risk groups).</a:t>
            </a:r>
          </a:p>
          <a:p>
            <a:pPr marL="285750" indent="-285750" algn="just">
              <a:buChar char="•"/>
            </a:pPr>
            <a:endParaRPr lang="en-IN" sz="2400" dirty="0">
              <a:solidFill>
                <a:schemeClr val="dk1"/>
              </a:solidFill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Audit Logs Access system logs for compliance and monitoring.</a:t>
            </a:r>
          </a:p>
          <a:p>
            <a:pPr algn="just"/>
            <a:endParaRPr lang="en-IN" sz="2400" dirty="0">
              <a:solidFill>
                <a:schemeClr val="dk1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117" name="Google Shape;117;p16">
            <a:extLst>
              <a:ext uri="{FF2B5EF4-FFF2-40B4-BE49-F238E27FC236}">
                <a16:creationId xmlns:a16="http://schemas.microsoft.com/office/drawing/2014/main" id="{334C579B-0F53-10E2-335C-6CC411E7C0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90128" y="10835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just"/>
            <a:b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</a:br>
            <a:r>
              <a:rPr lang="en-IN" sz="3200" b="1" dirty="0">
                <a:solidFill>
                  <a:srgbClr val="002060"/>
                </a:solidFill>
                <a:latin typeface="Times New Roman"/>
                <a:cs typeface="Times New Roman"/>
                <a:sym typeface="Times New Roman"/>
              </a:rPr>
              <a:t>Functionalities</a:t>
            </a:r>
            <a:endParaRPr lang="en-IN" sz="3200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0" lvl="0" indent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Font typeface="Times New Roman"/>
              <a:buNone/>
            </a:pPr>
            <a:endParaRPr lang="en-IN" sz="3200" b="1" dirty="0">
              <a:solidFill>
                <a:srgbClr val="002060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89106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" name="Google Shape;139;p19"/>
          <p:cNvCxnSpPr/>
          <p:nvPr/>
        </p:nvCxnSpPr>
        <p:spPr>
          <a:xfrm>
            <a:off x="336703" y="1162444"/>
            <a:ext cx="10046700" cy="0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40" name="Google Shape;14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743452" y="448179"/>
            <a:ext cx="849665" cy="142853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9"/>
          <p:cNvSpPr txBox="1"/>
          <p:nvPr/>
        </p:nvSpPr>
        <p:spPr>
          <a:xfrm>
            <a:off x="505794" y="1433917"/>
            <a:ext cx="9975600" cy="59400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Frontend:</a:t>
            </a:r>
            <a:endParaRPr lang="en-US"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React.js, HTML5, CSS3, JavaScript (ES6+)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Responsive design for web dashboards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Backend:</a:t>
            </a:r>
            <a:endParaRPr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Node.js + Express.js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REST &amp; 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GraphQL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 APIs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sz="2400" b="1" dirty="0">
                <a:solidFill>
                  <a:schemeClr val="dk1"/>
                </a:solidFill>
                <a:latin typeface="Times New Roman"/>
              </a:rPr>
              <a:t>Databases:</a:t>
            </a:r>
            <a:endParaRPr sz="2400" b="1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PostgreSQL (structured data)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lang="en-IN" sz="2400" dirty="0">
                <a:solidFill>
                  <a:schemeClr val="dk1"/>
                </a:solidFill>
                <a:latin typeface="Times New Roman"/>
              </a:rPr>
              <a:t>MongoDB (</a:t>
            </a:r>
            <a:r>
              <a:rPr lang="en-IN" sz="2400" dirty="0" err="1">
                <a:solidFill>
                  <a:schemeClr val="dk1"/>
                </a:solidFill>
                <a:latin typeface="Times New Roman"/>
              </a:rPr>
              <a:t>behavioral</a:t>
            </a:r>
            <a:r>
              <a:rPr lang="en-IN" sz="2400" dirty="0">
                <a:solidFill>
                  <a:schemeClr val="dk1"/>
                </a:solidFill>
                <a:latin typeface="Times New Roman"/>
              </a:rPr>
              <a:t>/unstructured data)</a:t>
            </a:r>
            <a:endParaRPr sz="2400">
              <a:solidFill>
                <a:schemeClr val="dk1"/>
              </a:solidFill>
              <a:latin typeface="Times New Roman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Times New Roman"/>
            </a:endParaRPr>
          </a:p>
          <a:p>
            <a:pPr marL="0" marR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endParaRPr sz="2400" b="1" dirty="0">
              <a:solidFill>
                <a:schemeClr val="dk1"/>
              </a:solidFill>
              <a:latin typeface="Times New Roman"/>
            </a:endParaRPr>
          </a:p>
        </p:txBody>
      </p:sp>
      <p:sp>
        <p:nvSpPr>
          <p:cNvPr id="142" name="Google Shape;142;p19"/>
          <p:cNvSpPr txBox="1">
            <a:spLocks noGrp="1"/>
          </p:cNvSpPr>
          <p:nvPr>
            <p:ph type="title"/>
          </p:nvPr>
        </p:nvSpPr>
        <p:spPr>
          <a:xfrm>
            <a:off x="336708" y="103144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400"/>
              <a:buFont typeface="Times New Roman"/>
              <a:buNone/>
            </a:pPr>
            <a:r>
              <a:rPr lang="en-IN" sz="32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&amp; Technologies</a:t>
            </a:r>
            <a:endParaRPr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13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PowerPoint Presentation</vt:lpstr>
      <vt:lpstr>PowerPoint Presentation</vt:lpstr>
      <vt:lpstr>Motivation</vt:lpstr>
      <vt:lpstr> Functionalities </vt:lpstr>
      <vt:lpstr> Functionalities </vt:lpstr>
      <vt:lpstr> Functionalities </vt:lpstr>
      <vt:lpstr> Functionalities </vt:lpstr>
      <vt:lpstr>Tools &amp; Technologies</vt:lpstr>
      <vt:lpstr>Tools &amp; Technologies</vt:lpstr>
      <vt:lpstr>Applications in the Real World</vt:lpstr>
      <vt:lpstr>Project Work Status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123</cp:revision>
  <dcterms:modified xsi:type="dcterms:W3CDTF">2025-09-24T08:20:47Z</dcterms:modified>
</cp:coreProperties>
</file>