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7" r:id="rId5"/>
    <p:sldId id="297" r:id="rId6"/>
    <p:sldId id="286" r:id="rId7"/>
    <p:sldId id="298" r:id="rId8"/>
    <p:sldId id="294" r:id="rId9"/>
    <p:sldId id="296" r:id="rId10"/>
    <p:sldId id="301" r:id="rId11"/>
    <p:sldId id="302" r:id="rId12"/>
    <p:sldId id="2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7FF"/>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5"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9/20/2022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9/20/2022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4616917"/>
            <a:ext cx="7781544" cy="859055"/>
          </a:xfrm>
        </p:spPr>
        <p:txBody>
          <a:bodyPr>
            <a:normAutofit fontScale="90000"/>
          </a:bodyPr>
          <a:lstStyle/>
          <a:p>
            <a:r>
              <a:rPr lang="en-US" dirty="0"/>
              <a:t>Fantasy Sports  </a:t>
            </a:r>
            <a:r>
              <a:rPr lang="en-US" dirty="0" smtClean="0"/>
              <a:t>           Skill </a:t>
            </a:r>
            <a:r>
              <a:rPr lang="en-US" dirty="0"/>
              <a:t>Vs Chance</a:t>
            </a:r>
            <a:endParaRPr lang="en-IN"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5649628"/>
            <a:ext cx="6803136" cy="365760"/>
          </a:xfrm>
        </p:spPr>
        <p:txBody>
          <a:bodyPr>
            <a:noAutofit/>
          </a:bodyPr>
          <a:lstStyle/>
          <a:p>
            <a:r>
              <a:rPr lang="en-IN" sz="2400" dirty="0" smtClean="0"/>
              <a:t> Team : Learners</a:t>
            </a:r>
            <a:endParaRPr lang="en-US" sz="24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56" y="1356359"/>
            <a:ext cx="2143125"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itle 3">
            <a:extLst>
              <a:ext uri="{FF2B5EF4-FFF2-40B4-BE49-F238E27FC236}">
                <a16:creationId xmlns:a16="http://schemas.microsoft.com/office/drawing/2014/main" id="{BD179B88-D43C-4A31-9A52-3498E9430782}"/>
              </a:ext>
            </a:extLst>
          </p:cNvPr>
          <p:cNvSpPr>
            <a:spLocks noGrp="1"/>
          </p:cNvSpPr>
          <p:nvPr>
            <p:ph type="title"/>
          </p:nvPr>
        </p:nvSpPr>
        <p:spPr>
          <a:xfrm>
            <a:off x="214228" y="300713"/>
            <a:ext cx="7781544" cy="859055"/>
          </a:xfrm>
        </p:spPr>
        <p:txBody>
          <a:bodyPr>
            <a:noAutofit/>
          </a:bodyPr>
          <a:lstStyle/>
          <a:p>
            <a:r>
              <a:rPr lang="en-IN" sz="3600" dirty="0">
                <a:latin typeface="Adobe Ming Std L" panose="02020300000000000000" pitchFamily="18" charset="-128"/>
                <a:ea typeface="Adobe Ming Std L" panose="02020300000000000000" pitchFamily="18" charset="-128"/>
              </a:rPr>
              <a:t>Problem </a:t>
            </a:r>
            <a:r>
              <a:rPr lang="en-IN" sz="3600" dirty="0" smtClean="0">
                <a:latin typeface="Adobe Ming Std L" panose="02020300000000000000" pitchFamily="18" charset="-128"/>
                <a:ea typeface="Adobe Ming Std L" panose="02020300000000000000" pitchFamily="18" charset="-128"/>
              </a:rPr>
              <a:t>Statement</a:t>
            </a:r>
            <a:endParaRPr lang="en-IN" sz="3600" dirty="0">
              <a:effectLst/>
              <a:latin typeface="Adobe Ming Std L" panose="02020300000000000000" pitchFamily="18" charset="-128"/>
              <a:ea typeface="Adobe Ming Std L" panose="02020300000000000000" pitchFamily="18" charset="-128"/>
            </a:endParaRPr>
          </a:p>
        </p:txBody>
      </p:sp>
      <p:sp>
        <p:nvSpPr>
          <p:cNvPr id="7" name="Rectangle 6"/>
          <p:cNvSpPr/>
          <p:nvPr/>
        </p:nvSpPr>
        <p:spPr>
          <a:xfrm>
            <a:off x="214228" y="976888"/>
            <a:ext cx="8250503" cy="2491964"/>
          </a:xfrm>
          <a:prstGeom prst="rect">
            <a:avLst/>
          </a:prstGeom>
        </p:spPr>
        <p:txBody>
          <a:bodyPr wrap="square">
            <a:spAutoFit/>
          </a:bodyPr>
          <a:lstStyle/>
          <a:p>
            <a:pPr lvl="0">
              <a:lnSpc>
                <a:spcPct val="90000"/>
              </a:lnSpc>
              <a:spcBef>
                <a:spcPts val="1000"/>
              </a:spcBef>
              <a:buClr>
                <a:srgbClr val="47C3D3"/>
              </a:buClr>
            </a:pP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Fantasy Sports are the skill are the games which involve a person’s skill, knowledge and judgment and they rule out chance aspect from the game. On the other hand, games of chance include games that are determined by mere luck, completely uncertain and the players cannot apply their skill to estimate the result. Most of the law suits are debated only using theories or rules of the games to prove if a game is skill or chance dominant.</a:t>
            </a:r>
            <a:endParaRPr lang="en-IN"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a:p>
            <a:pPr lvl="0">
              <a:lnSpc>
                <a:spcPct val="90000"/>
              </a:lnSpc>
              <a:spcBef>
                <a:spcPts val="1000"/>
              </a:spcBef>
              <a:buClr>
                <a:srgbClr val="47C3D3"/>
              </a:buClr>
            </a:pPr>
            <a:endParaRPr lang="en-IN" sz="20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p:txBody>
      </p:sp>
      <p:sp>
        <p:nvSpPr>
          <p:cNvPr id="9" name="Rectangle 8"/>
          <p:cNvSpPr/>
          <p:nvPr/>
        </p:nvSpPr>
        <p:spPr>
          <a:xfrm>
            <a:off x="214228" y="3109508"/>
            <a:ext cx="3791423" cy="514180"/>
          </a:xfrm>
          <a:prstGeom prst="rect">
            <a:avLst/>
          </a:prstGeom>
        </p:spPr>
        <p:txBody>
          <a:bodyPr wrap="none">
            <a:spAutoFit/>
          </a:bodyPr>
          <a:lstStyle/>
          <a:p>
            <a:pPr lvl="0">
              <a:lnSpc>
                <a:spcPct val="115000"/>
              </a:lnSpc>
            </a:pPr>
            <a:r>
              <a:rPr lang="en-IN" sz="2800" b="1" dirty="0">
                <a:solidFill>
                  <a:srgbClr val="FFFFFF"/>
                </a:solidFill>
                <a:latin typeface="Adobe Ming Std L" panose="02020300000000000000" pitchFamily="18" charset="-128"/>
                <a:ea typeface="Adobe Ming Std L" panose="02020300000000000000" pitchFamily="18" charset="-128"/>
              </a:rPr>
              <a:t>Problem Explanation </a:t>
            </a:r>
          </a:p>
        </p:txBody>
      </p:sp>
      <p:sp>
        <p:nvSpPr>
          <p:cNvPr id="11" name="Rectangle 10"/>
          <p:cNvSpPr/>
          <p:nvPr/>
        </p:nvSpPr>
        <p:spPr>
          <a:xfrm>
            <a:off x="214228" y="3760530"/>
            <a:ext cx="10175098" cy="2031325"/>
          </a:xfrm>
          <a:prstGeom prst="rect">
            <a:avLst/>
          </a:prstGeom>
        </p:spPr>
        <p:txBody>
          <a:bodyPr wrap="square">
            <a:spAutoFit/>
          </a:bodyPr>
          <a:lstStyle/>
          <a:p>
            <a:pPr lvl="0"/>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We are aiming to find an approach around whether the dominant factor is skill or chance be settled using data.</a:t>
            </a:r>
          </a:p>
          <a:p>
            <a:pPr lvl="0"/>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We use an econometric approach that distinguishes effect of chance and user’s skill on the outcome of the game. Based on data from Dream11’s cricket-based fantasy contests , we will observe that the outcome of a fantasy sports contest is driven more by user’s skill or chance based.</a:t>
            </a:r>
          </a:p>
          <a:p>
            <a:pPr lvl="0"/>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We will find the percentage of the chances off both of the condition</a:t>
            </a:r>
          </a:p>
        </p:txBody>
      </p:sp>
    </p:spTree>
    <p:extLst>
      <p:ext uri="{BB962C8B-B14F-4D97-AF65-F5344CB8AC3E}">
        <p14:creationId xmlns:p14="http://schemas.microsoft.com/office/powerpoint/2010/main" val="318923228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14229" y="261723"/>
            <a:ext cx="9590171" cy="859055"/>
          </a:xfrm>
        </p:spPr>
        <p:txBody>
          <a:bodyPr>
            <a:noAutofit/>
          </a:bodyPr>
          <a:lstStyle/>
          <a:p>
            <a:r>
              <a:rPr lang="en-US" sz="3200" dirty="0" smtClean="0">
                <a:latin typeface="Adobe Ming Std L" panose="02020300000000000000" pitchFamily="18" charset="-128"/>
                <a:ea typeface="Adobe Ming Std L" panose="02020300000000000000" pitchFamily="18" charset="-128"/>
              </a:rPr>
              <a:t>Fantasy Sports Research </a:t>
            </a:r>
            <a:r>
              <a:rPr lang="en-US" sz="3200" dirty="0">
                <a:latin typeface="Adobe Ming Std L" panose="02020300000000000000" pitchFamily="18" charset="-128"/>
                <a:ea typeface="Adobe Ming Std L" panose="02020300000000000000" pitchFamily="18" charset="-128"/>
              </a:rPr>
              <a:t>and its growth</a:t>
            </a:r>
            <a:endParaRPr lang="en-IN" sz="4000" dirty="0">
              <a:latin typeface="Adobe Ming Std L" panose="02020300000000000000" pitchFamily="18" charset="-128"/>
              <a:ea typeface="Adobe Ming Std L" panose="02020300000000000000" pitchFamily="18" charset="-128"/>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14229" y="1281934"/>
            <a:ext cx="9112651" cy="5033141"/>
          </a:xfrm>
        </p:spPr>
        <p:txBody>
          <a:bodyPr>
            <a:noAutofit/>
          </a:bodyPr>
          <a:lstStyle/>
          <a:p>
            <a:pPr fontAlgn="base"/>
            <a:r>
              <a:rPr lang="en-US" sz="1700" dirty="0">
                <a:latin typeface="Adobe Ming Std L" panose="02020300000000000000" pitchFamily="18" charset="-128"/>
                <a:ea typeface="Adobe Ming Std L" panose="02020300000000000000" pitchFamily="18" charset="-128"/>
              </a:rPr>
              <a:t>Over the past decade, the popularity of fantasy sports games has grown dramatically. A fantasy sport is a simulation game in which game players act as owners to build, manage, and coach imaginary teams that compete against one another, based on statistics generated by actual players or teams of a professional sport. In line with this, we have seen the emergence of various forms of media content being produced directly for those who participate in fantasy sports games-the most prolific example of this is writing for fantasy sports</a:t>
            </a:r>
            <a:r>
              <a:rPr lang="en-US" sz="1700" dirty="0" smtClean="0">
                <a:latin typeface="Adobe Ming Std L" panose="02020300000000000000" pitchFamily="18" charset="-128"/>
                <a:ea typeface="Adobe Ming Std L" panose="02020300000000000000" pitchFamily="18" charset="-128"/>
              </a:rPr>
              <a:t>.</a:t>
            </a:r>
          </a:p>
          <a:p>
            <a:pPr fontAlgn="base"/>
            <a:r>
              <a:rPr lang="en-US" sz="2000" b="1" i="1" dirty="0">
                <a:solidFill>
                  <a:schemeClr val="bg1">
                    <a:lumMod val="95000"/>
                  </a:schemeClr>
                </a:solidFill>
                <a:latin typeface="Adobe Ming Std L" panose="02020300000000000000" pitchFamily="18" charset="-128"/>
                <a:ea typeface="Adobe Ming Std L" panose="02020300000000000000" pitchFamily="18" charset="-128"/>
              </a:rPr>
              <a:t>Results and findings: </a:t>
            </a:r>
            <a:endParaRPr lang="en-US" sz="2000" b="1" i="1" dirty="0" smtClean="0">
              <a:solidFill>
                <a:schemeClr val="bg1">
                  <a:lumMod val="95000"/>
                </a:schemeClr>
              </a:solidFill>
              <a:latin typeface="Adobe Ming Std L" panose="02020300000000000000" pitchFamily="18" charset="-128"/>
              <a:ea typeface="Adobe Ming Std L" panose="02020300000000000000" pitchFamily="18" charset="-128"/>
            </a:endParaRPr>
          </a:p>
          <a:p>
            <a:pPr fontAlgn="base"/>
            <a:r>
              <a:rPr lang="en-US" sz="1700" dirty="0" smtClean="0">
                <a:latin typeface="Adobe Ming Std L" panose="02020300000000000000" pitchFamily="18" charset="-128"/>
                <a:ea typeface="Adobe Ming Std L" panose="02020300000000000000" pitchFamily="18" charset="-128"/>
              </a:rPr>
              <a:t>Fantasy </a:t>
            </a:r>
            <a:r>
              <a:rPr lang="en-US" sz="1700" dirty="0">
                <a:latin typeface="Adobe Ming Std L" panose="02020300000000000000" pitchFamily="18" charset="-128"/>
                <a:ea typeface="Adobe Ming Std L" panose="02020300000000000000" pitchFamily="18" charset="-128"/>
              </a:rPr>
              <a:t>sport participation has been </a:t>
            </a:r>
            <a:r>
              <a:rPr lang="en-US" sz="1700" dirty="0" smtClean="0">
                <a:latin typeface="Adobe Ming Std L" panose="02020300000000000000" pitchFamily="18" charset="-128"/>
                <a:ea typeface="Adobe Ming Std L" panose="02020300000000000000" pitchFamily="18" charset="-128"/>
              </a:rPr>
              <a:t>conceptualized </a:t>
            </a:r>
            <a:r>
              <a:rPr lang="en-US" sz="1700" dirty="0">
                <a:latin typeface="Adobe Ming Std L" panose="02020300000000000000" pitchFamily="18" charset="-128"/>
                <a:ea typeface="Adobe Ming Std L" panose="02020300000000000000" pitchFamily="18" charset="-128"/>
              </a:rPr>
              <a:t>in several ways, but most commonly as a form of consumer </a:t>
            </a:r>
            <a:r>
              <a:rPr lang="en-US" sz="1700" dirty="0" smtClean="0">
                <a:latin typeface="Adobe Ming Std L" panose="02020300000000000000" pitchFamily="18" charset="-128"/>
                <a:ea typeface="Adobe Ming Std L" panose="02020300000000000000" pitchFamily="18" charset="-128"/>
              </a:rPr>
              <a:t>behavior. </a:t>
            </a:r>
            <a:r>
              <a:rPr lang="en-US" sz="1700" dirty="0">
                <a:latin typeface="Adobe Ming Std L" panose="02020300000000000000" pitchFamily="18" charset="-128"/>
                <a:ea typeface="Adobe Ming Std L" panose="02020300000000000000" pitchFamily="18" charset="-128"/>
              </a:rPr>
              <a:t>Studies have used various theoretical frameworks and methodologies, but a majority, to date, have employed quantitative, survey-based approaches. These have advantages, enabling researchers to build on each other’s work, but also have certain conceptual and methodological limitations.</a:t>
            </a:r>
            <a:endParaRPr lang="en-IN" sz="1700" dirty="0">
              <a:latin typeface="Adobe Ming Std L" panose="02020300000000000000" pitchFamily="18" charset="-128"/>
              <a:ea typeface="Adobe Ming Std L" panose="02020300000000000000" pitchFamily="18" charset="-128"/>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3907022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64906"/>
            <a:ext cx="6096000" cy="1107996"/>
          </a:xfrm>
          <a:prstGeom prst="rect">
            <a:avLst/>
          </a:prstGeom>
        </p:spPr>
        <p:txBody>
          <a:bodyPr>
            <a:spAutoFit/>
          </a:bodyPr>
          <a:lstStyle/>
          <a:p>
            <a:r>
              <a:rPr lang="en-US" sz="3300" b="1" dirty="0">
                <a:solidFill>
                  <a:srgbClr val="FFFFFF"/>
                </a:solidFill>
                <a:latin typeface="Adobe Ming Std L" panose="02020300000000000000" pitchFamily="18" charset="-128"/>
                <a:ea typeface="Adobe Ming Std L" panose="02020300000000000000" pitchFamily="18" charset="-128"/>
                <a:cs typeface="+mj-cs"/>
              </a:rPr>
              <a:t>Understanding problem statement</a:t>
            </a:r>
            <a:endParaRPr lang="en-IN" sz="3300" dirty="0"/>
          </a:p>
        </p:txBody>
      </p:sp>
      <p:sp>
        <p:nvSpPr>
          <p:cNvPr id="10" name="Rectangle 9"/>
          <p:cNvSpPr/>
          <p:nvPr/>
        </p:nvSpPr>
        <p:spPr>
          <a:xfrm>
            <a:off x="304800" y="1559987"/>
            <a:ext cx="9744891" cy="5164491"/>
          </a:xfrm>
          <a:prstGeom prst="rect">
            <a:avLst/>
          </a:prstGeom>
        </p:spPr>
        <p:txBody>
          <a:bodyPr wrap="square">
            <a:spAutoFit/>
          </a:bodyPr>
          <a:lstStyle/>
          <a:p>
            <a:pPr lvl="0" fontAlgn="base">
              <a:lnSpc>
                <a:spcPct val="90000"/>
              </a:lnSpc>
              <a:spcBef>
                <a:spcPts val="1000"/>
              </a:spcBef>
              <a:buClr>
                <a:srgbClr val="47C3D3"/>
              </a:buClr>
            </a:pP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Fantasy Sports is one of the fastest growing online gaming industries. An important question surrounding fantasy sports is whether it is a game of skill or chance. While gaming laws in most countries largely depend on </a:t>
            </a:r>
            <a:r>
              <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the 'Dominant </a:t>
            </a: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Factor </a:t>
            </a:r>
            <a:r>
              <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Test’ </a:t>
            </a: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to determine whether it is skill dominant or chance dominant, the definition of skill and chance is not very clear. Absence of standardized and uniform laws has added to the confusion surrounding legality of fantasy sports. There is lack of mathematical and/or empirical findings in the literature regarding this question. </a:t>
            </a:r>
            <a:endParaRPr lang="en-US" sz="14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a:p>
            <a:pPr lvl="0" fontAlgn="base">
              <a:lnSpc>
                <a:spcPct val="90000"/>
              </a:lnSpc>
              <a:spcBef>
                <a:spcPts val="1000"/>
              </a:spcBef>
              <a:buClr>
                <a:srgbClr val="47C3D3"/>
              </a:buClr>
            </a:pP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We use an econometric approach that distinguishes effect of chance and user’s </a:t>
            </a:r>
            <a:r>
              <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skill depending on the outcome of the game. </a:t>
            </a: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Based on data from </a:t>
            </a:r>
            <a:r>
              <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Dream11’s </a:t>
            </a: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cricket-based fantasy contests, we </a:t>
            </a:r>
            <a:r>
              <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will observe </a:t>
            </a:r>
            <a:r>
              <a:rPr lang="en-US"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that the outcome of a fantasy sports contest is driven by user’s skill or by chance</a:t>
            </a:r>
            <a:r>
              <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a:t>
            </a:r>
          </a:p>
          <a:p>
            <a:pPr lvl="0" fontAlgn="base">
              <a:lnSpc>
                <a:spcPct val="90000"/>
              </a:lnSpc>
              <a:spcBef>
                <a:spcPts val="1000"/>
              </a:spcBef>
              <a:buClr>
                <a:srgbClr val="47C3D3"/>
              </a:buClr>
            </a:pPr>
            <a:endParaRPr lang="en-US" sz="1600"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a:p>
            <a:pPr lvl="0" fontAlgn="base">
              <a:buClr>
                <a:srgbClr val="47C3D3"/>
              </a:buClr>
            </a:pPr>
            <a:r>
              <a:rPr lang="en-US" b="1" i="1" dirty="0" smtClean="0">
                <a:solidFill>
                  <a:schemeClr val="bg1"/>
                </a:solidFill>
                <a:latin typeface="Adobe Ming Std L" panose="02020300000000000000" pitchFamily="18" charset="-128"/>
                <a:ea typeface="Adobe Ming Std L" panose="02020300000000000000" pitchFamily="18" charset="-128"/>
              </a:rPr>
              <a:t>   There </a:t>
            </a:r>
            <a:r>
              <a:rPr lang="en-US" b="1" i="1" dirty="0">
                <a:solidFill>
                  <a:schemeClr val="bg1"/>
                </a:solidFill>
                <a:latin typeface="Adobe Ming Std L" panose="02020300000000000000" pitchFamily="18" charset="-128"/>
                <a:ea typeface="Adobe Ming Std L" panose="02020300000000000000" pitchFamily="18" charset="-128"/>
              </a:rPr>
              <a:t>are different cases related to fantasy sports in </a:t>
            </a:r>
            <a:r>
              <a:rPr lang="en-US" b="1" i="1" dirty="0" smtClean="0">
                <a:solidFill>
                  <a:schemeClr val="bg1"/>
                </a:solidFill>
                <a:latin typeface="Adobe Ming Std L" panose="02020300000000000000" pitchFamily="18" charset="-128"/>
                <a:ea typeface="Adobe Ming Std L" panose="02020300000000000000" pitchFamily="18" charset="-128"/>
              </a:rPr>
              <a:t>INDIA</a:t>
            </a:r>
          </a:p>
          <a:p>
            <a:pPr lvl="0" fontAlgn="base">
              <a:buClr>
                <a:srgbClr val="47C3D3"/>
              </a:buClr>
            </a:pPr>
            <a:endParaRPr lang="en-US" sz="600" b="1" i="1" dirty="0">
              <a:solidFill>
                <a:schemeClr val="bg1"/>
              </a:solidFill>
              <a:latin typeface="Adobe Ming Std L" panose="02020300000000000000" pitchFamily="18" charset="-128"/>
              <a:ea typeface="Adobe Ming Std L" panose="02020300000000000000" pitchFamily="18" charset="-128"/>
            </a:endParaRPr>
          </a:p>
          <a:p>
            <a:pPr marL="742950" lvl="1" indent="-285750" fontAlgn="base">
              <a:buClr>
                <a:srgbClr val="47C3D3"/>
              </a:buClr>
              <a:buFont typeface="Wingdings" panose="05000000000000000000" pitchFamily="2" charset="2"/>
              <a:buChar char="Ø"/>
            </a:pPr>
            <a:r>
              <a:rPr lang="en-US" sz="1700" dirty="0" smtClean="0">
                <a:solidFill>
                  <a:srgbClr val="0065A4">
                    <a:lumMod val="20000"/>
                    <a:lumOff val="80000"/>
                  </a:srgbClr>
                </a:solidFill>
                <a:latin typeface="Adobe Ming Std L" panose="02020300000000000000" pitchFamily="18" charset="-128"/>
                <a:ea typeface="Adobe Ming Std L" panose="02020300000000000000" pitchFamily="18" charset="-128"/>
              </a:rPr>
              <a:t>High </a:t>
            </a:r>
            <a:r>
              <a:rPr lang="en-US" sz="1700" dirty="0">
                <a:solidFill>
                  <a:srgbClr val="0065A4">
                    <a:lumMod val="20000"/>
                    <a:lumOff val="80000"/>
                  </a:srgbClr>
                </a:solidFill>
                <a:latin typeface="Adobe Ming Std L" panose="02020300000000000000" pitchFamily="18" charset="-128"/>
                <a:ea typeface="Adobe Ming Std L" panose="02020300000000000000" pitchFamily="18" charset="-128"/>
              </a:rPr>
              <a:t>Court of Punjab and Haryana which ruled Dream 11 games </a:t>
            </a:r>
          </a:p>
          <a:p>
            <a:pPr lvl="1" fontAlgn="base">
              <a:buClr>
                <a:srgbClr val="47C3D3"/>
              </a:buClr>
            </a:pPr>
            <a:r>
              <a:rPr lang="en-US" sz="1700" dirty="0">
                <a:solidFill>
                  <a:srgbClr val="0065A4">
                    <a:lumMod val="20000"/>
                    <a:lumOff val="80000"/>
                  </a:srgbClr>
                </a:solidFill>
                <a:latin typeface="Adobe Ming Std L" panose="02020300000000000000" pitchFamily="18" charset="-128"/>
                <a:ea typeface="Adobe Ming Std L" panose="02020300000000000000" pitchFamily="18" charset="-128"/>
              </a:rPr>
              <a:t>   </a:t>
            </a:r>
            <a:r>
              <a:rPr lang="en-US" sz="1700" dirty="0" smtClean="0">
                <a:solidFill>
                  <a:srgbClr val="0065A4">
                    <a:lumMod val="20000"/>
                    <a:lumOff val="80000"/>
                  </a:srgbClr>
                </a:solidFill>
                <a:latin typeface="Adobe Ming Std L" panose="02020300000000000000" pitchFamily="18" charset="-128"/>
                <a:ea typeface="Adobe Ming Std L" panose="02020300000000000000" pitchFamily="18" charset="-128"/>
              </a:rPr>
              <a:t>    </a:t>
            </a:r>
            <a:r>
              <a:rPr lang="en-US" sz="1700" dirty="0">
                <a:solidFill>
                  <a:srgbClr val="0065A4">
                    <a:lumMod val="20000"/>
                    <a:lumOff val="80000"/>
                  </a:srgbClr>
                </a:solidFill>
                <a:latin typeface="Adobe Ming Std L" panose="02020300000000000000" pitchFamily="18" charset="-128"/>
                <a:ea typeface="Adobe Ming Std L" panose="02020300000000000000" pitchFamily="18" charset="-128"/>
              </a:rPr>
              <a:t>to be predominantly based on skill</a:t>
            </a:r>
          </a:p>
          <a:p>
            <a:pPr marL="742950" lvl="1" indent="-285750" fontAlgn="base">
              <a:buClr>
                <a:srgbClr val="47C3D3"/>
              </a:buClr>
              <a:buFont typeface="Wingdings" panose="05000000000000000000" pitchFamily="2" charset="2"/>
              <a:buChar char="Ø"/>
            </a:pPr>
            <a:r>
              <a:rPr lang="en-US" sz="1700" dirty="0" smtClean="0">
                <a:solidFill>
                  <a:srgbClr val="0065A4">
                    <a:lumMod val="20000"/>
                    <a:lumOff val="80000"/>
                  </a:srgbClr>
                </a:solidFill>
                <a:latin typeface="Adobe Ming Std L" panose="02020300000000000000" pitchFamily="18" charset="-128"/>
                <a:ea typeface="Adobe Ming Std L" panose="02020300000000000000" pitchFamily="18" charset="-128"/>
              </a:rPr>
              <a:t>Bombay </a:t>
            </a:r>
            <a:r>
              <a:rPr lang="en-US" sz="1700" dirty="0">
                <a:solidFill>
                  <a:srgbClr val="0065A4">
                    <a:lumMod val="20000"/>
                    <a:lumOff val="80000"/>
                  </a:srgbClr>
                </a:solidFill>
                <a:latin typeface="Adobe Ming Std L" panose="02020300000000000000" pitchFamily="18" charset="-128"/>
                <a:ea typeface="Adobe Ming Std L" panose="02020300000000000000" pitchFamily="18" charset="-128"/>
              </a:rPr>
              <a:t>High Court also considered Dream 11 was to be a game of</a:t>
            </a:r>
          </a:p>
          <a:p>
            <a:pPr lvl="1" fontAlgn="base">
              <a:buClr>
                <a:srgbClr val="47C3D3"/>
              </a:buClr>
            </a:pPr>
            <a:r>
              <a:rPr lang="en-US" sz="1700" dirty="0">
                <a:solidFill>
                  <a:srgbClr val="0065A4">
                    <a:lumMod val="20000"/>
                    <a:lumOff val="80000"/>
                  </a:srgbClr>
                </a:solidFill>
                <a:latin typeface="Adobe Ming Std L" panose="02020300000000000000" pitchFamily="18" charset="-128"/>
                <a:ea typeface="Adobe Ming Std L" panose="02020300000000000000" pitchFamily="18" charset="-128"/>
              </a:rPr>
              <a:t>    </a:t>
            </a:r>
            <a:r>
              <a:rPr lang="en-US" sz="1700" dirty="0" smtClean="0">
                <a:solidFill>
                  <a:srgbClr val="0065A4">
                    <a:lumMod val="20000"/>
                    <a:lumOff val="80000"/>
                  </a:srgbClr>
                </a:solidFill>
                <a:latin typeface="Adobe Ming Std L" panose="02020300000000000000" pitchFamily="18" charset="-128"/>
                <a:ea typeface="Adobe Ming Std L" panose="02020300000000000000" pitchFamily="18" charset="-128"/>
              </a:rPr>
              <a:t>   skill</a:t>
            </a:r>
            <a:endParaRPr lang="en-US" sz="1700" dirty="0">
              <a:solidFill>
                <a:srgbClr val="0065A4">
                  <a:lumMod val="20000"/>
                  <a:lumOff val="80000"/>
                </a:srgbClr>
              </a:solidFill>
              <a:latin typeface="Adobe Ming Std L" panose="02020300000000000000" pitchFamily="18" charset="-128"/>
              <a:ea typeface="Adobe Ming Std L" panose="02020300000000000000" pitchFamily="18" charset="-128"/>
            </a:endParaRPr>
          </a:p>
          <a:p>
            <a:pPr lvl="0" fontAlgn="base">
              <a:lnSpc>
                <a:spcPct val="90000"/>
              </a:lnSpc>
              <a:spcBef>
                <a:spcPts val="1000"/>
              </a:spcBef>
              <a:buClr>
                <a:srgbClr val="47C3D3"/>
              </a:buClr>
            </a:pPr>
            <a:endParaRPr lang="en-IN" sz="1600"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p:txBody>
      </p:sp>
    </p:spTree>
    <p:extLst>
      <p:ext uri="{BB962C8B-B14F-4D97-AF65-F5344CB8AC3E}">
        <p14:creationId xmlns:p14="http://schemas.microsoft.com/office/powerpoint/2010/main" val="29615031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14229" y="170283"/>
            <a:ext cx="9590171" cy="859055"/>
          </a:xfrm>
        </p:spPr>
        <p:txBody>
          <a:bodyPr>
            <a:noAutofit/>
          </a:bodyPr>
          <a:lstStyle/>
          <a:p>
            <a:r>
              <a:rPr lang="en-US" sz="3200" dirty="0" smtClean="0">
                <a:latin typeface="Adobe Ming Std L" panose="02020300000000000000" pitchFamily="18" charset="-128"/>
                <a:ea typeface="Adobe Ming Std L" panose="02020300000000000000" pitchFamily="18" charset="-128"/>
              </a:rPr>
              <a:t>Dominant </a:t>
            </a:r>
            <a:r>
              <a:rPr lang="en-US" sz="3200" dirty="0">
                <a:latin typeface="Adobe Ming Std L" panose="02020300000000000000" pitchFamily="18" charset="-128"/>
                <a:ea typeface="Adobe Ming Std L" panose="02020300000000000000" pitchFamily="18" charset="-128"/>
              </a:rPr>
              <a:t>factor test</a:t>
            </a:r>
            <a:endParaRPr lang="en-IN" sz="4000" dirty="0">
              <a:latin typeface="Adobe Ming Std L" panose="02020300000000000000" pitchFamily="18" charset="-128"/>
              <a:ea typeface="Adobe Ming Std L" panose="02020300000000000000" pitchFamily="18" charset="-128"/>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14229" y="1029338"/>
            <a:ext cx="8767211" cy="4324982"/>
          </a:xfrm>
        </p:spPr>
        <p:txBody>
          <a:bodyPr>
            <a:noAutofit/>
          </a:bodyPr>
          <a:lstStyle/>
          <a:p>
            <a:pPr lvl="0" fontAlgn="base">
              <a:buClr>
                <a:srgbClr val="47C3D3"/>
              </a:buClr>
            </a:pPr>
            <a:r>
              <a:rPr lang="en-US" dirty="0">
                <a:latin typeface="Adobe Ming Std L" panose="02020300000000000000" pitchFamily="18" charset="-128"/>
                <a:ea typeface="Adobe Ming Std L" panose="02020300000000000000" pitchFamily="18" charset="-128"/>
              </a:rPr>
              <a:t>While deciding the question of </a:t>
            </a:r>
            <a:r>
              <a:rPr lang="en-US" dirty="0" smtClean="0">
                <a:latin typeface="Adobe Ming Std L" panose="02020300000000000000" pitchFamily="18" charset="-128"/>
                <a:ea typeface="Adobe Ming Std L" panose="02020300000000000000" pitchFamily="18" charset="-128"/>
              </a:rPr>
              <a:t>skill </a:t>
            </a:r>
            <a:r>
              <a:rPr lang="en-US" dirty="0">
                <a:latin typeface="Adobe Ming Std L" panose="02020300000000000000" pitchFamily="18" charset="-128"/>
                <a:ea typeface="Adobe Ming Std L" panose="02020300000000000000" pitchFamily="18" charset="-128"/>
              </a:rPr>
              <a:t>versus chance”, Indian courts have adopted the test followed by the U.S. courts known as the “dominant factor </a:t>
            </a:r>
            <a:r>
              <a:rPr lang="en-US" dirty="0" smtClean="0">
                <a:latin typeface="Adobe Ming Std L" panose="02020300000000000000" pitchFamily="18" charset="-128"/>
                <a:ea typeface="Adobe Ming Std L" panose="02020300000000000000" pitchFamily="18" charset="-128"/>
              </a:rPr>
              <a:t>test "or </a:t>
            </a:r>
            <a:r>
              <a:rPr lang="en-US" dirty="0">
                <a:latin typeface="Adobe Ming Std L" panose="02020300000000000000" pitchFamily="18" charset="-128"/>
                <a:ea typeface="Adobe Ming Std L" panose="02020300000000000000" pitchFamily="18" charset="-128"/>
              </a:rPr>
              <a:t>“predominance test”. This test requires a court to decide whether chance or skill </a:t>
            </a:r>
            <a:r>
              <a:rPr lang="en-US" dirty="0" smtClean="0">
                <a:latin typeface="Adobe Ming Std L" panose="02020300000000000000" pitchFamily="18" charset="-128"/>
                <a:ea typeface="Adobe Ming Std L" panose="02020300000000000000" pitchFamily="18" charset="-128"/>
              </a:rPr>
              <a:t>is </a:t>
            </a:r>
            <a:r>
              <a:rPr lang="en-US" dirty="0">
                <a:latin typeface="Adobe Ming Std L" panose="02020300000000000000" pitchFamily="18" charset="-128"/>
                <a:ea typeface="Adobe Ming Std L" panose="02020300000000000000" pitchFamily="18" charset="-128"/>
              </a:rPr>
              <a:t>the dominating factor in determining the result of the game</a:t>
            </a:r>
            <a:r>
              <a:rPr lang="en-US" dirty="0" smtClean="0">
                <a:latin typeface="Adobe Ming Std L" panose="02020300000000000000" pitchFamily="18" charset="-128"/>
                <a:ea typeface="Adobe Ming Std L" panose="02020300000000000000" pitchFamily="18" charset="-128"/>
              </a:rPr>
              <a:t>”.</a:t>
            </a:r>
          </a:p>
          <a:p>
            <a:pPr lvl="0" fontAlgn="base">
              <a:buClr>
                <a:srgbClr val="47C3D3"/>
              </a:buClr>
            </a:pPr>
            <a:r>
              <a:rPr lang="en-US" dirty="0">
                <a:latin typeface="Adobe Ming Std L" panose="02020300000000000000" pitchFamily="18" charset="-128"/>
                <a:ea typeface="Adobe Ming Std L" panose="02020300000000000000" pitchFamily="18" charset="-128"/>
              </a:rPr>
              <a:t>The Dominant Factor Test (also known by several variants such as the Dominant Principle Test or Dominant Element Theory) is the principle that most U.S. jurisdictions (states or territories) use in determining, legally, what is and is not </a:t>
            </a:r>
            <a:r>
              <a:rPr lang="en-US" dirty="0" smtClean="0">
                <a:latin typeface="Adobe Ming Std L" panose="02020300000000000000" pitchFamily="18" charset="-128"/>
                <a:ea typeface="Adobe Ming Std L" panose="02020300000000000000" pitchFamily="18" charset="-128"/>
              </a:rPr>
              <a:t>gambling</a:t>
            </a:r>
          </a:p>
          <a:p>
            <a:pPr lvl="0" fontAlgn="base">
              <a:buClr>
                <a:srgbClr val="47C3D3"/>
              </a:buClr>
            </a:pPr>
            <a:r>
              <a:rPr lang="en-US" sz="1800" b="1" i="1" dirty="0">
                <a:solidFill>
                  <a:schemeClr val="bg1"/>
                </a:solidFill>
                <a:latin typeface="Adobe Ming Std L" panose="02020300000000000000" pitchFamily="18" charset="-128"/>
                <a:ea typeface="Adobe Ming Std L" panose="02020300000000000000" pitchFamily="18" charset="-128"/>
              </a:rPr>
              <a:t>The California Supreme Court said</a:t>
            </a:r>
            <a:r>
              <a:rPr lang="en-US" sz="1800" b="1" i="1" dirty="0" smtClean="0">
                <a:solidFill>
                  <a:schemeClr val="bg1"/>
                </a:solidFill>
                <a:latin typeface="Adobe Ming Std L" panose="02020300000000000000" pitchFamily="18" charset="-128"/>
                <a:ea typeface="Adobe Ming Std L" panose="02020300000000000000" pitchFamily="18" charset="-128"/>
              </a:rPr>
              <a:t>:</a:t>
            </a:r>
          </a:p>
          <a:p>
            <a:pPr lvl="0" fontAlgn="base">
              <a:buClr>
                <a:srgbClr val="47C3D3"/>
              </a:buClr>
            </a:pPr>
            <a:r>
              <a:rPr lang="en-US" dirty="0">
                <a:latin typeface="Adobe Ming Std L" panose="02020300000000000000" pitchFamily="18" charset="-128"/>
                <a:ea typeface="Adobe Ming Std L" panose="02020300000000000000" pitchFamily="18" charset="-128"/>
              </a:rPr>
              <a:t>The term 'game of chance' has an accepted meaning established by numerous adjudications. Although different language is used in some of the cases in defining the term, the definitions are substantially the same. It is the character of the game rather than a particular player's skill or lack of it that determines whether the game is one of chance or skill. </a:t>
            </a:r>
            <a:endParaRPr lang="en-US" dirty="0" smtClean="0">
              <a:latin typeface="Adobe Ming Std L" panose="02020300000000000000" pitchFamily="18" charset="-128"/>
              <a:ea typeface="Adobe Ming Std L" panose="02020300000000000000" pitchFamily="18" charset="-128"/>
            </a:endParaRPr>
          </a:p>
          <a:p>
            <a:pPr lvl="0" fontAlgn="base">
              <a:buClr>
                <a:srgbClr val="47C3D3"/>
              </a:buClr>
            </a:pPr>
            <a:r>
              <a:rPr lang="en-US" dirty="0" smtClean="0">
                <a:latin typeface="Adobe Ming Std L" panose="02020300000000000000" pitchFamily="18" charset="-128"/>
                <a:ea typeface="Adobe Ming Std L" panose="02020300000000000000" pitchFamily="18" charset="-128"/>
              </a:rPr>
              <a:t>The </a:t>
            </a:r>
            <a:r>
              <a:rPr lang="en-US" dirty="0">
                <a:latin typeface="Adobe Ming Std L" panose="02020300000000000000" pitchFamily="18" charset="-128"/>
                <a:ea typeface="Adobe Ming Std L" panose="02020300000000000000" pitchFamily="18" charset="-128"/>
              </a:rPr>
              <a:t>test is not whether the game contains an element of chance or an element of skill but which of them is the dominating factor in determining the result of the game</a:t>
            </a:r>
            <a:endParaRPr lang="en-IN" dirty="0">
              <a:latin typeface="Adobe Ming Std L" panose="02020300000000000000" pitchFamily="18" charset="-128"/>
              <a:ea typeface="Adobe Ming Std L" panose="02020300000000000000" pitchFamily="18" charset="-128"/>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115986804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10" name="Rectangle 9"/>
          <p:cNvSpPr/>
          <p:nvPr/>
        </p:nvSpPr>
        <p:spPr>
          <a:xfrm>
            <a:off x="284480" y="365760"/>
            <a:ext cx="8717280" cy="1077218"/>
          </a:xfrm>
          <a:prstGeom prst="rect">
            <a:avLst/>
          </a:prstGeom>
        </p:spPr>
        <p:txBody>
          <a:bodyPr wrap="square">
            <a:spAutoFit/>
          </a:bodyPr>
          <a:lstStyle/>
          <a:p>
            <a:r>
              <a:rPr lang="en-US" sz="3200" b="1" dirty="0" smtClean="0">
                <a:solidFill>
                  <a:srgbClr val="FFFFFF"/>
                </a:solidFill>
                <a:latin typeface="Adobe Ming Std L" panose="02020300000000000000" pitchFamily="18" charset="-128"/>
                <a:ea typeface="Adobe Ming Std L" panose="02020300000000000000" pitchFamily="18" charset="-128"/>
                <a:cs typeface="+mj-cs"/>
              </a:rPr>
              <a:t>Factors </a:t>
            </a:r>
            <a:r>
              <a:rPr lang="en-US" sz="3200" b="1" dirty="0">
                <a:solidFill>
                  <a:srgbClr val="FFFFFF"/>
                </a:solidFill>
                <a:latin typeface="Adobe Ming Std L" panose="02020300000000000000" pitchFamily="18" charset="-128"/>
                <a:ea typeface="Adobe Ming Std L" panose="02020300000000000000" pitchFamily="18" charset="-128"/>
                <a:cs typeface="+mj-cs"/>
              </a:rPr>
              <a:t>that determine skill or chance dominance in the game</a:t>
            </a:r>
            <a:endParaRPr lang="en-IN" dirty="0"/>
          </a:p>
        </p:txBody>
      </p:sp>
      <p:sp>
        <p:nvSpPr>
          <p:cNvPr id="12" name="Rectangle 11"/>
          <p:cNvSpPr/>
          <p:nvPr/>
        </p:nvSpPr>
        <p:spPr>
          <a:xfrm>
            <a:off x="284479" y="1680754"/>
            <a:ext cx="9800047" cy="4465838"/>
          </a:xfrm>
          <a:prstGeom prst="rect">
            <a:avLst/>
          </a:prstGeom>
        </p:spPr>
        <p:txBody>
          <a:bodyPr wrap="square">
            <a:spAutoFit/>
          </a:bodyPr>
          <a:lstStyle/>
          <a:p>
            <a:pPr lvl="0" fontAlgn="base">
              <a:lnSpc>
                <a:spcPct val="90000"/>
              </a:lnSpc>
              <a:spcBef>
                <a:spcPts val="1000"/>
              </a:spcBef>
              <a:buClr>
                <a:srgbClr val="47C3D3"/>
              </a:buClr>
            </a:pP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In game of chance outcome is highly influenced by some device such as dice, spinning tops, playing cards, roulette wheels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etc.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where in game of skill outcome is determined by mental or physical skill , rather than chance. </a:t>
            </a:r>
          </a:p>
          <a:p>
            <a:pPr lvl="0" fontAlgn="base">
              <a:lnSpc>
                <a:spcPct val="90000"/>
              </a:lnSpc>
              <a:spcBef>
                <a:spcPts val="1000"/>
              </a:spcBef>
              <a:buClr>
                <a:srgbClr val="47C3D3"/>
              </a:buClr>
            </a:pP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Game of chance may have some skills element but luck determines its outcomes whereas game of chance may have elements of chance, but skills plays a greater role in determining its outcomes. Game of chance is based on element of luck, coupled with skill to a certain extent but game of skill is based on knowledge and expertise of the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subject will be experience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of the player</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 </a:t>
            </a:r>
            <a:endPar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a:p>
            <a:pPr lvl="0" fontAlgn="base">
              <a:lnSpc>
                <a:spcPct val="90000"/>
              </a:lnSpc>
              <a:spcBef>
                <a:spcPts val="1000"/>
              </a:spcBef>
              <a:buClr>
                <a:srgbClr val="47C3D3"/>
              </a:buClr>
            </a:pP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The element of chance predominates over the element of skill in game of chance but element of skill predominates over the element of chance in Game of Skill.</a:t>
            </a:r>
          </a:p>
          <a:p>
            <a:pPr lvl="0" fontAlgn="base">
              <a:lnSpc>
                <a:spcPct val="90000"/>
              </a:lnSpc>
              <a:spcBef>
                <a:spcPts val="1000"/>
              </a:spcBef>
              <a:buClr>
                <a:srgbClr val="47C3D3"/>
              </a:buClr>
            </a:pP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The Indian courts decide based on the dominant factor test that requires determining whether skill is dominant, or chance is dominant factor for a given instance.</a:t>
            </a:r>
            <a:endParaRPr lang="en-IN"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p:txBody>
      </p:sp>
    </p:spTree>
    <p:extLst>
      <p:ext uri="{BB962C8B-B14F-4D97-AF65-F5344CB8AC3E}">
        <p14:creationId xmlns:p14="http://schemas.microsoft.com/office/powerpoint/2010/main" val="58772576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6" name="Slide Number Placeholder 2"/>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7</a:t>
            </a:fld>
            <a:endParaRPr lang="en-US" dirty="0"/>
          </a:p>
        </p:txBody>
      </p:sp>
      <p:sp>
        <p:nvSpPr>
          <p:cNvPr id="7" name="Rectangle 6"/>
          <p:cNvSpPr/>
          <p:nvPr/>
        </p:nvSpPr>
        <p:spPr>
          <a:xfrm>
            <a:off x="284480" y="365760"/>
            <a:ext cx="8717280" cy="584775"/>
          </a:xfrm>
          <a:prstGeom prst="rect">
            <a:avLst/>
          </a:prstGeom>
        </p:spPr>
        <p:txBody>
          <a:bodyPr wrap="square">
            <a:spAutoFit/>
          </a:bodyPr>
          <a:lstStyle/>
          <a:p>
            <a:r>
              <a:rPr lang="en-US" sz="3200" b="1" dirty="0" smtClean="0">
                <a:solidFill>
                  <a:srgbClr val="FFFFFF"/>
                </a:solidFill>
                <a:latin typeface="Adobe Ming Std L" panose="02020300000000000000" pitchFamily="18" charset="-128"/>
                <a:ea typeface="Adobe Ming Std L" panose="02020300000000000000" pitchFamily="18" charset="-128"/>
                <a:cs typeface="+mj-cs"/>
              </a:rPr>
              <a:t>Our approach </a:t>
            </a:r>
            <a:r>
              <a:rPr lang="en-US" sz="3200" b="1" dirty="0">
                <a:solidFill>
                  <a:srgbClr val="FFFFFF"/>
                </a:solidFill>
                <a:latin typeface="Adobe Ming Std L" panose="02020300000000000000" pitchFamily="18" charset="-128"/>
                <a:ea typeface="Adobe Ming Std L" panose="02020300000000000000" pitchFamily="18" charset="-128"/>
                <a:cs typeface="+mj-cs"/>
              </a:rPr>
              <a:t>to solve the problem</a:t>
            </a:r>
            <a:endParaRPr lang="en-IN" dirty="0"/>
          </a:p>
        </p:txBody>
      </p:sp>
      <p:sp>
        <p:nvSpPr>
          <p:cNvPr id="8" name="Rectangle 7"/>
          <p:cNvSpPr/>
          <p:nvPr/>
        </p:nvSpPr>
        <p:spPr>
          <a:xfrm>
            <a:off x="284480" y="1023900"/>
            <a:ext cx="9800047" cy="5341975"/>
          </a:xfrm>
          <a:prstGeom prst="rect">
            <a:avLst/>
          </a:prstGeom>
        </p:spPr>
        <p:txBody>
          <a:bodyPr wrap="square">
            <a:spAutoFit/>
          </a:bodyPr>
          <a:lstStyle/>
          <a:p>
            <a:pPr lvl="0" fontAlgn="base">
              <a:lnSpc>
                <a:spcPct val="90000"/>
              </a:lnSpc>
              <a:spcBef>
                <a:spcPts val="1000"/>
              </a:spcBef>
              <a:buClr>
                <a:srgbClr val="47C3D3"/>
              </a:buClr>
            </a:pP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D</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ataset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collection based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on the win/loss records of thousands of fantasy players over multiple seasons, that the game of fantasy sports is inherently a contest that rewards skill</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a:t>
            </a:r>
          </a:p>
          <a:p>
            <a:pPr lvl="0" fontAlgn="base">
              <a:lnSpc>
                <a:spcPct val="90000"/>
              </a:lnSpc>
              <a:spcBef>
                <a:spcPts val="1000"/>
              </a:spcBef>
              <a:buClr>
                <a:srgbClr val="47C3D3"/>
              </a:buClr>
            </a:pP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Some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[fantasy] players may know more about statistics, rules of the game, which players are injured, effects of weather, and a host of other factors that make them better at picking players—that's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the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skill in fantasy sports</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a:t>
            </a:r>
          </a:p>
          <a:p>
            <a:pPr lvl="0" fontAlgn="base">
              <a:lnSpc>
                <a:spcPct val="90000"/>
              </a:lnSpc>
              <a:spcBef>
                <a:spcPts val="1000"/>
              </a:spcBef>
              <a:buClr>
                <a:srgbClr val="47C3D3"/>
              </a:buClr>
            </a:pP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Other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fantasy sports such as baseball, basketball, and hockey also appear to be games of skill—considerably more so than activities based on pure chance, such as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coin-flipping</a:t>
            </a:r>
          </a:p>
          <a:p>
            <a:pPr lvl="0" fontAlgn="base">
              <a:lnSpc>
                <a:spcPct val="90000"/>
              </a:lnSpc>
              <a:spcBef>
                <a:spcPts val="1000"/>
              </a:spcBef>
              <a:buClr>
                <a:srgbClr val="47C3D3"/>
              </a:buClr>
            </a:pP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The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company have to  analyze daily fantasy competitions played on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Fan Duel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during every seasons, in baseball, basketball, hockey,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cricket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and </a:t>
            </a: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football </a:t>
            </a:r>
          </a:p>
          <a:p>
            <a:pPr lvl="0" fontAlgn="base">
              <a:lnSpc>
                <a:spcPct val="90000"/>
              </a:lnSpc>
              <a:spcBef>
                <a:spcPts val="1000"/>
              </a:spcBef>
              <a:buClr>
                <a:srgbClr val="47C3D3"/>
              </a:buClr>
            </a:pPr>
            <a:r>
              <a:rPr lang="en-US" spc="300" dirty="0" smtClean="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For </a:t>
            </a:r>
            <a:r>
              <a:rPr lang="en-US"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rPr>
              <a:t>each (anonymized) player, we will  calculated the fraction of wins the player experienced over the first half of the season versus the second half. They then represented each player's performance over an entire season as a single dot on a graph whose vertical and horizontal axes represented the win fraction for the first and second halves of the season, respectively</a:t>
            </a:r>
            <a:endParaRPr lang="en-IN" spc="300" dirty="0">
              <a:solidFill>
                <a:srgbClr val="0065A4">
                  <a:lumMod val="20000"/>
                  <a:lumOff val="80000"/>
                </a:srgbClr>
              </a:solidFill>
              <a:latin typeface="Adobe Ming Std L" panose="02020300000000000000" pitchFamily="18" charset="-128"/>
              <a:ea typeface="Adobe Ming Std L" panose="02020300000000000000" pitchFamily="18" charset="-128"/>
              <a:cs typeface="Arial" panose="020B0604020202020204" pitchFamily="34" charset="0"/>
            </a:endParaRPr>
          </a:p>
        </p:txBody>
      </p:sp>
    </p:spTree>
    <p:extLst>
      <p:ext uri="{BB962C8B-B14F-4D97-AF65-F5344CB8AC3E}">
        <p14:creationId xmlns:p14="http://schemas.microsoft.com/office/powerpoint/2010/main" val="219290737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BD179B88-D43C-4A31-9A52-3498E9430782}"/>
              </a:ext>
            </a:extLst>
          </p:cNvPr>
          <p:cNvSpPr>
            <a:spLocks noGrp="1"/>
          </p:cNvSpPr>
          <p:nvPr>
            <p:ph type="title"/>
          </p:nvPr>
        </p:nvSpPr>
        <p:spPr>
          <a:xfrm>
            <a:off x="301314" y="406865"/>
            <a:ext cx="9590171" cy="859055"/>
          </a:xfrm>
          <a:noFill/>
        </p:spPr>
        <p:txBody>
          <a:bodyPr>
            <a:noAutofit/>
          </a:bodyPr>
          <a:lstStyle/>
          <a:p>
            <a:pPr marL="342900" marR="74930" lvl="0" indent="-342900">
              <a:spcAft>
                <a:spcPts val="0"/>
              </a:spcAft>
              <a:tabLst>
                <a:tab pos="520700" algn="l"/>
                <a:tab pos="521335" algn="l"/>
              </a:tabLst>
            </a:pPr>
            <a:r>
              <a:rPr lang="en-US" sz="4000" dirty="0">
                <a:latin typeface="Adobe Ming Std L" panose="02020300000000000000" pitchFamily="18" charset="-128"/>
                <a:ea typeface="Adobe Ming Std L" panose="02020300000000000000" pitchFamily="18" charset="-128"/>
              </a:rPr>
              <a:t>A</a:t>
            </a:r>
            <a:r>
              <a:rPr lang="en-US" sz="4000" dirty="0" smtClean="0">
                <a:latin typeface="Adobe Ming Std L" panose="02020300000000000000" pitchFamily="18" charset="-128"/>
                <a:ea typeface="Adobe Ming Std L" panose="02020300000000000000" pitchFamily="18" charset="-128"/>
              </a:rPr>
              <a:t>bout </a:t>
            </a:r>
            <a:r>
              <a:rPr lang="en-US" sz="4000" dirty="0">
                <a:latin typeface="Adobe Ming Std L" panose="02020300000000000000" pitchFamily="18" charset="-128"/>
                <a:ea typeface="Adobe Ming Std L" panose="02020300000000000000" pitchFamily="18" charset="-128"/>
              </a:rPr>
              <a:t>the dataset</a:t>
            </a:r>
            <a:endParaRPr lang="en-IN" sz="4000" dirty="0">
              <a:latin typeface="Adobe Ming Std L" panose="02020300000000000000" pitchFamily="18" charset="-128"/>
              <a:ea typeface="Adobe Ming Std L" panose="02020300000000000000" pitchFamily="18" charset="-128"/>
            </a:endParaRPr>
          </a:p>
        </p:txBody>
      </p:sp>
      <p:sp>
        <p:nvSpPr>
          <p:cNvPr id="6" name="Text Placeholder 4">
            <a:extLst>
              <a:ext uri="{FF2B5EF4-FFF2-40B4-BE49-F238E27FC236}">
                <a16:creationId xmlns:a16="http://schemas.microsoft.com/office/drawing/2014/main" id="{DCDDBE65-9AB1-4989-AF86-726591A6A128}"/>
              </a:ext>
            </a:extLst>
          </p:cNvPr>
          <p:cNvSpPr>
            <a:spLocks noGrp="1"/>
          </p:cNvSpPr>
          <p:nvPr>
            <p:ph type="body" idx="4294967295"/>
          </p:nvPr>
        </p:nvSpPr>
        <p:spPr>
          <a:xfrm>
            <a:off x="301314" y="1265920"/>
            <a:ext cx="8769751" cy="4262449"/>
          </a:xfrm>
          <a:prstGeom prst="rect">
            <a:avLst/>
          </a:prstGeom>
        </p:spPr>
        <p:txBody>
          <a:bodyPr>
            <a:noAutofit/>
          </a:bodyPr>
          <a:lstStyle/>
          <a:p>
            <a:pPr marL="0" indent="0" fontAlgn="base">
              <a:buClr>
                <a:srgbClr val="47C3D3"/>
              </a:buClr>
              <a:buNone/>
            </a:pP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Participants must have a distinct possibility of exercising skill and must have sufficient data upon which to calculate an informed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judgment. Participants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must have the opportunity to exercise the skill, and the general class of participants must possess the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skill. Skill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or the competitors efforts must sufficiently govern the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results.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The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standard of skill must be known to the participants, and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this standard </a:t>
            </a:r>
            <a:r>
              <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must govern the results</a:t>
            </a:r>
            <a:r>
              <a:rPr lang="en-US" sz="1600" spc="300" dirty="0" smtClean="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a:t>
            </a:r>
          </a:p>
          <a:p>
            <a:pPr marL="0" indent="0" fontAlgn="base">
              <a:buClr>
                <a:srgbClr val="47C3D3"/>
              </a:buClr>
              <a:buNone/>
            </a:pPr>
            <a:endPar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endParaRPr>
          </a:p>
          <a:p>
            <a:pPr marL="0" indent="0" fontAlgn="base">
              <a:buClr>
                <a:srgbClr val="47C3D3"/>
              </a:buClr>
              <a:buNone/>
            </a:pPr>
            <a:endParaRPr lang="en-US" sz="16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endParaRPr>
          </a:p>
          <a:p>
            <a:pPr lvl="0" fontAlgn="base">
              <a:buClr>
                <a:srgbClr val="47C3D3"/>
              </a:buClr>
            </a:pPr>
            <a:endParaRPr lang="en-US" dirty="0">
              <a:latin typeface="Adobe Ming Std L" panose="02020300000000000000" pitchFamily="18" charset="-128"/>
              <a:ea typeface="Adobe Ming Std L" panose="02020300000000000000" pitchFamily="18" charset="-128"/>
            </a:endParaRPr>
          </a:p>
        </p:txBody>
      </p:sp>
      <p:sp>
        <p:nvSpPr>
          <p:cNvPr id="7"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a:lstStyle/>
          <a:p>
            <a:fld id="{C263D6C4-4840-40CC-AC84-17E24B3B7BDE}" type="slidenum">
              <a:rPr lang="en-US" smtClean="0"/>
              <a:pPr/>
              <a:t>8</a:t>
            </a:fld>
            <a:endParaRPr lang="en-US" dirty="0"/>
          </a:p>
        </p:txBody>
      </p:sp>
      <p:sp>
        <p:nvSpPr>
          <p:cNvPr id="4" name="Rectangle 3"/>
          <p:cNvSpPr/>
          <p:nvPr/>
        </p:nvSpPr>
        <p:spPr>
          <a:xfrm>
            <a:off x="564053" y="3256875"/>
            <a:ext cx="4822154" cy="584775"/>
          </a:xfrm>
          <a:prstGeom prst="rect">
            <a:avLst/>
          </a:prstGeom>
        </p:spPr>
        <p:txBody>
          <a:bodyPr wrap="none">
            <a:spAutoFit/>
          </a:bodyPr>
          <a:lstStyle/>
          <a:p>
            <a:r>
              <a:rPr lang="en-US" sz="3200" b="1" dirty="0" smtClean="0">
                <a:solidFill>
                  <a:srgbClr val="FFFFFF"/>
                </a:solidFill>
                <a:latin typeface="Adobe Ming Std L" panose="02020300000000000000" pitchFamily="18" charset="-128"/>
                <a:ea typeface="Adobe Ming Std L" panose="02020300000000000000" pitchFamily="18" charset="-128"/>
                <a:cs typeface="+mj-cs"/>
              </a:rPr>
              <a:t>Algorithm for the Model</a:t>
            </a:r>
            <a:endParaRPr lang="en-IN" sz="1400" dirty="0"/>
          </a:p>
        </p:txBody>
      </p:sp>
      <p:sp>
        <p:nvSpPr>
          <p:cNvPr id="8" name="Rectangle 7"/>
          <p:cNvSpPr/>
          <p:nvPr/>
        </p:nvSpPr>
        <p:spPr>
          <a:xfrm>
            <a:off x="184110" y="3841650"/>
            <a:ext cx="11937102" cy="2154436"/>
          </a:xfrm>
          <a:prstGeom prst="rect">
            <a:avLst/>
          </a:prstGeom>
        </p:spPr>
        <p:txBody>
          <a:bodyPr wrap="square">
            <a:spAutoFit/>
          </a:bodyPr>
          <a:lstStyle/>
          <a:p>
            <a:pPr marL="800100" lvl="1" indent="-342900" fontAlgn="base">
              <a:buClr>
                <a:srgbClr val="47C3D3"/>
              </a:buClr>
              <a:buFont typeface="Wingdings" panose="05000000000000000000" pitchFamily="2" charset="2"/>
              <a:buChar char="Ø"/>
            </a:pPr>
            <a:r>
              <a:rPr lang="en-US" sz="2000" spc="300" dirty="0" smtClean="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Multiple Linear Regression ( with help of Function like Cost Function )</a:t>
            </a:r>
          </a:p>
          <a:p>
            <a:pPr marL="800100" lvl="1" indent="-342900" fontAlgn="base">
              <a:buClr>
                <a:srgbClr val="47C3D3"/>
              </a:buClr>
              <a:buFont typeface="Wingdings" panose="05000000000000000000" pitchFamily="2" charset="2"/>
              <a:buChar char="Ø"/>
            </a:pPr>
            <a:r>
              <a:rPr lang="en-US" sz="2000" spc="300" dirty="0" smtClean="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Classification</a:t>
            </a:r>
          </a:p>
          <a:p>
            <a:pPr marL="800100" lvl="1" indent="-342900" fontAlgn="base">
              <a:buClr>
                <a:srgbClr val="47C3D3"/>
              </a:buClr>
              <a:buFont typeface="Wingdings" panose="05000000000000000000" pitchFamily="2" charset="2"/>
              <a:buChar char="Ø"/>
            </a:pPr>
            <a:r>
              <a:rPr lang="en-US" sz="20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Cluster analysis is an unsupervised machine </a:t>
            </a:r>
            <a:r>
              <a:rPr lang="en-US" sz="2000" spc="300" dirty="0" smtClean="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learning</a:t>
            </a:r>
          </a:p>
          <a:p>
            <a:pPr marL="800100" lvl="1" indent="-342900" fontAlgn="base">
              <a:buClr>
                <a:srgbClr val="47C3D3"/>
              </a:buClr>
              <a:buFont typeface="Wingdings" panose="05000000000000000000" pitchFamily="2" charset="2"/>
              <a:buChar char="Ø"/>
            </a:pPr>
            <a:r>
              <a:rPr lang="en-IN" sz="20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rPr>
              <a:t>Reinforcement learning</a:t>
            </a:r>
            <a:endParaRPr lang="en-US" sz="2000"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endParaRPr>
          </a:p>
          <a:p>
            <a:pPr fontAlgn="base">
              <a:buClr>
                <a:srgbClr val="47C3D3"/>
              </a:buClr>
            </a:pPr>
            <a:endParaRPr lang="en-US" spc="300" dirty="0">
              <a:solidFill>
                <a:schemeClr val="accent1">
                  <a:lumMod val="20000"/>
                  <a:lumOff val="80000"/>
                </a:schemeClr>
              </a:solidFill>
              <a:latin typeface="Adobe Ming Std L" panose="02020300000000000000" pitchFamily="18" charset="-128"/>
              <a:ea typeface="Adobe Ming Std L" panose="02020300000000000000" pitchFamily="18" charset="-128"/>
              <a:cs typeface="Arial" panose="020B0604020202020204" pitchFamily="34" charset="0"/>
            </a:endParaRPr>
          </a:p>
          <a:p>
            <a:pPr lvl="0" fontAlgn="base">
              <a:buClr>
                <a:srgbClr val="47C3D3"/>
              </a:buClr>
            </a:pPr>
            <a:endParaRPr lang="en-US" dirty="0">
              <a:latin typeface="Adobe Ming Std L" panose="02020300000000000000" pitchFamily="18" charset="-128"/>
              <a:ea typeface="Adobe Ming Std L" panose="02020300000000000000" pitchFamily="18" charset="-128"/>
            </a:endParaRPr>
          </a:p>
          <a:p>
            <a:pPr lvl="0" fontAlgn="base">
              <a:buClr>
                <a:srgbClr val="47C3D3"/>
              </a:buClr>
            </a:pPr>
            <a:endParaRPr lang="en-IN"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102431931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24992" y="2940100"/>
            <a:ext cx="8168640" cy="1064137"/>
          </a:xfrm>
          <a:prstGeom prst="rect">
            <a:avLst/>
          </a:prstGeom>
        </p:spPr>
        <p:txBody>
          <a:bodyPr wrap="square">
            <a:spAutoFit/>
          </a:bodyPr>
          <a:lstStyle/>
          <a:p>
            <a:pPr>
              <a:lnSpc>
                <a:spcPct val="107000"/>
              </a:lnSpc>
              <a:spcAft>
                <a:spcPts val="800"/>
              </a:spcAft>
            </a:pPr>
            <a:r>
              <a:rPr lang="en-US" sz="6000" dirty="0" smtClean="0">
                <a:solidFill>
                  <a:schemeClr val="accent2">
                    <a:lumMod val="60000"/>
                    <a:lumOff val="40000"/>
                  </a:schemeClr>
                </a:solidFill>
                <a:latin typeface="Lucida Handwriting" panose="03010101010101010101" pitchFamily="66" charset="0"/>
                <a:ea typeface="Calibri" panose="020F0502020204030204" pitchFamily="34" charset="0"/>
                <a:cs typeface="Times New Roman" panose="02020603050405020304" pitchFamily="18" charset="0"/>
              </a:rPr>
              <a:t>Thank You</a:t>
            </a:r>
            <a:endParaRPr lang="en-IN" sz="6000" dirty="0">
              <a:solidFill>
                <a:schemeClr val="accent2">
                  <a:lumMod val="60000"/>
                  <a:lumOff val="40000"/>
                </a:schemeClr>
              </a:solidFill>
              <a:latin typeface="Lucida Handwriting" panose="03010101010101010101"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484973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documentManagement/types"/>
    <ds:schemaRef ds:uri="http://www.w3.org/XML/1998/namespace"/>
    <ds:schemaRef ds:uri="http://purl.org/dc/terms/"/>
    <ds:schemaRef ds:uri="http://purl.org/dc/dcmitype/"/>
    <ds:schemaRef ds:uri="71af3243-3dd4-4a8d-8c0d-dd76da1f02a5"/>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1251</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Adobe Ming Std L</vt:lpstr>
      <vt:lpstr>Arial</vt:lpstr>
      <vt:lpstr>Calibri</vt:lpstr>
      <vt:lpstr>Lucida Handwriting</vt:lpstr>
      <vt:lpstr>Tahoma</vt:lpstr>
      <vt:lpstr>Times New Roman</vt:lpstr>
      <vt:lpstr>Trade Gothic LT Pro</vt:lpstr>
      <vt:lpstr>Trebuchet MS</vt:lpstr>
      <vt:lpstr>Wingdings</vt:lpstr>
      <vt:lpstr>Office Theme</vt:lpstr>
      <vt:lpstr>Fantasy Sports             Skill Vs Chance</vt:lpstr>
      <vt:lpstr>Problem Statement</vt:lpstr>
      <vt:lpstr>Fantasy Sports Research and its growth</vt:lpstr>
      <vt:lpstr>PowerPoint Presentation</vt:lpstr>
      <vt:lpstr>Dominant factor test</vt:lpstr>
      <vt:lpstr>PowerPoint Presentation</vt:lpstr>
      <vt:lpstr>PowerPoint Presentation</vt:lpstr>
      <vt:lpstr>About the 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Fantasy Game</dc:title>
  <dc:creator/>
  <cp:lastModifiedBy/>
  <cp:revision>1</cp:revision>
  <dcterms:created xsi:type="dcterms:W3CDTF">2022-06-12T13:45:03Z</dcterms:created>
  <dcterms:modified xsi:type="dcterms:W3CDTF">2022-09-20T08:30:40Z</dcterms:modified>
  <cp:category>DATATHON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