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64" r:id="rId2"/>
    <p:sldId id="256" r:id="rId3"/>
    <p:sldId id="257" r:id="rId4"/>
    <p:sldId id="266" r:id="rId5"/>
    <p:sldId id="258" r:id="rId6"/>
    <p:sldId id="259" r:id="rId7"/>
    <p:sldId id="260" r:id="rId8"/>
    <p:sldId id="261" r:id="rId9"/>
    <p:sldId id="262" r:id="rId10"/>
    <p:sldId id="263" r:id="rId11"/>
    <p:sldId id="267"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61715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97100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061444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481450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756252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687167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07555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061709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4952529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208258508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730198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22469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26067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22238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46923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96325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98911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34961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14634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4/30/2022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86CB4B4D-7CA3-9044-876B-883B54F8677D}" type="slidenum">
              <a:rPr lang="en-IN" smtClean="0"/>
              <a:t>‹#›</a:t>
            </a:fld>
            <a:endParaRPr lang="en-IN" dirty="0"/>
          </a:p>
        </p:txBody>
      </p:sp>
    </p:spTree>
    <p:extLst>
      <p:ext uri="{BB962C8B-B14F-4D97-AF65-F5344CB8AC3E}">
        <p14:creationId xmlns:p14="http://schemas.microsoft.com/office/powerpoint/2010/main" val="164750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oymnyaga/CreditAnalytics-Loan-Prediction" TargetMode="External"/><Relationship Id="rId2" Type="http://schemas.openxmlformats.org/officeDocument/2006/relationships/hyperlink" Target="https://github.com/dataquestio/loan-prediction/blob/master/README.md"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zDwxGxiNFSo" TargetMode="External"/><Relationship Id="rId2" Type="http://schemas.openxmlformats.org/officeDocument/2006/relationships/hyperlink" Target="https://youtu.be/XckM1pFgZmg" TargetMode="External"/><Relationship Id="rId1" Type="http://schemas.openxmlformats.org/officeDocument/2006/relationships/slideLayout" Target="../slideLayouts/slideLayout19.xml"/><Relationship Id="rId4" Type="http://schemas.openxmlformats.org/officeDocument/2006/relationships/hyperlink" Target="https://youtu.be/j54AZjqmCj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Advanced Programming Practice</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85000" lnSpcReduction="20000"/>
          </a:bodyPr>
          <a:lstStyle/>
          <a:p>
            <a:r>
              <a:rPr lang="en-IN" sz="2100" dirty="0" smtClean="0">
                <a:solidFill>
                  <a:schemeClr val="accent1">
                    <a:lumMod val="50000"/>
                  </a:schemeClr>
                </a:solidFill>
                <a:latin typeface="Times New Roman" panose="02020603050405020304" pitchFamily="18" charset="0"/>
                <a:cs typeface="Times New Roman" panose="02020603050405020304" pitchFamily="18" charset="0"/>
              </a:rPr>
              <a:t>18CSC207J</a:t>
            </a:r>
          </a:p>
          <a:p>
            <a:pPr algn="l"/>
            <a:r>
              <a:rPr lang="en-US" sz="2000" dirty="0" smtClean="0">
                <a:solidFill>
                  <a:schemeClr val="accent1">
                    <a:lumMod val="50000"/>
                  </a:schemeClr>
                </a:solidFill>
                <a:latin typeface="Times New Roman" panose="02020603050405020304" pitchFamily="18" charset="0"/>
                <a:cs typeface="Times New Roman" panose="02020603050405020304" pitchFamily="18" charset="0"/>
              </a:rPr>
              <a:t>Submitted To</a:t>
            </a:r>
          </a:p>
          <a:p>
            <a:pPr algn="l"/>
            <a:r>
              <a:rPr lang="en-US" i="1" dirty="0" smtClean="0">
                <a:solidFill>
                  <a:schemeClr val="bg1">
                    <a:lumMod val="50000"/>
                  </a:schemeClr>
                </a:solidFill>
                <a:latin typeface="Brush Script MT" panose="03060802040406070304" pitchFamily="66" charset="0"/>
                <a:cs typeface="Times New Roman" panose="02020603050405020304" pitchFamily="18" charset="0"/>
              </a:rPr>
              <a:t>                       </a:t>
            </a:r>
            <a:r>
              <a:rPr lang="en-US" sz="2400" i="1" dirty="0" smtClean="0">
                <a:solidFill>
                  <a:schemeClr val="bg1">
                    <a:lumMod val="50000"/>
                  </a:schemeClr>
                </a:solidFill>
                <a:latin typeface="Brush Script MT" panose="03060802040406070304" pitchFamily="66" charset="0"/>
                <a:cs typeface="Times New Roman" panose="02020603050405020304" pitchFamily="18" charset="0"/>
              </a:rPr>
              <a:t>Mr</a:t>
            </a:r>
            <a:r>
              <a:rPr lang="en-US" sz="2400" i="1" dirty="0">
                <a:solidFill>
                  <a:schemeClr val="bg1">
                    <a:lumMod val="50000"/>
                  </a:schemeClr>
                </a:solidFill>
                <a:latin typeface="Brush Script MT" panose="03060802040406070304" pitchFamily="66" charset="0"/>
                <a:cs typeface="Times New Roman" panose="02020603050405020304" pitchFamily="18" charset="0"/>
              </a:rPr>
              <a:t>. M. Rakesh </a:t>
            </a:r>
            <a:r>
              <a:rPr lang="en-US" sz="2400" i="1" dirty="0" smtClean="0">
                <a:solidFill>
                  <a:schemeClr val="bg1">
                    <a:lumMod val="50000"/>
                  </a:schemeClr>
                </a:solidFill>
                <a:latin typeface="Brush Script MT" panose="03060802040406070304" pitchFamily="66" charset="0"/>
                <a:cs typeface="Times New Roman" panose="02020603050405020304" pitchFamily="18" charset="0"/>
              </a:rPr>
              <a:t>Kumar </a:t>
            </a:r>
            <a:endParaRPr lang="en-IN" sz="2400" i="1" dirty="0">
              <a:solidFill>
                <a:schemeClr val="bg1">
                  <a:lumMod val="50000"/>
                </a:schemeClr>
              </a:solidFill>
              <a:latin typeface="Brush Script MT" panose="03060802040406070304" pitchFamily="66" charset="0"/>
              <a:cs typeface="Times New Roman" panose="02020603050405020304" pitchFamily="18" charset="0"/>
            </a:endParaRPr>
          </a:p>
        </p:txBody>
      </p:sp>
    </p:spTree>
    <p:extLst>
      <p:ext uri="{BB962C8B-B14F-4D97-AF65-F5344CB8AC3E}">
        <p14:creationId xmlns:p14="http://schemas.microsoft.com/office/powerpoint/2010/main" val="319480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16200000" scaled="0"/>
        </a:gradFill>
        <a:effectLst/>
      </p:bgPr>
    </p:bg>
    <p:spTree>
      <p:nvGrpSpPr>
        <p:cNvPr id="1" name=""/>
        <p:cNvGrpSpPr/>
        <p:nvPr/>
      </p:nvGrpSpPr>
      <p:grpSpPr>
        <a:xfrm>
          <a:off x="0" y="0"/>
          <a:ext cx="0" cy="0"/>
          <a:chOff x="0" y="0"/>
          <a:chExt cx="0" cy="0"/>
        </a:xfrm>
      </p:grpSpPr>
      <p:sp>
        <p:nvSpPr>
          <p:cNvPr id="129" name="Google Shape;95;p20"/>
          <p:cNvSpPr txBox="1">
            <a:spLocks noGrp="1"/>
          </p:cNvSpPr>
          <p:nvPr>
            <p:ph type="title"/>
          </p:nvPr>
        </p:nvSpPr>
        <p:spPr>
          <a:xfrm>
            <a:off x="777735" y="1224821"/>
            <a:ext cx="7514035" cy="1314449"/>
          </a:xfrm>
          <a:prstGeom prst="rect">
            <a:avLst/>
          </a:prstGeom>
        </p:spPr>
        <p:txBody>
          <a:bodyPr>
            <a:normAutofit/>
          </a:bodyPr>
          <a:lstStyle>
            <a:lvl1pPr>
              <a:defRPr sz="2500"/>
            </a:lvl1pPr>
          </a:lstStyle>
          <a:p>
            <a:pPr algn="l"/>
            <a:r>
              <a:rPr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sz="3600" dirty="0" smtClean="0">
                <a:latin typeface="Times New Roman" panose="02020603050405020304" pitchFamily="18" charset="0"/>
                <a:cs typeface="Times New Roman" panose="02020603050405020304" pitchFamily="18" charset="0"/>
              </a:rPr>
              <a:t>Project </a:t>
            </a:r>
            <a:r>
              <a:rPr sz="3600" dirty="0">
                <a:latin typeface="Times New Roman" panose="02020603050405020304" pitchFamily="18" charset="0"/>
                <a:cs typeface="Times New Roman" panose="02020603050405020304" pitchFamily="18" charset="0"/>
              </a:rPr>
              <a:t>Features</a:t>
            </a:r>
          </a:p>
        </p:txBody>
      </p:sp>
      <p:sp>
        <p:nvSpPr>
          <p:cNvPr id="130" name="Google Shape;96;p20"/>
          <p:cNvSpPr txBox="1">
            <a:spLocks noGrp="1"/>
          </p:cNvSpPr>
          <p:nvPr>
            <p:ph type="body" idx="1"/>
          </p:nvPr>
        </p:nvSpPr>
        <p:spPr>
          <a:xfrm>
            <a:off x="1573722" y="2013407"/>
            <a:ext cx="7514035" cy="2343151"/>
          </a:xfrm>
          <a:prstGeom prst="rect">
            <a:avLst/>
          </a:prstGeom>
        </p:spPr>
        <p:txBody>
          <a:bodyPr/>
          <a:lstStyle/>
          <a:p>
            <a:pPr marL="0" indent="0">
              <a:buSzTx/>
              <a:buNone/>
            </a:pPr>
            <a:r>
              <a:rPr dirty="0">
                <a:latin typeface="Times New Roman" panose="02020603050405020304" pitchFamily="18" charset="0"/>
                <a:cs typeface="Times New Roman" panose="02020603050405020304" pitchFamily="18" charset="0"/>
              </a:rPr>
              <a:t>The main features of the project are:</a:t>
            </a:r>
          </a:p>
          <a:p>
            <a:pPr lvl="1">
              <a:spcBef>
                <a:spcPts val="1200"/>
              </a:spcBef>
            </a:pPr>
            <a:r>
              <a:rPr dirty="0">
                <a:latin typeface="Times New Roman" panose="02020603050405020304" pitchFamily="18" charset="0"/>
                <a:cs typeface="Times New Roman" panose="02020603050405020304" pitchFamily="18" charset="0"/>
              </a:rPr>
              <a:t>It will be able to calculate home and car loans</a:t>
            </a:r>
          </a:p>
          <a:p>
            <a:pPr lvl="1"/>
            <a:r>
              <a:rPr dirty="0">
                <a:latin typeface="Times New Roman" panose="02020603050405020304" pitchFamily="18" charset="0"/>
                <a:cs typeface="Times New Roman" panose="02020603050405020304" pitchFamily="18" charset="0"/>
              </a:rPr>
              <a:t>This project helps user to approximately predict the amount of loan they get</a:t>
            </a:r>
          </a:p>
          <a:p>
            <a:pPr lvl="1"/>
            <a:r>
              <a:rPr dirty="0">
                <a:latin typeface="Times New Roman" panose="02020603050405020304" pitchFamily="18" charset="0"/>
                <a:cs typeface="Times New Roman" panose="02020603050405020304" pitchFamily="18" charset="0"/>
              </a:rPr>
              <a:t>This project helps to calculate the EMI’s</a:t>
            </a:r>
          </a:p>
        </p:txBody>
      </p:sp>
      <p:sp>
        <p:nvSpPr>
          <p:cNvPr id="131" name="Slide Number"/>
          <p:cNvSpPr txBox="1">
            <a:spLocks noGrp="1"/>
          </p:cNvSpPr>
          <p:nvPr>
            <p:ph type="sldNum" sz="quarter" idx="2"/>
          </p:nvPr>
        </p:nvSpPr>
        <p:spPr>
          <a:xfrm>
            <a:off x="8754976" y="4700819"/>
            <a:ext cx="266183" cy="31839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16200000" scaled="0"/>
        </a:gradFill>
        <a:effectLst/>
      </p:bgPr>
    </p:bg>
    <p:spTree>
      <p:nvGrpSpPr>
        <p:cNvPr id="1" name=""/>
        <p:cNvGrpSpPr/>
        <p:nvPr/>
      </p:nvGrpSpPr>
      <p:grpSpPr>
        <a:xfrm>
          <a:off x="0" y="0"/>
          <a:ext cx="0" cy="0"/>
          <a:chOff x="0" y="0"/>
          <a:chExt cx="0" cy="0"/>
        </a:xfrm>
      </p:grpSpPr>
      <p:sp>
        <p:nvSpPr>
          <p:cNvPr id="129" name="Google Shape;95;p20"/>
          <p:cNvSpPr txBox="1">
            <a:spLocks noGrp="1"/>
          </p:cNvSpPr>
          <p:nvPr>
            <p:ph type="title"/>
          </p:nvPr>
        </p:nvSpPr>
        <p:spPr>
          <a:xfrm>
            <a:off x="-498477" y="606860"/>
            <a:ext cx="7514035" cy="1314449"/>
          </a:xfrm>
          <a:prstGeom prst="rect">
            <a:avLst/>
          </a:prstGeom>
        </p:spPr>
        <p:txBody>
          <a:bodyPr>
            <a:normAutofit/>
          </a:bodyPr>
          <a:lstStyle>
            <a:lvl1pPr>
              <a:defRPr sz="2500"/>
            </a:lvl1pPr>
          </a:lstStyle>
          <a:p>
            <a:r>
              <a:rPr lang="en-US" sz="3600" dirty="0" smtClean="0">
                <a:solidFill>
                  <a:srgbClr val="0070C0"/>
                </a:solidFill>
                <a:latin typeface="Times New Roman" panose="02020603050405020304" pitchFamily="18" charset="0"/>
                <a:cs typeface="Times New Roman" panose="02020603050405020304" pitchFamily="18" charset="0"/>
              </a:rPr>
              <a:t>PPT Creation Roles</a:t>
            </a:r>
            <a:endParaRPr sz="3600" dirty="0">
              <a:solidFill>
                <a:srgbClr val="0070C0"/>
              </a:solidFill>
              <a:latin typeface="Times New Roman" panose="02020603050405020304" pitchFamily="18" charset="0"/>
              <a:cs typeface="Times New Roman" panose="02020603050405020304" pitchFamily="18" charset="0"/>
            </a:endParaRPr>
          </a:p>
        </p:txBody>
      </p:sp>
      <p:sp>
        <p:nvSpPr>
          <p:cNvPr id="130" name="Google Shape;96;p20"/>
          <p:cNvSpPr txBox="1">
            <a:spLocks noGrp="1"/>
          </p:cNvSpPr>
          <p:nvPr>
            <p:ph type="body" idx="1"/>
          </p:nvPr>
        </p:nvSpPr>
        <p:spPr>
          <a:xfrm>
            <a:off x="1738183" y="2357668"/>
            <a:ext cx="7514035" cy="2343151"/>
          </a:xfrm>
          <a:prstGeom prst="rect">
            <a:avLst/>
          </a:prstGeom>
        </p:spPr>
        <p:txBody>
          <a:bodyPr>
            <a:normAutofit fontScale="92500"/>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Ayush </a:t>
            </a:r>
            <a:r>
              <a:rPr lang="en-IN" dirty="0" smtClean="0">
                <a:solidFill>
                  <a:schemeClr val="accent1">
                    <a:lumMod val="50000"/>
                  </a:schemeClr>
                </a:solidFill>
                <a:latin typeface="Times New Roman" panose="02020603050405020304" pitchFamily="18" charset="0"/>
                <a:cs typeface="Times New Roman" panose="02020603050405020304" pitchFamily="18" charset="0"/>
              </a:rPr>
              <a:t>Gupta                                             PPT Design</a:t>
            </a:r>
          </a:p>
          <a:p>
            <a:r>
              <a:rPr lang="en-IN" dirty="0" smtClean="0">
                <a:solidFill>
                  <a:schemeClr val="accent1">
                    <a:lumMod val="50000"/>
                  </a:schemeClr>
                </a:solidFill>
                <a:latin typeface="Times New Roman" panose="02020603050405020304" pitchFamily="18" charset="0"/>
                <a:cs typeface="Times New Roman" panose="02020603050405020304" pitchFamily="18" charset="0"/>
              </a:rPr>
              <a:t>H </a:t>
            </a:r>
            <a:r>
              <a:rPr lang="en-IN" dirty="0">
                <a:solidFill>
                  <a:schemeClr val="accent1">
                    <a:lumMod val="50000"/>
                  </a:schemeClr>
                </a:solidFill>
                <a:latin typeface="Times New Roman" panose="02020603050405020304" pitchFamily="18" charset="0"/>
                <a:cs typeface="Times New Roman" panose="02020603050405020304" pitchFamily="18" charset="0"/>
              </a:rPr>
              <a:t>Sai </a:t>
            </a:r>
            <a:r>
              <a:rPr lang="en-IN" dirty="0" err="1">
                <a:solidFill>
                  <a:schemeClr val="accent1">
                    <a:lumMod val="50000"/>
                  </a:schemeClr>
                </a:solidFill>
                <a:latin typeface="Times New Roman" panose="02020603050405020304" pitchFamily="18" charset="0"/>
                <a:cs typeface="Times New Roman" panose="02020603050405020304" pitchFamily="18" charset="0"/>
              </a:rPr>
              <a:t>Karthik</a:t>
            </a:r>
            <a:r>
              <a:rPr lang="en-IN" dirty="0">
                <a:solidFill>
                  <a:schemeClr val="accent1">
                    <a:lumMod val="50000"/>
                  </a:schemeClr>
                </a:solidFill>
                <a:latin typeface="Times New Roman" panose="02020603050405020304" pitchFamily="18" charset="0"/>
                <a:cs typeface="Times New Roman" panose="02020603050405020304" pitchFamily="18" charset="0"/>
              </a:rPr>
              <a:t> </a:t>
            </a:r>
            <a:r>
              <a:rPr lang="en-IN" dirty="0" err="1" smtClean="0">
                <a:solidFill>
                  <a:schemeClr val="accent1">
                    <a:lumMod val="50000"/>
                  </a:schemeClr>
                </a:solidFill>
                <a:latin typeface="Times New Roman" panose="02020603050405020304" pitchFamily="18" charset="0"/>
                <a:cs typeface="Times New Roman" panose="02020603050405020304" pitchFamily="18" charset="0"/>
              </a:rPr>
              <a:t>Velavarthypathi</a:t>
            </a:r>
            <a:endParaRPr lang="en-IN"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IN" dirty="0" err="1">
                <a:solidFill>
                  <a:schemeClr val="accent1">
                    <a:lumMod val="50000"/>
                  </a:schemeClr>
                </a:solidFill>
                <a:latin typeface="Times New Roman" panose="02020603050405020304" pitchFamily="18" charset="0"/>
                <a:cs typeface="Times New Roman" panose="02020603050405020304" pitchFamily="18" charset="0"/>
              </a:rPr>
              <a:t>Akash</a:t>
            </a:r>
            <a:r>
              <a:rPr lang="en-IN" dirty="0">
                <a:solidFill>
                  <a:schemeClr val="accent1">
                    <a:lumMod val="50000"/>
                  </a:schemeClr>
                </a:solidFill>
                <a:latin typeface="Times New Roman" panose="02020603050405020304" pitchFamily="18" charset="0"/>
                <a:cs typeface="Times New Roman" panose="02020603050405020304" pitchFamily="18" charset="0"/>
              </a:rPr>
              <a:t> </a:t>
            </a:r>
            <a:r>
              <a:rPr lang="en-IN" dirty="0" smtClean="0">
                <a:solidFill>
                  <a:schemeClr val="accent1">
                    <a:lumMod val="50000"/>
                  </a:schemeClr>
                </a:solidFill>
                <a:latin typeface="Times New Roman" panose="02020603050405020304" pitchFamily="18" charset="0"/>
                <a:cs typeface="Times New Roman" panose="02020603050405020304" pitchFamily="18" charset="0"/>
              </a:rPr>
              <a:t>PS                                                  Reference (Research Papers, GitHub)</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a:p>
            <a:r>
              <a:rPr lang="en-IN" dirty="0">
                <a:solidFill>
                  <a:schemeClr val="accent1">
                    <a:lumMod val="50000"/>
                  </a:schemeClr>
                </a:solidFill>
                <a:latin typeface="Times New Roman" panose="02020603050405020304" pitchFamily="18" charset="0"/>
                <a:cs typeface="Times New Roman" panose="02020603050405020304" pitchFamily="18" charset="0"/>
              </a:rPr>
              <a:t>K Sai </a:t>
            </a:r>
            <a:r>
              <a:rPr lang="en-IN" dirty="0" err="1">
                <a:solidFill>
                  <a:schemeClr val="accent1">
                    <a:lumMod val="50000"/>
                  </a:schemeClr>
                </a:solidFill>
                <a:latin typeface="Times New Roman" panose="02020603050405020304" pitchFamily="18" charset="0"/>
                <a:cs typeface="Times New Roman" panose="02020603050405020304" pitchFamily="18" charset="0"/>
              </a:rPr>
              <a:t>Darshan</a:t>
            </a:r>
            <a:r>
              <a:rPr lang="en-IN" dirty="0">
                <a:solidFill>
                  <a:schemeClr val="accent1">
                    <a:lumMod val="50000"/>
                  </a:schemeClr>
                </a:solidFill>
                <a:latin typeface="Times New Roman" panose="02020603050405020304" pitchFamily="18" charset="0"/>
                <a:cs typeface="Times New Roman" panose="02020603050405020304" pitchFamily="18" charset="0"/>
              </a:rPr>
              <a:t> </a:t>
            </a:r>
            <a:r>
              <a:rPr lang="en-IN" dirty="0" smtClean="0">
                <a:solidFill>
                  <a:schemeClr val="accent1">
                    <a:lumMod val="50000"/>
                  </a:schemeClr>
                </a:solidFill>
                <a:latin typeface="Times New Roman" panose="02020603050405020304" pitchFamily="18" charset="0"/>
                <a:cs typeface="Times New Roman" panose="02020603050405020304" pitchFamily="18" charset="0"/>
              </a:rPr>
              <a:t>Reddy</a:t>
            </a:r>
          </a:p>
          <a:p>
            <a:r>
              <a:rPr lang="en-IN" dirty="0" err="1">
                <a:solidFill>
                  <a:schemeClr val="accent1">
                    <a:lumMod val="50000"/>
                  </a:schemeClr>
                </a:solidFill>
                <a:latin typeface="Times New Roman" panose="02020603050405020304" pitchFamily="18" charset="0"/>
                <a:cs typeface="Times New Roman" panose="02020603050405020304" pitchFamily="18" charset="0"/>
              </a:rPr>
              <a:t>Vivek</a:t>
            </a:r>
            <a:r>
              <a:rPr lang="en-IN" dirty="0">
                <a:solidFill>
                  <a:schemeClr val="accent1">
                    <a:lumMod val="50000"/>
                  </a:schemeClr>
                </a:solidFill>
                <a:latin typeface="Times New Roman" panose="02020603050405020304" pitchFamily="18" charset="0"/>
                <a:cs typeface="Times New Roman" panose="02020603050405020304" pitchFamily="18" charset="0"/>
              </a:rPr>
              <a:t> Reddy						   </a:t>
            </a:r>
            <a:r>
              <a:rPr lang="en-IN" dirty="0" smtClean="0">
                <a:solidFill>
                  <a:schemeClr val="accent1">
                    <a:lumMod val="50000"/>
                  </a:schemeClr>
                </a:solidFill>
                <a:latin typeface="Times New Roman" panose="02020603050405020304" pitchFamily="18" charset="0"/>
                <a:cs typeface="Times New Roman" panose="02020603050405020304" pitchFamily="18" charset="0"/>
              </a:rPr>
              <a:t>          YouTube Reference</a:t>
            </a:r>
          </a:p>
          <a:p>
            <a:r>
              <a:rPr lang="en-IN" dirty="0" err="1" smtClean="0">
                <a:solidFill>
                  <a:schemeClr val="accent1">
                    <a:lumMod val="50000"/>
                  </a:schemeClr>
                </a:solidFill>
                <a:latin typeface="Times New Roman" panose="02020603050405020304" pitchFamily="18" charset="0"/>
                <a:cs typeface="Times New Roman" panose="02020603050405020304" pitchFamily="18" charset="0"/>
              </a:rPr>
              <a:t>Suhas</a:t>
            </a:r>
            <a:r>
              <a:rPr lang="en-IN" dirty="0" smtClean="0">
                <a:solidFill>
                  <a:schemeClr val="accent1">
                    <a:lumMod val="50000"/>
                  </a:schemeClr>
                </a:solidFill>
                <a:latin typeface="Times New Roman" panose="02020603050405020304" pitchFamily="18" charset="0"/>
                <a:cs typeface="Times New Roman" panose="02020603050405020304" pitchFamily="18" charset="0"/>
              </a:rPr>
              <a:t> A</a:t>
            </a:r>
          </a:p>
          <a:p>
            <a:endParaRPr lang="en-IN" dirty="0" smtClean="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31" name="Slide Number"/>
          <p:cNvSpPr txBox="1">
            <a:spLocks noGrp="1"/>
          </p:cNvSpPr>
          <p:nvPr>
            <p:ph type="sldNum" sz="quarter" idx="2"/>
          </p:nvPr>
        </p:nvSpPr>
        <p:spPr>
          <a:xfrm>
            <a:off x="8754976" y="4700819"/>
            <a:ext cx="266183" cy="31839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dirty="0"/>
          </a:p>
        </p:txBody>
      </p:sp>
    </p:spTree>
    <p:extLst>
      <p:ext uri="{BB962C8B-B14F-4D97-AF65-F5344CB8AC3E}">
        <p14:creationId xmlns:p14="http://schemas.microsoft.com/office/powerpoint/2010/main" val="299289696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16200000" scaled="0"/>
        </a:gradFill>
        <a:effectLst/>
      </p:bgPr>
    </p:bg>
    <p:spTree>
      <p:nvGrpSpPr>
        <p:cNvPr id="1" name=""/>
        <p:cNvGrpSpPr/>
        <p:nvPr/>
      </p:nvGrpSpPr>
      <p:grpSpPr>
        <a:xfrm>
          <a:off x="0" y="0"/>
          <a:ext cx="0" cy="0"/>
          <a:chOff x="0" y="0"/>
          <a:chExt cx="0" cy="0"/>
        </a:xfrm>
      </p:grpSpPr>
      <p:sp>
        <p:nvSpPr>
          <p:cNvPr id="109" name="Google Shape;54;p13"/>
          <p:cNvSpPr txBox="1">
            <a:spLocks noGrp="1"/>
          </p:cNvSpPr>
          <p:nvPr>
            <p:ph type="title"/>
          </p:nvPr>
        </p:nvSpPr>
        <p:spPr>
          <a:xfrm>
            <a:off x="0" y="2900789"/>
            <a:ext cx="8520602" cy="841801"/>
          </a:xfrm>
          <a:prstGeom prst="rect">
            <a:avLst/>
          </a:prstGeom>
        </p:spPr>
        <p:txBody>
          <a:bodyPr>
            <a:noAutofit/>
          </a:bodyPr>
          <a:lstStyle/>
          <a:p>
            <a:r>
              <a:rPr sz="7200" dirty="0">
                <a:solidFill>
                  <a:schemeClr val="accent1">
                    <a:lumMod val="75000"/>
                  </a:schemeClr>
                </a:solidFill>
                <a:latin typeface="Times New Roman" panose="02020603050405020304" pitchFamily="18" charset="0"/>
                <a:cs typeface="Times New Roman" panose="02020603050405020304" pitchFamily="18" charset="0"/>
              </a:rPr>
              <a:t>Loan </a:t>
            </a:r>
            <a:r>
              <a:rPr sz="7200" dirty="0" smtClean="0">
                <a:solidFill>
                  <a:schemeClr val="accent1">
                    <a:lumMod val="75000"/>
                  </a:schemeClr>
                </a:solidFill>
                <a:latin typeface="Times New Roman" panose="02020603050405020304" pitchFamily="18" charset="0"/>
                <a:cs typeface="Times New Roman" panose="02020603050405020304" pitchFamily="18" charset="0"/>
              </a:rPr>
              <a:t>Prediction</a:t>
            </a:r>
            <a:endParaRPr sz="72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1" name="Google Shape;59;p14"/>
          <p:cNvSpPr txBox="1">
            <a:spLocks noGrp="1"/>
          </p:cNvSpPr>
          <p:nvPr>
            <p:ph type="title"/>
          </p:nvPr>
        </p:nvSpPr>
        <p:spPr>
          <a:xfrm>
            <a:off x="-151304" y="843683"/>
            <a:ext cx="7514035" cy="1314449"/>
          </a:xfrm>
          <a:prstGeom prst="rect">
            <a:avLst/>
          </a:prstGeom>
        </p:spPr>
        <p:txBody>
          <a:bodyPr>
            <a:normAutofit/>
          </a:bodyPr>
          <a:lstStyle>
            <a:lvl1pPr>
              <a:defRPr sz="2500"/>
            </a:lvl1pPr>
          </a:lstStyle>
          <a:p>
            <a:pPr algn="l"/>
            <a:r>
              <a:rPr sz="2800" dirty="0"/>
              <a:t>                                 </a:t>
            </a:r>
            <a:r>
              <a:rPr sz="3600" dirty="0">
                <a:latin typeface="Times New Roman" panose="02020603050405020304" pitchFamily="18" charset="0"/>
                <a:cs typeface="Times New Roman" panose="02020603050405020304" pitchFamily="18" charset="0"/>
              </a:rPr>
              <a:t>Group Members</a:t>
            </a:r>
          </a:p>
        </p:txBody>
      </p:sp>
      <p:sp>
        <p:nvSpPr>
          <p:cNvPr id="112" name="Google Shape;60;p14"/>
          <p:cNvSpPr txBox="1">
            <a:spLocks noGrp="1"/>
          </p:cNvSpPr>
          <p:nvPr>
            <p:ph type="body" idx="1"/>
          </p:nvPr>
        </p:nvSpPr>
        <p:spPr>
          <a:xfrm>
            <a:off x="2119731" y="2158132"/>
            <a:ext cx="7514035" cy="2343151"/>
          </a:xfrm>
          <a:prstGeom prst="rect">
            <a:avLst/>
          </a:prstGeom>
        </p:spPr>
        <p:txBody>
          <a:bodyPr/>
          <a:lstStyle/>
          <a:p>
            <a:r>
              <a:rPr dirty="0">
                <a:latin typeface="Times New Roman" panose="02020603050405020304" pitchFamily="18" charset="0"/>
                <a:cs typeface="Times New Roman" panose="02020603050405020304" pitchFamily="18" charset="0"/>
              </a:rPr>
              <a:t>H Sai </a:t>
            </a:r>
            <a:r>
              <a:rPr dirty="0">
                <a:latin typeface="Times New Roman" panose="02020603050405020304" pitchFamily="18" charset="0"/>
                <a:cs typeface="Times New Roman" panose="02020603050405020304" pitchFamily="18" charset="0"/>
              </a:rPr>
              <a:t>Karthik</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Velavarthypathi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RA2011026010019</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Vivek</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Reddy</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RA2011026010059</a:t>
            </a:r>
            <a:r>
              <a:rPr lang="en-US" dirty="0" smtClean="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K Sai </a:t>
            </a:r>
            <a:r>
              <a:rPr dirty="0">
                <a:latin typeface="Times New Roman" panose="02020603050405020304" pitchFamily="18" charset="0"/>
                <a:cs typeface="Times New Roman" panose="02020603050405020304" pitchFamily="18" charset="0"/>
              </a:rPr>
              <a:t>Darshan</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Reddy</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RA2011026010036</a:t>
            </a:r>
            <a:endParaRPr dirty="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Suhas</a:t>
            </a: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RA2011026010050</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Ayush </a:t>
            </a:r>
            <a:r>
              <a:rPr dirty="0" smtClean="0">
                <a:latin typeface="Times New Roman" panose="02020603050405020304" pitchFamily="18" charset="0"/>
                <a:cs typeface="Times New Roman" panose="02020603050405020304" pitchFamily="18" charset="0"/>
              </a:rPr>
              <a:t>Gupta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RA2011026010038</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Akash</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PS</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RA2011026010003</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1" name="Google Shape;59;p14"/>
          <p:cNvSpPr txBox="1">
            <a:spLocks noGrp="1"/>
          </p:cNvSpPr>
          <p:nvPr>
            <p:ph type="title"/>
          </p:nvPr>
        </p:nvSpPr>
        <p:spPr>
          <a:xfrm>
            <a:off x="-697313" y="1054192"/>
            <a:ext cx="7514035" cy="1314449"/>
          </a:xfrm>
          <a:prstGeom prst="rect">
            <a:avLst/>
          </a:prstGeom>
        </p:spPr>
        <p:txBody>
          <a:bodyPr>
            <a:normAutofit/>
          </a:bodyPr>
          <a:lstStyle>
            <a:lvl1pPr>
              <a:defRPr sz="2500"/>
            </a:lvl1pPr>
          </a:lstStyle>
          <a:p>
            <a:r>
              <a:rPr lang="en-US" sz="4400" dirty="0">
                <a:latin typeface="Brush Script MT" panose="03060802040406070304" pitchFamily="66" charset="0"/>
              </a:rPr>
              <a:t>Why This Topic ?</a:t>
            </a:r>
            <a:endParaRPr sz="4400" dirty="0">
              <a:latin typeface="Times New Roman" panose="02020603050405020304" pitchFamily="18" charset="0"/>
              <a:cs typeface="Times New Roman" panose="02020603050405020304" pitchFamily="18" charset="0"/>
            </a:endParaRPr>
          </a:p>
        </p:txBody>
      </p:sp>
      <p:sp>
        <p:nvSpPr>
          <p:cNvPr id="112" name="Google Shape;60;p14"/>
          <p:cNvSpPr txBox="1">
            <a:spLocks noGrp="1"/>
          </p:cNvSpPr>
          <p:nvPr>
            <p:ph type="body" idx="1"/>
          </p:nvPr>
        </p:nvSpPr>
        <p:spPr>
          <a:xfrm>
            <a:off x="1409262" y="2263387"/>
            <a:ext cx="7514035" cy="2343151"/>
          </a:xfrm>
          <a:prstGeom prst="rect">
            <a:avLst/>
          </a:prstGeom>
        </p:spPr>
        <p:txBody>
          <a:bodyPr>
            <a:normAutofit fontScale="92500" lnSpcReduction="20000"/>
          </a:bodyPr>
          <a:lstStyle/>
          <a:p>
            <a:pPr marL="0" indent="0">
              <a:buNone/>
            </a:pPr>
            <a:r>
              <a:rPr lang="en-US" dirty="0">
                <a:solidFill>
                  <a:schemeClr val="accent1">
                    <a:lumMod val="50000"/>
                  </a:schemeClr>
                </a:solidFill>
              </a:rPr>
              <a:t>With the advancement in technology, there are so many enhancements in the banking sector also. The number of applications is increasing every day for loan approval. There are some bank policies that they have to consider while selecting an applicant for loan approval. Based on some parameters, the bank has to decide which one is best for approval. It is tough and risky to check out manually every person and then recommended for loan approval. In this work, we use a machine learning technique that will predict the person who is reliable for a loan, based on the previous record of the person whom the loan amount is accredited before. This work's primary objective is to predict whether the loan approval to a specific individual is safe or not.</a:t>
            </a:r>
            <a:endParaRPr lang="en-IN" dirty="0">
              <a:solidFill>
                <a:schemeClr val="accent1">
                  <a:lumMod val="50000"/>
                </a:schemeClr>
              </a:solidFill>
            </a:endParaRPr>
          </a:p>
        </p:txBody>
      </p:sp>
    </p:spTree>
    <p:extLst>
      <p:ext uri="{BB962C8B-B14F-4D97-AF65-F5344CB8AC3E}">
        <p14:creationId xmlns:p14="http://schemas.microsoft.com/office/powerpoint/2010/main" val="144759045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277775" y="1461642"/>
            <a:ext cx="7514035" cy="1314449"/>
          </a:xfrm>
          <a:prstGeom prst="rect">
            <a:avLst/>
          </a:prstGeom>
        </p:spPr>
        <p:txBody>
          <a:bodyPr/>
          <a:lstStyle>
            <a:lvl1pPr>
              <a:defRPr sz="2500"/>
            </a:lvl1pPr>
          </a:lstStyle>
          <a:p>
            <a:r>
              <a:rPr lang="en-US" dirty="0" smtClean="0">
                <a:solidFill>
                  <a:srgbClr val="002060"/>
                </a:solidFill>
                <a:latin typeface="Times New Roman" panose="02020603050405020304" pitchFamily="18" charset="0"/>
                <a:cs typeface="Times New Roman" panose="02020603050405020304" pitchFamily="18" charset="0"/>
              </a:rPr>
              <a:t>           </a:t>
            </a:r>
            <a:r>
              <a:rPr dirty="0" smtClean="0">
                <a:solidFill>
                  <a:srgbClr val="002060"/>
                </a:solidFill>
                <a:latin typeface="Times New Roman" panose="02020603050405020304" pitchFamily="18" charset="0"/>
                <a:cs typeface="Times New Roman" panose="02020603050405020304" pitchFamily="18" charset="0"/>
              </a:rPr>
              <a:t>Learning </a:t>
            </a:r>
            <a:r>
              <a:rPr dirty="0">
                <a:solidFill>
                  <a:srgbClr val="002060"/>
                </a:solidFill>
                <a:latin typeface="Times New Roman" panose="02020603050405020304" pitchFamily="18" charset="0"/>
                <a:cs typeface="Times New Roman" panose="02020603050405020304" pitchFamily="18" charset="0"/>
              </a:rPr>
              <a:t>– Prerequisite knowledge for code </a:t>
            </a:r>
            <a:r>
              <a:rPr lang="en-US" dirty="0" smtClean="0">
                <a:solidFill>
                  <a:srgbClr val="002060"/>
                </a:solidFill>
                <a:latin typeface="Times New Roman" panose="02020603050405020304" pitchFamily="18" charset="0"/>
                <a:cs typeface="Times New Roman" panose="02020603050405020304" pitchFamily="18" charset="0"/>
              </a:rPr>
              <a:t> </a:t>
            </a:r>
            <a:r>
              <a:rPr dirty="0" smtClean="0">
                <a:solidFill>
                  <a:srgbClr val="002060"/>
                </a:solidFill>
                <a:latin typeface="Times New Roman" panose="02020603050405020304" pitchFamily="18" charset="0"/>
                <a:cs typeface="Times New Roman" panose="02020603050405020304" pitchFamily="18" charset="0"/>
              </a:rPr>
              <a:t>development</a:t>
            </a:r>
            <a:r>
              <a:rPr dirty="0">
                <a:solidFill>
                  <a:srgbClr val="002060"/>
                </a:solidFill>
                <a:latin typeface="Times New Roman" panose="02020603050405020304" pitchFamily="18" charset="0"/>
                <a:cs typeface="Times New Roman" panose="02020603050405020304" pitchFamily="18" charset="0"/>
              </a:rPr>
              <a:t>:</a:t>
            </a:r>
          </a:p>
        </p:txBody>
      </p:sp>
      <p:sp>
        <p:nvSpPr>
          <p:cNvPr id="115" name="Google Shape;66;p15"/>
          <p:cNvSpPr txBox="1">
            <a:spLocks noGrp="1"/>
          </p:cNvSpPr>
          <p:nvPr>
            <p:ph type="body" idx="1"/>
          </p:nvPr>
        </p:nvSpPr>
        <p:spPr>
          <a:xfrm>
            <a:off x="869831" y="2414279"/>
            <a:ext cx="7514035" cy="2343151"/>
          </a:xfrm>
          <a:prstGeom prst="rect">
            <a:avLst/>
          </a:prstGeom>
        </p:spPr>
        <p:txBody>
          <a:bodyPr>
            <a:normAutofit/>
          </a:bodyPr>
          <a:lstStyle/>
          <a:p>
            <a:pPr lvl="5"/>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Python </a:t>
            </a:r>
            <a:r>
              <a:rPr sz="1800" dirty="0">
                <a:latin typeface="Times New Roman" panose="02020603050405020304" pitchFamily="18" charset="0"/>
                <a:cs typeface="Times New Roman" panose="02020603050405020304" pitchFamily="18" charset="0"/>
              </a:rPr>
              <a:t>coding language</a:t>
            </a:r>
          </a:p>
          <a:p>
            <a:pPr lvl="5"/>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Machine learning algorithms</a:t>
            </a:r>
            <a:endParaRPr sz="1800" dirty="0">
              <a:latin typeface="Times New Roman" panose="02020603050405020304" pitchFamily="18" charset="0"/>
              <a:cs typeface="Times New Roman" panose="02020603050405020304" pitchFamily="18" charset="0"/>
            </a:endParaRPr>
          </a:p>
          <a:p>
            <a:pPr lvl="5"/>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HTML</a:t>
            </a:r>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 CSS</a:t>
            </a:r>
            <a:r>
              <a:rPr lang="en-US" sz="1800" dirty="0" smtClean="0">
                <a:latin typeface="Times New Roman" panose="02020603050405020304" pitchFamily="18" charset="0"/>
                <a:cs typeface="Times New Roman" panose="02020603050405020304" pitchFamily="18" charset="0"/>
              </a:rPr>
              <a:t> , JAVASCRIPT</a:t>
            </a:r>
          </a:p>
          <a:p>
            <a:pPr lvl="5"/>
            <a:r>
              <a:rPr lang="en-US" sz="1800" dirty="0" smtClean="0">
                <a:latin typeface="Times New Roman" panose="02020603050405020304" pitchFamily="18" charset="0"/>
                <a:cs typeface="Times New Roman" panose="02020603050405020304" pitchFamily="18" charset="0"/>
              </a:rPr>
              <a:t>MySQL</a:t>
            </a:r>
            <a:endParaRPr sz="18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7" name="Google Shape;71;p16"/>
          <p:cNvSpPr txBox="1">
            <a:spLocks noGrp="1"/>
          </p:cNvSpPr>
          <p:nvPr>
            <p:ph type="title"/>
          </p:nvPr>
        </p:nvSpPr>
        <p:spPr>
          <a:xfrm>
            <a:off x="-590577" y="1599583"/>
            <a:ext cx="7514035" cy="1314449"/>
          </a:xfrm>
          <a:prstGeom prst="rect">
            <a:avLst/>
          </a:prstGeom>
        </p:spPr>
        <p:txBody>
          <a:bodyPr>
            <a:normAutofit/>
          </a:bodyPr>
          <a:lstStyle>
            <a:lvl1pPr>
              <a:defRPr sz="2500"/>
            </a:lvl1pPr>
          </a:lstStyle>
          <a:p>
            <a:r>
              <a:rPr sz="3600" dirty="0" smtClean="0">
                <a:latin typeface="Times New Roman" panose="02020603050405020304" pitchFamily="18" charset="0"/>
                <a:cs typeface="Times New Roman" panose="02020603050405020304" pitchFamily="18" charset="0"/>
              </a:rPr>
              <a:t>Git</a:t>
            </a:r>
            <a:r>
              <a:rPr lang="en-US" sz="3600" dirty="0" smtClean="0">
                <a:latin typeface="Times New Roman" panose="02020603050405020304" pitchFamily="18" charset="0"/>
                <a:cs typeface="Times New Roman" panose="02020603050405020304" pitchFamily="18" charset="0"/>
              </a:rPr>
              <a:t>H</a:t>
            </a:r>
            <a:r>
              <a:rPr sz="3600" dirty="0" smtClean="0">
                <a:latin typeface="Times New Roman" panose="02020603050405020304" pitchFamily="18" charset="0"/>
                <a:cs typeface="Times New Roman" panose="02020603050405020304" pitchFamily="18" charset="0"/>
              </a:rPr>
              <a:t>ub </a:t>
            </a:r>
            <a:r>
              <a:rPr lang="en-US" sz="3600" dirty="0" smtClean="0">
                <a:latin typeface="Times New Roman" panose="02020603050405020304" pitchFamily="18" charset="0"/>
                <a:cs typeface="Times New Roman" panose="02020603050405020304" pitchFamily="18" charset="0"/>
              </a:rPr>
              <a:t>L</a:t>
            </a:r>
            <a:r>
              <a:rPr sz="3600" dirty="0" smtClean="0">
                <a:latin typeface="Times New Roman" panose="02020603050405020304" pitchFamily="18" charset="0"/>
                <a:cs typeface="Times New Roman" panose="02020603050405020304" pitchFamily="18" charset="0"/>
              </a:rPr>
              <a:t>inks</a:t>
            </a:r>
            <a:endParaRPr sz="3600" dirty="0">
              <a:latin typeface="Times New Roman" panose="02020603050405020304" pitchFamily="18" charset="0"/>
              <a:cs typeface="Times New Roman" panose="02020603050405020304" pitchFamily="18" charset="0"/>
            </a:endParaRPr>
          </a:p>
        </p:txBody>
      </p:sp>
      <p:sp>
        <p:nvSpPr>
          <p:cNvPr id="118" name="Google Shape;72;p16"/>
          <p:cNvSpPr txBox="1">
            <a:spLocks noGrp="1"/>
          </p:cNvSpPr>
          <p:nvPr>
            <p:ph type="body" idx="1"/>
          </p:nvPr>
        </p:nvSpPr>
        <p:spPr>
          <a:xfrm>
            <a:off x="1402684" y="2256808"/>
            <a:ext cx="7514035" cy="2343151"/>
          </a:xfrm>
          <a:prstGeom prst="rect">
            <a:avLst/>
          </a:prstGeom>
        </p:spPr>
        <p:txBody>
          <a:bodyPr/>
          <a:lstStyle/>
          <a:p>
            <a:pPr lvl="1">
              <a:defRPr u="sng">
                <a:solidFill>
                  <a:schemeClr val="accent5"/>
                </a:solidFill>
              </a:defRPr>
            </a:pPr>
            <a:r>
              <a:rPr dirty="0">
                <a:uFill>
                  <a:solidFill>
                    <a:schemeClr val="accent5"/>
                  </a:solidFill>
                </a:uFill>
                <a:hlinkClick r:id="rId2"/>
              </a:rPr>
              <a:t>https://github.com/dataquestio/loan-prediction/blob/master/README.md</a:t>
            </a:r>
          </a:p>
          <a:p>
            <a:pPr lvl="1">
              <a:defRPr u="sng">
                <a:solidFill>
                  <a:schemeClr val="accent5"/>
                </a:solidFill>
              </a:defRPr>
            </a:pPr>
            <a:r>
              <a:rPr dirty="0">
                <a:uFill>
                  <a:solidFill>
                    <a:schemeClr val="accent5"/>
                  </a:solidFill>
                </a:uFill>
                <a:hlinkClick r:id="rId2"/>
              </a:rPr>
              <a:t>https://github.com/dataquestio/loan-prediction/blob/master/README.md</a:t>
            </a:r>
          </a:p>
          <a:p>
            <a:pPr lvl="1">
              <a:defRPr u="sng">
                <a:solidFill>
                  <a:schemeClr val="accent5"/>
                </a:solidFill>
              </a:defRPr>
            </a:pPr>
            <a:r>
              <a:rPr dirty="0">
                <a:uFill>
                  <a:solidFill>
                    <a:schemeClr val="accent5"/>
                  </a:solidFill>
                </a:uFill>
                <a:hlinkClick r:id="rId3"/>
              </a:rPr>
              <a:t>https://</a:t>
            </a:r>
            <a:r>
              <a:rPr dirty="0" smtClean="0">
                <a:uFill>
                  <a:solidFill>
                    <a:schemeClr val="accent5"/>
                  </a:solidFill>
                </a:uFill>
                <a:hlinkClick r:id="rId3"/>
              </a:rPr>
              <a:t>github.com/joymnyaga/CreditAnalytics-Loan-Prediction</a:t>
            </a:r>
            <a:endParaRPr dirty="0">
              <a:uFill>
                <a:solidFill>
                  <a:schemeClr val="accent5"/>
                </a:solidFill>
              </a:uFill>
              <a:hlinkClick r:id="rId3"/>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20" name="Google Shape;77;p17"/>
          <p:cNvSpPr txBox="1">
            <a:spLocks noGrp="1"/>
          </p:cNvSpPr>
          <p:nvPr>
            <p:ph type="title"/>
          </p:nvPr>
        </p:nvSpPr>
        <p:spPr>
          <a:xfrm>
            <a:off x="1527674" y="1343024"/>
            <a:ext cx="7514035" cy="1314449"/>
          </a:xfrm>
          <a:prstGeom prst="rect">
            <a:avLst/>
          </a:prstGeom>
        </p:spPr>
        <p:txBody>
          <a:bodyPr>
            <a:normAutofit/>
          </a:bodyPr>
          <a:lstStyle>
            <a:lvl1pPr>
              <a:defRPr sz="2500"/>
            </a:lvl1pPr>
          </a:lstStyle>
          <a:p>
            <a:pPr algn="l"/>
            <a:r>
              <a:rPr sz="4400" dirty="0" smtClean="0">
                <a:latin typeface="Times New Roman" panose="02020603050405020304" pitchFamily="18" charset="0"/>
                <a:cs typeface="Times New Roman" panose="02020603050405020304" pitchFamily="18" charset="0"/>
              </a:rPr>
              <a:t>YouTube</a:t>
            </a:r>
            <a:endParaRPr sz="4400" dirty="0">
              <a:latin typeface="Times New Roman" panose="02020603050405020304" pitchFamily="18" charset="0"/>
              <a:cs typeface="Times New Roman" panose="02020603050405020304" pitchFamily="18" charset="0"/>
            </a:endParaRPr>
          </a:p>
        </p:txBody>
      </p:sp>
      <p:sp>
        <p:nvSpPr>
          <p:cNvPr id="121" name="Google Shape;78;p17"/>
          <p:cNvSpPr txBox="1">
            <a:spLocks noGrp="1"/>
          </p:cNvSpPr>
          <p:nvPr>
            <p:ph type="body" idx="1"/>
          </p:nvPr>
        </p:nvSpPr>
        <p:spPr>
          <a:xfrm>
            <a:off x="1527674" y="2000249"/>
            <a:ext cx="7514035" cy="2343151"/>
          </a:xfrm>
          <a:prstGeom prst="rect">
            <a:avLst/>
          </a:prstGeom>
        </p:spPr>
        <p:txBody>
          <a:bodyPr/>
          <a:lstStyle/>
          <a:p>
            <a:pPr lvl="1">
              <a:defRPr u="sng">
                <a:solidFill>
                  <a:schemeClr val="accent5"/>
                </a:solidFill>
              </a:defRPr>
            </a:pPr>
            <a:r>
              <a:rPr dirty="0">
                <a:solidFill>
                  <a:schemeClr val="bg1">
                    <a:lumMod val="50000"/>
                  </a:schemeClr>
                </a:solidFill>
                <a:uFill>
                  <a:solidFill>
                    <a:schemeClr val="accent5"/>
                  </a:solidFill>
                </a:uFill>
                <a:hlinkClick r:id="rId2"/>
              </a:rPr>
              <a:t>https://youtu.be/XckM1pFgZmg</a:t>
            </a:r>
            <a:endParaRPr dirty="0">
              <a:solidFill>
                <a:schemeClr val="bg1">
                  <a:lumMod val="50000"/>
                </a:schemeClr>
              </a:solidFill>
              <a:uFill>
                <a:solidFill>
                  <a:schemeClr val="accent5"/>
                </a:solidFill>
              </a:uFill>
              <a:hlinkClick r:id="rId2"/>
            </a:endParaRPr>
          </a:p>
          <a:p>
            <a:pPr lvl="1">
              <a:defRPr u="sng">
                <a:solidFill>
                  <a:schemeClr val="accent5"/>
                </a:solidFill>
              </a:defRPr>
            </a:pPr>
            <a:r>
              <a:rPr dirty="0">
                <a:solidFill>
                  <a:schemeClr val="bg1">
                    <a:lumMod val="50000"/>
                  </a:schemeClr>
                </a:solidFill>
                <a:uFill>
                  <a:solidFill>
                    <a:schemeClr val="accent5"/>
                  </a:solidFill>
                </a:uFill>
                <a:hlinkClick r:id="rId3"/>
              </a:rPr>
              <a:t>https://youtu.be/zDwxGxiNFSo</a:t>
            </a:r>
          </a:p>
          <a:p>
            <a:pPr lvl="1">
              <a:defRPr u="sng">
                <a:solidFill>
                  <a:schemeClr val="accent5"/>
                </a:solidFill>
              </a:defRPr>
            </a:pPr>
            <a:r>
              <a:rPr dirty="0">
                <a:solidFill>
                  <a:schemeClr val="bg1">
                    <a:lumMod val="50000"/>
                  </a:schemeClr>
                </a:solidFill>
                <a:uFill>
                  <a:solidFill>
                    <a:schemeClr val="accent5"/>
                  </a:solidFill>
                </a:uFill>
                <a:hlinkClick r:id="rId4"/>
              </a:rPr>
              <a:t>https://youtu.be/j54AZjqmCjI</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23" name="Google Shape;83;p18"/>
          <p:cNvSpPr txBox="1">
            <a:spLocks noGrp="1"/>
          </p:cNvSpPr>
          <p:nvPr>
            <p:ph type="title"/>
          </p:nvPr>
        </p:nvSpPr>
        <p:spPr>
          <a:xfrm>
            <a:off x="1856708" y="435410"/>
            <a:ext cx="6009059" cy="426361"/>
          </a:xfrm>
          <a:prstGeom prst="rect">
            <a:avLst/>
          </a:prstGeom>
        </p:spPr>
        <p:txBody>
          <a:bodyPr>
            <a:noAutofit/>
          </a:bodyPr>
          <a:lstStyle>
            <a:lvl1pPr>
              <a:defRPr sz="2500"/>
            </a:lvl1pPr>
          </a:lstStyle>
          <a:p>
            <a:pPr algn="l"/>
            <a:r>
              <a:rPr sz="2800" dirty="0">
                <a:latin typeface="Times New Roman" panose="02020603050405020304" pitchFamily="18" charset="0"/>
                <a:cs typeface="Times New Roman" panose="02020603050405020304" pitchFamily="18" charset="0"/>
              </a:rPr>
              <a:t>Survey on Existing works</a:t>
            </a:r>
          </a:p>
        </p:txBody>
      </p:sp>
      <p:graphicFrame>
        <p:nvGraphicFramePr>
          <p:cNvPr id="124" name="Google Shape;84;p18"/>
          <p:cNvGraphicFramePr/>
          <p:nvPr>
            <p:extLst>
              <p:ext uri="{D42A27DB-BD31-4B8C-83A1-F6EECF244321}">
                <p14:modId xmlns:p14="http://schemas.microsoft.com/office/powerpoint/2010/main" val="2434249707"/>
              </p:ext>
            </p:extLst>
          </p:nvPr>
        </p:nvGraphicFramePr>
        <p:xfrm>
          <a:off x="1856708" y="1131489"/>
          <a:ext cx="6770561" cy="3870780"/>
        </p:xfrm>
        <a:graphic>
          <a:graphicData uri="http://schemas.openxmlformats.org/drawingml/2006/table">
            <a:tbl>
              <a:tblPr>
                <a:tableStyleId>{4C3C2611-4C71-4FC5-86AE-919BDF0F9419}</a:tableStyleId>
              </a:tblPr>
              <a:tblGrid>
                <a:gridCol w="586170">
                  <a:extLst>
                    <a:ext uri="{9D8B030D-6E8A-4147-A177-3AD203B41FA5}">
                      <a16:colId xmlns:a16="http://schemas.microsoft.com/office/drawing/2014/main" val="20000"/>
                    </a:ext>
                  </a:extLst>
                </a:gridCol>
                <a:gridCol w="3927537">
                  <a:extLst>
                    <a:ext uri="{9D8B030D-6E8A-4147-A177-3AD203B41FA5}">
                      <a16:colId xmlns:a16="http://schemas.microsoft.com/office/drawing/2014/main" val="20001"/>
                    </a:ext>
                  </a:extLst>
                </a:gridCol>
                <a:gridCol w="2256854">
                  <a:extLst>
                    <a:ext uri="{9D8B030D-6E8A-4147-A177-3AD203B41FA5}">
                      <a16:colId xmlns:a16="http://schemas.microsoft.com/office/drawing/2014/main" val="20002"/>
                    </a:ext>
                  </a:extLst>
                </a:gridCol>
              </a:tblGrid>
              <a:tr h="493121">
                <a:tc>
                  <a:txBody>
                    <a:bodyPr/>
                    <a:lstStyle/>
                    <a:p>
                      <a:pPr algn="l">
                        <a:defRPr sz="1800"/>
                      </a:pPr>
                      <a:r>
                        <a:rPr sz="1400" dirty="0">
                          <a:solidFill>
                            <a:schemeClr val="accent1">
                              <a:lumMod val="50000"/>
                            </a:schemeClr>
                          </a:solidFill>
                        </a:rPr>
                        <a:t>S.no.</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Links of existing works</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Journal or Conference Name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665722">
                <a:tc>
                  <a:txBody>
                    <a:bodyPr/>
                    <a:lstStyle/>
                    <a:p>
                      <a:pPr algn="l">
                        <a:defRPr sz="1800"/>
                      </a:pPr>
                      <a:r>
                        <a:rPr sz="1400" dirty="0">
                          <a:solidFill>
                            <a:schemeClr val="accent1">
                              <a:lumMod val="50000"/>
                            </a:schemeClr>
                          </a:solidFill>
                        </a:rPr>
                        <a:t>1</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https://towardsdatascience.com/my-analysis-from-50-papers-on-the-application-of-ml-in-credit-lending-b9b810a3f38</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NIPS</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493121">
                <a:tc>
                  <a:txBody>
                    <a:bodyPr/>
                    <a:lstStyle/>
                    <a:p>
                      <a:pPr algn="l">
                        <a:defRPr sz="1800"/>
                      </a:pPr>
                      <a:r>
                        <a:rPr sz="1400" dirty="0">
                          <a:solidFill>
                            <a:schemeClr val="accent1">
                              <a:lumMod val="50000"/>
                            </a:schemeClr>
                          </a:solidFill>
                        </a:rPr>
                        <a:t>2</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https://ieeexplore.ieee.org/abstract/document/9336801</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IEEE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493121">
                <a:tc>
                  <a:txBody>
                    <a:bodyPr/>
                    <a:lstStyle/>
                    <a:p>
                      <a:pPr algn="l">
                        <a:defRPr sz="1800"/>
                      </a:pPr>
                      <a:r>
                        <a:rPr sz="1400" dirty="0">
                          <a:solidFill>
                            <a:schemeClr val="accent1">
                              <a:lumMod val="50000"/>
                            </a:schemeClr>
                          </a:solidFill>
                        </a:rPr>
                        <a:t>3</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https://ieeexplore.ieee.org/abstract/document/9619201</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IEEE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493121">
                <a:tc>
                  <a:txBody>
                    <a:bodyPr/>
                    <a:lstStyle/>
                    <a:p>
                      <a:pPr algn="l">
                        <a:defRPr sz="1800"/>
                      </a:pPr>
                      <a:r>
                        <a:rPr sz="1400" dirty="0">
                          <a:solidFill>
                            <a:schemeClr val="accent1">
                              <a:lumMod val="50000"/>
                            </a:schemeClr>
                          </a:solidFill>
                        </a:rPr>
                        <a:t>4</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https://link.springer.com/chapter/10.1007/978-981-15-9712-1_27</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Springer</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493121">
                <a:tc>
                  <a:txBody>
                    <a:bodyPr/>
                    <a:lstStyle/>
                    <a:p>
                      <a:pPr algn="l">
                        <a:defRPr sz="1800"/>
                      </a:pPr>
                      <a:r>
                        <a:rPr sz="1400" dirty="0">
                          <a:solidFill>
                            <a:schemeClr val="accent1">
                              <a:lumMod val="50000"/>
                            </a:schemeClr>
                          </a:solidFill>
                        </a:rPr>
                        <a:t>5</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https://ieeexplore.ieee.org/abstract/document/9742800</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IEEE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2246" scaled="0"/>
        </a:gradFill>
        <a:effectLst/>
      </p:bgPr>
    </p:bg>
    <p:spTree>
      <p:nvGrpSpPr>
        <p:cNvPr id="1" name=""/>
        <p:cNvGrpSpPr/>
        <p:nvPr/>
      </p:nvGrpSpPr>
      <p:grpSpPr>
        <a:xfrm>
          <a:off x="0" y="0"/>
          <a:ext cx="0" cy="0"/>
          <a:chOff x="0" y="0"/>
          <a:chExt cx="0" cy="0"/>
        </a:xfrm>
      </p:grpSpPr>
      <p:sp>
        <p:nvSpPr>
          <p:cNvPr id="126" name="Google Shape;89;p19"/>
          <p:cNvSpPr txBox="1">
            <a:spLocks noGrp="1"/>
          </p:cNvSpPr>
          <p:nvPr>
            <p:ph type="title"/>
          </p:nvPr>
        </p:nvSpPr>
        <p:spPr>
          <a:xfrm>
            <a:off x="0" y="0"/>
            <a:ext cx="7514035" cy="1314449"/>
          </a:xfrm>
          <a:prstGeom prst="rect">
            <a:avLst/>
          </a:prstGeom>
        </p:spPr>
        <p:txBody>
          <a:bodyPr>
            <a:normAutofit/>
          </a:bodyPr>
          <a:lstStyle>
            <a:lvl1pPr>
              <a:defRPr sz="2500"/>
            </a:lvl1pPr>
          </a:lstStyle>
          <a:p>
            <a:r>
              <a:rPr sz="3200" dirty="0">
                <a:latin typeface="Times New Roman" panose="02020603050405020304" pitchFamily="18" charset="0"/>
                <a:cs typeface="Times New Roman" panose="02020603050405020304" pitchFamily="18" charset="0"/>
              </a:rPr>
              <a:t>Survey on Existing works</a:t>
            </a:r>
          </a:p>
        </p:txBody>
      </p:sp>
      <p:graphicFrame>
        <p:nvGraphicFramePr>
          <p:cNvPr id="127" name="Google Shape;90;p19"/>
          <p:cNvGraphicFramePr/>
          <p:nvPr>
            <p:extLst>
              <p:ext uri="{D42A27DB-BD31-4B8C-83A1-F6EECF244321}">
                <p14:modId xmlns:p14="http://schemas.microsoft.com/office/powerpoint/2010/main" val="2518586708"/>
              </p:ext>
            </p:extLst>
          </p:nvPr>
        </p:nvGraphicFramePr>
        <p:xfrm>
          <a:off x="1453829" y="1118770"/>
          <a:ext cx="7378445" cy="3875859"/>
        </p:xfrm>
        <a:graphic>
          <a:graphicData uri="http://schemas.openxmlformats.org/drawingml/2006/table">
            <a:tbl>
              <a:tblPr>
                <a:tableStyleId>{4C3C2611-4C71-4FC5-86AE-919BDF0F9419}</a:tableStyleId>
              </a:tblPr>
              <a:tblGrid>
                <a:gridCol w="492751">
                  <a:extLst>
                    <a:ext uri="{9D8B030D-6E8A-4147-A177-3AD203B41FA5}">
                      <a16:colId xmlns:a16="http://schemas.microsoft.com/office/drawing/2014/main" val="20000"/>
                    </a:ext>
                  </a:extLst>
                </a:gridCol>
                <a:gridCol w="6003501">
                  <a:extLst>
                    <a:ext uri="{9D8B030D-6E8A-4147-A177-3AD203B41FA5}">
                      <a16:colId xmlns:a16="http://schemas.microsoft.com/office/drawing/2014/main" val="20001"/>
                    </a:ext>
                  </a:extLst>
                </a:gridCol>
                <a:gridCol w="882193">
                  <a:extLst>
                    <a:ext uri="{9D8B030D-6E8A-4147-A177-3AD203B41FA5}">
                      <a16:colId xmlns:a16="http://schemas.microsoft.com/office/drawing/2014/main" val="20002"/>
                    </a:ext>
                  </a:extLst>
                </a:gridCol>
              </a:tblGrid>
              <a:tr h="432372">
                <a:tc>
                  <a:txBody>
                    <a:bodyPr/>
                    <a:lstStyle/>
                    <a:p>
                      <a:pPr algn="l">
                        <a:defRPr sz="1800"/>
                      </a:pPr>
                      <a:r>
                        <a:rPr sz="1400" dirty="0"/>
                        <a:t>6</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https://link.springer.com/chapter/10.1007/978-981-16-0733-2_29</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Springer</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1010416">
                <a:tc>
                  <a:txBody>
                    <a:bodyPr/>
                    <a:lstStyle/>
                    <a:p>
                      <a:pPr algn="l">
                        <a:defRPr sz="1800"/>
                      </a:pPr>
                      <a:r>
                        <a:rPr sz="1400" dirty="0"/>
                        <a:t>7</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https://www.researchgate.net/profile/Dr-Khadse/publication/353701629_APPLICATIONS_OF_MACHINE_LEARNING_IN_LOAN_PREDICTION_SYSTEMS/links/6116522b1ca20f6f861bfc68/APPLICATIONS-OF-MACHINE-LEARNING-IN-LOAN-PREDICTION-SYSTEMS.pdf</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802399">
                <a:tc>
                  <a:txBody>
                    <a:bodyPr/>
                    <a:lstStyle/>
                    <a:p>
                      <a:pPr algn="l">
                        <a:defRPr sz="1800"/>
                      </a:pPr>
                      <a:r>
                        <a:rPr sz="1400" dirty="0"/>
                        <a:t>8</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https://iopscience.iop.org/article/10.1088/1757-899X/1022/1/012042/meta</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400"/>
                      </a:pPr>
                      <a:r>
                        <a:rPr dirty="0"/>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802399">
                <a:tc>
                  <a:txBody>
                    <a:bodyPr/>
                    <a:lstStyle/>
                    <a:p>
                      <a:pPr algn="l">
                        <a:defRPr sz="1800"/>
                      </a:pPr>
                      <a:r>
                        <a:rPr sz="1400" dirty="0"/>
                        <a:t>9</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https://onlinelibrary.wiley.com/doi/abs/10.1002/jsc.2404</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400"/>
                      </a:pPr>
                      <a:r>
                        <a:rPr dirty="0"/>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802399">
                <a:tc>
                  <a:txBody>
                    <a:bodyPr/>
                    <a:lstStyle/>
                    <a:p>
                      <a:pPr algn="l">
                        <a:defRPr sz="1800"/>
                      </a:pPr>
                      <a:r>
                        <a:rPr sz="1400" dirty="0"/>
                        <a:t>10</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t>https://www.ncbi.nlm.nih.gov/pmc/articles/PMC6344799/</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400"/>
                      </a:pPr>
                      <a:r>
                        <a:rPr dirty="0"/>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78</TotalTime>
  <Words>393</Words>
  <Application>Microsoft Office PowerPoint</Application>
  <PresentationFormat>On-screen Show (16:9)</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Brush Script MT</vt:lpstr>
      <vt:lpstr>Corbel</vt:lpstr>
      <vt:lpstr>Times New Roman</vt:lpstr>
      <vt:lpstr>Parallax</vt:lpstr>
      <vt:lpstr>Advanced Programming Practice</vt:lpstr>
      <vt:lpstr>Loan Prediction</vt:lpstr>
      <vt:lpstr>                                 Group Members</vt:lpstr>
      <vt:lpstr>Why This Topic ?</vt:lpstr>
      <vt:lpstr>           Learning – Prerequisite knowledge for code  development:</vt:lpstr>
      <vt:lpstr>GitHub Links</vt:lpstr>
      <vt:lpstr>YouTube</vt:lpstr>
      <vt:lpstr>Survey on Existing works</vt:lpstr>
      <vt:lpstr>Survey on Existing works</vt:lpstr>
      <vt:lpstr>     Project Features</vt:lpstr>
      <vt:lpstr>PPT Creation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Ayush Gupta</cp:lastModifiedBy>
  <cp:revision>7</cp:revision>
  <dcterms:modified xsi:type="dcterms:W3CDTF">2022-04-30T14:44:12Z</dcterms:modified>
</cp:coreProperties>
</file>