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6"/>
  </p:notesMasterIdLst>
  <p:handoutMasterIdLst>
    <p:handoutMasterId r:id="rId17"/>
  </p:handoutMasterIdLst>
  <p:sldIdLst>
    <p:sldId id="257" r:id="rId5"/>
    <p:sldId id="256" r:id="rId6"/>
    <p:sldId id="260" r:id="rId7"/>
    <p:sldId id="258" r:id="rId8"/>
    <p:sldId id="286" r:id="rId9"/>
    <p:sldId id="287" r:id="rId10"/>
    <p:sldId id="291" r:id="rId11"/>
    <p:sldId id="292" r:id="rId12"/>
    <p:sldId id="266" r:id="rId13"/>
    <p:sldId id="289" r:id="rId14"/>
    <p:sldId id="29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06" autoAdjust="0"/>
    <p:restoredTop sz="94660"/>
  </p:normalViewPr>
  <p:slideViewPr>
    <p:cSldViewPr snapToGrid="0">
      <p:cViewPr varScale="1">
        <p:scale>
          <a:sx n="93" d="100"/>
          <a:sy n="93" d="100"/>
        </p:scale>
        <p:origin x="77" y="206"/>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9/15/2022</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9/15/2022</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smtClean="0"/>
              <a:t>Click to edit Master subtitle style</a:t>
            </a:r>
            <a:endParaRPr lang="en-US" noProof="0"/>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dirty="0" smtClean="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dirty="0" smtClean="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dirty="0" smtClean="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dirty="0" smtClean="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dirty="0" smtClean="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dirty="0" smtClean="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smtClean="0"/>
              <a:t>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smtClean="0"/>
              <a:t>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a:p>
            <a:pPr lvl="1"/>
            <a:r>
              <a:rPr lang="en-US" noProof="0" smtClean="0"/>
              <a:t>Second level</a:t>
            </a:r>
          </a:p>
          <a:p>
            <a:pPr lvl="2"/>
            <a:r>
              <a:rPr lang="en-US" noProof="0" smtClean="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smtClean="0"/>
              <a:t>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831850" y="4616917"/>
            <a:ext cx="7781544" cy="859055"/>
          </a:xfrm>
        </p:spPr>
        <p:txBody>
          <a:bodyPr>
            <a:normAutofit fontScale="90000"/>
          </a:bodyPr>
          <a:lstStyle/>
          <a:p>
            <a:r>
              <a:rPr lang="en-IN" dirty="0"/>
              <a:t>SRM Institute of Science and </a:t>
            </a:r>
            <a:r>
              <a:rPr lang="en-IN" dirty="0" smtClean="0"/>
              <a:t>Technology</a:t>
            </a:r>
            <a:endParaRPr lang="en-IN" dirty="0"/>
          </a:p>
        </p:txBody>
      </p:sp>
      <p:sp>
        <p:nvSpPr>
          <p:cNvPr id="5" name="Text Placeholder 4">
            <a:extLst>
              <a:ext uri="{FF2B5EF4-FFF2-40B4-BE49-F238E27FC236}">
                <a16:creationId xmlns:a16="http://schemas.microsoft.com/office/drawing/2014/main" id="{0A95F4DE-39B7-4CE2-BC1E-8B8AE662A895}"/>
              </a:ext>
            </a:extLst>
          </p:cNvPr>
          <p:cNvSpPr>
            <a:spLocks noGrp="1"/>
          </p:cNvSpPr>
          <p:nvPr>
            <p:ph type="body" idx="1"/>
          </p:nvPr>
        </p:nvSpPr>
        <p:spPr>
          <a:xfrm>
            <a:off x="831850" y="5733448"/>
            <a:ext cx="6803136" cy="365760"/>
          </a:xfrm>
        </p:spPr>
        <p:txBody>
          <a:bodyPr/>
          <a:lstStyle/>
          <a:p>
            <a:r>
              <a:rPr lang="en-IN" dirty="0"/>
              <a:t>18CSC204J</a:t>
            </a:r>
            <a:endParaRPr lang="en-US" dirty="0"/>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1</a:t>
            </a:fld>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2376" y="1391652"/>
            <a:ext cx="2143125" cy="21336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263D6C4-4840-40CC-AC84-17E24B3B7BDE}" type="slidenum">
              <a:rPr lang="en-US" noProof="0" smtClean="0"/>
              <a:pPr/>
              <a:t>10</a:t>
            </a:fld>
            <a:endParaRPr lang="en-US" noProof="0" dirty="0"/>
          </a:p>
        </p:txBody>
      </p:sp>
      <p:sp>
        <p:nvSpPr>
          <p:cNvPr id="2" name="Rectangle 1"/>
          <p:cNvSpPr/>
          <p:nvPr/>
        </p:nvSpPr>
        <p:spPr>
          <a:xfrm>
            <a:off x="752148" y="1292640"/>
            <a:ext cx="4301755" cy="593304"/>
          </a:xfrm>
          <a:prstGeom prst="rect">
            <a:avLst/>
          </a:prstGeom>
        </p:spPr>
        <p:txBody>
          <a:bodyPr wrap="none">
            <a:spAutoFit/>
          </a:bodyPr>
          <a:lstStyle/>
          <a:p>
            <a:pPr>
              <a:lnSpc>
                <a:spcPct val="107000"/>
              </a:lnSpc>
              <a:spcAft>
                <a:spcPts val="800"/>
              </a:spcAft>
            </a:pPr>
            <a:r>
              <a:rPr lang="en-IN" sz="3200" b="1"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Other existing </a:t>
            </a:r>
            <a:r>
              <a:rPr lang="en-IN" sz="3200" b="1" dirty="0" smtClean="0">
                <a:solidFill>
                  <a:schemeClr val="bg1"/>
                </a:solidFill>
                <a:latin typeface="Times New Roman" panose="02020603050405020304" pitchFamily="18" charset="0"/>
                <a:ea typeface="Calibri" panose="020F0502020204030204" pitchFamily="34" charset="0"/>
                <a:cs typeface="Times New Roman" panose="02020603050405020304" pitchFamily="18" charset="0"/>
              </a:rPr>
              <a:t>solution</a:t>
            </a:r>
            <a:endParaRPr lang="en-IN"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752148" y="2146085"/>
            <a:ext cx="8391852" cy="1973104"/>
          </a:xfrm>
          <a:prstGeom prst="rect">
            <a:avLst/>
          </a:prstGeom>
        </p:spPr>
        <p:txBody>
          <a:bodyPr wrap="square">
            <a:spAutoFit/>
          </a:bodyPr>
          <a:lstStyle/>
          <a:p>
            <a:pPr>
              <a:lnSpc>
                <a:spcPct val="107000"/>
              </a:lnSpc>
              <a:spcAft>
                <a:spcPts val="800"/>
              </a:spcAft>
            </a:pPr>
            <a:r>
              <a:rPr lang="en-IN" dirty="0">
                <a:solidFill>
                  <a:schemeClr val="accent4">
                    <a:lumMod val="40000"/>
                    <a:lumOff val="60000"/>
                  </a:schemeClr>
                </a:solidFill>
                <a:latin typeface="Times New Roman" panose="02020603050405020304" pitchFamily="18" charset="0"/>
                <a:ea typeface="Calibri" panose="020F0502020204030204" pitchFamily="34" charset="0"/>
                <a:cs typeface="Times New Roman" panose="02020603050405020304" pitchFamily="18" charset="0"/>
              </a:rPr>
              <a:t>1. Ultrasonic sensors are used to avoid collision where sound is sent and received by a receiver. Using the Doppler Effect it calculates the change in wavelength and determines if a car is moving toward us</a:t>
            </a:r>
            <a:endParaRPr lang="en-IN" sz="1400" dirty="0">
              <a:solidFill>
                <a:schemeClr val="accent4">
                  <a:lumMod val="40000"/>
                  <a:lumOff val="60000"/>
                </a:schemeClr>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accent4">
                    <a:lumMod val="40000"/>
                    <a:lumOff val="60000"/>
                  </a:schemeClr>
                </a:solidFill>
                <a:latin typeface="Times New Roman" panose="02020603050405020304" pitchFamily="18" charset="0"/>
                <a:ea typeface="Calibri" panose="020F0502020204030204" pitchFamily="34" charset="0"/>
                <a:cs typeface="Times New Roman" panose="02020603050405020304" pitchFamily="18" charset="0"/>
              </a:rPr>
              <a:t>2. Using Machine learning and computer vision. Where a camera is used which takes the videos of the cars on the road in real-time. Using machine learning algorithms, it then determines how far or near the car is and avoids collision</a:t>
            </a:r>
            <a:endParaRPr lang="en-IN" sz="1400" dirty="0">
              <a:solidFill>
                <a:schemeClr val="accent4">
                  <a:lumMod val="40000"/>
                  <a:lumOff val="6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116791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213860" y="2922683"/>
            <a:ext cx="8168640" cy="1008481"/>
          </a:xfrm>
          <a:prstGeom prst="rect">
            <a:avLst/>
          </a:prstGeom>
        </p:spPr>
        <p:txBody>
          <a:bodyPr wrap="square">
            <a:spAutoFit/>
          </a:bodyPr>
          <a:lstStyle/>
          <a:p>
            <a:pPr>
              <a:lnSpc>
                <a:spcPct val="107000"/>
              </a:lnSpc>
              <a:spcAft>
                <a:spcPts val="800"/>
              </a:spcAft>
            </a:pPr>
            <a:r>
              <a:rPr lang="en-US" sz="6000" dirty="0" smtClean="0">
                <a:solidFill>
                  <a:schemeClr val="accent2">
                    <a:lumMod val="60000"/>
                    <a:lumOff val="40000"/>
                  </a:schemeClr>
                </a:solidFill>
                <a:ea typeface="Calibri" panose="020F0502020204030204" pitchFamily="34" charset="0"/>
                <a:cs typeface="Times New Roman" panose="02020603050405020304" pitchFamily="18" charset="0"/>
              </a:rPr>
              <a:t>Thank You</a:t>
            </a:r>
            <a:endParaRPr lang="en-IN" sz="6000" dirty="0">
              <a:solidFill>
                <a:schemeClr val="accent2">
                  <a:lumMod val="60000"/>
                  <a:lumOff val="40000"/>
                </a:schemeClr>
              </a:solidFill>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64849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2761488" y="4070879"/>
            <a:ext cx="7077456" cy="1243584"/>
          </a:xfrm>
        </p:spPr>
        <p:txBody>
          <a:bodyPr/>
          <a:lstStyle/>
          <a:p>
            <a:r>
              <a:rPr lang="en-IN" sz="5400" dirty="0"/>
              <a:t>OBSTACLE AND RANGE DETECTION IN AUTOMATED CARS</a:t>
            </a:r>
            <a:br>
              <a:rPr lang="en-IN" sz="5400" dirty="0"/>
            </a:br>
            <a:endParaRPr lang="en-US" sz="5400" dirty="0"/>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a:xfrm>
            <a:off x="2761488" y="4571840"/>
            <a:ext cx="7077456" cy="868680"/>
          </a:xfrm>
        </p:spPr>
        <p:txBody>
          <a:bodyPr/>
          <a:lstStyle/>
          <a:p>
            <a:r>
              <a:rPr lang="en-US" dirty="0"/>
              <a:t>Design and Analysis of Algorithms</a:t>
            </a:r>
            <a:endParaRPr lang="en-IN" dirty="0"/>
          </a:p>
        </p:txBody>
      </p:sp>
    </p:spTree>
    <p:extLst>
      <p:ext uri="{BB962C8B-B14F-4D97-AF65-F5344CB8AC3E}">
        <p14:creationId xmlns:p14="http://schemas.microsoft.com/office/powerpoint/2010/main" val="3946934594"/>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214229" y="236621"/>
            <a:ext cx="7781544" cy="859055"/>
          </a:xfrm>
        </p:spPr>
        <p:txBody>
          <a:bodyPr>
            <a:noAutofit/>
          </a:bodyPr>
          <a:lstStyle/>
          <a:p>
            <a:r>
              <a:rPr lang="en-IN" sz="3200" dirty="0"/>
              <a:t>Problem Definition</a:t>
            </a:r>
            <a:endParaRPr lang="en-IN" sz="3200" dirty="0">
              <a:effectLst/>
            </a:endParaRPr>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body" idx="1"/>
          </p:nvPr>
        </p:nvSpPr>
        <p:spPr>
          <a:xfrm>
            <a:off x="214229" y="1156636"/>
            <a:ext cx="6079479" cy="365760"/>
          </a:xfrm>
        </p:spPr>
        <p:txBody>
          <a:bodyPr>
            <a:noAutofit/>
          </a:bodyPr>
          <a:lstStyle/>
          <a:p>
            <a:r>
              <a:rPr lang="en-IN" dirty="0"/>
              <a:t>Because most automobiles are becoming autonomous at a quick rate, this autonomous system leads to driver carelessness. If the driving system fails to function properly, accidents and a great deal of damage might </a:t>
            </a:r>
            <a:r>
              <a:rPr lang="en-IN" dirty="0" smtClean="0"/>
              <a:t>occur with the help of convex hull algorithm and LIDAR sensor we can decrease the error of the driving system</a:t>
            </a:r>
            <a:endParaRPr lang="en-IN" dirty="0"/>
          </a:p>
          <a:p>
            <a:endParaRPr lang="en-IN" sz="2000" dirty="0">
              <a:effectLst/>
            </a:endParaRP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3</a:t>
            </a:fld>
            <a:endParaRPr lang="en-US" dirty="0"/>
          </a:p>
        </p:txBody>
      </p:sp>
      <p:sp>
        <p:nvSpPr>
          <p:cNvPr id="3" name="Rectangle 2"/>
          <p:cNvSpPr/>
          <p:nvPr/>
        </p:nvSpPr>
        <p:spPr>
          <a:xfrm>
            <a:off x="214229" y="4186072"/>
            <a:ext cx="8221055" cy="2062103"/>
          </a:xfrm>
          <a:prstGeom prst="rect">
            <a:avLst/>
          </a:prstGeom>
        </p:spPr>
        <p:txBody>
          <a:bodyPr wrap="square">
            <a:spAutoFit/>
          </a:bodyPr>
          <a:lstStyle/>
          <a:p>
            <a:r>
              <a:rPr lang="en-US" sz="1600" spc="300" dirty="0">
                <a:solidFill>
                  <a:schemeClr val="accent1">
                    <a:lumMod val="20000"/>
                    <a:lumOff val="80000"/>
                  </a:schemeClr>
                </a:solidFill>
                <a:cs typeface="Arial" panose="020B0604020202020204" pitchFamily="34" charset="0"/>
              </a:rPr>
              <a:t>We are aiming to limit the amount of accidents as well as any barriers that may collide with the user's car while driving in order to solve this problem.</a:t>
            </a:r>
          </a:p>
          <a:p>
            <a:r>
              <a:rPr lang="en-US" sz="1600" spc="300" dirty="0">
                <a:solidFill>
                  <a:schemeClr val="accent1">
                    <a:lumMod val="20000"/>
                    <a:lumOff val="80000"/>
                  </a:schemeClr>
                </a:solidFill>
                <a:cs typeface="Arial" panose="020B0604020202020204" pitchFamily="34" charset="0"/>
              </a:rPr>
              <a:t>Using the Convex Hull problem, we can successfully reduce the possibilities risks can be avoided if drivers remain alert at all </a:t>
            </a:r>
            <a:r>
              <a:rPr lang="en-US" sz="1600" spc="300" dirty="0" smtClean="0">
                <a:solidFill>
                  <a:schemeClr val="accent1">
                    <a:lumMod val="20000"/>
                    <a:lumOff val="80000"/>
                  </a:schemeClr>
                </a:solidFill>
                <a:cs typeface="Arial" panose="020B0604020202020204" pitchFamily="34" charset="0"/>
              </a:rPr>
              <a:t>times.as with the help of cameras we can detect the shape of the other vehicle but our vehicle distance and shape cannot be predicted </a:t>
            </a:r>
          </a:p>
        </p:txBody>
      </p:sp>
      <p:sp>
        <p:nvSpPr>
          <p:cNvPr id="6" name="Rectangle 5"/>
          <p:cNvSpPr/>
          <p:nvPr/>
        </p:nvSpPr>
        <p:spPr>
          <a:xfrm>
            <a:off x="214229" y="3521650"/>
            <a:ext cx="3262432" cy="481542"/>
          </a:xfrm>
          <a:prstGeom prst="rect">
            <a:avLst/>
          </a:prstGeom>
        </p:spPr>
        <p:txBody>
          <a:bodyPr wrap="none">
            <a:spAutoFit/>
          </a:bodyPr>
          <a:lstStyle/>
          <a:p>
            <a:pPr>
              <a:lnSpc>
                <a:spcPct val="115000"/>
              </a:lnSpc>
            </a:pPr>
            <a:r>
              <a:rPr lang="en-IN" sz="2400" b="1" dirty="0">
                <a:solidFill>
                  <a:schemeClr val="bg1"/>
                </a:solidFill>
                <a:latin typeface="+mj-lt"/>
                <a:ea typeface="+mj-ea"/>
                <a:cs typeface="+mj-cs"/>
              </a:rPr>
              <a:t>Problem Explanation </a:t>
            </a:r>
          </a:p>
        </p:txBody>
      </p:sp>
    </p:spTree>
    <p:extLst>
      <p:ext uri="{BB962C8B-B14F-4D97-AF65-F5344CB8AC3E}">
        <p14:creationId xmlns:p14="http://schemas.microsoft.com/office/powerpoint/2010/main" val="70982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666922" y="584421"/>
            <a:ext cx="11214100" cy="535531"/>
          </a:xfrm>
        </p:spPr>
        <p:txBody>
          <a:bodyPr/>
          <a:lstStyle/>
          <a:p>
            <a:r>
              <a:rPr lang="en-IN" dirty="0"/>
              <a:t>Design Techniques Used</a:t>
            </a:r>
            <a:endParaRPr lang="en-IN" dirty="0">
              <a:effectLst/>
            </a:endParaRP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701403" y="1967991"/>
            <a:ext cx="6718300" cy="1687019"/>
          </a:xfrm>
        </p:spPr>
        <p:txBody>
          <a:bodyPr/>
          <a:lstStyle/>
          <a:p>
            <a:pPr marL="0" indent="0">
              <a:buNone/>
            </a:pPr>
            <a:r>
              <a:rPr lang="en-IN" sz="2400" b="1" dirty="0"/>
              <a:t>Convex Hull</a:t>
            </a:r>
            <a:endParaRPr lang="en-US" sz="2400" dirty="0"/>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4</a:t>
            </a:fld>
            <a:endParaRPr lang="en-US" dirty="0"/>
          </a:p>
        </p:txBody>
      </p:sp>
      <p:pic>
        <p:nvPicPr>
          <p:cNvPr id="8" name="Picture 7" descr="Convex Hulls: Explained. Convex Hull Computation | by Harshit Sikchi |  Medium"/>
          <p:cNvPicPr/>
          <p:nvPr/>
        </p:nvPicPr>
        <p:blipFill>
          <a:blip r:embed="rId2">
            <a:extLst>
              <a:ext uri="{28A0092B-C50C-407E-A947-70E740481C1C}">
                <a14:useLocalDpi xmlns:a14="http://schemas.microsoft.com/office/drawing/2010/main" val="0"/>
              </a:ext>
            </a:extLst>
          </a:blip>
          <a:srcRect/>
          <a:stretch>
            <a:fillRect/>
          </a:stretch>
        </p:blipFill>
        <p:spPr bwMode="auto">
          <a:xfrm>
            <a:off x="1689463" y="2618187"/>
            <a:ext cx="5730240" cy="2324100"/>
          </a:xfrm>
          <a:prstGeom prst="rect">
            <a:avLst/>
          </a:prstGeom>
          <a:noFill/>
          <a:ln>
            <a:noFill/>
          </a:ln>
        </p:spPr>
      </p:pic>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214229" y="582610"/>
            <a:ext cx="7781544" cy="859055"/>
          </a:xfrm>
        </p:spPr>
        <p:txBody>
          <a:bodyPr>
            <a:noAutofit/>
          </a:bodyPr>
          <a:lstStyle/>
          <a:p>
            <a:r>
              <a:rPr lang="en-IN" sz="3200" dirty="0">
                <a:latin typeface="Arial Black" panose="020B0A04020102020204" pitchFamily="34" charset="0"/>
                <a:ea typeface="Adobe Myungjo Std M" panose="02020600000000000000" pitchFamily="18" charset="-128"/>
              </a:rPr>
              <a:t>Divide and Conquer Algorithm</a:t>
            </a:r>
            <a:endParaRPr lang="en-IN" sz="4000" dirty="0">
              <a:latin typeface="Arial Black" panose="020B0A04020102020204" pitchFamily="34" charset="0"/>
              <a:ea typeface="Adobe Myungjo Std M" panose="02020600000000000000" pitchFamily="18" charset="-128"/>
            </a:endParaRPr>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body" idx="1"/>
          </p:nvPr>
        </p:nvSpPr>
        <p:spPr>
          <a:xfrm>
            <a:off x="214229" y="1845814"/>
            <a:ext cx="9130068" cy="4262449"/>
          </a:xfrm>
        </p:spPr>
        <p:txBody>
          <a:bodyPr>
            <a:noAutofit/>
          </a:bodyPr>
          <a:lstStyle/>
          <a:p>
            <a:pPr fontAlgn="base"/>
            <a:r>
              <a:rPr lang="en-IN" sz="1400" dirty="0"/>
              <a:t>Given the set of points for which we have to find the convex hull. Suppose we know the convex hull of the left half points and the right half points, then the problem now is to merge these two convex hulls and determine the convex hull for the complete set.</a:t>
            </a:r>
            <a:br>
              <a:rPr lang="en-IN" sz="1400" dirty="0"/>
            </a:br>
            <a:r>
              <a:rPr lang="en-IN" sz="1400" dirty="0"/>
              <a:t>This can be done by finding the upper and lower tangent to the right and left convex hulls. This is illustrated above </a:t>
            </a:r>
            <a:r>
              <a:rPr lang="en-IN" sz="1400" dirty="0" smtClean="0"/>
              <a:t>Tangents between two convex polygon</a:t>
            </a:r>
          </a:p>
          <a:p>
            <a:pPr fontAlgn="base"/>
            <a:r>
              <a:rPr lang="en-IN" sz="1400" dirty="0" smtClean="0"/>
              <a:t>Let </a:t>
            </a:r>
            <a:r>
              <a:rPr lang="en-IN" sz="1400" dirty="0"/>
              <a:t>the left convex hull be a and the right convex hull be b. Then the lower and upper tangents are named as 1 and 2 respectively, as shown in the figure.</a:t>
            </a:r>
            <a:br>
              <a:rPr lang="en-IN" sz="1400" dirty="0"/>
            </a:br>
            <a:r>
              <a:rPr lang="en-IN" sz="1400" dirty="0"/>
              <a:t>Then the red outline shows the final convex hull.</a:t>
            </a:r>
          </a:p>
          <a:p>
            <a:pPr fontAlgn="base"/>
            <a:r>
              <a:rPr lang="en-IN" sz="1400" dirty="0"/>
              <a:t>Now the problem remains, how to find the convex hull for the left and right half. Now recursion comes into the picture, we divide the set of points until the number of points in the set is very small, say 5, and we can find the convex hull for these points by the brute algorithm. The merging of these halves would result in the convex hull for the complete set of points.</a:t>
            </a: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5</a:t>
            </a:fld>
            <a:endParaRPr lang="en-US" dirty="0"/>
          </a:p>
        </p:txBody>
      </p:sp>
    </p:spTree>
    <p:extLst>
      <p:ext uri="{BB962C8B-B14F-4D97-AF65-F5344CB8AC3E}">
        <p14:creationId xmlns:p14="http://schemas.microsoft.com/office/powerpoint/2010/main" val="1390702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263D6C4-4840-40CC-AC84-17E24B3B7BDE}" type="slidenum">
              <a:rPr lang="en-US" noProof="0" smtClean="0"/>
              <a:pPr/>
              <a:t>6</a:t>
            </a:fld>
            <a:endParaRPr lang="en-US" noProof="0" dirty="0"/>
          </a:p>
        </p:txBody>
      </p:sp>
      <p:sp>
        <p:nvSpPr>
          <p:cNvPr id="6" name="Rectangle 2"/>
          <p:cNvSpPr>
            <a:spLocks noChangeArrowheads="1"/>
          </p:cNvSpPr>
          <p:nvPr/>
        </p:nvSpPr>
        <p:spPr bwMode="auto">
          <a:xfrm>
            <a:off x="4086225" y="17875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dirty="0"/>
          </a:p>
        </p:txBody>
      </p:sp>
      <p:pic>
        <p:nvPicPr>
          <p:cNvPr id="8" name="Picture 7"/>
          <p:cNvPicPr>
            <a:picLocks noChangeAspect="1"/>
          </p:cNvPicPr>
          <p:nvPr/>
        </p:nvPicPr>
        <p:blipFill>
          <a:blip r:embed="rId2"/>
          <a:stretch>
            <a:fillRect/>
          </a:stretch>
        </p:blipFill>
        <p:spPr>
          <a:xfrm>
            <a:off x="435760" y="663418"/>
            <a:ext cx="11019640" cy="2248214"/>
          </a:xfrm>
          <a:prstGeom prst="rect">
            <a:avLst/>
          </a:prstGeom>
        </p:spPr>
      </p:pic>
      <p:pic>
        <p:nvPicPr>
          <p:cNvPr id="2050" name="Picture 2" descr="convex-hull-ca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760" y="3327478"/>
            <a:ext cx="9144000" cy="2571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06151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0009" y="1147773"/>
            <a:ext cx="11214100" cy="535531"/>
          </a:xfrm>
        </p:spPr>
        <p:txBody>
          <a:bodyPr/>
          <a:lstStyle/>
          <a:p>
            <a:r>
              <a:rPr lang="en-US" dirty="0" smtClean="0"/>
              <a:t>IN REAL LIFE</a:t>
            </a:r>
            <a:endParaRPr lang="en-IN" dirty="0"/>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7</a:t>
            </a:fld>
            <a:endParaRPr lang="en-US" noProof="0" dirty="0"/>
          </a:p>
        </p:txBody>
      </p:sp>
      <p:sp>
        <p:nvSpPr>
          <p:cNvPr id="4" name="AutoShape 2" descr="Efficient Reciprocal Collision Avoidance between Heterogeneous Agents Using  CTMAT"/>
          <p:cNvSpPr>
            <a:spLocks noChangeAspect="1" noChangeArrowheads="1"/>
          </p:cNvSpPr>
          <p:nvPr/>
        </p:nvSpPr>
        <p:spPr bwMode="auto">
          <a:xfrm>
            <a:off x="1331232" y="1684337"/>
            <a:ext cx="3719739" cy="37197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6" name="Picture 5"/>
          <p:cNvPicPr>
            <a:picLocks noChangeAspect="1"/>
          </p:cNvPicPr>
          <p:nvPr/>
        </p:nvPicPr>
        <p:blipFill>
          <a:blip r:embed="rId2"/>
          <a:stretch>
            <a:fillRect/>
          </a:stretch>
        </p:blipFill>
        <p:spPr>
          <a:xfrm>
            <a:off x="1331232" y="2217801"/>
            <a:ext cx="3938179" cy="2499766"/>
          </a:xfrm>
          <a:prstGeom prst="rect">
            <a:avLst/>
          </a:prstGeom>
        </p:spPr>
      </p:pic>
      <p:sp>
        <p:nvSpPr>
          <p:cNvPr id="7" name="AutoShape 6" descr="Efficient Licence Plate Detection By Unique Edge Detection Algorithm and  Smarter Interpretation Through Io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9" name="Picture 8"/>
          <p:cNvPicPr>
            <a:picLocks noChangeAspect="1"/>
          </p:cNvPicPr>
          <p:nvPr/>
        </p:nvPicPr>
        <p:blipFill>
          <a:blip r:embed="rId3"/>
          <a:stretch>
            <a:fillRect/>
          </a:stretch>
        </p:blipFill>
        <p:spPr>
          <a:xfrm>
            <a:off x="5956662" y="2217801"/>
            <a:ext cx="3823063" cy="2852593"/>
          </a:xfrm>
          <a:prstGeom prst="rect">
            <a:avLst/>
          </a:prstGeom>
        </p:spPr>
      </p:pic>
    </p:spTree>
    <p:extLst>
      <p:ext uri="{BB962C8B-B14F-4D97-AF65-F5344CB8AC3E}">
        <p14:creationId xmlns:p14="http://schemas.microsoft.com/office/powerpoint/2010/main" val="5713561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263D6C4-4840-40CC-AC84-17E24B3B7BDE}" type="slidenum">
              <a:rPr lang="en-US" noProof="0" smtClean="0"/>
              <a:pPr/>
              <a:t>8</a:t>
            </a:fld>
            <a:endParaRPr lang="en-US" noProof="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0835" y="1208314"/>
            <a:ext cx="3659650" cy="2301097"/>
          </a:xfrm>
          <a:prstGeom prst="rect">
            <a:avLst/>
          </a:prstGeom>
          <a:noFill/>
          <a:extLst>
            <a:ext uri="{909E8E84-426E-40DD-AFC4-6F175D3DCCD1}">
              <a14:hiddenFill xmlns:a14="http://schemas.microsoft.com/office/drawing/2010/main">
                <a:solidFill>
                  <a:srgbClr val="FFFFFF"/>
                </a:solidFill>
              </a14:hiddenFill>
            </a:ext>
          </a:extLst>
        </p:spPr>
      </p:pic>
      <p:pic>
        <p:nvPicPr>
          <p:cNvPr id="102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5034" y="4352885"/>
            <a:ext cx="3558048" cy="222523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p:cNvSpPr>
            <a:spLocks noChangeArrowheads="1"/>
          </p:cNvSpPr>
          <p:nvPr/>
        </p:nvSpPr>
        <p:spPr bwMode="auto">
          <a:xfrm>
            <a:off x="888274" y="1895045"/>
            <a:ext cx="859531"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smtClean="0">
                <a:ln>
                  <a:noFill/>
                </a:ln>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Input</a:t>
            </a:r>
            <a:endParaRPr kumimoji="0" lang="en-US" altLang="en-US" sz="800" b="0" i="0" u="none" strike="noStrike" cap="none" normalizeH="0" baseline="0" dirty="0" smtClean="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4"/>
          <p:cNvSpPr>
            <a:spLocks noChangeArrowheads="1"/>
          </p:cNvSpPr>
          <p:nvPr/>
        </p:nvSpPr>
        <p:spPr bwMode="auto">
          <a:xfrm>
            <a:off x="3718303" y="5121480"/>
            <a:ext cx="1064715"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smtClean="0">
                <a:ln>
                  <a:noFill/>
                </a:ln>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Output</a:t>
            </a:r>
            <a:endParaRPr kumimoji="0" lang="en-US" altLang="en-US" sz="800" b="1" i="0" u="none" strike="noStrike" cap="none" normalizeH="0" baseline="0" dirty="0" smtClean="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5"/>
          <p:cNvSpPr>
            <a:spLocks noChangeArrowheads="1"/>
          </p:cNvSpPr>
          <p:nvPr/>
        </p:nvSpPr>
        <p:spPr bwMode="auto">
          <a:xfrm>
            <a:off x="2812868" y="675240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3173974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1323FB-427E-4A8D-B473-AB0657D8D23B}"/>
              </a:ext>
            </a:extLst>
          </p:cNvPr>
          <p:cNvSpPr>
            <a:spLocks noGrp="1"/>
          </p:cNvSpPr>
          <p:nvPr>
            <p:ph type="title"/>
          </p:nvPr>
        </p:nvSpPr>
        <p:spPr>
          <a:xfrm>
            <a:off x="993140" y="1638028"/>
            <a:ext cx="11214100" cy="535531"/>
          </a:xfrm>
        </p:spPr>
        <p:txBody>
          <a:bodyPr/>
          <a:lstStyle/>
          <a:p>
            <a:r>
              <a:rPr lang="en-IN" u="sng" dirty="0"/>
              <a:t>Our approach to solve the problem</a:t>
            </a:r>
            <a:endParaRPr lang="en-IN" dirty="0"/>
          </a:p>
        </p:txBody>
      </p:sp>
      <p:sp>
        <p:nvSpPr>
          <p:cNvPr id="2" name="Slide Number Placehold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a:lstStyle/>
          <a:p>
            <a:fld id="{C263D6C4-4840-40CC-AC84-17E24B3B7BDE}" type="slidenum">
              <a:rPr lang="en-US" smtClean="0"/>
              <a:pPr/>
              <a:t>9</a:t>
            </a:fld>
            <a:endParaRPr lang="en-US" dirty="0"/>
          </a:p>
        </p:txBody>
      </p:sp>
      <p:sp>
        <p:nvSpPr>
          <p:cNvPr id="3" name="Rectangle 2"/>
          <p:cNvSpPr/>
          <p:nvPr/>
        </p:nvSpPr>
        <p:spPr>
          <a:xfrm>
            <a:off x="993140" y="2433060"/>
            <a:ext cx="8446951" cy="2565831"/>
          </a:xfrm>
          <a:prstGeom prst="rect">
            <a:avLst/>
          </a:prstGeom>
        </p:spPr>
        <p:txBody>
          <a:bodyPr wrap="square">
            <a:spAutoFit/>
          </a:bodyPr>
          <a:lstStyle/>
          <a:p>
            <a:pPr>
              <a:lnSpc>
                <a:spcPct val="107000"/>
              </a:lnSpc>
              <a:spcAft>
                <a:spcPts val="800"/>
              </a:spcAft>
            </a:pPr>
            <a:r>
              <a:rPr lang="en-IN" dirty="0">
                <a:solidFill>
                  <a:schemeClr val="accent5">
                    <a:lumMod val="40000"/>
                    <a:lumOff val="60000"/>
                  </a:schemeClr>
                </a:solidFill>
                <a:latin typeface="Times New Roman" panose="02020603050405020304" pitchFamily="18" charset="0"/>
                <a:ea typeface="Calibri" panose="020F0502020204030204" pitchFamily="34" charset="0"/>
                <a:cs typeface="Times New Roman" panose="02020603050405020304" pitchFamily="18" charset="0"/>
              </a:rPr>
              <a:t>While driving, the convex hull algorithm is used to avoid the collision. It considers all other cars in a given range as points. These points are then used to make a contour.</a:t>
            </a:r>
            <a:endParaRPr lang="en-IN" sz="1400" dirty="0">
              <a:solidFill>
                <a:schemeClr val="accent5">
                  <a:lumMod val="40000"/>
                  <a:lumOff val="60000"/>
                </a:schemeClr>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accent5">
                    <a:lumMod val="40000"/>
                    <a:lumOff val="60000"/>
                  </a:schemeClr>
                </a:solidFill>
                <a:latin typeface="Times New Roman" panose="02020603050405020304" pitchFamily="18" charset="0"/>
                <a:ea typeface="Calibri" panose="020F0502020204030204" pitchFamily="34" charset="0"/>
                <a:cs typeface="Times New Roman" panose="02020603050405020304" pitchFamily="18" charset="0"/>
              </a:rPr>
              <a:t>We use the divide and conquer algorithm, where these points are divided and the point is found which are at the maximum distance from the centre. Using this way the maximum contour graph is found and this helps the driver to find the range to where the cars are present and avoid the collision we use convex hull to define and shape or our vehicle and other vehicle also so to take the points we use Light Detecting and Ranging Sensor (LIDAR) and draw a shape of the </a:t>
            </a:r>
            <a:r>
              <a:rPr lang="en-IN" dirty="0" smtClean="0">
                <a:solidFill>
                  <a:schemeClr val="accent5">
                    <a:lumMod val="40000"/>
                    <a:lumOff val="60000"/>
                  </a:schemeClr>
                </a:solidFill>
                <a:latin typeface="Times New Roman" panose="02020603050405020304" pitchFamily="18" charset="0"/>
                <a:ea typeface="Calibri" panose="020F0502020204030204" pitchFamily="34" charset="0"/>
                <a:cs typeface="Times New Roman" panose="02020603050405020304" pitchFamily="18" charset="0"/>
              </a:rPr>
              <a:t>object (car).</a:t>
            </a:r>
            <a:endParaRPr lang="en-IN" sz="1400" dirty="0">
              <a:solidFill>
                <a:schemeClr val="accent5">
                  <a:lumMod val="40000"/>
                  <a:lumOff val="6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65425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2.xml><?xml version="1.0" encoding="utf-8"?>
<ds:datastoreItem xmlns:ds="http://schemas.openxmlformats.org/officeDocument/2006/customXml" ds:itemID="{F5757914-1161-4661-9696-421FD6935CDD}">
  <ds:schemaRefs>
    <ds:schemaRef ds:uri="http://purl.org/dc/elements/1.1/"/>
    <ds:schemaRef ds:uri="http://purl.org/dc/dcmitype/"/>
    <ds:schemaRef ds:uri="http://schemas.microsoft.com/office/2006/documentManagement/types"/>
    <ds:schemaRef ds:uri="http://purl.org/dc/terms/"/>
    <ds:schemaRef ds:uri="http://schemas.microsoft.com/office/2006/metadata/properties"/>
    <ds:schemaRef ds:uri="http://schemas.microsoft.com/office/infopath/2007/PartnerControls"/>
    <ds:schemaRef ds:uri="http://www.w3.org/XML/1998/namespace"/>
    <ds:schemaRef ds:uri="http://schemas.openxmlformats.org/package/2006/metadata/core-properties"/>
    <ds:schemaRef ds:uri="16c05727-aa75-4e4a-9b5f-8a80a1165891"/>
    <ds:schemaRef ds:uri="71af3243-3dd4-4a8d-8c0d-dd76da1f02a5"/>
  </ds:schemaRefs>
</ds:datastoreItem>
</file>

<file path=customXml/itemProps3.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0</TotalTime>
  <Words>613</Words>
  <Application>Microsoft Office PowerPoint</Application>
  <PresentationFormat>Widescreen</PresentationFormat>
  <Paragraphs>34</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Adobe Myungjo Std M</vt:lpstr>
      <vt:lpstr>Arial</vt:lpstr>
      <vt:lpstr>Arial Black</vt:lpstr>
      <vt:lpstr>Calibri</vt:lpstr>
      <vt:lpstr>Tahoma</vt:lpstr>
      <vt:lpstr>Times New Roman</vt:lpstr>
      <vt:lpstr>Trade Gothic LT Pro</vt:lpstr>
      <vt:lpstr>Trebuchet MS</vt:lpstr>
      <vt:lpstr>Office Theme</vt:lpstr>
      <vt:lpstr>SRM Institute of Science and Technology</vt:lpstr>
      <vt:lpstr>OBSTACLE AND RANGE DETECTION IN AUTOMATED CARS </vt:lpstr>
      <vt:lpstr>Problem Definition</vt:lpstr>
      <vt:lpstr>Design Techniques Used</vt:lpstr>
      <vt:lpstr>Divide and Conquer Algorithm</vt:lpstr>
      <vt:lpstr>PowerPoint Presentation</vt:lpstr>
      <vt:lpstr>IN REAL LIFE</vt:lpstr>
      <vt:lpstr>PowerPoint Presentation</vt:lpstr>
      <vt:lpstr>Our approach to solve the problem</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2022-06-12T13:45:03Z</dcterms:created>
  <dcterms:modified xsi:type="dcterms:W3CDTF">2022-09-15T18:04:49Z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