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DM Sans" pitchFamily="2" charset="0"/>
      <p:regular r:id="rId12"/>
    </p:embeddedFont>
    <p:embeddedFont>
      <p:font typeface="DM Sans Bold" charset="0"/>
      <p:regular r:id="rId13"/>
    </p:embeddedFont>
    <p:embeddedFont>
      <p:font typeface="Oswald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1" d="100"/>
          <a:sy n="51" d="100"/>
        </p:scale>
        <p:origin x="360"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501503" y="525177"/>
            <a:ext cx="17372263" cy="2863676"/>
            <a:chOff x="0" y="0"/>
            <a:chExt cx="23163018" cy="3818234"/>
          </a:xfrm>
        </p:grpSpPr>
        <p:sp>
          <p:nvSpPr>
            <p:cNvPr id="4" name="Freeform 4"/>
            <p:cNvSpPr/>
            <p:nvPr/>
          </p:nvSpPr>
          <p:spPr>
            <a:xfrm>
              <a:off x="0" y="0"/>
              <a:ext cx="5648462" cy="3818234"/>
            </a:xfrm>
            <a:custGeom>
              <a:avLst/>
              <a:gdLst/>
              <a:ahLst/>
              <a:cxnLst/>
              <a:rect l="l" t="t" r="r" b="b"/>
              <a:pathLst>
                <a:path w="5648462" h="3818234">
                  <a:moveTo>
                    <a:pt x="0" y="0"/>
                  </a:moveTo>
                  <a:lnTo>
                    <a:pt x="5648462" y="0"/>
                  </a:lnTo>
                  <a:lnTo>
                    <a:pt x="5648462" y="3818234"/>
                  </a:lnTo>
                  <a:lnTo>
                    <a:pt x="0" y="3818234"/>
                  </a:lnTo>
                  <a:lnTo>
                    <a:pt x="0" y="0"/>
                  </a:lnTo>
                  <a:close/>
                </a:path>
              </a:pathLst>
            </a:custGeom>
            <a:blipFill>
              <a:blip r:embed="rId4"/>
              <a:stretch>
                <a:fillRect/>
              </a:stretch>
            </a:blipFill>
          </p:spPr>
        </p:sp>
        <p:sp>
          <p:nvSpPr>
            <p:cNvPr id="5" name="TextBox 5"/>
            <p:cNvSpPr txBox="1"/>
            <p:nvPr/>
          </p:nvSpPr>
          <p:spPr>
            <a:xfrm>
              <a:off x="5648461" y="444807"/>
              <a:ext cx="17501857" cy="2871471"/>
            </a:xfrm>
            <a:prstGeom prst="rect">
              <a:avLst/>
            </a:prstGeom>
          </p:spPr>
          <p:txBody>
            <a:bodyPr lIns="0" tIns="0" rIns="0" bIns="0" rtlCol="0" anchor="t">
              <a:spAutoFit/>
            </a:bodyPr>
            <a:lstStyle/>
            <a:p>
              <a:pPr algn="ctr">
                <a:lnSpc>
                  <a:spcPts val="5381"/>
                </a:lnSpc>
              </a:pPr>
              <a:r>
                <a:rPr lang="en-US" sz="3899" spc="382">
                  <a:solidFill>
                    <a:srgbClr val="231F20"/>
                  </a:solidFill>
                  <a:latin typeface="Oswald Bold"/>
                </a:rPr>
                <a:t>VASANTDADA PATIL PRATISHTHAN'S COLLEGE OF</a:t>
              </a:r>
            </a:p>
            <a:p>
              <a:pPr algn="ctr">
                <a:lnSpc>
                  <a:spcPts val="5381"/>
                </a:lnSpc>
              </a:pPr>
              <a:r>
                <a:rPr lang="en-US" sz="3899" spc="382">
                  <a:solidFill>
                    <a:srgbClr val="231F20"/>
                  </a:solidFill>
                  <a:latin typeface="Oswald Bold"/>
                </a:rPr>
                <a:t>ENGINEERING AND VISUAL ARTS</a:t>
              </a:r>
            </a:p>
            <a:p>
              <a:pPr algn="ctr">
                <a:lnSpc>
                  <a:spcPts val="2346"/>
                </a:lnSpc>
              </a:pPr>
              <a:endParaRPr lang="en-US" sz="3899" spc="382">
                <a:solidFill>
                  <a:srgbClr val="231F20"/>
                </a:solidFill>
                <a:latin typeface="Oswald Bold"/>
              </a:endParaRPr>
            </a:p>
            <a:p>
              <a:pPr algn="ctr">
                <a:lnSpc>
                  <a:spcPts val="4277"/>
                </a:lnSpc>
              </a:pPr>
              <a:r>
                <a:rPr lang="en-US" sz="3099" spc="303">
                  <a:solidFill>
                    <a:srgbClr val="231F20"/>
                  </a:solidFill>
                  <a:latin typeface="Oswald Bold"/>
                </a:rPr>
                <a:t>Department of Artificial Intelligence and Data Science</a:t>
              </a:r>
            </a:p>
          </p:txBody>
        </p:sp>
        <p:sp>
          <p:nvSpPr>
            <p:cNvPr id="6" name="TextBox 6"/>
            <p:cNvSpPr txBox="1"/>
            <p:nvPr/>
          </p:nvSpPr>
          <p:spPr>
            <a:xfrm>
              <a:off x="5661161" y="1625653"/>
              <a:ext cx="17501857" cy="839979"/>
            </a:xfrm>
            <a:prstGeom prst="rect">
              <a:avLst/>
            </a:prstGeom>
          </p:spPr>
          <p:txBody>
            <a:bodyPr lIns="0" tIns="0" rIns="0" bIns="0" rtlCol="0" anchor="t">
              <a:spAutoFit/>
            </a:bodyPr>
            <a:lstStyle/>
            <a:p>
              <a:pPr algn="ctr">
                <a:lnSpc>
                  <a:spcPts val="5381"/>
                </a:lnSpc>
              </a:pPr>
              <a:r>
                <a:rPr lang="en-US" sz="3899" u="sng" spc="382">
                  <a:solidFill>
                    <a:srgbClr val="231F20"/>
                  </a:solidFill>
                  <a:latin typeface="Oswald Bold"/>
                </a:rPr>
                <a:t>                                                                       </a:t>
              </a:r>
            </a:p>
          </p:txBody>
        </p:sp>
      </p:grpSp>
      <p:sp>
        <p:nvSpPr>
          <p:cNvPr id="7" name="Freeform 7"/>
          <p:cNvSpPr/>
          <p:nvPr/>
        </p:nvSpPr>
        <p:spPr>
          <a:xfrm>
            <a:off x="-3734418" y="-5137677"/>
            <a:ext cx="7468836" cy="7660345"/>
          </a:xfrm>
          <a:custGeom>
            <a:avLst/>
            <a:gdLst/>
            <a:ahLst/>
            <a:cxnLst/>
            <a:rect l="l" t="t" r="r" b="b"/>
            <a:pathLst>
              <a:path w="7468836" h="7660345">
                <a:moveTo>
                  <a:pt x="0" y="0"/>
                </a:moveTo>
                <a:lnTo>
                  <a:pt x="7468836" y="0"/>
                </a:lnTo>
                <a:lnTo>
                  <a:pt x="7468836" y="7660345"/>
                </a:lnTo>
                <a:lnTo>
                  <a:pt x="0" y="76603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TextBox 8"/>
          <p:cNvSpPr txBox="1"/>
          <p:nvPr/>
        </p:nvSpPr>
        <p:spPr>
          <a:xfrm>
            <a:off x="2580804" y="4033061"/>
            <a:ext cx="13126392" cy="1258129"/>
          </a:xfrm>
          <a:prstGeom prst="rect">
            <a:avLst/>
          </a:prstGeom>
        </p:spPr>
        <p:txBody>
          <a:bodyPr lIns="0" tIns="0" rIns="0" bIns="0" rtlCol="0" anchor="t">
            <a:spAutoFit/>
          </a:bodyPr>
          <a:lstStyle/>
          <a:p>
            <a:pPr algn="ctr">
              <a:lnSpc>
                <a:spcPts val="10299"/>
              </a:lnSpc>
            </a:pPr>
            <a:r>
              <a:rPr lang="en-US" sz="7463" spc="731" dirty="0">
                <a:solidFill>
                  <a:srgbClr val="231F20"/>
                </a:solidFill>
                <a:latin typeface="Oswald Bold"/>
              </a:rPr>
              <a:t>WEB-BASED SPOTIFY CLONE</a:t>
            </a:r>
          </a:p>
        </p:txBody>
      </p:sp>
      <p:sp>
        <p:nvSpPr>
          <p:cNvPr id="9" name="TextBox 9"/>
          <p:cNvSpPr txBox="1"/>
          <p:nvPr/>
        </p:nvSpPr>
        <p:spPr>
          <a:xfrm>
            <a:off x="467229" y="6307373"/>
            <a:ext cx="7538235" cy="3065227"/>
          </a:xfrm>
          <a:prstGeom prst="rect">
            <a:avLst/>
          </a:prstGeom>
        </p:spPr>
        <p:txBody>
          <a:bodyPr lIns="0" tIns="0" rIns="0" bIns="0" rtlCol="0" anchor="t">
            <a:spAutoFit/>
          </a:bodyPr>
          <a:lstStyle/>
          <a:p>
            <a:pPr algn="ctr">
              <a:lnSpc>
                <a:spcPts val="4515"/>
              </a:lnSpc>
            </a:pPr>
            <a:r>
              <a:rPr lang="en-US" sz="3271" spc="320">
                <a:solidFill>
                  <a:srgbClr val="231F20"/>
                </a:solidFill>
                <a:latin typeface="DM Sans Bold"/>
              </a:rPr>
              <a:t>GROUP MEMBERS:</a:t>
            </a:r>
          </a:p>
          <a:p>
            <a:pPr algn="ctr">
              <a:lnSpc>
                <a:spcPts val="4515"/>
              </a:lnSpc>
            </a:pPr>
            <a:endParaRPr lang="en-US" sz="3271" spc="320">
              <a:solidFill>
                <a:srgbClr val="231F20"/>
              </a:solidFill>
              <a:latin typeface="DM Sans Bold"/>
            </a:endParaRPr>
          </a:p>
          <a:p>
            <a:pPr algn="ctr">
              <a:lnSpc>
                <a:spcPts val="4090"/>
              </a:lnSpc>
            </a:pPr>
            <a:r>
              <a:rPr lang="en-US" sz="1636" spc="494">
                <a:solidFill>
                  <a:srgbClr val="231F20"/>
                </a:solidFill>
                <a:latin typeface="DM Sans Bold"/>
              </a:rPr>
              <a:t>AYUSH GUPTA (VU2S2324001)</a:t>
            </a:r>
          </a:p>
          <a:p>
            <a:pPr algn="ctr">
              <a:lnSpc>
                <a:spcPts val="4090"/>
              </a:lnSpc>
            </a:pPr>
            <a:r>
              <a:rPr lang="en-US" sz="1636" spc="494">
                <a:solidFill>
                  <a:srgbClr val="231F20"/>
                </a:solidFill>
                <a:latin typeface="DM Sans Bold"/>
              </a:rPr>
              <a:t>SNEHA PACHPINDE (VU2S2324002)</a:t>
            </a:r>
          </a:p>
          <a:p>
            <a:pPr algn="ctr">
              <a:lnSpc>
                <a:spcPts val="4090"/>
              </a:lnSpc>
            </a:pPr>
            <a:r>
              <a:rPr lang="en-US" sz="1636" spc="494">
                <a:solidFill>
                  <a:srgbClr val="231F20"/>
                </a:solidFill>
                <a:latin typeface="DM Sans Bold"/>
              </a:rPr>
              <a:t>SAYALI GHADGE (VU2S2324003)</a:t>
            </a:r>
          </a:p>
          <a:p>
            <a:pPr algn="ctr">
              <a:lnSpc>
                <a:spcPts val="4090"/>
              </a:lnSpc>
            </a:pPr>
            <a:r>
              <a:rPr lang="en-US" sz="1636" spc="494">
                <a:solidFill>
                  <a:srgbClr val="231F20"/>
                </a:solidFill>
                <a:latin typeface="DM Sans Bold"/>
              </a:rPr>
              <a:t>NABEELA ASHRAFI (VU2S2324004)</a:t>
            </a:r>
          </a:p>
        </p:txBody>
      </p:sp>
      <p:sp>
        <p:nvSpPr>
          <p:cNvPr id="10" name="TextBox 10"/>
          <p:cNvSpPr txBox="1"/>
          <p:nvPr/>
        </p:nvSpPr>
        <p:spPr>
          <a:xfrm>
            <a:off x="9958457" y="6469298"/>
            <a:ext cx="7538235" cy="1208674"/>
          </a:xfrm>
          <a:prstGeom prst="rect">
            <a:avLst/>
          </a:prstGeom>
        </p:spPr>
        <p:txBody>
          <a:bodyPr lIns="0" tIns="0" rIns="0" bIns="0" rtlCol="0" anchor="t">
            <a:spAutoFit/>
          </a:bodyPr>
          <a:lstStyle/>
          <a:p>
            <a:pPr algn="ctr">
              <a:lnSpc>
                <a:spcPts val="4515"/>
              </a:lnSpc>
            </a:pPr>
            <a:r>
              <a:rPr lang="en-US" sz="3271" spc="320">
                <a:solidFill>
                  <a:srgbClr val="231F20"/>
                </a:solidFill>
                <a:latin typeface="DM Sans Bold"/>
              </a:rPr>
              <a:t>PROJECT GUIDE:</a:t>
            </a:r>
          </a:p>
          <a:p>
            <a:pPr algn="ctr">
              <a:lnSpc>
                <a:spcPts val="1893"/>
              </a:lnSpc>
            </a:pPr>
            <a:endParaRPr lang="en-US" sz="3271" spc="320">
              <a:solidFill>
                <a:srgbClr val="231F20"/>
              </a:solidFill>
              <a:latin typeface="DM Sans Bold"/>
            </a:endParaRPr>
          </a:p>
          <a:p>
            <a:pPr algn="ctr">
              <a:lnSpc>
                <a:spcPts val="4090"/>
              </a:lnSpc>
            </a:pPr>
            <a:r>
              <a:rPr lang="en-US" sz="1636" spc="494">
                <a:solidFill>
                  <a:srgbClr val="231F20"/>
                </a:solidFill>
                <a:latin typeface="DM Sans Bold"/>
              </a:rPr>
              <a:t>PROF. RAJESH KHOTRE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10580377">
            <a:off x="9487111" y="-9096707"/>
            <a:ext cx="24036383" cy="24664199"/>
          </a:xfrm>
          <a:custGeom>
            <a:avLst/>
            <a:gdLst/>
            <a:ahLst/>
            <a:cxnLst/>
            <a:rect l="l" t="t" r="r" b="b"/>
            <a:pathLst>
              <a:path w="24036383" h="24664199">
                <a:moveTo>
                  <a:pt x="0" y="0"/>
                </a:moveTo>
                <a:lnTo>
                  <a:pt x="24036383" y="0"/>
                </a:lnTo>
                <a:lnTo>
                  <a:pt x="24036383" y="24664199"/>
                </a:lnTo>
                <a:lnTo>
                  <a:pt x="0" y="2466419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3065545" y="5724506"/>
            <a:ext cx="8896863" cy="9124988"/>
          </a:xfrm>
          <a:custGeom>
            <a:avLst/>
            <a:gdLst/>
            <a:ahLst/>
            <a:cxnLst/>
            <a:rect l="l" t="t" r="r" b="b"/>
            <a:pathLst>
              <a:path w="8896863" h="9124988">
                <a:moveTo>
                  <a:pt x="0" y="0"/>
                </a:moveTo>
                <a:lnTo>
                  <a:pt x="8896863" y="0"/>
                </a:lnTo>
                <a:lnTo>
                  <a:pt x="8896863" y="9124988"/>
                </a:lnTo>
                <a:lnTo>
                  <a:pt x="0" y="912498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3048492" y="2653278"/>
            <a:ext cx="6943873" cy="4742319"/>
          </a:xfrm>
          <a:prstGeom prst="rect">
            <a:avLst/>
          </a:prstGeom>
        </p:spPr>
        <p:txBody>
          <a:bodyPr lIns="0" tIns="0" rIns="0" bIns="0" rtlCol="0" anchor="t">
            <a:spAutoFit/>
          </a:bodyPr>
          <a:lstStyle/>
          <a:p>
            <a:pPr>
              <a:lnSpc>
                <a:spcPts val="19043"/>
              </a:lnSpc>
            </a:pPr>
            <a:r>
              <a:rPr lang="en-US" sz="13799" spc="1352" dirty="0">
                <a:solidFill>
                  <a:srgbClr val="231F20"/>
                </a:solidFill>
                <a:latin typeface="Oswald Bold"/>
              </a:rPr>
              <a:t>THANK </a:t>
            </a:r>
          </a:p>
          <a:p>
            <a:pPr marL="0" lvl="0" indent="0">
              <a:lnSpc>
                <a:spcPts val="19043"/>
              </a:lnSpc>
              <a:spcBef>
                <a:spcPct val="0"/>
              </a:spcBef>
            </a:pPr>
            <a:r>
              <a:rPr lang="en-US" sz="13799" spc="1352" dirty="0">
                <a:solidFill>
                  <a:srgbClr val="231F20"/>
                </a:solidFill>
                <a:latin typeface="Oswald Bold"/>
              </a:rPr>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4140141" y="2862779"/>
            <a:ext cx="1400485" cy="5381415"/>
            <a:chOff x="0" y="0"/>
            <a:chExt cx="368852" cy="1417327"/>
          </a:xfrm>
        </p:grpSpPr>
        <p:sp>
          <p:nvSpPr>
            <p:cNvPr id="4" name="Freeform 4"/>
            <p:cNvSpPr/>
            <p:nvPr/>
          </p:nvSpPr>
          <p:spPr>
            <a:xfrm>
              <a:off x="0" y="0"/>
              <a:ext cx="368852" cy="1417327"/>
            </a:xfrm>
            <a:custGeom>
              <a:avLst/>
              <a:gdLst/>
              <a:ahLst/>
              <a:cxnLst/>
              <a:rect l="l" t="t" r="r" b="b"/>
              <a:pathLst>
                <a:path w="368852" h="1417327">
                  <a:moveTo>
                    <a:pt x="0" y="0"/>
                  </a:moveTo>
                  <a:lnTo>
                    <a:pt x="368852" y="0"/>
                  </a:lnTo>
                  <a:lnTo>
                    <a:pt x="368852" y="1417327"/>
                  </a:lnTo>
                  <a:lnTo>
                    <a:pt x="0" y="1417327"/>
                  </a:lnTo>
                  <a:close/>
                </a:path>
              </a:pathLst>
            </a:custGeom>
            <a:solidFill>
              <a:srgbClr val="CCCCCC"/>
            </a:solidFill>
          </p:spPr>
        </p:sp>
        <p:sp>
          <p:nvSpPr>
            <p:cNvPr id="5" name="TextBox 5"/>
            <p:cNvSpPr txBox="1"/>
            <p:nvPr/>
          </p:nvSpPr>
          <p:spPr>
            <a:xfrm>
              <a:off x="0" y="-19050"/>
              <a:ext cx="368852" cy="1436377"/>
            </a:xfrm>
            <a:prstGeom prst="rect">
              <a:avLst/>
            </a:prstGeom>
          </p:spPr>
          <p:txBody>
            <a:bodyPr lIns="50800" tIns="50800" rIns="50800" bIns="50800" rtlCol="0" anchor="ctr"/>
            <a:lstStyle/>
            <a:p>
              <a:pPr algn="ctr">
                <a:lnSpc>
                  <a:spcPts val="2859"/>
                </a:lnSpc>
              </a:pPr>
              <a:endParaRPr/>
            </a:p>
          </p:txBody>
        </p:sp>
      </p:grpSp>
      <p:sp>
        <p:nvSpPr>
          <p:cNvPr id="6" name="TextBox 6"/>
          <p:cNvSpPr txBox="1"/>
          <p:nvPr/>
        </p:nvSpPr>
        <p:spPr>
          <a:xfrm>
            <a:off x="5435529" y="189269"/>
            <a:ext cx="7416941" cy="1683727"/>
          </a:xfrm>
          <a:prstGeom prst="rect">
            <a:avLst/>
          </a:prstGeom>
        </p:spPr>
        <p:txBody>
          <a:bodyPr lIns="0" tIns="0" rIns="0" bIns="0" rtlCol="0" anchor="t">
            <a:spAutoFit/>
          </a:bodyPr>
          <a:lstStyle/>
          <a:p>
            <a:pPr algn="ctr">
              <a:lnSpc>
                <a:spcPts val="13774"/>
              </a:lnSpc>
            </a:pPr>
            <a:r>
              <a:rPr lang="en-US" sz="9981" spc="978">
                <a:solidFill>
                  <a:srgbClr val="231F20"/>
                </a:solidFill>
                <a:latin typeface="Oswald Bold"/>
              </a:rPr>
              <a:t>OUTLINE</a:t>
            </a:r>
          </a:p>
        </p:txBody>
      </p:sp>
      <p:sp>
        <p:nvSpPr>
          <p:cNvPr id="7" name="Freeform 7"/>
          <p:cNvSpPr/>
          <p:nvPr/>
        </p:nvSpPr>
        <p:spPr>
          <a:xfrm rot="2016048">
            <a:off x="12056887" y="-462714"/>
            <a:ext cx="10749463" cy="2687366"/>
          </a:xfrm>
          <a:custGeom>
            <a:avLst/>
            <a:gdLst/>
            <a:ahLst/>
            <a:cxnLst/>
            <a:rect l="l" t="t" r="r" b="b"/>
            <a:pathLst>
              <a:path w="10749463" h="2687366">
                <a:moveTo>
                  <a:pt x="0" y="0"/>
                </a:moveTo>
                <a:lnTo>
                  <a:pt x="10749464" y="0"/>
                </a:lnTo>
                <a:lnTo>
                  <a:pt x="10749464" y="2687366"/>
                </a:lnTo>
                <a:lnTo>
                  <a:pt x="0" y="26873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4371775" y="3146610"/>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01</a:t>
            </a:r>
          </a:p>
        </p:txBody>
      </p:sp>
      <p:sp>
        <p:nvSpPr>
          <p:cNvPr id="9" name="TextBox 9"/>
          <p:cNvSpPr txBox="1"/>
          <p:nvPr/>
        </p:nvSpPr>
        <p:spPr>
          <a:xfrm>
            <a:off x="4371775" y="3985673"/>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02</a:t>
            </a:r>
          </a:p>
        </p:txBody>
      </p:sp>
      <p:sp>
        <p:nvSpPr>
          <p:cNvPr id="10" name="TextBox 10"/>
          <p:cNvSpPr txBox="1"/>
          <p:nvPr/>
        </p:nvSpPr>
        <p:spPr>
          <a:xfrm>
            <a:off x="4371775" y="4823873"/>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03</a:t>
            </a:r>
          </a:p>
        </p:txBody>
      </p:sp>
      <p:sp>
        <p:nvSpPr>
          <p:cNvPr id="11" name="TextBox 11"/>
          <p:cNvSpPr txBox="1"/>
          <p:nvPr/>
        </p:nvSpPr>
        <p:spPr>
          <a:xfrm>
            <a:off x="4371775" y="5662073"/>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04</a:t>
            </a:r>
          </a:p>
        </p:txBody>
      </p:sp>
      <p:sp>
        <p:nvSpPr>
          <p:cNvPr id="12" name="TextBox 12"/>
          <p:cNvSpPr txBox="1"/>
          <p:nvPr/>
        </p:nvSpPr>
        <p:spPr>
          <a:xfrm>
            <a:off x="4371775" y="6500273"/>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05</a:t>
            </a:r>
          </a:p>
        </p:txBody>
      </p:sp>
      <p:sp>
        <p:nvSpPr>
          <p:cNvPr id="13" name="TextBox 13"/>
          <p:cNvSpPr txBox="1"/>
          <p:nvPr/>
        </p:nvSpPr>
        <p:spPr>
          <a:xfrm>
            <a:off x="6003955" y="3251661"/>
            <a:ext cx="5790503" cy="418548"/>
          </a:xfrm>
          <a:prstGeom prst="rect">
            <a:avLst/>
          </a:prstGeom>
        </p:spPr>
        <p:txBody>
          <a:bodyPr lIns="0" tIns="0" rIns="0" bIns="0" rtlCol="0" anchor="t">
            <a:spAutoFit/>
          </a:bodyPr>
          <a:lstStyle/>
          <a:p>
            <a:pPr>
              <a:lnSpc>
                <a:spcPts val="3483"/>
              </a:lnSpc>
            </a:pPr>
            <a:r>
              <a:rPr lang="en-US" sz="2524" spc="525">
                <a:solidFill>
                  <a:srgbClr val="231F20"/>
                </a:solidFill>
                <a:latin typeface="DM Sans"/>
              </a:rPr>
              <a:t>INTRODUCTION</a:t>
            </a:r>
          </a:p>
        </p:txBody>
      </p:sp>
      <p:sp>
        <p:nvSpPr>
          <p:cNvPr id="14" name="TextBox 14"/>
          <p:cNvSpPr txBox="1"/>
          <p:nvPr/>
        </p:nvSpPr>
        <p:spPr>
          <a:xfrm>
            <a:off x="6003955" y="4090724"/>
            <a:ext cx="6864162" cy="418548"/>
          </a:xfrm>
          <a:prstGeom prst="rect">
            <a:avLst/>
          </a:prstGeom>
        </p:spPr>
        <p:txBody>
          <a:bodyPr lIns="0" tIns="0" rIns="0" bIns="0" rtlCol="0" anchor="t">
            <a:spAutoFit/>
          </a:bodyPr>
          <a:lstStyle/>
          <a:p>
            <a:pPr>
              <a:lnSpc>
                <a:spcPts val="3483"/>
              </a:lnSpc>
            </a:pPr>
            <a:r>
              <a:rPr lang="en-US" sz="2524" spc="525">
                <a:solidFill>
                  <a:srgbClr val="231F20"/>
                </a:solidFill>
                <a:latin typeface="DM Sans"/>
              </a:rPr>
              <a:t>PROGRESS OVERVIEW</a:t>
            </a:r>
          </a:p>
        </p:txBody>
      </p:sp>
      <p:sp>
        <p:nvSpPr>
          <p:cNvPr id="15" name="TextBox 15"/>
          <p:cNvSpPr txBox="1"/>
          <p:nvPr/>
        </p:nvSpPr>
        <p:spPr>
          <a:xfrm>
            <a:off x="6003955" y="4928924"/>
            <a:ext cx="6454985" cy="418548"/>
          </a:xfrm>
          <a:prstGeom prst="rect">
            <a:avLst/>
          </a:prstGeom>
        </p:spPr>
        <p:txBody>
          <a:bodyPr lIns="0" tIns="0" rIns="0" bIns="0" rtlCol="0" anchor="t">
            <a:spAutoFit/>
          </a:bodyPr>
          <a:lstStyle/>
          <a:p>
            <a:pPr marL="0" lvl="0" indent="0" algn="l">
              <a:lnSpc>
                <a:spcPts val="3483"/>
              </a:lnSpc>
              <a:spcBef>
                <a:spcPct val="0"/>
              </a:spcBef>
            </a:pPr>
            <a:r>
              <a:rPr lang="en-US" sz="2524" spc="525">
                <a:solidFill>
                  <a:srgbClr val="231F20"/>
                </a:solidFill>
                <a:latin typeface="DM Sans"/>
              </a:rPr>
              <a:t>CHALLENGES AND SOLUTIONS</a:t>
            </a:r>
          </a:p>
        </p:txBody>
      </p:sp>
      <p:sp>
        <p:nvSpPr>
          <p:cNvPr id="16" name="TextBox 16"/>
          <p:cNvSpPr txBox="1"/>
          <p:nvPr/>
        </p:nvSpPr>
        <p:spPr>
          <a:xfrm>
            <a:off x="6003955" y="5767124"/>
            <a:ext cx="8143904" cy="418548"/>
          </a:xfrm>
          <a:prstGeom prst="rect">
            <a:avLst/>
          </a:prstGeom>
        </p:spPr>
        <p:txBody>
          <a:bodyPr lIns="0" tIns="0" rIns="0" bIns="0" rtlCol="0" anchor="t">
            <a:spAutoFit/>
          </a:bodyPr>
          <a:lstStyle/>
          <a:p>
            <a:pPr marL="0" lvl="0" indent="0" algn="l">
              <a:lnSpc>
                <a:spcPts val="3483"/>
              </a:lnSpc>
              <a:spcBef>
                <a:spcPct val="0"/>
              </a:spcBef>
            </a:pPr>
            <a:r>
              <a:rPr lang="en-US" sz="2524" spc="525">
                <a:solidFill>
                  <a:srgbClr val="231F20"/>
                </a:solidFill>
                <a:latin typeface="DM Sans"/>
              </a:rPr>
              <a:t>WORK COMPLETED SINCE LAST UPDATE</a:t>
            </a:r>
          </a:p>
        </p:txBody>
      </p:sp>
      <p:sp>
        <p:nvSpPr>
          <p:cNvPr id="17" name="TextBox 17"/>
          <p:cNvSpPr txBox="1"/>
          <p:nvPr/>
        </p:nvSpPr>
        <p:spPr>
          <a:xfrm>
            <a:off x="6003955" y="6605324"/>
            <a:ext cx="6076629" cy="418548"/>
          </a:xfrm>
          <a:prstGeom prst="rect">
            <a:avLst/>
          </a:prstGeom>
        </p:spPr>
        <p:txBody>
          <a:bodyPr lIns="0" tIns="0" rIns="0" bIns="0" rtlCol="0" anchor="t">
            <a:spAutoFit/>
          </a:bodyPr>
          <a:lstStyle/>
          <a:p>
            <a:pPr marL="0" lvl="0" indent="0" algn="l">
              <a:lnSpc>
                <a:spcPts val="3483"/>
              </a:lnSpc>
              <a:spcBef>
                <a:spcPct val="0"/>
              </a:spcBef>
            </a:pPr>
            <a:r>
              <a:rPr lang="en-US" sz="2524" spc="525">
                <a:solidFill>
                  <a:srgbClr val="231F20"/>
                </a:solidFill>
                <a:latin typeface="DM Sans"/>
              </a:rPr>
              <a:t>PENDING ENHANCEMENTS</a:t>
            </a:r>
          </a:p>
        </p:txBody>
      </p:sp>
      <p:sp>
        <p:nvSpPr>
          <p:cNvPr id="18" name="TextBox 18"/>
          <p:cNvSpPr txBox="1"/>
          <p:nvPr/>
        </p:nvSpPr>
        <p:spPr>
          <a:xfrm>
            <a:off x="4371775" y="7328948"/>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06</a:t>
            </a:r>
          </a:p>
        </p:txBody>
      </p:sp>
      <p:sp>
        <p:nvSpPr>
          <p:cNvPr id="19" name="TextBox 19"/>
          <p:cNvSpPr txBox="1"/>
          <p:nvPr/>
        </p:nvSpPr>
        <p:spPr>
          <a:xfrm>
            <a:off x="6003955" y="7442972"/>
            <a:ext cx="6076629" cy="418548"/>
          </a:xfrm>
          <a:prstGeom prst="rect">
            <a:avLst/>
          </a:prstGeom>
        </p:spPr>
        <p:txBody>
          <a:bodyPr lIns="0" tIns="0" rIns="0" bIns="0" rtlCol="0" anchor="t">
            <a:spAutoFit/>
          </a:bodyPr>
          <a:lstStyle/>
          <a:p>
            <a:pPr marL="0" lvl="0" indent="0" algn="l">
              <a:lnSpc>
                <a:spcPts val="3483"/>
              </a:lnSpc>
              <a:spcBef>
                <a:spcPct val="0"/>
              </a:spcBef>
            </a:pPr>
            <a:r>
              <a:rPr lang="en-US" sz="2524" spc="525">
                <a:solidFill>
                  <a:srgbClr val="231F20"/>
                </a:solidFill>
                <a:latin typeface="DM Sans"/>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2142191" y="4828880"/>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3"/>
            <a:stretch>
              <a:fillRect t="-86495"/>
            </a:stretch>
          </a:blipFill>
        </p:spPr>
      </p:sp>
      <p:grpSp>
        <p:nvGrpSpPr>
          <p:cNvPr id="4" name="Group 4"/>
          <p:cNvGrpSpPr/>
          <p:nvPr/>
        </p:nvGrpSpPr>
        <p:grpSpPr>
          <a:xfrm>
            <a:off x="2142191" y="2596366"/>
            <a:ext cx="14331513" cy="4906886"/>
            <a:chOff x="0" y="0"/>
            <a:chExt cx="5491023" cy="1880040"/>
          </a:xfrm>
        </p:grpSpPr>
        <p:sp>
          <p:nvSpPr>
            <p:cNvPr id="5" name="Freeform 5"/>
            <p:cNvSpPr/>
            <p:nvPr/>
          </p:nvSpPr>
          <p:spPr>
            <a:xfrm>
              <a:off x="0" y="0"/>
              <a:ext cx="5491023" cy="1880040"/>
            </a:xfrm>
            <a:custGeom>
              <a:avLst/>
              <a:gdLst/>
              <a:ahLst/>
              <a:cxnLst/>
              <a:rect l="l" t="t" r="r" b="b"/>
              <a:pathLst>
                <a:path w="5491023" h="1880040">
                  <a:moveTo>
                    <a:pt x="0" y="0"/>
                  </a:moveTo>
                  <a:lnTo>
                    <a:pt x="5491023" y="0"/>
                  </a:lnTo>
                  <a:lnTo>
                    <a:pt x="5491023" y="1880040"/>
                  </a:lnTo>
                  <a:lnTo>
                    <a:pt x="0" y="1880040"/>
                  </a:lnTo>
                  <a:close/>
                </a:path>
              </a:pathLst>
            </a:custGeom>
            <a:solidFill>
              <a:srgbClr val="EFEFEF"/>
            </a:solidFill>
          </p:spPr>
        </p:sp>
        <p:sp>
          <p:nvSpPr>
            <p:cNvPr id="6" name="TextBox 6"/>
            <p:cNvSpPr txBox="1"/>
            <p:nvPr/>
          </p:nvSpPr>
          <p:spPr>
            <a:xfrm>
              <a:off x="0" y="-19050"/>
              <a:ext cx="5491023" cy="1899090"/>
            </a:xfrm>
            <a:prstGeom prst="rect">
              <a:avLst/>
            </a:prstGeom>
          </p:spPr>
          <p:txBody>
            <a:bodyPr lIns="50800" tIns="50800" rIns="50800" bIns="50800" rtlCol="0" anchor="ctr"/>
            <a:lstStyle/>
            <a:p>
              <a:pPr algn="ctr">
                <a:lnSpc>
                  <a:spcPts val="2859"/>
                </a:lnSpc>
              </a:pPr>
              <a:endParaRPr/>
            </a:p>
          </p:txBody>
        </p:sp>
      </p:grpSp>
      <p:sp>
        <p:nvSpPr>
          <p:cNvPr id="7" name="Freeform 7"/>
          <p:cNvSpPr/>
          <p:nvPr/>
        </p:nvSpPr>
        <p:spPr>
          <a:xfrm rot="9585884">
            <a:off x="14506844" y="-2966451"/>
            <a:ext cx="7562313" cy="7759836"/>
          </a:xfrm>
          <a:custGeom>
            <a:avLst/>
            <a:gdLst/>
            <a:ahLst/>
            <a:cxnLst/>
            <a:rect l="l" t="t" r="r" b="b"/>
            <a:pathLst>
              <a:path w="7562313" h="7759836">
                <a:moveTo>
                  <a:pt x="0" y="0"/>
                </a:moveTo>
                <a:lnTo>
                  <a:pt x="7562312" y="0"/>
                </a:lnTo>
                <a:lnTo>
                  <a:pt x="7562312" y="7759836"/>
                </a:lnTo>
                <a:lnTo>
                  <a:pt x="0" y="77598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2605876" y="3139731"/>
            <a:ext cx="13404143" cy="3926201"/>
          </a:xfrm>
          <a:prstGeom prst="rect">
            <a:avLst/>
          </a:prstGeom>
        </p:spPr>
        <p:txBody>
          <a:bodyPr lIns="0" tIns="0" rIns="0" bIns="0" rtlCol="0" anchor="t">
            <a:spAutoFit/>
          </a:bodyPr>
          <a:lstStyle/>
          <a:p>
            <a:pPr marL="0" lvl="0" indent="0" algn="l">
              <a:lnSpc>
                <a:spcPts val="3459"/>
              </a:lnSpc>
              <a:spcBef>
                <a:spcPct val="0"/>
              </a:spcBef>
            </a:pPr>
            <a:r>
              <a:rPr lang="en-US" sz="2506" spc="245">
                <a:solidFill>
                  <a:srgbClr val="231F20"/>
                </a:solidFill>
                <a:latin typeface="DM Sans"/>
              </a:rPr>
              <a:t>Welcome to the evolution of musical immersion! Previously crafted with the simplicity of HTML, CSS, and JavaScript, our web-based Spotify clone is now poised for a transformative journey towards full-stack integration. Still, at its core, it remains a harmonious fusion of melody and technology. With enhanced features including basic playback controls, playlist management, and volume adjustments, our platform offers an immersive auditory experience. Embark on a musical voyage where every beat and melody is at your fingertips. Join us as we redefine the boundaries of auditory exploration with our intuitive and user-friendly interface.</a:t>
            </a:r>
          </a:p>
        </p:txBody>
      </p:sp>
      <p:sp>
        <p:nvSpPr>
          <p:cNvPr id="9" name="Freeform 9"/>
          <p:cNvSpPr/>
          <p:nvPr/>
        </p:nvSpPr>
        <p:spPr>
          <a:xfrm>
            <a:off x="-1035674" y="7503252"/>
            <a:ext cx="4128748" cy="4114800"/>
          </a:xfrm>
          <a:custGeom>
            <a:avLst/>
            <a:gdLst/>
            <a:ahLst/>
            <a:cxnLst/>
            <a:rect l="l" t="t" r="r" b="b"/>
            <a:pathLst>
              <a:path w="4128748" h="4114800">
                <a:moveTo>
                  <a:pt x="0" y="0"/>
                </a:moveTo>
                <a:lnTo>
                  <a:pt x="4128748" y="0"/>
                </a:lnTo>
                <a:lnTo>
                  <a:pt x="412874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TextBox 10"/>
          <p:cNvSpPr txBox="1"/>
          <p:nvPr/>
        </p:nvSpPr>
        <p:spPr>
          <a:xfrm>
            <a:off x="4499149" y="551577"/>
            <a:ext cx="9289703" cy="1686342"/>
          </a:xfrm>
          <a:prstGeom prst="rect">
            <a:avLst/>
          </a:prstGeom>
        </p:spPr>
        <p:txBody>
          <a:bodyPr lIns="0" tIns="0" rIns="0" bIns="0" rtlCol="0" anchor="t">
            <a:spAutoFit/>
          </a:bodyPr>
          <a:lstStyle/>
          <a:p>
            <a:pPr>
              <a:lnSpc>
                <a:spcPts val="13774"/>
              </a:lnSpc>
            </a:pPr>
            <a:r>
              <a:rPr lang="en-US" sz="9981" spc="978">
                <a:solidFill>
                  <a:srgbClr val="231F20"/>
                </a:solidFill>
                <a:latin typeface="Oswald Bold"/>
              </a:rPr>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2142191" y="4828880"/>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3"/>
            <a:stretch>
              <a:fillRect t="-86495"/>
            </a:stretch>
          </a:blipFill>
        </p:spPr>
      </p:sp>
      <p:grpSp>
        <p:nvGrpSpPr>
          <p:cNvPr id="4" name="Group 4"/>
          <p:cNvGrpSpPr/>
          <p:nvPr/>
        </p:nvGrpSpPr>
        <p:grpSpPr>
          <a:xfrm>
            <a:off x="2142191" y="2596366"/>
            <a:ext cx="14384266" cy="3766334"/>
            <a:chOff x="0" y="0"/>
            <a:chExt cx="5511235" cy="1631626"/>
          </a:xfrm>
        </p:grpSpPr>
        <p:sp>
          <p:nvSpPr>
            <p:cNvPr id="5" name="Freeform 5"/>
            <p:cNvSpPr/>
            <p:nvPr/>
          </p:nvSpPr>
          <p:spPr>
            <a:xfrm>
              <a:off x="0" y="0"/>
              <a:ext cx="5511235" cy="1631626"/>
            </a:xfrm>
            <a:custGeom>
              <a:avLst/>
              <a:gdLst/>
              <a:ahLst/>
              <a:cxnLst/>
              <a:rect l="l" t="t" r="r" b="b"/>
              <a:pathLst>
                <a:path w="5511235" h="1631626">
                  <a:moveTo>
                    <a:pt x="0" y="0"/>
                  </a:moveTo>
                  <a:lnTo>
                    <a:pt x="5511235" y="0"/>
                  </a:lnTo>
                  <a:lnTo>
                    <a:pt x="5511235" y="1631626"/>
                  </a:lnTo>
                  <a:lnTo>
                    <a:pt x="0" y="1631626"/>
                  </a:lnTo>
                  <a:close/>
                </a:path>
              </a:pathLst>
            </a:custGeom>
            <a:solidFill>
              <a:srgbClr val="EFEFEF"/>
            </a:solidFill>
          </p:spPr>
        </p:sp>
        <p:sp>
          <p:nvSpPr>
            <p:cNvPr id="6" name="TextBox 6"/>
            <p:cNvSpPr txBox="1"/>
            <p:nvPr/>
          </p:nvSpPr>
          <p:spPr>
            <a:xfrm>
              <a:off x="0" y="-19050"/>
              <a:ext cx="5511235" cy="1650676"/>
            </a:xfrm>
            <a:prstGeom prst="rect">
              <a:avLst/>
            </a:prstGeom>
          </p:spPr>
          <p:txBody>
            <a:bodyPr lIns="50800" tIns="50800" rIns="50800" bIns="50800" rtlCol="0" anchor="ctr"/>
            <a:lstStyle/>
            <a:p>
              <a:pPr algn="ctr">
                <a:lnSpc>
                  <a:spcPts val="2859"/>
                </a:lnSpc>
              </a:pPr>
              <a:endParaRPr/>
            </a:p>
          </p:txBody>
        </p:sp>
      </p:grpSp>
      <p:sp>
        <p:nvSpPr>
          <p:cNvPr id="7" name="Freeform 7"/>
          <p:cNvSpPr/>
          <p:nvPr/>
        </p:nvSpPr>
        <p:spPr>
          <a:xfrm>
            <a:off x="-4399408" y="-2470193"/>
            <a:ext cx="7616557" cy="7815497"/>
          </a:xfrm>
          <a:custGeom>
            <a:avLst/>
            <a:gdLst/>
            <a:ahLst/>
            <a:cxnLst/>
            <a:rect l="l" t="t" r="r" b="b"/>
            <a:pathLst>
              <a:path w="7616557" h="7815497">
                <a:moveTo>
                  <a:pt x="0" y="0"/>
                </a:moveTo>
                <a:lnTo>
                  <a:pt x="7616557" y="0"/>
                </a:lnTo>
                <a:lnTo>
                  <a:pt x="7616557"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2605876" y="2931930"/>
            <a:ext cx="13351133" cy="3034613"/>
          </a:xfrm>
          <a:prstGeom prst="rect">
            <a:avLst/>
          </a:prstGeom>
        </p:spPr>
        <p:txBody>
          <a:bodyPr lIns="0" tIns="0" rIns="0" bIns="0" rtlCol="0" anchor="t">
            <a:spAutoFit/>
          </a:bodyPr>
          <a:lstStyle/>
          <a:p>
            <a:pPr marL="0" lvl="0" indent="0" algn="l">
              <a:lnSpc>
                <a:spcPts val="3445"/>
              </a:lnSpc>
              <a:spcBef>
                <a:spcPct val="0"/>
              </a:spcBef>
            </a:pPr>
            <a:r>
              <a:rPr lang="en-US" sz="2496" spc="244" dirty="0">
                <a:solidFill>
                  <a:srgbClr val="231F20"/>
                </a:solidFill>
                <a:latin typeface="DM Sans"/>
              </a:rPr>
              <a:t>Our Spotify clone has undergone significant evolution, now featuring a complete backend system and database integration. Users can seamlessly add, play, pause, skip, and control the volume of songs. Challenges in learning Next.js and Supa base from scratch have been overcome. Originally a frontend-only project, it has now been fully revamped, laying the foundation for future enhancements such as seek bar functionality and API integration for direct song fetching.</a:t>
            </a:r>
          </a:p>
        </p:txBody>
      </p:sp>
      <p:sp>
        <p:nvSpPr>
          <p:cNvPr id="9" name="Freeform 9"/>
          <p:cNvSpPr/>
          <p:nvPr/>
        </p:nvSpPr>
        <p:spPr>
          <a:xfrm rot="-5976895">
            <a:off x="15006117" y="5428127"/>
            <a:ext cx="7468836" cy="7660345"/>
          </a:xfrm>
          <a:custGeom>
            <a:avLst/>
            <a:gdLst/>
            <a:ahLst/>
            <a:cxnLst/>
            <a:rect l="l" t="t" r="r" b="b"/>
            <a:pathLst>
              <a:path w="7468836" h="7660345">
                <a:moveTo>
                  <a:pt x="0" y="0"/>
                </a:moveTo>
                <a:lnTo>
                  <a:pt x="7468836" y="0"/>
                </a:lnTo>
                <a:lnTo>
                  <a:pt x="7468836" y="7660346"/>
                </a:lnTo>
                <a:lnTo>
                  <a:pt x="0" y="76603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TextBox 10"/>
          <p:cNvSpPr txBox="1"/>
          <p:nvPr/>
        </p:nvSpPr>
        <p:spPr>
          <a:xfrm>
            <a:off x="2067792" y="508659"/>
            <a:ext cx="14458666" cy="1686342"/>
          </a:xfrm>
          <a:prstGeom prst="rect">
            <a:avLst/>
          </a:prstGeom>
        </p:spPr>
        <p:txBody>
          <a:bodyPr lIns="0" tIns="0" rIns="0" bIns="0" rtlCol="0" anchor="t">
            <a:spAutoFit/>
          </a:bodyPr>
          <a:lstStyle/>
          <a:p>
            <a:pPr>
              <a:lnSpc>
                <a:spcPts val="13774"/>
              </a:lnSpc>
            </a:pPr>
            <a:r>
              <a:rPr lang="en-US" sz="9981" spc="978">
                <a:solidFill>
                  <a:srgbClr val="231F20"/>
                </a:solidFill>
                <a:latin typeface="Oswald Bold"/>
              </a:rPr>
              <a:t> PROGRESS OVERVIEW</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2102498" y="4300852"/>
            <a:ext cx="14384266" cy="3048296"/>
            <a:chOff x="0" y="0"/>
            <a:chExt cx="5511235" cy="1167934"/>
          </a:xfrm>
        </p:grpSpPr>
        <p:sp>
          <p:nvSpPr>
            <p:cNvPr id="4" name="Freeform 4"/>
            <p:cNvSpPr/>
            <p:nvPr/>
          </p:nvSpPr>
          <p:spPr>
            <a:xfrm>
              <a:off x="0" y="0"/>
              <a:ext cx="5511235" cy="1167934"/>
            </a:xfrm>
            <a:custGeom>
              <a:avLst/>
              <a:gdLst/>
              <a:ahLst/>
              <a:cxnLst/>
              <a:rect l="l" t="t" r="r" b="b"/>
              <a:pathLst>
                <a:path w="5511235" h="1167934">
                  <a:moveTo>
                    <a:pt x="0" y="0"/>
                  </a:moveTo>
                  <a:lnTo>
                    <a:pt x="5511235" y="0"/>
                  </a:lnTo>
                  <a:lnTo>
                    <a:pt x="5511235" y="1167934"/>
                  </a:lnTo>
                  <a:lnTo>
                    <a:pt x="0" y="1167934"/>
                  </a:lnTo>
                  <a:close/>
                </a:path>
              </a:pathLst>
            </a:custGeom>
            <a:solidFill>
              <a:srgbClr val="EFEFEF"/>
            </a:solidFill>
          </p:spPr>
        </p:sp>
        <p:sp>
          <p:nvSpPr>
            <p:cNvPr id="5" name="TextBox 5"/>
            <p:cNvSpPr txBox="1"/>
            <p:nvPr/>
          </p:nvSpPr>
          <p:spPr>
            <a:xfrm>
              <a:off x="0" y="-19050"/>
              <a:ext cx="5511235" cy="1186984"/>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5803889" y="4159626"/>
            <a:ext cx="7616557" cy="7815497"/>
          </a:xfrm>
          <a:custGeom>
            <a:avLst/>
            <a:gdLst/>
            <a:ahLst/>
            <a:cxnLst/>
            <a:rect l="l" t="t" r="r" b="b"/>
            <a:pathLst>
              <a:path w="7616557" h="7815497">
                <a:moveTo>
                  <a:pt x="0" y="0"/>
                </a:moveTo>
                <a:lnTo>
                  <a:pt x="7616557" y="0"/>
                </a:lnTo>
                <a:lnTo>
                  <a:pt x="7616557"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TextBox 7"/>
          <p:cNvSpPr txBox="1"/>
          <p:nvPr/>
        </p:nvSpPr>
        <p:spPr>
          <a:xfrm>
            <a:off x="2605876" y="4610039"/>
            <a:ext cx="13351133" cy="2173286"/>
          </a:xfrm>
          <a:prstGeom prst="rect">
            <a:avLst/>
          </a:prstGeom>
        </p:spPr>
        <p:txBody>
          <a:bodyPr lIns="0" tIns="0" rIns="0" bIns="0" rtlCol="0" anchor="t">
            <a:spAutoFit/>
          </a:bodyPr>
          <a:lstStyle/>
          <a:p>
            <a:pPr marL="0" lvl="0" indent="0" algn="l">
              <a:lnSpc>
                <a:spcPts val="3445"/>
              </a:lnSpc>
              <a:spcBef>
                <a:spcPct val="0"/>
              </a:spcBef>
            </a:pPr>
            <a:r>
              <a:rPr lang="en-US" sz="2496" spc="244">
                <a:solidFill>
                  <a:srgbClr val="231F20"/>
                </a:solidFill>
                <a:latin typeface="DM Sans"/>
              </a:rPr>
              <a:t>Challenges arose in mastering Next.js and Supabase from scratch for our Spotify clone project. Adapting to these new technologies required significant learning curves and troubleshooting. Despite initial hurdles, diligent effort and resource utilization helped overcome these obstacles, enabling successful integration and advancement of our project.</a:t>
            </a:r>
          </a:p>
        </p:txBody>
      </p:sp>
      <p:sp>
        <p:nvSpPr>
          <p:cNvPr id="8" name="Freeform 8"/>
          <p:cNvSpPr/>
          <p:nvPr/>
        </p:nvSpPr>
        <p:spPr>
          <a:xfrm rot="7761074">
            <a:off x="-1213503" y="-129387"/>
            <a:ext cx="4128748" cy="4114800"/>
          </a:xfrm>
          <a:custGeom>
            <a:avLst/>
            <a:gdLst/>
            <a:ahLst/>
            <a:cxnLst/>
            <a:rect l="l" t="t" r="r" b="b"/>
            <a:pathLst>
              <a:path w="4128748" h="4114800">
                <a:moveTo>
                  <a:pt x="0" y="0"/>
                </a:moveTo>
                <a:lnTo>
                  <a:pt x="4128748" y="0"/>
                </a:lnTo>
                <a:lnTo>
                  <a:pt x="4128748"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 name="TextBox 9"/>
          <p:cNvSpPr txBox="1"/>
          <p:nvPr/>
        </p:nvSpPr>
        <p:spPr>
          <a:xfrm>
            <a:off x="2930067" y="482559"/>
            <a:ext cx="12729128" cy="3429417"/>
          </a:xfrm>
          <a:prstGeom prst="rect">
            <a:avLst/>
          </a:prstGeom>
        </p:spPr>
        <p:txBody>
          <a:bodyPr lIns="0" tIns="0" rIns="0" bIns="0" rtlCol="0" anchor="t">
            <a:spAutoFit/>
          </a:bodyPr>
          <a:lstStyle/>
          <a:p>
            <a:pPr algn="ctr">
              <a:lnSpc>
                <a:spcPts val="13774"/>
              </a:lnSpc>
            </a:pPr>
            <a:r>
              <a:rPr lang="en-US" sz="9981" spc="978" dirty="0">
                <a:solidFill>
                  <a:srgbClr val="231F20"/>
                </a:solidFill>
                <a:latin typeface="Oswald Bold"/>
              </a:rPr>
              <a:t>CHALLENGES AND SOLUTIONS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2083751" y="4113258"/>
            <a:ext cx="14120497" cy="3250099"/>
            <a:chOff x="0" y="0"/>
            <a:chExt cx="5410173" cy="1245254"/>
          </a:xfrm>
        </p:grpSpPr>
        <p:sp>
          <p:nvSpPr>
            <p:cNvPr id="4" name="Freeform 4"/>
            <p:cNvSpPr/>
            <p:nvPr/>
          </p:nvSpPr>
          <p:spPr>
            <a:xfrm>
              <a:off x="0" y="0"/>
              <a:ext cx="5410174" cy="1245254"/>
            </a:xfrm>
            <a:custGeom>
              <a:avLst/>
              <a:gdLst/>
              <a:ahLst/>
              <a:cxnLst/>
              <a:rect l="l" t="t" r="r" b="b"/>
              <a:pathLst>
                <a:path w="5410174" h="1245254">
                  <a:moveTo>
                    <a:pt x="0" y="0"/>
                  </a:moveTo>
                  <a:lnTo>
                    <a:pt x="5410174" y="0"/>
                  </a:lnTo>
                  <a:lnTo>
                    <a:pt x="5410174" y="1245254"/>
                  </a:lnTo>
                  <a:lnTo>
                    <a:pt x="0" y="1245254"/>
                  </a:lnTo>
                  <a:close/>
                </a:path>
              </a:pathLst>
            </a:custGeom>
            <a:solidFill>
              <a:srgbClr val="EFEFEF"/>
            </a:solidFill>
          </p:spPr>
        </p:sp>
        <p:sp>
          <p:nvSpPr>
            <p:cNvPr id="5" name="TextBox 5"/>
            <p:cNvSpPr txBox="1"/>
            <p:nvPr/>
          </p:nvSpPr>
          <p:spPr>
            <a:xfrm>
              <a:off x="0" y="-19050"/>
              <a:ext cx="5410173" cy="1264304"/>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3319379" y="-3278665"/>
            <a:ext cx="7616557" cy="7815497"/>
          </a:xfrm>
          <a:custGeom>
            <a:avLst/>
            <a:gdLst/>
            <a:ahLst/>
            <a:cxnLst/>
            <a:rect l="l" t="t" r="r" b="b"/>
            <a:pathLst>
              <a:path w="7616557" h="7815497">
                <a:moveTo>
                  <a:pt x="0" y="0"/>
                </a:moveTo>
                <a:lnTo>
                  <a:pt x="7616557" y="0"/>
                </a:lnTo>
                <a:lnTo>
                  <a:pt x="7616557"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TextBox 7"/>
          <p:cNvSpPr txBox="1"/>
          <p:nvPr/>
        </p:nvSpPr>
        <p:spPr>
          <a:xfrm>
            <a:off x="2447919" y="457633"/>
            <a:ext cx="13629553" cy="3429417"/>
          </a:xfrm>
          <a:prstGeom prst="rect">
            <a:avLst/>
          </a:prstGeom>
        </p:spPr>
        <p:txBody>
          <a:bodyPr lIns="0" tIns="0" rIns="0" bIns="0" rtlCol="0" anchor="t">
            <a:spAutoFit/>
          </a:bodyPr>
          <a:lstStyle/>
          <a:p>
            <a:pPr algn="ctr">
              <a:lnSpc>
                <a:spcPts val="13774"/>
              </a:lnSpc>
            </a:pPr>
            <a:r>
              <a:rPr lang="en-US" sz="9981" spc="978" dirty="0">
                <a:solidFill>
                  <a:srgbClr val="231F20"/>
                </a:solidFill>
                <a:latin typeface="Oswald Bold"/>
              </a:rPr>
              <a:t>WORK COMPLETED SINCE LAST UPDATE</a:t>
            </a:r>
          </a:p>
        </p:txBody>
      </p:sp>
      <p:sp>
        <p:nvSpPr>
          <p:cNvPr id="8" name="TextBox 8"/>
          <p:cNvSpPr txBox="1"/>
          <p:nvPr/>
        </p:nvSpPr>
        <p:spPr>
          <a:xfrm>
            <a:off x="2587129" y="4422446"/>
            <a:ext cx="13351133" cy="2609964"/>
          </a:xfrm>
          <a:prstGeom prst="rect">
            <a:avLst/>
          </a:prstGeom>
        </p:spPr>
        <p:txBody>
          <a:bodyPr lIns="0" tIns="0" rIns="0" bIns="0" rtlCol="0" anchor="t">
            <a:spAutoFit/>
          </a:bodyPr>
          <a:lstStyle/>
          <a:p>
            <a:pPr marL="0" lvl="0" indent="0" algn="l">
              <a:lnSpc>
                <a:spcPts val="3445"/>
              </a:lnSpc>
              <a:spcBef>
                <a:spcPct val="0"/>
              </a:spcBef>
            </a:pPr>
            <a:r>
              <a:rPr lang="en-US" sz="2496" spc="244">
                <a:solidFill>
                  <a:srgbClr val="231F20"/>
                </a:solidFill>
                <a:latin typeface="DM Sans"/>
              </a:rPr>
              <a:t>Since the last update, substantial progress has been made on our Spotify clone project. We've successfully implemented a complete authentication system, enabling users to sign in securely and verify their profiles via magic links. Additionally, users can now enjoy enhanced functionality, including the ability to add new songs, control playback (play, pause, skip), and adjust volume settings.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1881004" y="2398008"/>
            <a:ext cx="14142495" cy="3144179"/>
            <a:chOff x="0" y="0"/>
            <a:chExt cx="5418602" cy="1204671"/>
          </a:xfrm>
        </p:grpSpPr>
        <p:sp>
          <p:nvSpPr>
            <p:cNvPr id="4" name="Freeform 4"/>
            <p:cNvSpPr/>
            <p:nvPr/>
          </p:nvSpPr>
          <p:spPr>
            <a:xfrm>
              <a:off x="0" y="0"/>
              <a:ext cx="5418602" cy="1204671"/>
            </a:xfrm>
            <a:custGeom>
              <a:avLst/>
              <a:gdLst/>
              <a:ahLst/>
              <a:cxnLst/>
              <a:rect l="l" t="t" r="r" b="b"/>
              <a:pathLst>
                <a:path w="5418602" h="1204671">
                  <a:moveTo>
                    <a:pt x="0" y="0"/>
                  </a:moveTo>
                  <a:lnTo>
                    <a:pt x="5418602" y="0"/>
                  </a:lnTo>
                  <a:lnTo>
                    <a:pt x="5418602" y="1204671"/>
                  </a:lnTo>
                  <a:lnTo>
                    <a:pt x="0" y="1204671"/>
                  </a:lnTo>
                  <a:close/>
                </a:path>
              </a:pathLst>
            </a:custGeom>
            <a:solidFill>
              <a:srgbClr val="EFEFEF"/>
            </a:solidFill>
          </p:spPr>
        </p:sp>
        <p:sp>
          <p:nvSpPr>
            <p:cNvPr id="5" name="TextBox 5"/>
            <p:cNvSpPr txBox="1"/>
            <p:nvPr/>
          </p:nvSpPr>
          <p:spPr>
            <a:xfrm>
              <a:off x="0" y="-19050"/>
              <a:ext cx="5418602" cy="1223721"/>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5047323" y="6379252"/>
            <a:ext cx="7616557" cy="7815497"/>
          </a:xfrm>
          <a:custGeom>
            <a:avLst/>
            <a:gdLst/>
            <a:ahLst/>
            <a:cxnLst/>
            <a:rect l="l" t="t" r="r" b="b"/>
            <a:pathLst>
              <a:path w="7616557" h="7815497">
                <a:moveTo>
                  <a:pt x="0" y="0"/>
                </a:moveTo>
                <a:lnTo>
                  <a:pt x="7616557" y="0"/>
                </a:lnTo>
                <a:lnTo>
                  <a:pt x="7616557"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TextBox 7"/>
          <p:cNvSpPr txBox="1"/>
          <p:nvPr/>
        </p:nvSpPr>
        <p:spPr>
          <a:xfrm>
            <a:off x="1244128" y="457633"/>
            <a:ext cx="15799743" cy="1686342"/>
          </a:xfrm>
          <a:prstGeom prst="rect">
            <a:avLst/>
          </a:prstGeom>
        </p:spPr>
        <p:txBody>
          <a:bodyPr lIns="0" tIns="0" rIns="0" bIns="0" rtlCol="0" anchor="t">
            <a:spAutoFit/>
          </a:bodyPr>
          <a:lstStyle/>
          <a:p>
            <a:pPr>
              <a:lnSpc>
                <a:spcPts val="13774"/>
              </a:lnSpc>
            </a:pPr>
            <a:r>
              <a:rPr lang="en-US" sz="9981" spc="978" dirty="0">
                <a:solidFill>
                  <a:srgbClr val="231F20"/>
                </a:solidFill>
                <a:latin typeface="Oswald Bold"/>
              </a:rPr>
              <a:t>PENDING ENHANCEMENTS</a:t>
            </a:r>
          </a:p>
        </p:txBody>
      </p:sp>
      <p:sp>
        <p:nvSpPr>
          <p:cNvPr id="8" name="TextBox 8"/>
          <p:cNvSpPr txBox="1"/>
          <p:nvPr/>
        </p:nvSpPr>
        <p:spPr>
          <a:xfrm>
            <a:off x="2265686" y="2576601"/>
            <a:ext cx="13351133" cy="2609833"/>
          </a:xfrm>
          <a:prstGeom prst="rect">
            <a:avLst/>
          </a:prstGeom>
        </p:spPr>
        <p:txBody>
          <a:bodyPr lIns="0" tIns="0" rIns="0" bIns="0" rtlCol="0" anchor="t">
            <a:spAutoFit/>
          </a:bodyPr>
          <a:lstStyle/>
          <a:p>
            <a:pPr marL="0" lvl="0" indent="0" algn="l">
              <a:lnSpc>
                <a:spcPts val="3445"/>
              </a:lnSpc>
              <a:spcBef>
                <a:spcPct val="0"/>
              </a:spcBef>
            </a:pPr>
            <a:r>
              <a:rPr lang="en-US" sz="2496" spc="244" dirty="0">
                <a:solidFill>
                  <a:srgbClr val="231F20"/>
                </a:solidFill>
                <a:latin typeface="DM Sans"/>
              </a:rPr>
              <a:t>Pending enhancements for our Spotify clone project include implementing </a:t>
            </a:r>
            <a:r>
              <a:rPr lang="en-US" sz="2496" spc="244" dirty="0" err="1">
                <a:solidFill>
                  <a:srgbClr val="231F20"/>
                </a:solidFill>
                <a:latin typeface="DM Sans"/>
              </a:rPr>
              <a:t>seekbar</a:t>
            </a:r>
            <a:r>
              <a:rPr lang="en-US" sz="2496" spc="244" dirty="0">
                <a:solidFill>
                  <a:srgbClr val="231F20"/>
                </a:solidFill>
                <a:latin typeface="DM Sans"/>
              </a:rPr>
              <a:t> functionality to allow users to easily navigate through songs. Furthermore, we aim to integrate an API for direct song fetching, streamlining the user experience by providing access to a wider range of music selections. These enhancements will further enrich the platform's functionality and user satisfaction.</a:t>
            </a:r>
          </a:p>
        </p:txBody>
      </p:sp>
      <p:sp>
        <p:nvSpPr>
          <p:cNvPr id="9" name="Freeform 9"/>
          <p:cNvSpPr/>
          <p:nvPr/>
        </p:nvSpPr>
        <p:spPr>
          <a:xfrm>
            <a:off x="-4463998" y="-212564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5047323" y="6379252"/>
            <a:ext cx="7616557" cy="7815497"/>
          </a:xfrm>
          <a:custGeom>
            <a:avLst/>
            <a:gdLst/>
            <a:ahLst/>
            <a:cxnLst/>
            <a:rect l="l" t="t" r="r" b="b"/>
            <a:pathLst>
              <a:path w="7616557" h="7815497">
                <a:moveTo>
                  <a:pt x="0" y="0"/>
                </a:moveTo>
                <a:lnTo>
                  <a:pt x="7616557" y="0"/>
                </a:lnTo>
                <a:lnTo>
                  <a:pt x="7616557"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4463998" y="-212564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963594" y="542021"/>
            <a:ext cx="16360813" cy="9202957"/>
          </a:xfrm>
          <a:custGeom>
            <a:avLst/>
            <a:gdLst/>
            <a:ahLst/>
            <a:cxnLst/>
            <a:rect l="l" t="t" r="r" b="b"/>
            <a:pathLst>
              <a:path w="16360813" h="9202957">
                <a:moveTo>
                  <a:pt x="0" y="0"/>
                </a:moveTo>
                <a:lnTo>
                  <a:pt x="16360812" y="0"/>
                </a:lnTo>
                <a:lnTo>
                  <a:pt x="16360812" y="9202958"/>
                </a:lnTo>
                <a:lnTo>
                  <a:pt x="0" y="9202958"/>
                </a:lnTo>
                <a:lnTo>
                  <a:pt x="0" y="0"/>
                </a:lnTo>
                <a:close/>
              </a:path>
            </a:pathLst>
          </a:custGeom>
          <a:blipFill>
            <a:blip r:embed="rId5"/>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2142191" y="2596366"/>
            <a:ext cx="14331513" cy="2399472"/>
            <a:chOff x="0" y="0"/>
            <a:chExt cx="5491023" cy="919341"/>
          </a:xfrm>
        </p:grpSpPr>
        <p:sp>
          <p:nvSpPr>
            <p:cNvPr id="4" name="Freeform 4"/>
            <p:cNvSpPr/>
            <p:nvPr/>
          </p:nvSpPr>
          <p:spPr>
            <a:xfrm>
              <a:off x="0" y="0"/>
              <a:ext cx="5491023" cy="919341"/>
            </a:xfrm>
            <a:custGeom>
              <a:avLst/>
              <a:gdLst/>
              <a:ahLst/>
              <a:cxnLst/>
              <a:rect l="l" t="t" r="r" b="b"/>
              <a:pathLst>
                <a:path w="5491023" h="919341">
                  <a:moveTo>
                    <a:pt x="0" y="0"/>
                  </a:moveTo>
                  <a:lnTo>
                    <a:pt x="5491023" y="0"/>
                  </a:lnTo>
                  <a:lnTo>
                    <a:pt x="5491023" y="919341"/>
                  </a:lnTo>
                  <a:lnTo>
                    <a:pt x="0" y="919341"/>
                  </a:lnTo>
                  <a:close/>
                </a:path>
              </a:pathLst>
            </a:custGeom>
            <a:solidFill>
              <a:srgbClr val="EFEFEF"/>
            </a:solidFill>
          </p:spPr>
        </p:sp>
        <p:sp>
          <p:nvSpPr>
            <p:cNvPr id="5" name="TextBox 5"/>
            <p:cNvSpPr txBox="1"/>
            <p:nvPr/>
          </p:nvSpPr>
          <p:spPr>
            <a:xfrm>
              <a:off x="0" y="-19050"/>
              <a:ext cx="5491023" cy="938391"/>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rot="9585884">
            <a:off x="14506844" y="-2966451"/>
            <a:ext cx="7562313" cy="7759836"/>
          </a:xfrm>
          <a:custGeom>
            <a:avLst/>
            <a:gdLst/>
            <a:ahLst/>
            <a:cxnLst/>
            <a:rect l="l" t="t" r="r" b="b"/>
            <a:pathLst>
              <a:path w="7562313" h="7759836">
                <a:moveTo>
                  <a:pt x="0" y="0"/>
                </a:moveTo>
                <a:lnTo>
                  <a:pt x="7562312" y="0"/>
                </a:lnTo>
                <a:lnTo>
                  <a:pt x="7562312" y="7759836"/>
                </a:lnTo>
                <a:lnTo>
                  <a:pt x="0" y="77598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TextBox 7"/>
          <p:cNvSpPr txBox="1"/>
          <p:nvPr/>
        </p:nvSpPr>
        <p:spPr>
          <a:xfrm>
            <a:off x="5143673" y="551577"/>
            <a:ext cx="8000654" cy="1686342"/>
          </a:xfrm>
          <a:prstGeom prst="rect">
            <a:avLst/>
          </a:prstGeom>
        </p:spPr>
        <p:txBody>
          <a:bodyPr lIns="0" tIns="0" rIns="0" bIns="0" rtlCol="0" anchor="t">
            <a:spAutoFit/>
          </a:bodyPr>
          <a:lstStyle/>
          <a:p>
            <a:pPr>
              <a:lnSpc>
                <a:spcPts val="13774"/>
              </a:lnSpc>
            </a:pPr>
            <a:r>
              <a:rPr lang="en-US" sz="9981" spc="978" dirty="0">
                <a:solidFill>
                  <a:srgbClr val="231F20"/>
                </a:solidFill>
                <a:latin typeface="Oswald Bold"/>
              </a:rPr>
              <a:t>CONCLUSION</a:t>
            </a:r>
          </a:p>
        </p:txBody>
      </p:sp>
      <p:sp>
        <p:nvSpPr>
          <p:cNvPr id="8" name="TextBox 8"/>
          <p:cNvSpPr txBox="1"/>
          <p:nvPr/>
        </p:nvSpPr>
        <p:spPr>
          <a:xfrm>
            <a:off x="2605876" y="3156587"/>
            <a:ext cx="13404143" cy="1302283"/>
          </a:xfrm>
          <a:prstGeom prst="rect">
            <a:avLst/>
          </a:prstGeom>
        </p:spPr>
        <p:txBody>
          <a:bodyPr lIns="0" tIns="0" rIns="0" bIns="0" rtlCol="0" anchor="t">
            <a:spAutoFit/>
          </a:bodyPr>
          <a:lstStyle/>
          <a:p>
            <a:pPr marL="0" lvl="0" indent="0" algn="l">
              <a:lnSpc>
                <a:spcPts val="3459"/>
              </a:lnSpc>
              <a:spcBef>
                <a:spcPct val="0"/>
              </a:spcBef>
            </a:pPr>
            <a:r>
              <a:rPr lang="en-US" sz="2506" spc="245" dirty="0">
                <a:solidFill>
                  <a:srgbClr val="231F20"/>
                </a:solidFill>
                <a:latin typeface="DM Sans"/>
              </a:rPr>
              <a:t>In conclusion, our Spotify clone project has made significant strides, introducing authentication, enhanced functionality, and promising future enhancements.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482</Words>
  <Application>Microsoft Office PowerPoint</Application>
  <PresentationFormat>Custom</PresentationFormat>
  <Paragraphs>42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Oswald Bold</vt:lpstr>
      <vt:lpstr>Oswald Bold Italics</vt:lpstr>
      <vt:lpstr>Calibri</vt:lpstr>
      <vt:lpstr>Arial</vt:lpstr>
      <vt:lpstr>DM Sans Bold</vt:lpstr>
      <vt:lpstr>DM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WEB-BASED SPOTIFY CLONE</dc:title>
  <cp:lastModifiedBy>Ayush Gupta</cp:lastModifiedBy>
  <cp:revision>2</cp:revision>
  <dcterms:created xsi:type="dcterms:W3CDTF">2006-08-16T00:00:00Z</dcterms:created>
  <dcterms:modified xsi:type="dcterms:W3CDTF">2024-04-08T16:50:13Z</dcterms:modified>
  <dc:identifier>DAFzlgfYtJo</dc:identifier>
</cp:coreProperties>
</file>