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90" r:id="rId6"/>
    <p:sldId id="292" r:id="rId7"/>
    <p:sldId id="294" r:id="rId8"/>
    <p:sldId id="295" r:id="rId9"/>
    <p:sldId id="260" r:id="rId10"/>
    <p:sldId id="296" r:id="rId11"/>
    <p:sldId id="284" r:id="rId12"/>
    <p:sldId id="261" r:id="rId13"/>
    <p:sldId id="285" r:id="rId14"/>
    <p:sldId id="286" r:id="rId15"/>
    <p:sldId id="264" r:id="rId16"/>
    <p:sldId id="288" r:id="rId17"/>
    <p:sldId id="275" r:id="rId18"/>
    <p:sldId id="293" r:id="rId19"/>
    <p:sldId id="268" r:id="rId20"/>
    <p:sldId id="269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80643-6D1B-4131-A400-A405AA7EE14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978D-9A44-414E-B95C-D99424EDC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sorting?</a:t>
            </a:r>
            <a:r>
              <a:rPr lang="en-US" baseline="0" dirty="0"/>
              <a:t> And why is it important?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978D-9A44-414E-B95C-D99424EDC1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04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learned</a:t>
            </a:r>
            <a:r>
              <a:rPr lang="en-US" baseline="0" dirty="0"/>
              <a:t> these in COMP 3711- </a:t>
            </a:r>
            <a:r>
              <a:rPr lang="en-US" dirty="0"/>
              <a:t>Design and Analysis of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978D-9A44-414E-B95C-D99424EDC1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65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learned</a:t>
            </a:r>
            <a:r>
              <a:rPr lang="en-US" baseline="0" dirty="0"/>
              <a:t> these in COMP 3711- </a:t>
            </a:r>
            <a:r>
              <a:rPr lang="en-US" dirty="0"/>
              <a:t>Design and Analysis of Algorithms</a:t>
            </a:r>
          </a:p>
          <a:p>
            <a:r>
              <a:rPr lang="en-US" dirty="0"/>
              <a:t>They</a:t>
            </a:r>
            <a:r>
              <a:rPr lang="en-US" baseline="0" dirty="0"/>
              <a:t> are the mostly know ones. Due to the limited time, I will only be able to give a brief 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978D-9A44-414E-B95C-D99424EDC1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05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learned</a:t>
            </a:r>
            <a:r>
              <a:rPr lang="en-US" baseline="0" dirty="0"/>
              <a:t> these in COMP 3711- </a:t>
            </a:r>
            <a:r>
              <a:rPr lang="en-US" dirty="0"/>
              <a:t>Design and Analysis of Algorithms</a:t>
            </a:r>
          </a:p>
          <a:p>
            <a:r>
              <a:rPr lang="en-US" dirty="0"/>
              <a:t>They</a:t>
            </a:r>
            <a:r>
              <a:rPr lang="en-US" baseline="0" dirty="0"/>
              <a:t> are the mostly know ones. Due to the limited time, I will only be able to give a brief 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978D-9A44-414E-B95C-D99424EDC1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81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learned</a:t>
            </a:r>
            <a:r>
              <a:rPr lang="en-US" baseline="0" dirty="0"/>
              <a:t> these in COMP 3711- </a:t>
            </a:r>
            <a:r>
              <a:rPr lang="en-US" dirty="0"/>
              <a:t>Design and Analysis of Algorithms</a:t>
            </a:r>
          </a:p>
          <a:p>
            <a:r>
              <a:rPr lang="en-US" dirty="0"/>
              <a:t>They</a:t>
            </a:r>
            <a:r>
              <a:rPr lang="en-US" baseline="0" dirty="0"/>
              <a:t> are the mostly know ones. Due to the limited time, I will only be able to give a brief 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978D-9A44-414E-B95C-D99424EDC1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25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learned</a:t>
            </a:r>
            <a:r>
              <a:rPr lang="en-US" baseline="0" dirty="0"/>
              <a:t> these in COMP 3711- </a:t>
            </a:r>
            <a:r>
              <a:rPr lang="en-US" dirty="0"/>
              <a:t>Design and Analysis of Algorithms</a:t>
            </a:r>
          </a:p>
          <a:p>
            <a:r>
              <a:rPr lang="en-US" dirty="0"/>
              <a:t>They</a:t>
            </a:r>
            <a:r>
              <a:rPr lang="en-US" baseline="0" dirty="0"/>
              <a:t> are the mostly know ones. Due to the limited time, I will only be able to give a brief 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978D-9A44-414E-B95C-D99424EDC1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12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is the</a:t>
            </a:r>
            <a:r>
              <a:rPr lang="en-US" baseline="0" dirty="0"/>
              <a:t> number of elements to be sorted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978D-9A44-414E-B95C-D99424EDC1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40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978D-9A44-414E-B95C-D99424EDC1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46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4978D-9A44-414E-B95C-D99424EDC1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70D2-F44E-45DB-B5FE-C81B5FD6123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8C45-2C99-4C3F-BE1F-80FBBAFE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7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70D2-F44E-45DB-B5FE-C81B5FD6123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8C45-2C99-4C3F-BE1F-80FBBAFE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70D2-F44E-45DB-B5FE-C81B5FD6123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8C45-2C99-4C3F-BE1F-80FBBAFE11C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684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70D2-F44E-45DB-B5FE-C81B5FD6123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8C45-2C99-4C3F-BE1F-80FBBAFE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6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70D2-F44E-45DB-B5FE-C81B5FD6123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8C45-2C99-4C3F-BE1F-80FBBAFE11C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757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70D2-F44E-45DB-B5FE-C81B5FD6123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8C45-2C99-4C3F-BE1F-80FBBAFE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71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70D2-F44E-45DB-B5FE-C81B5FD6123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8C45-2C99-4C3F-BE1F-80FBBAFE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94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70D2-F44E-45DB-B5FE-C81B5FD6123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8C45-2C99-4C3F-BE1F-80FBBAFE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8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70D2-F44E-45DB-B5FE-C81B5FD6123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8C45-2C99-4C3F-BE1F-80FBBAFE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7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70D2-F44E-45DB-B5FE-C81B5FD6123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8C45-2C99-4C3F-BE1F-80FBBAFE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3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70D2-F44E-45DB-B5FE-C81B5FD6123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8C45-2C99-4C3F-BE1F-80FBBAFE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4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70D2-F44E-45DB-B5FE-C81B5FD6123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8C45-2C99-4C3F-BE1F-80FBBAFE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5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70D2-F44E-45DB-B5FE-C81B5FD6123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8C45-2C99-4C3F-BE1F-80FBBAFE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70D2-F44E-45DB-B5FE-C81B5FD6123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8C45-2C99-4C3F-BE1F-80FBBAFE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3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70D2-F44E-45DB-B5FE-C81B5FD6123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8C45-2C99-4C3F-BE1F-80FBBAFE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2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8C45-2C99-4C3F-BE1F-80FBBAFE11C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70D2-F44E-45DB-B5FE-C81B5FD6123A}" type="datetimeFigureOut">
              <a:rPr lang="en-US" smtClean="0"/>
              <a:t>11/22/2018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3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370D2-F44E-45DB-B5FE-C81B5FD6123A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7A8C45-2C99-4C3F-BE1F-80FBBAFE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5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0FD314-347C-4660-B639-AAECA820E59B}"/>
              </a:ext>
            </a:extLst>
          </p:cNvPr>
          <p:cNvSpPr/>
          <p:nvPr/>
        </p:nvSpPr>
        <p:spPr>
          <a:xfrm>
            <a:off x="2323847" y="4902550"/>
            <a:ext cx="5909182" cy="156966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				Group 13</a:t>
            </a:r>
          </a:p>
          <a:p>
            <a:r>
              <a:rPr lang="en-US" sz="3200" dirty="0"/>
              <a:t>			GUPTA, Ayush</a:t>
            </a:r>
          </a:p>
          <a:p>
            <a:r>
              <a:rPr lang="en-US" sz="3200" dirty="0"/>
              <a:t>BSc in MATH-CS track at HKUST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0C6D209-2685-453E-B4EF-6A96EC67806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95413" y="736600"/>
            <a:ext cx="7766050" cy="1646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solidFill>
                  <a:srgbClr val="00000A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A Computational Comparison of Sorting Algorithms</a:t>
            </a:r>
            <a:endParaRPr lang="en-GB" sz="3600" dirty="0">
              <a:solidFill>
                <a:srgbClr val="00000A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717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0EC374-A589-4118-A9B5-F235064663EF}"/>
              </a:ext>
            </a:extLst>
          </p:cNvPr>
          <p:cNvSpPr>
            <a:spLocks noGrp="1"/>
          </p:cNvSpPr>
          <p:nvPr/>
        </p:nvSpPr>
        <p:spPr>
          <a:xfrm>
            <a:off x="676249" y="763336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Introduction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E75B23-7F6E-4D9C-8369-09A5E19AAAFD}"/>
              </a:ext>
            </a:extLst>
          </p:cNvPr>
          <p:cNvSpPr>
            <a:spLocks noGrp="1"/>
          </p:cNvSpPr>
          <p:nvPr/>
        </p:nvSpPr>
        <p:spPr>
          <a:xfrm>
            <a:off x="676248" y="1859893"/>
            <a:ext cx="76014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Previous researches:</a:t>
            </a:r>
          </a:p>
          <a:p>
            <a:pPr marL="457200" indent="-457200">
              <a:buAutoNum type="arabicPeriod"/>
            </a:pPr>
            <a:r>
              <a:rPr lang="en-US" sz="2400" dirty="0"/>
              <a:t>Bubble sort, Insertion sort: O(n^2)</a:t>
            </a:r>
          </a:p>
          <a:p>
            <a:pPr marL="457200" indent="-457200">
              <a:buAutoNum type="arabicPeriod"/>
            </a:pPr>
            <a:r>
              <a:rPr lang="en-US" sz="2400" dirty="0"/>
              <a:t>Merge sort, Quick sort: O(</a:t>
            </a:r>
            <a:r>
              <a:rPr lang="en-US" sz="2400" dirty="0" err="1"/>
              <a:t>nlog</a:t>
            </a:r>
            <a:r>
              <a:rPr lang="en-US" sz="2400" dirty="0"/>
              <a:t>(n))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For n tends to infinity</a:t>
            </a:r>
          </a:p>
          <a:p>
            <a:pPr marL="457200" indent="-457200">
              <a:buAutoNum type="arabicPeriod"/>
            </a:pPr>
            <a:r>
              <a:rPr lang="en-US" sz="2400" dirty="0"/>
              <a:t>Worst running time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754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0EC374-A589-4118-A9B5-F235064663EF}"/>
              </a:ext>
            </a:extLst>
          </p:cNvPr>
          <p:cNvSpPr>
            <a:spLocks noGrp="1"/>
          </p:cNvSpPr>
          <p:nvPr/>
        </p:nvSpPr>
        <p:spPr>
          <a:xfrm>
            <a:off x="676249" y="763336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Introduction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E75B23-7F6E-4D9C-8369-09A5E19AAAFD}"/>
              </a:ext>
            </a:extLst>
          </p:cNvPr>
          <p:cNvSpPr>
            <a:spLocks noGrp="1"/>
          </p:cNvSpPr>
          <p:nvPr/>
        </p:nvSpPr>
        <p:spPr>
          <a:xfrm>
            <a:off x="676248" y="1859893"/>
            <a:ext cx="76014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My research: (to minimize current research gap)</a:t>
            </a:r>
          </a:p>
          <a:p>
            <a:pPr marL="457200" indent="-457200">
              <a:buAutoNum type="arabicPeriod"/>
            </a:pPr>
            <a:r>
              <a:rPr lang="en-US" sz="2400" dirty="0"/>
              <a:t>Practically compute no of operations for Bubble sort, Insertion sort, Merge sort, Quick sort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For n not infinity, instead n = 100 to 1000000</a:t>
            </a:r>
            <a:endParaRPr lang="en-US" sz="22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Average running time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611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F6F69A-44FE-4FCE-92C6-3B012543030E}"/>
              </a:ext>
            </a:extLst>
          </p:cNvPr>
          <p:cNvSpPr>
            <a:spLocks noGrp="1"/>
          </p:cNvSpPr>
          <p:nvPr/>
        </p:nvSpPr>
        <p:spPr>
          <a:xfrm>
            <a:off x="628122" y="798504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Methods Used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75B23-7F6E-4D9C-8369-09A5E19AAAFD}"/>
              </a:ext>
            </a:extLst>
          </p:cNvPr>
          <p:cNvSpPr>
            <a:spLocks noGrp="1"/>
          </p:cNvSpPr>
          <p:nvPr/>
        </p:nvSpPr>
        <p:spPr>
          <a:xfrm>
            <a:off x="676248" y="1859893"/>
            <a:ext cx="8032323" cy="4700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My research:</a:t>
            </a:r>
          </a:p>
          <a:p>
            <a:pPr marL="457200" indent="-457200">
              <a:buAutoNum type="arabicPeriod"/>
            </a:pPr>
            <a:r>
              <a:rPr lang="en-US" sz="2400" dirty="0"/>
              <a:t>Python programming language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Generate m arrays of n elements, from 1 to n (m is generally 1000, n is 100 to 1 million)</a:t>
            </a:r>
          </a:p>
          <a:p>
            <a:pPr marL="857250" lvl="1" indent="-457200">
              <a:buAutoNum type="arabicPeriod"/>
            </a:pPr>
            <a:r>
              <a:rPr lang="en-US" sz="2200" dirty="0"/>
              <a:t>Simple example: 2 arrays of 3 elements from 1 to 3: [1,2,3] &amp; [2,1,3]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Run the algorithms one by one, note the average no of operations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283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F6F69A-44FE-4FCE-92C6-3B012543030E}"/>
              </a:ext>
            </a:extLst>
          </p:cNvPr>
          <p:cNvSpPr>
            <a:spLocks noGrp="1"/>
          </p:cNvSpPr>
          <p:nvPr/>
        </p:nvSpPr>
        <p:spPr>
          <a:xfrm>
            <a:off x="628122" y="811462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Methods Used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75B23-7F6E-4D9C-8369-09A5E19AAAFD}"/>
              </a:ext>
            </a:extLst>
          </p:cNvPr>
          <p:cNvSpPr>
            <a:spLocks noGrp="1"/>
          </p:cNvSpPr>
          <p:nvPr/>
        </p:nvSpPr>
        <p:spPr>
          <a:xfrm>
            <a:off x="676249" y="1886269"/>
            <a:ext cx="715229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My research:</a:t>
            </a:r>
          </a:p>
          <a:p>
            <a:pPr marL="457200" indent="-457200">
              <a:buAutoNum type="arabicPeriod"/>
            </a:pPr>
            <a:r>
              <a:rPr lang="en-US" sz="2400" dirty="0"/>
              <a:t>Try this for different values of n = 100,1000,10000,100000,1000000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Font typeface="Wingdings 3" charset="2"/>
              <a:buAutoNum type="arabicPeriod"/>
            </a:pPr>
            <a:r>
              <a:rPr lang="en-US" sz="2400" dirty="0"/>
              <a:t>Plot and interpret the results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246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F6F69A-44FE-4FCE-92C6-3B012543030E}"/>
              </a:ext>
            </a:extLst>
          </p:cNvPr>
          <p:cNvSpPr>
            <a:spLocks noGrp="1"/>
          </p:cNvSpPr>
          <p:nvPr/>
        </p:nvSpPr>
        <p:spPr>
          <a:xfrm>
            <a:off x="628122" y="811462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Methods Used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75B23-7F6E-4D9C-8369-09A5E19AAAFD}"/>
              </a:ext>
            </a:extLst>
          </p:cNvPr>
          <p:cNvSpPr>
            <a:spLocks noGrp="1"/>
          </p:cNvSpPr>
          <p:nvPr/>
        </p:nvSpPr>
        <p:spPr>
          <a:xfrm>
            <a:off x="676248" y="1874393"/>
            <a:ext cx="7184383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My research:</a:t>
            </a:r>
          </a:p>
          <a:p>
            <a:pPr marL="457200" indent="-457200">
              <a:buAutoNum type="arabicPeriod"/>
            </a:pPr>
            <a:r>
              <a:rPr lang="en-US" sz="2400" dirty="0"/>
              <a:t>Compare the results with previous researchers results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Compare the sorting algorithms among themselves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4659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1D9FDDD-447E-4694-9DF0-90CE5CBD2995}"/>
              </a:ext>
            </a:extLst>
          </p:cNvPr>
          <p:cNvSpPr>
            <a:spLocks noGrp="1"/>
          </p:cNvSpPr>
          <p:nvPr/>
        </p:nvSpPr>
        <p:spPr>
          <a:xfrm>
            <a:off x="644163" y="811463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Findings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75B23-7F6E-4D9C-8369-09A5E19AAAFD}"/>
              </a:ext>
            </a:extLst>
          </p:cNvPr>
          <p:cNvSpPr>
            <a:spLocks noGrp="1"/>
          </p:cNvSpPr>
          <p:nvPr/>
        </p:nvSpPr>
        <p:spPr>
          <a:xfrm>
            <a:off x="676248" y="1842309"/>
            <a:ext cx="7842109" cy="5015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My research:</a:t>
            </a:r>
          </a:p>
          <a:p>
            <a:pPr marL="457200" indent="-457200">
              <a:buAutoNum type="arabicPeriod"/>
            </a:pPr>
            <a:r>
              <a:rPr lang="en-US" sz="2400" dirty="0"/>
              <a:t>Bubble sort takes n(n-1)/2 as N(operations).</a:t>
            </a:r>
          </a:p>
          <a:p>
            <a:pPr marL="457200" indent="-457200">
              <a:buAutoNum type="arabicPeriod"/>
            </a:pPr>
            <a:r>
              <a:rPr lang="en-US" sz="2400" dirty="0"/>
              <a:t>Insertion sort takes approximately n(n-1)/4 as N(operations).</a:t>
            </a:r>
          </a:p>
          <a:p>
            <a:pPr marL="457200" indent="-457200">
              <a:buAutoNum type="arabicPeriod"/>
            </a:pPr>
            <a:r>
              <a:rPr lang="en-US" sz="2400" dirty="0"/>
              <a:t>Whereas previous researchers used n^2 by assuming n tends to infinity.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N(operations) = Average no. of operations</a:t>
            </a:r>
          </a:p>
          <a:p>
            <a:pPr marL="0" indent="0">
              <a:buNone/>
            </a:pPr>
            <a:r>
              <a:rPr lang="en-US" dirty="0"/>
              <a:t>n = Number of elements to be sorted 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233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1D9FDDD-447E-4694-9DF0-90CE5CBD2995}"/>
              </a:ext>
            </a:extLst>
          </p:cNvPr>
          <p:cNvSpPr>
            <a:spLocks noGrp="1"/>
          </p:cNvSpPr>
          <p:nvPr/>
        </p:nvSpPr>
        <p:spPr>
          <a:xfrm>
            <a:off x="644163" y="779379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Findings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75B23-7F6E-4D9C-8369-09A5E19AAAFD}"/>
              </a:ext>
            </a:extLst>
          </p:cNvPr>
          <p:cNvSpPr>
            <a:spLocks noGrp="1"/>
          </p:cNvSpPr>
          <p:nvPr/>
        </p:nvSpPr>
        <p:spPr>
          <a:xfrm>
            <a:off x="676249" y="1842309"/>
            <a:ext cx="8965056" cy="4892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My research:</a:t>
            </a:r>
          </a:p>
          <a:p>
            <a:r>
              <a:rPr lang="en-US" sz="2400" dirty="0"/>
              <a:t>Number of operations: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Rounded off to one decimal</a:t>
            </a:r>
            <a:endParaRPr lang="en-GB" sz="2400" dirty="0"/>
          </a:p>
          <a:p>
            <a:endParaRPr lang="en-GB" sz="2400" dirty="0"/>
          </a:p>
          <a:p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042805"/>
              </p:ext>
            </p:extLst>
          </p:nvPr>
        </p:nvGraphicFramePr>
        <p:xfrm>
          <a:off x="1064847" y="2963007"/>
          <a:ext cx="81280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93467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086904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467593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62088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67224404"/>
                    </a:ext>
                  </a:extLst>
                </a:gridCol>
              </a:tblGrid>
              <a:tr h="594815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  <a:p>
                      <a:r>
                        <a:rPr lang="en-US" dirty="0"/>
                        <a:t>(No of elements to sort)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Merge sort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Quick sort (QS)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nlog</a:t>
                      </a:r>
                      <a:r>
                        <a:rPr lang="en-US" dirty="0"/>
                        <a:t>(n)</a:t>
                      </a:r>
                    </a:p>
                    <a:p>
                      <a:r>
                        <a:rPr lang="en-US" dirty="0"/>
                        <a:t>(Previous researches)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QS/MS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19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5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32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57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1660964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19931568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703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675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A8B08A-AB4E-436B-AA5F-A1FF4BB95163}"/>
              </a:ext>
            </a:extLst>
          </p:cNvPr>
          <p:cNvSpPr>
            <a:spLocks noGrp="1"/>
          </p:cNvSpPr>
          <p:nvPr/>
        </p:nvSpPr>
        <p:spPr>
          <a:xfrm>
            <a:off x="628122" y="779378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Conclusion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75B23-7F6E-4D9C-8369-09A5E19AAAFD}"/>
              </a:ext>
            </a:extLst>
          </p:cNvPr>
          <p:cNvSpPr>
            <a:spLocks noGrp="1"/>
          </p:cNvSpPr>
          <p:nvPr/>
        </p:nvSpPr>
        <p:spPr>
          <a:xfrm>
            <a:off x="676249" y="1842309"/>
            <a:ext cx="984737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E75B23-7F6E-4D9C-8369-09A5E19AAAFD}"/>
              </a:ext>
            </a:extLst>
          </p:cNvPr>
          <p:cNvSpPr>
            <a:spLocks noGrp="1"/>
          </p:cNvSpPr>
          <p:nvPr/>
        </p:nvSpPr>
        <p:spPr>
          <a:xfrm>
            <a:off x="677333" y="1868904"/>
            <a:ext cx="8675214" cy="4804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Insertion sort (IS) is twice better than Bubble sort (BS)</a:t>
            </a:r>
          </a:p>
          <a:p>
            <a:endParaRPr lang="en-US" sz="2400" dirty="0"/>
          </a:p>
          <a:p>
            <a:r>
              <a:rPr lang="en-US" sz="2400" dirty="0"/>
              <a:t>Merge sort (MS) is better than Quick sort (QS)</a:t>
            </a:r>
          </a:p>
          <a:p>
            <a:r>
              <a:rPr lang="en-US" sz="2400" dirty="0"/>
              <a:t>MS and QS are better than IS and BS</a:t>
            </a:r>
          </a:p>
          <a:p>
            <a:endParaRPr lang="en-US" sz="2400" dirty="0"/>
          </a:p>
          <a:p>
            <a:r>
              <a:rPr lang="en-US" sz="2400" dirty="0"/>
              <a:t>Very useful method for practical comparison</a:t>
            </a:r>
          </a:p>
          <a:p>
            <a:pPr lvl="1"/>
            <a:r>
              <a:rPr lang="en-US" sz="2000" dirty="0"/>
              <a:t>Offers valuable insights</a:t>
            </a:r>
          </a:p>
          <a:p>
            <a:pPr lvl="1"/>
            <a:r>
              <a:rPr lang="en-US" sz="2000" dirty="0"/>
              <a:t>More applicable to real world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179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A8B08A-AB4E-436B-AA5F-A1FF4BB95163}"/>
              </a:ext>
            </a:extLst>
          </p:cNvPr>
          <p:cNvSpPr>
            <a:spLocks noGrp="1"/>
          </p:cNvSpPr>
          <p:nvPr/>
        </p:nvSpPr>
        <p:spPr>
          <a:xfrm>
            <a:off x="628122" y="779378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Conclusion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75B23-7F6E-4D9C-8369-09A5E19AAAFD}"/>
              </a:ext>
            </a:extLst>
          </p:cNvPr>
          <p:cNvSpPr>
            <a:spLocks noGrp="1"/>
          </p:cNvSpPr>
          <p:nvPr/>
        </p:nvSpPr>
        <p:spPr>
          <a:xfrm>
            <a:off x="676249" y="1842309"/>
            <a:ext cx="984737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E75B23-7F6E-4D9C-8369-09A5E19AAAFD}"/>
              </a:ext>
            </a:extLst>
          </p:cNvPr>
          <p:cNvSpPr>
            <a:spLocks noGrp="1"/>
          </p:cNvSpPr>
          <p:nvPr/>
        </p:nvSpPr>
        <p:spPr>
          <a:xfrm>
            <a:off x="677333" y="1868904"/>
            <a:ext cx="8675214" cy="46602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Limitations: </a:t>
            </a:r>
          </a:p>
          <a:p>
            <a:pPr lvl="1"/>
            <a:r>
              <a:rPr lang="en-US" sz="2200" dirty="0"/>
              <a:t>Only compared up to n = 1 million. Memory error in Python after that.</a:t>
            </a:r>
          </a:p>
          <a:p>
            <a:pPr lvl="1"/>
            <a:r>
              <a:rPr lang="en-US" sz="2200" dirty="0"/>
              <a:t>Other case-specific ways to implement algorithms</a:t>
            </a:r>
          </a:p>
          <a:p>
            <a:pPr lvl="1"/>
            <a:r>
              <a:rPr lang="en-US" sz="2200" dirty="0"/>
              <a:t>Sometimes, other parameters than N(operations) can also matter</a:t>
            </a:r>
          </a:p>
          <a:p>
            <a:endParaRPr lang="en-US" sz="2400" dirty="0"/>
          </a:p>
          <a:p>
            <a:r>
              <a:rPr lang="en-US" sz="2400" dirty="0"/>
              <a:t>Further research: </a:t>
            </a:r>
          </a:p>
          <a:p>
            <a:pPr lvl="1"/>
            <a:r>
              <a:rPr lang="en-US" sz="2000" dirty="0"/>
              <a:t>Compare other sorting algorithms using methods from this research</a:t>
            </a:r>
          </a:p>
          <a:p>
            <a:pPr lvl="1"/>
            <a:r>
              <a:rPr lang="en-US" sz="2000" dirty="0"/>
              <a:t>Try other ways to implement sorting algorithms</a:t>
            </a:r>
          </a:p>
          <a:p>
            <a:pPr lvl="1"/>
            <a:r>
              <a:rPr lang="en-US" sz="2000" dirty="0"/>
              <a:t>Try cases where n &gt; 1 million</a:t>
            </a:r>
          </a:p>
        </p:txBody>
      </p:sp>
    </p:spTree>
    <p:extLst>
      <p:ext uri="{BB962C8B-B14F-4D97-AF65-F5344CB8AC3E}">
        <p14:creationId xmlns:p14="http://schemas.microsoft.com/office/powerpoint/2010/main" val="2687040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ADEE27-5AE4-4493-B519-79F384119B7C}"/>
              </a:ext>
            </a:extLst>
          </p:cNvPr>
          <p:cNvSpPr>
            <a:spLocks noGrp="1"/>
          </p:cNvSpPr>
          <p:nvPr/>
        </p:nvSpPr>
        <p:spPr>
          <a:xfrm>
            <a:off x="676249" y="795421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Takeaway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75B23-7F6E-4D9C-8369-09A5E19AAAFD}"/>
              </a:ext>
            </a:extLst>
          </p:cNvPr>
          <p:cNvSpPr>
            <a:spLocks noGrp="1"/>
          </p:cNvSpPr>
          <p:nvPr/>
        </p:nvSpPr>
        <p:spPr>
          <a:xfrm>
            <a:off x="677333" y="1868904"/>
            <a:ext cx="8675214" cy="466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8FA34-1FD0-417D-A2B1-65B733256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32"/>
          <a:stretch/>
        </p:blipFill>
        <p:spPr>
          <a:xfrm>
            <a:off x="2090133" y="3331366"/>
            <a:ext cx="5849612" cy="18953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B0B06A-B4C1-41F6-80E3-602EF0FC8FBB}"/>
              </a:ext>
            </a:extLst>
          </p:cNvPr>
          <p:cNvSpPr txBox="1"/>
          <p:nvPr/>
        </p:nvSpPr>
        <p:spPr>
          <a:xfrm>
            <a:off x="4840510" y="3664584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EA73C-3771-4049-A77D-02FA37985900}"/>
              </a:ext>
            </a:extLst>
          </p:cNvPr>
          <p:cNvSpPr txBox="1"/>
          <p:nvPr/>
        </p:nvSpPr>
        <p:spPr>
          <a:xfrm>
            <a:off x="3033480" y="2494899"/>
            <a:ext cx="4484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Usefulness of method of comparison: 	Computational&gt;Theoretical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742BD-F16F-4EE8-B42B-7DD20BF6526A}"/>
              </a:ext>
            </a:extLst>
          </p:cNvPr>
          <p:cNvSpPr txBox="1"/>
          <p:nvPr/>
        </p:nvSpPr>
        <p:spPr>
          <a:xfrm>
            <a:off x="4666167" y="4495715"/>
            <a:ext cx="132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Sorting algorithm</a:t>
            </a:r>
          </a:p>
        </p:txBody>
      </p:sp>
    </p:spTree>
    <p:extLst>
      <p:ext uri="{BB962C8B-B14F-4D97-AF65-F5344CB8AC3E}">
        <p14:creationId xmlns:p14="http://schemas.microsoft.com/office/powerpoint/2010/main" val="107364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BE59FB-5871-4BCE-BB6E-18E0254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92" y="77002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Brief outline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E75B23-7F6E-4D9C-8369-09A5E19AAAFD}"/>
              </a:ext>
            </a:extLst>
          </p:cNvPr>
          <p:cNvSpPr>
            <a:spLocks noGrp="1"/>
          </p:cNvSpPr>
          <p:nvPr/>
        </p:nvSpPr>
        <p:spPr>
          <a:xfrm>
            <a:off x="677334" y="1866232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Introduction</a:t>
            </a:r>
            <a:endParaRPr lang="en-GB" sz="2400" dirty="0"/>
          </a:p>
          <a:p>
            <a:r>
              <a:rPr lang="en-US" sz="2400" dirty="0"/>
              <a:t>Methods used</a:t>
            </a:r>
          </a:p>
          <a:p>
            <a:r>
              <a:rPr lang="en-US" sz="2400" dirty="0"/>
              <a:t>Findings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Takeaway</a:t>
            </a:r>
          </a:p>
          <a:p>
            <a:r>
              <a:rPr lang="en-US" sz="2400" dirty="0"/>
              <a:t>Q &amp; A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7415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93933B-7BE8-4BBF-ACE5-5B6E16F716A3}"/>
              </a:ext>
            </a:extLst>
          </p:cNvPr>
          <p:cNvSpPr>
            <a:spLocks noGrp="1"/>
          </p:cNvSpPr>
          <p:nvPr/>
        </p:nvSpPr>
        <p:spPr>
          <a:xfrm>
            <a:off x="756460" y="795421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References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9D2D9F-51FB-4D4F-8080-638C96DA3500}"/>
              </a:ext>
            </a:extLst>
          </p:cNvPr>
          <p:cNvSpPr/>
          <p:nvPr/>
        </p:nvSpPr>
        <p:spPr>
          <a:xfrm>
            <a:off x="856340" y="2116221"/>
            <a:ext cx="79102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K. Ali, A Comparative Study of Well Known Sorting Algorithms, Retrieved from http:</a:t>
            </a:r>
            <a:br>
              <a:rPr lang="en-US" dirty="0"/>
            </a:br>
            <a:r>
              <a:rPr lang="en-US" dirty="0"/>
              <a:t>//www.ijarcs.info/index.php/Ijarcs/article/view/2903/2886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https://www8.cs.umu.se/kurser/TDBA77/VT06/algorithms/BOOK/BOOK/NODE30.HTM </a:t>
            </a:r>
            <a:br>
              <a:rPr lang="en-US" dirty="0"/>
            </a:b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COMP 3711 Lecture notes, Fall’18, Retrieved from https://course.cse.ust.hk/comp3711/schedule.html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90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8675E27-F94E-490A-BE43-6E2517DF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1084" y="1207169"/>
            <a:ext cx="4114800" cy="2015002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Thank You!</a:t>
            </a:r>
            <a:br>
              <a:rPr lang="en-US" sz="6600" dirty="0">
                <a:solidFill>
                  <a:schemeClr val="tx1"/>
                </a:solidFill>
              </a:rPr>
            </a:br>
            <a:r>
              <a:rPr lang="en-US" sz="6600" dirty="0">
                <a:solidFill>
                  <a:schemeClr val="tx1"/>
                </a:solidFill>
              </a:rPr>
              <a:t>			</a:t>
            </a:r>
            <a:r>
              <a:rPr lang="en-US" sz="89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GB" sz="6600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454402A-D3CD-407D-ACC9-99261795B060}"/>
              </a:ext>
            </a:extLst>
          </p:cNvPr>
          <p:cNvSpPr>
            <a:spLocks noGrp="1"/>
          </p:cNvSpPr>
          <p:nvPr/>
        </p:nvSpPr>
        <p:spPr>
          <a:xfrm>
            <a:off x="4137397" y="4186702"/>
            <a:ext cx="2617034" cy="1549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>
                <a:solidFill>
                  <a:schemeClr val="tx1"/>
                </a:solidFill>
              </a:rPr>
              <a:t>Q &amp; A</a:t>
            </a:r>
            <a:endParaRPr lang="en-GB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28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9E0542-1A3C-4079-9A18-756576ED8C6C}"/>
              </a:ext>
            </a:extLst>
          </p:cNvPr>
          <p:cNvSpPr>
            <a:spLocks noGrp="1"/>
          </p:cNvSpPr>
          <p:nvPr/>
        </p:nvSpPr>
        <p:spPr>
          <a:xfrm>
            <a:off x="677334" y="753978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Introduction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E75B23-7F6E-4D9C-8369-09A5E19AAAFD}"/>
              </a:ext>
            </a:extLst>
          </p:cNvPr>
          <p:cNvSpPr>
            <a:spLocks noGrp="1"/>
          </p:cNvSpPr>
          <p:nvPr/>
        </p:nvSpPr>
        <p:spPr>
          <a:xfrm>
            <a:off x="677333" y="1868904"/>
            <a:ext cx="6347714" cy="469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is sorting?</a:t>
            </a:r>
          </a:p>
          <a:p>
            <a:pPr lvl="1"/>
            <a:r>
              <a:rPr lang="en-US" sz="2200" dirty="0"/>
              <a:t>[3,1,2] -&gt; [1,2,3] (ascending order)</a:t>
            </a:r>
          </a:p>
          <a:p>
            <a:pPr lvl="1"/>
            <a:r>
              <a:rPr lang="en-US" sz="2200" dirty="0"/>
              <a:t>BDAC -&gt; ABCD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Why is sorting important? </a:t>
            </a:r>
          </a:p>
          <a:p>
            <a:pPr lvl="1"/>
            <a:r>
              <a:rPr lang="en-US" sz="2200" dirty="0"/>
              <a:t>Easier to </a:t>
            </a:r>
          </a:p>
          <a:p>
            <a:pPr lvl="2"/>
            <a:r>
              <a:rPr lang="en-US" sz="2000" dirty="0"/>
              <a:t>Understand the data</a:t>
            </a:r>
          </a:p>
          <a:p>
            <a:pPr lvl="2"/>
            <a:r>
              <a:rPr lang="en-US" sz="2000" dirty="0"/>
              <a:t>Extract useful information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39232"/>
          <a:stretch/>
        </p:blipFill>
        <p:spPr>
          <a:xfrm>
            <a:off x="1475491" y="3293011"/>
            <a:ext cx="3122439" cy="112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3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0EC374-A589-4118-A9B5-F235064663EF}"/>
              </a:ext>
            </a:extLst>
          </p:cNvPr>
          <p:cNvSpPr>
            <a:spLocks noGrp="1"/>
          </p:cNvSpPr>
          <p:nvPr/>
        </p:nvSpPr>
        <p:spPr>
          <a:xfrm>
            <a:off x="677334" y="763337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Introduction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E75B23-7F6E-4D9C-8369-09A5E19AAAFD}"/>
              </a:ext>
            </a:extLst>
          </p:cNvPr>
          <p:cNvSpPr>
            <a:spLocks noGrp="1"/>
          </p:cNvSpPr>
          <p:nvPr/>
        </p:nvSpPr>
        <p:spPr>
          <a:xfrm>
            <a:off x="677334" y="1859549"/>
            <a:ext cx="8707298" cy="38807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Sorting algorithms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Most popular:</a:t>
            </a:r>
          </a:p>
          <a:p>
            <a:pPr marL="457200" indent="-457200">
              <a:buAutoNum type="arabicPeriod"/>
            </a:pPr>
            <a:r>
              <a:rPr lang="en-US" sz="2400" dirty="0"/>
              <a:t>Bubble sort</a:t>
            </a:r>
          </a:p>
          <a:p>
            <a:pPr marL="457200" indent="-457200">
              <a:buAutoNum type="arabicPeriod"/>
            </a:pPr>
            <a:r>
              <a:rPr lang="en-US" sz="2400" dirty="0"/>
              <a:t>Insertion sort</a:t>
            </a:r>
          </a:p>
          <a:p>
            <a:pPr marL="457200" indent="-457200">
              <a:buAutoNum type="arabicPeriod"/>
            </a:pPr>
            <a:r>
              <a:rPr lang="en-US" sz="2400" dirty="0"/>
              <a:t>Merge sort</a:t>
            </a:r>
          </a:p>
          <a:p>
            <a:pPr marL="457200" indent="-457200">
              <a:buAutoNum type="arabicPeriod"/>
            </a:pPr>
            <a:r>
              <a:rPr lang="en-US" sz="2400" dirty="0"/>
              <a:t>Quick sort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39232"/>
          <a:stretch/>
        </p:blipFill>
        <p:spPr>
          <a:xfrm>
            <a:off x="4352191" y="1859549"/>
            <a:ext cx="4353689" cy="15660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AAF2B0-AFB2-4442-B44F-A334634E9D06}"/>
              </a:ext>
            </a:extLst>
          </p:cNvPr>
          <p:cNvSpPr txBox="1"/>
          <p:nvPr/>
        </p:nvSpPr>
        <p:spPr>
          <a:xfrm>
            <a:off x="6226626" y="2816173"/>
            <a:ext cx="123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Sorting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75C4F-78D0-4A21-B6CA-37C184FF36C0}"/>
              </a:ext>
            </a:extLst>
          </p:cNvPr>
          <p:cNvSpPr txBox="1"/>
          <p:nvPr/>
        </p:nvSpPr>
        <p:spPr>
          <a:xfrm>
            <a:off x="6284682" y="2200249"/>
            <a:ext cx="66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?</a:t>
            </a:r>
          </a:p>
        </p:txBody>
      </p:sp>
    </p:spTree>
    <p:extLst>
      <p:ext uri="{BB962C8B-B14F-4D97-AF65-F5344CB8AC3E}">
        <p14:creationId xmlns:p14="http://schemas.microsoft.com/office/powerpoint/2010/main" val="349446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0EC374-A589-4118-A9B5-F235064663EF}"/>
              </a:ext>
            </a:extLst>
          </p:cNvPr>
          <p:cNvSpPr>
            <a:spLocks noGrp="1"/>
          </p:cNvSpPr>
          <p:nvPr/>
        </p:nvSpPr>
        <p:spPr>
          <a:xfrm>
            <a:off x="677334" y="763337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Introduction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E75B23-7F6E-4D9C-8369-09A5E19AAAFD}"/>
              </a:ext>
            </a:extLst>
          </p:cNvPr>
          <p:cNvSpPr>
            <a:spLocks noGrp="1"/>
          </p:cNvSpPr>
          <p:nvPr/>
        </p:nvSpPr>
        <p:spPr>
          <a:xfrm>
            <a:off x="677334" y="1859548"/>
            <a:ext cx="7600392" cy="460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Basic idea</a:t>
            </a:r>
          </a:p>
          <a:p>
            <a:pPr marL="457200" indent="-457200">
              <a:buAutoNum type="arabicPeriod"/>
            </a:pPr>
            <a:r>
              <a:rPr lang="en-US" sz="2400" dirty="0"/>
              <a:t>Bubble sort – repeatedly swap adjacent if in wrong order. Ex: [4,2] -&gt; [2,4]</a:t>
            </a:r>
          </a:p>
          <a:p>
            <a:pPr marL="457200" indent="-457200">
              <a:buAutoNum type="arabicPeriod"/>
            </a:pPr>
            <a:r>
              <a:rPr lang="en-US" sz="2400" dirty="0"/>
              <a:t>Insertion sort – selectively sorts first </a:t>
            </a:r>
            <a:r>
              <a:rPr lang="en-US" sz="2400" dirty="0" err="1"/>
              <a:t>i</a:t>
            </a:r>
            <a:r>
              <a:rPr lang="en-US" sz="2400" dirty="0"/>
              <a:t> and inserts the (i+1)</a:t>
            </a:r>
            <a:r>
              <a:rPr lang="en-US" sz="2400" dirty="0" err="1"/>
              <a:t>th</a:t>
            </a:r>
            <a:r>
              <a:rPr lang="en-US" sz="2400" dirty="0"/>
              <a:t> in correct place</a:t>
            </a:r>
          </a:p>
          <a:p>
            <a:pPr marL="457200" indent="-457200">
              <a:buAutoNum type="arabicPeriod"/>
            </a:pPr>
            <a:r>
              <a:rPr lang="en-US" sz="2400" dirty="0"/>
              <a:t>Merge sort – divides array at middle, then sorts the 2 halves and merges</a:t>
            </a:r>
          </a:p>
          <a:p>
            <a:pPr marL="457200" indent="-457200">
              <a:buAutoNum type="arabicPeriod"/>
            </a:pPr>
            <a:r>
              <a:rPr lang="en-US" sz="2400" dirty="0"/>
              <a:t>Quick sort – Breaks the array at a random place, then sorts the 2 halves and merges</a:t>
            </a: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236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0EC374-A589-4118-A9B5-F235064663EF}"/>
              </a:ext>
            </a:extLst>
          </p:cNvPr>
          <p:cNvSpPr>
            <a:spLocks noGrp="1"/>
          </p:cNvSpPr>
          <p:nvPr/>
        </p:nvSpPr>
        <p:spPr>
          <a:xfrm>
            <a:off x="677334" y="763337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Introduction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E75B23-7F6E-4D9C-8369-09A5E19AAAFD}"/>
              </a:ext>
            </a:extLst>
          </p:cNvPr>
          <p:cNvSpPr>
            <a:spLocks noGrp="1"/>
          </p:cNvSpPr>
          <p:nvPr/>
        </p:nvSpPr>
        <p:spPr>
          <a:xfrm>
            <a:off x="677333" y="1859548"/>
            <a:ext cx="11338203" cy="460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Bubble sort python code</a:t>
            </a:r>
          </a:p>
          <a:p>
            <a:r>
              <a:rPr lang="en-GB" sz="1600" dirty="0"/>
              <a:t>def bubbleSort(</a:t>
            </a:r>
            <a:r>
              <a:rPr lang="en-GB" sz="1600" dirty="0" err="1"/>
              <a:t>alist</a:t>
            </a:r>
            <a:r>
              <a:rPr lang="en-GB" sz="1600" dirty="0"/>
              <a:t>):</a:t>
            </a:r>
          </a:p>
          <a:p>
            <a:r>
              <a:rPr lang="en-GB" sz="1600" dirty="0"/>
              <a:t>    for passnum in range(0, </a:t>
            </a:r>
            <a:r>
              <a:rPr lang="en-GB" sz="1600" dirty="0" err="1"/>
              <a:t>len</a:t>
            </a:r>
            <a:r>
              <a:rPr lang="en-GB" sz="1600" dirty="0"/>
              <a:t>(alist)-1,-1):</a:t>
            </a:r>
          </a:p>
          <a:p>
            <a:r>
              <a:rPr lang="en-GB" sz="1600" dirty="0"/>
              <a:t>        for i in range(passnum):</a:t>
            </a:r>
          </a:p>
          <a:p>
            <a:r>
              <a:rPr lang="en-GB" sz="1600" dirty="0"/>
              <a:t>            if alist[i]&gt;alist[i+1]:			  	# Example: In [4,2], 4&gt;2. thus swap 4 and 2 -&gt; [2,4]</a:t>
            </a:r>
          </a:p>
          <a:p>
            <a:r>
              <a:rPr lang="en-GB" sz="1600" dirty="0"/>
              <a:t>                temp = alist[i]					# Compares each pair of adjacent elements</a:t>
            </a:r>
          </a:p>
          <a:p>
            <a:r>
              <a:rPr lang="en-GB" sz="1600" dirty="0"/>
              <a:t>                alist[</a:t>
            </a:r>
            <a:r>
              <a:rPr lang="en-GB" sz="1600" dirty="0" err="1"/>
              <a:t>i</a:t>
            </a:r>
            <a:r>
              <a:rPr lang="en-GB" sz="1600" dirty="0"/>
              <a:t>] = alist[i+1]</a:t>
            </a:r>
          </a:p>
          <a:p>
            <a:r>
              <a:rPr lang="en-GB" sz="1600" dirty="0"/>
              <a:t>                alist[i+1] = temp</a:t>
            </a:r>
          </a:p>
          <a:p>
            <a:endParaRPr lang="en-GB" sz="1600" dirty="0"/>
          </a:p>
          <a:p>
            <a:r>
              <a:rPr lang="en-GB" sz="1600" dirty="0"/>
              <a:t>alist = [50,20,90,40]</a:t>
            </a:r>
          </a:p>
          <a:p>
            <a:r>
              <a:rPr lang="en-GB" sz="1600" dirty="0"/>
              <a:t>bubbleSort(alist)</a:t>
            </a:r>
          </a:p>
          <a:p>
            <a:r>
              <a:rPr lang="en-GB" sz="1600" dirty="0"/>
              <a:t>print(alist)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391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0EC374-A589-4118-A9B5-F235064663EF}"/>
              </a:ext>
            </a:extLst>
          </p:cNvPr>
          <p:cNvSpPr>
            <a:spLocks noGrp="1"/>
          </p:cNvSpPr>
          <p:nvPr/>
        </p:nvSpPr>
        <p:spPr>
          <a:xfrm>
            <a:off x="677334" y="763337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Introduction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E75B23-7F6E-4D9C-8369-09A5E19AAAFD}"/>
              </a:ext>
            </a:extLst>
          </p:cNvPr>
          <p:cNvSpPr>
            <a:spLocks noGrp="1"/>
          </p:cNvSpPr>
          <p:nvPr/>
        </p:nvSpPr>
        <p:spPr>
          <a:xfrm>
            <a:off x="677333" y="1859548"/>
            <a:ext cx="11338203" cy="46054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Bubble sort no of operations (compare with other algorithms)</a:t>
            </a:r>
          </a:p>
          <a:p>
            <a:r>
              <a:rPr lang="en-US" sz="2400" dirty="0"/>
              <a:t>Input </a:t>
            </a:r>
            <a:r>
              <a:rPr lang="en-US" sz="2400" dirty="0" err="1"/>
              <a:t>alist</a:t>
            </a:r>
            <a:r>
              <a:rPr lang="en-US" sz="2400" dirty="0"/>
              <a:t> = [50,20,90,40]</a:t>
            </a:r>
          </a:p>
          <a:p>
            <a:r>
              <a:rPr lang="en-US" dirty="0"/>
              <a:t>Set 1:</a:t>
            </a:r>
            <a:endParaRPr lang="en-US" sz="1600" dirty="0"/>
          </a:p>
          <a:p>
            <a:pPr marL="457200" lvl="1" indent="0">
              <a:buNone/>
            </a:pPr>
            <a:r>
              <a:rPr lang="en-US" dirty="0"/>
              <a:t>1. Compare 50 with 20: swap, </a:t>
            </a:r>
            <a:r>
              <a:rPr lang="en-US" dirty="0" err="1"/>
              <a:t>alist</a:t>
            </a:r>
            <a:r>
              <a:rPr lang="en-US" dirty="0"/>
              <a:t> = [20,50,90,40]</a:t>
            </a:r>
          </a:p>
          <a:p>
            <a:pPr marL="457200" lvl="1" indent="0">
              <a:buNone/>
            </a:pPr>
            <a:r>
              <a:rPr lang="en-GB" dirty="0"/>
              <a:t>2. Compare 50 with 90: </a:t>
            </a:r>
            <a:r>
              <a:rPr lang="en-GB" dirty="0" err="1"/>
              <a:t>alist</a:t>
            </a:r>
            <a:r>
              <a:rPr lang="en-GB" dirty="0"/>
              <a:t> = [20,50,90,40]</a:t>
            </a:r>
          </a:p>
          <a:p>
            <a:pPr marL="457200" lvl="1" indent="0">
              <a:buNone/>
            </a:pPr>
            <a:r>
              <a:rPr lang="en-GB" dirty="0"/>
              <a:t>3. Compare 90 with 40: swap -&gt; [40,90], </a:t>
            </a:r>
            <a:r>
              <a:rPr lang="en-GB" dirty="0" err="1"/>
              <a:t>alist</a:t>
            </a:r>
            <a:r>
              <a:rPr lang="en-GB" dirty="0"/>
              <a:t> = [20,50,40,90]</a:t>
            </a:r>
          </a:p>
          <a:p>
            <a:pPr marL="457200" lvl="1" indent="0">
              <a:buNone/>
            </a:pPr>
            <a:r>
              <a:rPr lang="en-US" dirty="0"/>
              <a:t>	Largest element in their correct place</a:t>
            </a:r>
          </a:p>
          <a:p>
            <a:r>
              <a:rPr lang="en-US" dirty="0"/>
              <a:t>Set 2:</a:t>
            </a:r>
          </a:p>
          <a:p>
            <a:pPr marL="457200" lvl="1" indent="0">
              <a:buNone/>
            </a:pPr>
            <a:r>
              <a:rPr lang="en-US" dirty="0"/>
              <a:t>4. Compare 20 with 50, </a:t>
            </a:r>
            <a:r>
              <a:rPr lang="en-US" dirty="0" err="1"/>
              <a:t>alist</a:t>
            </a:r>
            <a:r>
              <a:rPr lang="en-US" dirty="0"/>
              <a:t> = [20,50,40,90] </a:t>
            </a:r>
          </a:p>
          <a:p>
            <a:pPr marL="457200" lvl="1" indent="0">
              <a:buNone/>
            </a:pPr>
            <a:r>
              <a:rPr lang="en-US" dirty="0"/>
              <a:t>5. Compare 50 with 40, swap, </a:t>
            </a:r>
            <a:r>
              <a:rPr lang="en-US" dirty="0" err="1"/>
              <a:t>alist</a:t>
            </a:r>
            <a:r>
              <a:rPr lang="en-US" dirty="0"/>
              <a:t> = [20,40,50,90]</a:t>
            </a:r>
          </a:p>
          <a:p>
            <a:pPr marL="457200" lvl="1" indent="0">
              <a:buNone/>
            </a:pPr>
            <a:r>
              <a:rPr lang="en-US" dirty="0"/>
              <a:t>	Two largest elements in their correct places</a:t>
            </a:r>
          </a:p>
          <a:p>
            <a:r>
              <a:rPr lang="en-US" dirty="0"/>
              <a:t>Set 3:</a:t>
            </a:r>
            <a:endParaRPr lang="en-GB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133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0EC374-A589-4118-A9B5-F235064663EF}"/>
              </a:ext>
            </a:extLst>
          </p:cNvPr>
          <p:cNvSpPr>
            <a:spLocks noGrp="1"/>
          </p:cNvSpPr>
          <p:nvPr/>
        </p:nvSpPr>
        <p:spPr>
          <a:xfrm>
            <a:off x="677334" y="763337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Introduction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E75B23-7F6E-4D9C-8369-09A5E19AAAFD}"/>
              </a:ext>
            </a:extLst>
          </p:cNvPr>
          <p:cNvSpPr>
            <a:spLocks noGrp="1"/>
          </p:cNvSpPr>
          <p:nvPr/>
        </p:nvSpPr>
        <p:spPr>
          <a:xfrm>
            <a:off x="677333" y="1830520"/>
            <a:ext cx="11338203" cy="460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Bubble sort no of operations</a:t>
            </a:r>
          </a:p>
          <a:p>
            <a:r>
              <a:rPr lang="en-US" sz="2400" dirty="0"/>
              <a:t>Input </a:t>
            </a:r>
            <a:r>
              <a:rPr lang="en-US" sz="2400" dirty="0" err="1"/>
              <a:t>alist</a:t>
            </a:r>
            <a:r>
              <a:rPr lang="en-US" sz="2400" dirty="0"/>
              <a:t> = [50,20,90,40]</a:t>
            </a:r>
          </a:p>
          <a:p>
            <a:r>
              <a:rPr lang="en-US" dirty="0"/>
              <a:t>Set 3: (Current </a:t>
            </a:r>
            <a:r>
              <a:rPr lang="en-US" dirty="0" err="1"/>
              <a:t>alist</a:t>
            </a:r>
            <a:r>
              <a:rPr lang="en-US" dirty="0"/>
              <a:t> = [20,40,50,90])</a:t>
            </a:r>
          </a:p>
          <a:p>
            <a:pPr marL="457200" lvl="1" indent="0">
              <a:buNone/>
            </a:pPr>
            <a:r>
              <a:rPr lang="en-US" dirty="0"/>
              <a:t>6. Compare 20 with 40, </a:t>
            </a:r>
            <a:r>
              <a:rPr lang="en-US" dirty="0" err="1"/>
              <a:t>alist</a:t>
            </a:r>
            <a:r>
              <a:rPr lang="en-US" dirty="0"/>
              <a:t> = [20,40,50,90]</a:t>
            </a:r>
          </a:p>
          <a:p>
            <a:pPr marL="457200" lvl="1" indent="0">
              <a:buNone/>
            </a:pPr>
            <a:r>
              <a:rPr lang="en-US" dirty="0"/>
              <a:t>	Three largest elements in their correct places, thus all elements sorted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</a:p>
          <a:p>
            <a:r>
              <a:rPr lang="en-US" sz="2400" dirty="0"/>
              <a:t>Bubble sort took 6 operations</a:t>
            </a:r>
          </a:p>
          <a:p>
            <a:r>
              <a:rPr lang="en-US" sz="2400" dirty="0"/>
              <a:t>Actually for n elements, it takes n choose 2 operations</a:t>
            </a:r>
          </a:p>
          <a:p>
            <a:pPr lvl="1"/>
            <a:r>
              <a:rPr lang="en-US" sz="2200" dirty="0"/>
              <a:t>(n-1)+(n-2)+(n-3)+…+3+2+1 = (n-1)(n)/2 = n choose 2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882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0EC374-A589-4118-A9B5-F235064663EF}"/>
              </a:ext>
            </a:extLst>
          </p:cNvPr>
          <p:cNvSpPr>
            <a:spLocks noGrp="1"/>
          </p:cNvSpPr>
          <p:nvPr/>
        </p:nvSpPr>
        <p:spPr>
          <a:xfrm>
            <a:off x="677334" y="763337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Introduction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E75B23-7F6E-4D9C-8369-09A5E19AAAFD}"/>
              </a:ext>
            </a:extLst>
          </p:cNvPr>
          <p:cNvSpPr>
            <a:spLocks noGrp="1"/>
          </p:cNvSpPr>
          <p:nvPr/>
        </p:nvSpPr>
        <p:spPr>
          <a:xfrm>
            <a:off x="677332" y="1862219"/>
            <a:ext cx="7873109" cy="4799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Number of operations: N(operations)</a:t>
            </a:r>
          </a:p>
          <a:p>
            <a:r>
              <a:rPr lang="en-US" sz="2400" dirty="0"/>
              <a:t>Number of elements to be sorted: n</a:t>
            </a:r>
          </a:p>
          <a:p>
            <a:endParaRPr lang="en-US" sz="2400" dirty="0"/>
          </a:p>
          <a:p>
            <a:r>
              <a:rPr lang="en-US" sz="2400" dirty="0"/>
              <a:t>Previous researchers:</a:t>
            </a:r>
          </a:p>
          <a:p>
            <a:pPr marL="457200" indent="-457200">
              <a:buAutoNum type="arabicPeriod"/>
            </a:pPr>
            <a:r>
              <a:rPr lang="en-US" sz="2400" dirty="0"/>
              <a:t>Consider n tends to infinity</a:t>
            </a:r>
          </a:p>
          <a:p>
            <a:pPr marL="457200" indent="-457200">
              <a:buAutoNum type="arabicPeriod"/>
            </a:pPr>
            <a:r>
              <a:rPr lang="en-US" sz="2400" dirty="0"/>
              <a:t>Consider worst running time</a:t>
            </a:r>
          </a:p>
          <a:p>
            <a:endParaRPr lang="en-US" sz="2400" dirty="0"/>
          </a:p>
          <a:p>
            <a:r>
              <a:rPr lang="en-US" sz="2400" dirty="0"/>
              <a:t>Real life:</a:t>
            </a:r>
          </a:p>
          <a:p>
            <a:pPr marL="457200" indent="-457200">
              <a:buAutoNum type="arabicPeriod"/>
            </a:pPr>
            <a:r>
              <a:rPr lang="en-US" sz="2400" dirty="0"/>
              <a:t>n is never infinity</a:t>
            </a:r>
          </a:p>
          <a:p>
            <a:pPr marL="457200" indent="-457200">
              <a:buAutoNum type="arabicPeriod"/>
            </a:pPr>
            <a:r>
              <a:rPr lang="en-US" sz="2400" dirty="0"/>
              <a:t>Consider average running time</a:t>
            </a:r>
          </a:p>
          <a:p>
            <a:pPr marL="0" indent="0">
              <a:buNone/>
            </a:pPr>
            <a:r>
              <a:rPr lang="en-US" sz="2400" dirty="0"/>
              <a:t>				This creates a research gap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10822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294</TotalTime>
  <Words>970</Words>
  <Application>Microsoft Office PowerPoint</Application>
  <PresentationFormat>Widescreen</PresentationFormat>
  <Paragraphs>241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</vt:lpstr>
      <vt:lpstr>A Computational Comparison of Sorting Algorithms</vt:lpstr>
      <vt:lpstr>Brief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  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GUPTA</dc:creator>
  <cp:lastModifiedBy>AYUSH GUPTA</cp:lastModifiedBy>
  <cp:revision>93</cp:revision>
  <dcterms:created xsi:type="dcterms:W3CDTF">2018-11-13T10:22:48Z</dcterms:created>
  <dcterms:modified xsi:type="dcterms:W3CDTF">2018-11-21T20:03:44Z</dcterms:modified>
</cp:coreProperties>
</file>