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57" r:id="rId4"/>
    <p:sldId id="259" r:id="rId5"/>
    <p:sldId id="280" r:id="rId6"/>
    <p:sldId id="281" r:id="rId7"/>
    <p:sldId id="275" r:id="rId8"/>
    <p:sldId id="271" r:id="rId9"/>
    <p:sldId id="282" r:id="rId10"/>
    <p:sldId id="283" r:id="rId11"/>
    <p:sldId id="276" r:id="rId12"/>
    <p:sldId id="277" r:id="rId13"/>
    <p:sldId id="284" r:id="rId14"/>
    <p:sldId id="274" r:id="rId15"/>
    <p:sldId id="261" r:id="rId16"/>
    <p:sldId id="258" r:id="rId17"/>
    <p:sldId id="260" r:id="rId18"/>
    <p:sldId id="285" r:id="rId19"/>
    <p:sldId id="286" r:id="rId20"/>
    <p:sldId id="266" r:id="rId21"/>
    <p:sldId id="279" r:id="rId22"/>
    <p:sldId id="272" r:id="rId23"/>
    <p:sldId id="288" r:id="rId24"/>
    <p:sldId id="289" r:id="rId25"/>
    <p:sldId id="273" r:id="rId26"/>
    <p:sldId id="290" r:id="rId27"/>
    <p:sldId id="287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68"/>
    <p:restoredTop sz="71875"/>
  </p:normalViewPr>
  <p:slideViewPr>
    <p:cSldViewPr snapToGrid="0" snapToObjects="1">
      <p:cViewPr>
        <p:scale>
          <a:sx n="75" d="100"/>
          <a:sy n="75" d="100"/>
        </p:scale>
        <p:origin x="1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ADAFC-323A-2743-916F-AC77FC9E676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22D7B-AB41-7549-A176-924FFF443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usually appreciate how tough a problem our visual systems solve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becomes difficult if we start</a:t>
            </a:r>
            <a:r>
              <a:rPr lang="en-US" sz="3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writing a computer program for this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seems easy when we do it ourselves suddenly becomes extremely difficult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3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9 has a loop at the top, and a vertical stroke in the bottom right. turn out to be not so simple to express algorithmically. When you try to make such rules precise, you quickly get lost in a morass of exceptions and caveats and special cases. It seems hopeless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3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Human</a:t>
            </a:r>
            <a:r>
              <a:rPr lang="en-US" dirty="0" smtClean="0"/>
              <a:t> 			</a:t>
            </a:r>
            <a:r>
              <a:rPr lang="en-US" b="1" dirty="0" smtClean="0"/>
              <a:t>Artificial </a:t>
            </a:r>
          </a:p>
          <a:p>
            <a:r>
              <a:rPr lang="en-US" dirty="0" smtClean="0"/>
              <a:t>Neuron 			Processing Element </a:t>
            </a:r>
          </a:p>
          <a:p>
            <a:r>
              <a:rPr lang="en-US" dirty="0" smtClean="0"/>
              <a:t>Dendrites 			Combining Function (Activation</a:t>
            </a:r>
            <a:r>
              <a:rPr lang="en-US" baseline="0" dirty="0" smtClean="0"/>
              <a:t> function)</a:t>
            </a:r>
            <a:endParaRPr lang="en-US" dirty="0" smtClean="0"/>
          </a:p>
          <a:p>
            <a:r>
              <a:rPr lang="en-US" dirty="0" smtClean="0"/>
              <a:t>Cell Body 			Transfer Function (Summation)</a:t>
            </a:r>
          </a:p>
          <a:p>
            <a:r>
              <a:rPr lang="en-US" dirty="0" smtClean="0"/>
              <a:t>Axons 			Element Output </a:t>
            </a:r>
          </a:p>
          <a:p>
            <a:r>
              <a:rPr lang="en-US" dirty="0" smtClean="0"/>
              <a:t>Synapses 			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0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5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7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3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12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12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9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22D7B-AB41-7549-A176-924FFF443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3D5D-2745-A04F-AF4B-012EF6F99D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A82A-C916-AE4B-862F-019CA176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4.gif"/><Relationship Id="rId5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5.jpg"/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9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058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54920" y="174256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Problem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" y="1079733"/>
            <a:ext cx="5682883" cy="969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93" y="-51075"/>
            <a:ext cx="2400300" cy="2383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6" y="2540305"/>
            <a:ext cx="1181100" cy="73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609" y="3177453"/>
            <a:ext cx="6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73" y="2108750"/>
            <a:ext cx="1828800" cy="1828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425" y="2208020"/>
            <a:ext cx="3784299" cy="281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32538" y="2260902"/>
            <a:ext cx="147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71449" y="2204005"/>
            <a:ext cx="3893924" cy="2822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8327" y="2251436"/>
            <a:ext cx="147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10" y="2242629"/>
            <a:ext cx="1892300" cy="1854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9" y="2687131"/>
            <a:ext cx="1092200" cy="5969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37691" y="3284031"/>
            <a:ext cx="6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0.2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39" y="4014604"/>
            <a:ext cx="3289300" cy="774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34" y="2667550"/>
            <a:ext cx="1244600" cy="71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8" y="3855560"/>
            <a:ext cx="4004682" cy="79244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298076" y="2213022"/>
            <a:ext cx="3893924" cy="2822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714459" y="2271376"/>
            <a:ext cx="147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3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54" y="3937550"/>
            <a:ext cx="3327400" cy="1066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965914" y="3253446"/>
            <a:ext cx="6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3.8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97" y="2242629"/>
            <a:ext cx="1578928" cy="17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81505" y="-50799"/>
            <a:ext cx="1237350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perceptron convergence procedure: Training binary output neurons as classifiers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2692400"/>
            <a:ext cx="111590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/>
              <a:t>If the output unit is correct, leave its weights alone.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If </a:t>
            </a:r>
            <a:r>
              <a:rPr lang="en-US" sz="4000" dirty="0"/>
              <a:t>the output unit incorrectly outputs a zero, add the input vector to the weight vector.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If </a:t>
            </a:r>
            <a:r>
              <a:rPr lang="en-US" sz="4000" dirty="0"/>
              <a:t>the output unit incorrectly outputs a 1, subtract the input vector from the weight vector</a:t>
            </a:r>
          </a:p>
        </p:txBody>
      </p:sp>
    </p:spTree>
    <p:extLst>
      <p:ext uri="{BB962C8B-B14F-4D97-AF65-F5344CB8AC3E}">
        <p14:creationId xmlns:p14="http://schemas.microsoft.com/office/powerpoint/2010/main" val="1032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34429" y="224135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" y="1147465"/>
            <a:ext cx="10579100" cy="4686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5173133"/>
            <a:ext cx="6489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2904" y="190269"/>
            <a:ext cx="106113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Limitations </a:t>
            </a:r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of Perceptron learning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04" y="1701203"/>
            <a:ext cx="5890125" cy="1782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467" y="1113599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In-</a:t>
            </a:r>
            <a:r>
              <a:rPr lang="en-US" sz="2800" dirty="0" err="1" smtClean="0"/>
              <a:t>seperable</a:t>
            </a:r>
            <a:r>
              <a:rPr lang="en-US" sz="2800" dirty="0" smtClean="0"/>
              <a:t> problem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34" y="4488922"/>
            <a:ext cx="1270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467" y="37448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Neural Network can do ?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22400" y="4876800"/>
            <a:ext cx="778933" cy="72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39902" y="4588912"/>
            <a:ext cx="778933" cy="72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33" y="2036234"/>
            <a:ext cx="5696712" cy="11704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1195" y="251497"/>
            <a:ext cx="7528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NN for handwritten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digits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4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scientists have been figuring even today that how human brain 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Tiny </a:t>
            </a:r>
            <a:r>
              <a:rPr lang="en-US" dirty="0"/>
              <a:t>part of brain that lets do things and smart things are called neurons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Communicate </a:t>
            </a:r>
            <a:r>
              <a:rPr lang="en-US" dirty="0"/>
              <a:t>via impulsive signals called synapses which helps us think.    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idea is </a:t>
            </a:r>
            <a:r>
              <a:rPr lang="en-US" dirty="0" smtClean="0"/>
              <a:t>of </a:t>
            </a:r>
            <a:r>
              <a:rPr lang="en-US" dirty="0"/>
              <a:t>neural networks.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207" y="566241"/>
            <a:ext cx="11399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Human Brain and Neural Networks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4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9059555" y="783868"/>
            <a:ext cx="1152856" cy="4223816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01138" y="414946"/>
            <a:ext cx="1592735" cy="515036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7" y="876834"/>
            <a:ext cx="4372500" cy="4372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86397" y="1019472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6399" y="1981288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078458">
            <a:off x="5486398" y="2965032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399" y="3929177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72589" y="1472252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29494" y="660019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29494" y="1472252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18395" y="2286176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18395" y="3263145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52264" y="4281394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91550" y="2380528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433895" y="3269832"/>
            <a:ext cx="643467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5" idx="6"/>
          </p:cNvCxnSpPr>
          <p:nvPr/>
        </p:nvCxnSpPr>
        <p:spPr>
          <a:xfrm flipV="1">
            <a:off x="6129864" y="1222192"/>
            <a:ext cx="1299630" cy="1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2"/>
          </p:cNvCxnSpPr>
          <p:nvPr/>
        </p:nvCxnSpPr>
        <p:spPr>
          <a:xfrm>
            <a:off x="6092823" y="1593078"/>
            <a:ext cx="1425572" cy="99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29864" y="1861883"/>
            <a:ext cx="129963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3"/>
          </p:cNvCxnSpPr>
          <p:nvPr/>
        </p:nvCxnSpPr>
        <p:spPr>
          <a:xfrm>
            <a:off x="6059478" y="1592990"/>
            <a:ext cx="1553151" cy="219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24" idx="2"/>
          </p:cNvCxnSpPr>
          <p:nvPr/>
        </p:nvCxnSpPr>
        <p:spPr>
          <a:xfrm>
            <a:off x="6035630" y="1539798"/>
            <a:ext cx="1516634" cy="304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2"/>
          </p:cNvCxnSpPr>
          <p:nvPr/>
        </p:nvCxnSpPr>
        <p:spPr>
          <a:xfrm>
            <a:off x="6129864" y="2423997"/>
            <a:ext cx="1388531" cy="16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3" idx="3"/>
          </p:cNvCxnSpPr>
          <p:nvPr/>
        </p:nvCxnSpPr>
        <p:spPr>
          <a:xfrm>
            <a:off x="6030324" y="2492819"/>
            <a:ext cx="1582305" cy="12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5"/>
            <a:endCxn id="24" idx="1"/>
          </p:cNvCxnSpPr>
          <p:nvPr/>
        </p:nvCxnSpPr>
        <p:spPr>
          <a:xfrm>
            <a:off x="6035632" y="2501614"/>
            <a:ext cx="1610866" cy="186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10815" y="3247904"/>
            <a:ext cx="1688083" cy="12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6"/>
          </p:cNvCxnSpPr>
          <p:nvPr/>
        </p:nvCxnSpPr>
        <p:spPr>
          <a:xfrm>
            <a:off x="6129866" y="4233977"/>
            <a:ext cx="1821432" cy="4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044140" y="3711494"/>
            <a:ext cx="1474255" cy="43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92823" y="2625874"/>
            <a:ext cx="1424698" cy="154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170079" y="3219340"/>
            <a:ext cx="1219202" cy="38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2" idx="2"/>
          </p:cNvCxnSpPr>
          <p:nvPr/>
        </p:nvCxnSpPr>
        <p:spPr>
          <a:xfrm flipV="1">
            <a:off x="6115069" y="2590976"/>
            <a:ext cx="1403326" cy="51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996455" y="1912998"/>
            <a:ext cx="1422400" cy="113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7"/>
            <a:endCxn id="20" idx="3"/>
          </p:cNvCxnSpPr>
          <p:nvPr/>
        </p:nvCxnSpPr>
        <p:spPr>
          <a:xfrm flipV="1">
            <a:off x="5921402" y="1180345"/>
            <a:ext cx="1602326" cy="179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39096" y="1158150"/>
            <a:ext cx="1333493" cy="49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5" idx="1"/>
          </p:cNvCxnSpPr>
          <p:nvPr/>
        </p:nvCxnSpPr>
        <p:spPr>
          <a:xfrm>
            <a:off x="7972278" y="1902927"/>
            <a:ext cx="1513506" cy="5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5" idx="2"/>
          </p:cNvCxnSpPr>
          <p:nvPr/>
        </p:nvCxnSpPr>
        <p:spPr>
          <a:xfrm>
            <a:off x="8097395" y="2494525"/>
            <a:ext cx="1294155" cy="19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33292" y="3457283"/>
            <a:ext cx="1294155" cy="19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6"/>
          </p:cNvCxnSpPr>
          <p:nvPr/>
        </p:nvCxnSpPr>
        <p:spPr>
          <a:xfrm flipV="1">
            <a:off x="8161862" y="2823975"/>
            <a:ext cx="1119633" cy="74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7"/>
            <a:endCxn id="25" idx="3"/>
          </p:cNvCxnSpPr>
          <p:nvPr/>
        </p:nvCxnSpPr>
        <p:spPr>
          <a:xfrm flipV="1">
            <a:off x="8101497" y="2900854"/>
            <a:ext cx="1384287" cy="146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6"/>
            <a:endCxn id="26" idx="3"/>
          </p:cNvCxnSpPr>
          <p:nvPr/>
        </p:nvCxnSpPr>
        <p:spPr>
          <a:xfrm flipV="1">
            <a:off x="8195731" y="3790158"/>
            <a:ext cx="1332398" cy="79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4" idx="6"/>
            <a:endCxn id="19" idx="2"/>
          </p:cNvCxnSpPr>
          <p:nvPr/>
        </p:nvCxnSpPr>
        <p:spPr>
          <a:xfrm flipV="1">
            <a:off x="8195731" y="1777052"/>
            <a:ext cx="1176858" cy="280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5" idx="2"/>
          </p:cNvCxnSpPr>
          <p:nvPr/>
        </p:nvCxnSpPr>
        <p:spPr>
          <a:xfrm>
            <a:off x="8097395" y="1203620"/>
            <a:ext cx="1294155" cy="148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26" idx="2"/>
          </p:cNvCxnSpPr>
          <p:nvPr/>
        </p:nvCxnSpPr>
        <p:spPr>
          <a:xfrm>
            <a:off x="8090947" y="1158150"/>
            <a:ext cx="1342948" cy="241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162868" y="2702642"/>
            <a:ext cx="1177837" cy="6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61073" y="507502"/>
            <a:ext cx="17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908582" y="838943"/>
            <a:ext cx="1708618" cy="38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634296" y="5014174"/>
            <a:ext cx="17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Synapses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5688034" y="1236298"/>
            <a:ext cx="233368" cy="21742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979850" y="320571"/>
            <a:ext cx="1912695" cy="88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40128" y="102202"/>
            <a:ext cx="255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Function (</a:t>
            </a:r>
            <a:r>
              <a:rPr lang="en-US" smtClean="0"/>
              <a:t>the processing part)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 rot="21391285">
            <a:off x="6041549" y="896887"/>
            <a:ext cx="203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Weight(Synapses)</a:t>
            </a:r>
            <a:endParaRPr lang="en-US" dirty="0"/>
          </a:p>
        </p:txBody>
      </p:sp>
      <p:cxnSp>
        <p:nvCxnSpPr>
          <p:cNvPr id="115" name="Straight Connector 114"/>
          <p:cNvCxnSpPr>
            <a:endCxn id="5" idx="6"/>
          </p:cNvCxnSpPr>
          <p:nvPr/>
        </p:nvCxnSpPr>
        <p:spPr>
          <a:xfrm flipV="1">
            <a:off x="5946243" y="1324272"/>
            <a:ext cx="183621" cy="16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6788" y="173335"/>
            <a:ext cx="9340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Math behind Neural Networks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8" y="1096665"/>
            <a:ext cx="8339655" cy="3965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788" y="4945992"/>
            <a:ext cx="541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net</a:t>
            </a:r>
            <a:r>
              <a:rPr lang="en-US" sz="2800" baseline="-25000" dirty="0" err="1" smtClean="0"/>
              <a:t>j</a:t>
            </a:r>
            <a:r>
              <a:rPr lang="en-US" sz="2800" dirty="0"/>
              <a:t> </a:t>
            </a:r>
            <a:r>
              <a:rPr lang="en-US" sz="2800" dirty="0" smtClean="0"/>
              <a:t>= x1*w1 + x2* w2+</a:t>
            </a:r>
            <a:r>
              <a:rPr lang="is-IS" sz="2800" dirty="0" smtClean="0"/>
              <a:t>….. </a:t>
            </a:r>
            <a:r>
              <a:rPr lang="en-US" sz="2800" dirty="0" smtClean="0"/>
              <a:t>X</a:t>
            </a:r>
            <a:r>
              <a:rPr lang="is-IS" sz="2800" dirty="0" smtClean="0"/>
              <a:t>n*wn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399867" y="4893733"/>
            <a:ext cx="69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</a:t>
            </a:r>
            <a:r>
              <a:rPr lang="en-US" dirty="0" err="1" smtClean="0"/>
              <a:t>j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9039" y="4432068"/>
            <a:ext cx="837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{</a:t>
            </a:r>
            <a:endParaRPr lang="en-US" sz="8800" dirty="0"/>
          </a:p>
        </p:txBody>
      </p:sp>
      <p:sp>
        <p:nvSpPr>
          <p:cNvPr id="8" name="TextBox 7"/>
          <p:cNvSpPr txBox="1"/>
          <p:nvPr/>
        </p:nvSpPr>
        <p:spPr>
          <a:xfrm>
            <a:off x="8454768" y="4640189"/>
            <a:ext cx="2624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, if </a:t>
            </a:r>
            <a:r>
              <a:rPr lang="el-GR" sz="2400" dirty="0" smtClean="0"/>
              <a:t>φ</a:t>
            </a:r>
            <a:r>
              <a:rPr lang="en-US" sz="2400" dirty="0" smtClean="0"/>
              <a:t>*</a:t>
            </a:r>
            <a:r>
              <a:rPr lang="en-US" sz="2400" dirty="0" err="1" smtClean="0"/>
              <a:t>netj</a:t>
            </a:r>
            <a:r>
              <a:rPr lang="en-US" sz="2400" dirty="0" smtClean="0"/>
              <a:t> &lt; t</a:t>
            </a:r>
          </a:p>
          <a:p>
            <a:endParaRPr lang="en-US" sz="2400" dirty="0"/>
          </a:p>
          <a:p>
            <a:r>
              <a:rPr lang="en-US" sz="2400" dirty="0" smtClean="0"/>
              <a:t>1 , if </a:t>
            </a:r>
            <a:r>
              <a:rPr lang="el-GR" sz="2400" dirty="0" smtClean="0"/>
              <a:t>φ</a:t>
            </a:r>
            <a:r>
              <a:rPr lang="en-US" sz="2400" dirty="0" smtClean="0"/>
              <a:t>*</a:t>
            </a:r>
            <a:r>
              <a:rPr lang="en-US" sz="2400" dirty="0" err="1" smtClean="0"/>
              <a:t>netj</a:t>
            </a:r>
            <a:r>
              <a:rPr lang="en-US" sz="2400" dirty="0" smtClean="0"/>
              <a:t> &gt;=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9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5405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06504" y="325736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Neural Networks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504" y="1422400"/>
            <a:ext cx="6835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Output = f(</a:t>
            </a:r>
            <a:r>
              <a:rPr lang="en-US" dirty="0" err="1" smtClean="0"/>
              <a:t>x,w,t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Desired Output = d(x)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6504" y="2519064"/>
            <a:ext cx="444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Function = |d(x) – f(</a:t>
            </a:r>
            <a:r>
              <a:rPr lang="en-US" dirty="0" err="1"/>
              <a:t>x,w,t</a:t>
            </a:r>
            <a:r>
              <a:rPr lang="en-US" dirty="0"/>
              <a:t>)| 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4" y="3165395"/>
            <a:ext cx="3342195" cy="20610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17668" y="5356406"/>
            <a:ext cx="3157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 = |x|, then d(f(x))/d(x) =  x/|x| and we cannot solve for x/|x| =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1324735"/>
            <a:ext cx="5046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Performance </a:t>
            </a:r>
            <a:r>
              <a:rPr lang="en-US" dirty="0"/>
              <a:t>Function = |d(x) – f(</a:t>
            </a:r>
            <a:r>
              <a:rPr lang="en-US" dirty="0" err="1"/>
              <a:t>x,w,t</a:t>
            </a:r>
            <a:r>
              <a:rPr lang="en-US" dirty="0" smtClean="0"/>
              <a:t>)|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5" y="2022395"/>
            <a:ext cx="3556000" cy="2286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85533" y="4612410"/>
            <a:ext cx="361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 = |x|</a:t>
            </a:r>
            <a:r>
              <a:rPr lang="en-US" baseline="30000" dirty="0" smtClean="0"/>
              <a:t>2</a:t>
            </a:r>
            <a:r>
              <a:rPr lang="en-US" dirty="0" smtClean="0"/>
              <a:t>  , then d(f(x))/d(x) =  2x and we solve for 2x = 0 </a:t>
            </a:r>
            <a:r>
              <a:rPr lang="en-US" dirty="0" err="1" smtClean="0"/>
              <a:t>ie</a:t>
            </a:r>
            <a:r>
              <a:rPr lang="en-US" dirty="0" smtClean="0"/>
              <a:t> x=0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5201" y="5320934"/>
            <a:ext cx="6695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: We add – sign so the function becomes -|d(x</a:t>
            </a:r>
            <a:r>
              <a:rPr lang="en-US" dirty="0"/>
              <a:t>) – f(</a:t>
            </a:r>
            <a:r>
              <a:rPr lang="en-US" dirty="0" err="1"/>
              <a:t>x,w,t</a:t>
            </a:r>
            <a:r>
              <a:rPr lang="en-US" dirty="0"/>
              <a:t>)|</a:t>
            </a:r>
            <a:r>
              <a:rPr lang="en-US" baseline="30000" dirty="0" smtClean="0"/>
              <a:t>2</a:t>
            </a:r>
            <a:r>
              <a:rPr lang="en-US" dirty="0" smtClean="0"/>
              <a:t> as in upper parabola it seems like as the cost increases the improvement increases but that is not the case so we invert the parabola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578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9971" y="444269"/>
            <a:ext cx="73093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 Sigmoid function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879600" y="2099733"/>
            <a:ext cx="0" cy="154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2800" y="2912533"/>
            <a:ext cx="187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83733" y="2912533"/>
            <a:ext cx="8128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79600" y="2336799"/>
            <a:ext cx="8128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668" y="379306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Function which is Non Differentiable and we cannot solve this through gradient Descent because </a:t>
            </a:r>
            <a:r>
              <a:rPr lang="en-US" smtClean="0"/>
              <a:t>gradient descent </a:t>
            </a:r>
            <a:r>
              <a:rPr lang="en-US" dirty="0" smtClean="0"/>
              <a:t>requires function to be differentiable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57867" y="2201333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86466" y="2631040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33" y="1748983"/>
            <a:ext cx="2830236" cy="1643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13472" y="3773730"/>
                <a:ext cx="1285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1/(1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l-GR" i="1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472" y="3773730"/>
                <a:ext cx="12850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791" t="-8197" r="-33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2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8771" y="2188402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Neural Networks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4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" y="926004"/>
            <a:ext cx="6202622" cy="28659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14533" y="2995115"/>
            <a:ext cx="695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net</a:t>
            </a:r>
            <a:r>
              <a:rPr lang="en-US" sz="2400" baseline="-25000" dirty="0" err="1"/>
              <a:t>j</a:t>
            </a:r>
            <a:r>
              <a:rPr lang="en-US" sz="2400" dirty="0"/>
              <a:t> = x1*w1 + x2* w2+</a:t>
            </a:r>
            <a:r>
              <a:rPr lang="is-IS" sz="2400" dirty="0"/>
              <a:t>….. </a:t>
            </a:r>
            <a:r>
              <a:rPr lang="en-US" sz="2400" dirty="0"/>
              <a:t>X</a:t>
            </a:r>
            <a:r>
              <a:rPr lang="is-IS" sz="2400" dirty="0" smtClean="0"/>
              <a:t>n*wn – (threshold)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808029" y="4435273"/>
            <a:ext cx="69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</a:t>
            </a:r>
            <a:r>
              <a:rPr lang="en-US" dirty="0" err="1" smtClean="0"/>
              <a:t>j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6674" y="3959102"/>
            <a:ext cx="837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{</a:t>
            </a:r>
            <a:endParaRPr lang="en-US" sz="8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80940" y="4205323"/>
                <a:ext cx="35399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0 , if 1/(1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sz="24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l-GR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𝑛𝑒𝑡</m:t>
                        </m:r>
                      </m:sup>
                    </m:sSup>
                  </m:oMath>
                </a14:m>
                <a:r>
                  <a:rPr lang="en-US" sz="2400" dirty="0" smtClean="0"/>
                  <a:t>) &lt;= 0.5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1 , </a:t>
                </a:r>
                <a:r>
                  <a:rPr lang="en-US" sz="2400" dirty="0"/>
                  <a:t>if 1/(1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sz="2400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l-GR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𝑛𝑒𝑡</m:t>
                        </m:r>
                      </m:sup>
                    </m:sSup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&gt; </a:t>
                </a:r>
                <a:r>
                  <a:rPr lang="en-US" sz="2400" dirty="0"/>
                  <a:t>0.5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940" y="4205323"/>
                <a:ext cx="353999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258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901123" y="4216400"/>
            <a:ext cx="434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just an example , the number 0.5 can be varied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9037" y="207202"/>
            <a:ext cx="85454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World’s </a:t>
            </a:r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Simplest Neuron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507067" y="2065867"/>
            <a:ext cx="592666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 flipV="1">
            <a:off x="474133" y="2328334"/>
            <a:ext cx="1032934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32667" y="1828800"/>
            <a:ext cx="108373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099733" y="2311400"/>
            <a:ext cx="1032934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 flipV="1">
            <a:off x="3369733" y="2074333"/>
            <a:ext cx="609600" cy="52493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16398" y="2281767"/>
            <a:ext cx="1032934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49332" y="2019300"/>
            <a:ext cx="592666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841998" y="2269067"/>
            <a:ext cx="1032934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51130" y="1828800"/>
            <a:ext cx="1083733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 flipV="1">
            <a:off x="7162798" y="2057399"/>
            <a:ext cx="609600" cy="52493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111061" y="2260601"/>
            <a:ext cx="1032934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267" y="1828800"/>
            <a:ext cx="2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2465" y="1662667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W1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68033" y="1881201"/>
            <a:ext cx="5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P1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25431" y="1845733"/>
            <a:ext cx="5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25532" y="1614101"/>
            <a:ext cx="5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W2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11334" y="1817701"/>
            <a:ext cx="5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15444" y="2126734"/>
            <a:ext cx="5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93752" y="2794000"/>
            <a:ext cx="279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P(Performance)=-1/2(d-z)</a:t>
            </a:r>
            <a:r>
              <a:rPr lang="en-US" baseline="30000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97002" y="3395934"/>
                <a:ext cx="3318933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2" y="3395934"/>
                <a:ext cx="3318933" cy="526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26732" y="3394415"/>
                <a:ext cx="3318933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Z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32" y="3394415"/>
                <a:ext cx="3318933" cy="544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-589227" y="4241601"/>
                <a:ext cx="3318933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9227" y="4241601"/>
                <a:ext cx="3318933" cy="526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701116" y="3480245"/>
            <a:ext cx="18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4913" y="4206457"/>
                <a:ext cx="3318933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Z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" y="4206457"/>
                <a:ext cx="3318933" cy="5442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77235" y="4072799"/>
                <a:ext cx="3318933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35" y="4072799"/>
                <a:ext cx="3318933" cy="544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3678766" y="4293886"/>
            <a:ext cx="466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Y as P2 = Y.W2</a:t>
            </a:r>
          </a:p>
          <a:p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397002" y="4827772"/>
            <a:ext cx="110065" cy="6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3632" y="5361602"/>
            <a:ext cx="466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(d – z) as </a:t>
            </a:r>
            <a:r>
              <a:rPr lang="en-US" dirty="0"/>
              <a:t>P(Performance)=-1/2(d-z)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701116" y="4918724"/>
            <a:ext cx="456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Z(1 – Z</a:t>
            </a:r>
            <a:r>
              <a:rPr lang="en-US" smtClean="0"/>
              <a:t>)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34" y="4276435"/>
            <a:ext cx="2859008" cy="1551708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066741" y="4487916"/>
            <a:ext cx="539600" cy="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606341" y="4184906"/>
            <a:ext cx="1719191" cy="57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60348" y="5284539"/>
            <a:ext cx="3762115" cy="57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/>
          <p:nvPr/>
        </p:nvCxnSpPr>
        <p:spPr>
          <a:xfrm>
            <a:off x="2141405" y="4768284"/>
            <a:ext cx="2661311" cy="376322"/>
          </a:xfrm>
          <a:prstGeom prst="bentConnector3">
            <a:avLst>
              <a:gd name="adj1" fmla="val 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802716" y="4862784"/>
            <a:ext cx="1252121" cy="57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982987" y="4239806"/>
                <a:ext cx="3318933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7" y="4239806"/>
                <a:ext cx="3318933" cy="5442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9609662" y="4206457"/>
            <a:ext cx="22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(d – Z) Z (1-Z)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238" y="241069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Derivation cont.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8659" y="1635667"/>
            <a:ext cx="453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 dirty="0"/>
              <a:t>∆</a:t>
            </a:r>
            <a:r>
              <a:rPr lang="hr-HR" sz="2800" dirty="0" err="1" smtClean="0"/>
              <a:t>w</a:t>
            </a:r>
            <a:r>
              <a:rPr lang="hr-HR" sz="2800" baseline="-25000" dirty="0" err="1" smtClean="0"/>
              <a:t>kj</a:t>
            </a:r>
            <a:r>
              <a:rPr lang="hr-HR" sz="2800" dirty="0" smtClean="0"/>
              <a:t> </a:t>
            </a:r>
            <a:r>
              <a:rPr lang="hr-HR" sz="2800" dirty="0"/>
              <a:t>= </a:t>
            </a:r>
            <a:r>
              <a:rPr lang="hr-HR" sz="2800" dirty="0" smtClean="0"/>
              <a:t> </a:t>
            </a:r>
            <a:r>
              <a:rPr lang="hr-HR" sz="2800" dirty="0"/>
              <a:t>(</a:t>
            </a:r>
            <a:r>
              <a:rPr lang="hr-HR" sz="2800" dirty="0" err="1" smtClean="0"/>
              <a:t>t</a:t>
            </a:r>
            <a:r>
              <a:rPr lang="hr-HR" sz="2800" baseline="-25000" dirty="0" err="1" smtClean="0"/>
              <a:t>k</a:t>
            </a:r>
            <a:r>
              <a:rPr lang="hr-HR" sz="2800" dirty="0" smtClean="0"/>
              <a:t>− </a:t>
            </a:r>
            <a:r>
              <a:rPr lang="hr-HR" sz="2800" dirty="0" err="1" smtClean="0"/>
              <a:t>a</a:t>
            </a:r>
            <a:r>
              <a:rPr lang="hr-HR" sz="2800" baseline="-25000" dirty="0" err="1" smtClean="0"/>
              <a:t>k</a:t>
            </a:r>
            <a:r>
              <a:rPr lang="hr-HR" sz="2800" dirty="0" smtClean="0"/>
              <a:t>) </a:t>
            </a:r>
            <a:r>
              <a:rPr lang="hr-HR" sz="2800" dirty="0" err="1" smtClean="0"/>
              <a:t>a</a:t>
            </a:r>
            <a:r>
              <a:rPr lang="hr-HR" sz="2800" baseline="-25000" dirty="0" err="1" smtClean="0"/>
              <a:t>k</a:t>
            </a:r>
            <a:r>
              <a:rPr lang="hr-HR" sz="2800" dirty="0" smtClean="0"/>
              <a:t> (1 </a:t>
            </a:r>
            <a:r>
              <a:rPr lang="hr-HR" sz="2800" dirty="0"/>
              <a:t>− </a:t>
            </a:r>
            <a:r>
              <a:rPr lang="hr-HR" sz="2800" dirty="0" err="1" smtClean="0"/>
              <a:t>a</a:t>
            </a:r>
            <a:r>
              <a:rPr lang="hr-HR" sz="2800" baseline="-25000" dirty="0" err="1" smtClean="0"/>
              <a:t>k</a:t>
            </a:r>
            <a:r>
              <a:rPr lang="hr-HR" sz="2800" dirty="0" smtClean="0"/>
              <a:t> ) a</a:t>
            </a:r>
            <a:r>
              <a:rPr lang="hr-HR" sz="2800" baseline="-25000" dirty="0" smtClean="0"/>
              <a:t>j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9008533" y="965200"/>
            <a:ext cx="541867" cy="575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397066" y="965199"/>
            <a:ext cx="541867" cy="575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79466" y="241069"/>
            <a:ext cx="0" cy="446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67998" y="207946"/>
            <a:ext cx="0" cy="446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39866" y="241069"/>
            <a:ext cx="0" cy="446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8932" y="994416"/>
            <a:ext cx="541867" cy="575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312397" y="1982799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9584266" y="2080395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j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856134" y="2080395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3788371" y="486742"/>
            <a:ext cx="353384" cy="1944466"/>
          </a:xfrm>
          <a:prstGeom prst="leftBrace">
            <a:avLst>
              <a:gd name="adj1" fmla="val 8333"/>
              <a:gd name="adj2" fmla="val 5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97961" y="1126365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𝓢</a:t>
            </a:r>
            <a:r>
              <a:rPr lang="en-US" baseline="-25000" dirty="0" smtClean="0"/>
              <a:t>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04524" y="2250661"/>
            <a:ext cx="453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 dirty="0"/>
              <a:t>∆</a:t>
            </a:r>
            <a:r>
              <a:rPr lang="hr-HR" sz="2800" dirty="0" err="1" smtClean="0"/>
              <a:t>w</a:t>
            </a:r>
            <a:r>
              <a:rPr lang="hr-HR" sz="2800" baseline="-25000" dirty="0" err="1" smtClean="0"/>
              <a:t>kj</a:t>
            </a:r>
            <a:r>
              <a:rPr lang="hr-HR" sz="2800" dirty="0" smtClean="0"/>
              <a:t> </a:t>
            </a:r>
            <a:r>
              <a:rPr lang="hr-HR" sz="2800" dirty="0"/>
              <a:t>= </a:t>
            </a:r>
            <a:r>
              <a:rPr lang="en-US" sz="2800" dirty="0"/>
              <a:t>𝓢</a:t>
            </a:r>
            <a:r>
              <a:rPr lang="en-US" sz="2800" baseline="-25000" dirty="0"/>
              <a:t>k </a:t>
            </a:r>
            <a:r>
              <a:rPr lang="hr-HR" sz="2800" dirty="0" smtClean="0"/>
              <a:t>a</a:t>
            </a:r>
            <a:r>
              <a:rPr lang="hr-HR" sz="2800" baseline="-25000" dirty="0" smtClean="0"/>
              <a:t>j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214" y="3026287"/>
            <a:ext cx="458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Hidden Weights </a:t>
            </a:r>
            <a:endParaRPr lang="en-US" sz="2000" b="1" dirty="0"/>
          </a:p>
        </p:txBody>
      </p:sp>
      <p:cxnSp>
        <p:nvCxnSpPr>
          <p:cNvPr id="36" name="Straight Connector 35"/>
          <p:cNvCxnSpPr>
            <a:stCxn id="26" idx="6"/>
            <a:endCxn id="6" idx="2"/>
          </p:cNvCxnSpPr>
          <p:nvPr/>
        </p:nvCxnSpPr>
        <p:spPr>
          <a:xfrm flipV="1">
            <a:off x="10210799" y="1253066"/>
            <a:ext cx="186267" cy="2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954263" y="1253065"/>
            <a:ext cx="7128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313336" y="1253065"/>
            <a:ext cx="737825" cy="57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09865" y="829732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185398" y="70273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457267" y="70273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/>
              <a:t>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59562" y="3779153"/>
                <a:ext cx="1361905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E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𝑎𝑘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62" y="3779153"/>
                <a:ext cx="1361905" cy="5442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90765" y="3738915"/>
            <a:ext cx="147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∆</a:t>
            </a:r>
            <a:r>
              <a:rPr lang="hr-HR" sz="2800" dirty="0" err="1"/>
              <a:t>w</a:t>
            </a:r>
            <a:r>
              <a:rPr lang="hr-HR" sz="2800" baseline="-25000" dirty="0" err="1"/>
              <a:t>kj</a:t>
            </a:r>
            <a:r>
              <a:rPr lang="hr-HR" sz="2800" dirty="0"/>
              <a:t> </a:t>
            </a:r>
            <a:r>
              <a:rPr lang="hr-HR" sz="2800" dirty="0" smtClean="0"/>
              <a:t>=[</a:t>
            </a:r>
            <a:r>
              <a:rPr lang="hr-HR" sz="2800" dirty="0" err="1" smtClean="0"/>
              <a:t>Σ</a:t>
            </a:r>
            <a:r>
              <a:rPr lang="hr-HR" sz="2800" dirty="0" smtClean="0"/>
              <a:t>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78947" y="3759034"/>
                <a:ext cx="1361905" cy="544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ak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𝑛𝑒𝑡𝑘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47" y="3759034"/>
                <a:ext cx="1361905" cy="544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75232" y="3743457"/>
                <a:ext cx="1361905" cy="575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netk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𝑎𝑗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2" y="3743457"/>
                <a:ext cx="1361905" cy="5752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3066578" y="3720108"/>
            <a:ext cx="31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 dirty="0"/>
              <a:t>]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67478" y="3742625"/>
                <a:ext cx="1361905" cy="575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aj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𝑛𝑒𝑡𝑗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78" y="3742625"/>
                <a:ext cx="1361905" cy="5752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627877" y="3725691"/>
                <a:ext cx="1361905" cy="575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netj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𝑤𝑗𝑖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77" y="3725691"/>
                <a:ext cx="1361905" cy="575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345362" y="4674345"/>
            <a:ext cx="8934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∆</a:t>
            </a:r>
            <a:r>
              <a:rPr lang="hr-HR" sz="2800" dirty="0" err="1"/>
              <a:t>w</a:t>
            </a:r>
            <a:r>
              <a:rPr lang="hr-HR" sz="2800" baseline="-25000" dirty="0" err="1"/>
              <a:t>kj</a:t>
            </a:r>
            <a:r>
              <a:rPr lang="hr-HR" sz="2800" dirty="0"/>
              <a:t> </a:t>
            </a:r>
            <a:r>
              <a:rPr lang="hr-HR" sz="2800" dirty="0" smtClean="0"/>
              <a:t>=[</a:t>
            </a:r>
            <a:r>
              <a:rPr lang="hr-HR" sz="2800" dirty="0" err="1" smtClean="0"/>
              <a:t>Σ</a:t>
            </a:r>
            <a:r>
              <a:rPr lang="hr-HR" sz="2800" dirty="0"/>
              <a:t>(</a:t>
            </a:r>
            <a:r>
              <a:rPr lang="hr-HR" sz="2800" dirty="0" err="1"/>
              <a:t>t</a:t>
            </a:r>
            <a:r>
              <a:rPr lang="hr-HR" sz="2800" baseline="-25000" dirty="0" err="1"/>
              <a:t>k</a:t>
            </a:r>
            <a:r>
              <a:rPr lang="hr-HR" sz="2800" dirty="0"/>
              <a:t>− </a:t>
            </a:r>
            <a:r>
              <a:rPr lang="hr-HR" sz="2800" dirty="0" err="1"/>
              <a:t>a</a:t>
            </a:r>
            <a:r>
              <a:rPr lang="hr-HR" sz="2800" baseline="-25000" dirty="0" err="1"/>
              <a:t>k</a:t>
            </a:r>
            <a:r>
              <a:rPr lang="hr-HR" sz="2800" dirty="0"/>
              <a:t>) </a:t>
            </a:r>
            <a:r>
              <a:rPr lang="hr-HR" sz="2800" dirty="0" err="1"/>
              <a:t>a</a:t>
            </a:r>
            <a:r>
              <a:rPr lang="hr-HR" sz="2800" baseline="-25000" dirty="0" err="1"/>
              <a:t>k</a:t>
            </a:r>
            <a:r>
              <a:rPr lang="hr-HR" sz="2800" dirty="0"/>
              <a:t> (1 − </a:t>
            </a:r>
            <a:r>
              <a:rPr lang="hr-HR" sz="2800" dirty="0" err="1"/>
              <a:t>a</a:t>
            </a:r>
            <a:r>
              <a:rPr lang="hr-HR" sz="2800" baseline="-25000" dirty="0" err="1"/>
              <a:t>k</a:t>
            </a:r>
            <a:r>
              <a:rPr lang="hr-HR" sz="2800" dirty="0"/>
              <a:t> </a:t>
            </a:r>
            <a:r>
              <a:rPr lang="hr-HR" sz="2800" dirty="0" smtClean="0"/>
              <a:t>)</a:t>
            </a:r>
            <a:r>
              <a:rPr lang="hr-HR" sz="2800" dirty="0" err="1" smtClean="0"/>
              <a:t>w</a:t>
            </a:r>
            <a:r>
              <a:rPr lang="hr-HR" sz="2800" baseline="-25000" dirty="0" err="1" smtClean="0"/>
              <a:t>kj</a:t>
            </a:r>
            <a:r>
              <a:rPr lang="hr-HR" sz="2800" dirty="0" smtClean="0"/>
              <a:t>]a</a:t>
            </a:r>
            <a:r>
              <a:rPr lang="hr-HR" sz="2800" baseline="-25000" dirty="0" smtClean="0"/>
              <a:t>j</a:t>
            </a:r>
            <a:r>
              <a:rPr lang="hr-HR" sz="2800" dirty="0" smtClean="0"/>
              <a:t>(1-a</a:t>
            </a:r>
            <a:r>
              <a:rPr lang="hr-HR" sz="2800" baseline="-25000" dirty="0" smtClean="0"/>
              <a:t>j</a:t>
            </a:r>
            <a:r>
              <a:rPr lang="hr-HR" sz="2800" dirty="0" smtClean="0"/>
              <a:t>)</a:t>
            </a:r>
            <a:r>
              <a:rPr lang="hr-HR" sz="2800" dirty="0" err="1" smtClean="0"/>
              <a:t>a</a:t>
            </a:r>
            <a:r>
              <a:rPr lang="hr-HR" sz="2800" baseline="-25000" dirty="0" err="1" smtClean="0"/>
              <a:t>i</a:t>
            </a:r>
            <a:r>
              <a:rPr lang="hr-HR" sz="2800" baseline="-25000" dirty="0" smtClean="0"/>
              <a:t>    </a:t>
            </a:r>
            <a:r>
              <a:rPr lang="hr-HR" sz="2800" dirty="0" smtClean="0"/>
              <a:t>= [</a:t>
            </a:r>
            <a:r>
              <a:rPr lang="hr-HR" sz="2800" dirty="0" err="1" smtClean="0"/>
              <a:t>Σ</a:t>
            </a:r>
            <a:r>
              <a:rPr lang="en-US" sz="2800" dirty="0"/>
              <a:t>𝓢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kj</a:t>
            </a:r>
            <a:r>
              <a:rPr lang="en-US" sz="2800" dirty="0" smtClean="0"/>
              <a:t>]</a:t>
            </a:r>
            <a:r>
              <a:rPr lang="hr-HR" sz="2800" dirty="0"/>
              <a:t> a</a:t>
            </a:r>
            <a:r>
              <a:rPr lang="hr-HR" sz="2800" baseline="-25000" dirty="0"/>
              <a:t>j</a:t>
            </a:r>
            <a:r>
              <a:rPr lang="hr-HR" sz="2800" dirty="0"/>
              <a:t>(1-a</a:t>
            </a:r>
            <a:r>
              <a:rPr lang="hr-HR" sz="2800" baseline="-25000" dirty="0"/>
              <a:t>j</a:t>
            </a:r>
            <a:r>
              <a:rPr lang="hr-HR" sz="2800" dirty="0"/>
              <a:t>)</a:t>
            </a:r>
            <a:r>
              <a:rPr lang="hr-HR" sz="2800" dirty="0" err="1"/>
              <a:t>a</a:t>
            </a:r>
            <a:r>
              <a:rPr lang="hr-HR" sz="2800" baseline="-25000" dirty="0" err="1"/>
              <a:t>i</a:t>
            </a:r>
            <a:endParaRPr lang="en-US" sz="2800" dirty="0"/>
          </a:p>
          <a:p>
            <a:r>
              <a:rPr lang="hr-HR" sz="2800" dirty="0" smtClean="0"/>
              <a:t> 				</a:t>
            </a:r>
            <a:r>
              <a:rPr lang="pl-PL" sz="2800" dirty="0" smtClean="0"/>
              <a:t>∆</a:t>
            </a:r>
            <a:r>
              <a:rPr lang="pl-PL" sz="2800" dirty="0" err="1" smtClean="0"/>
              <a:t>w</a:t>
            </a:r>
            <a:r>
              <a:rPr lang="pl-PL" sz="2800" baseline="-25000" dirty="0" err="1" smtClean="0"/>
              <a:t>ji</a:t>
            </a:r>
            <a:r>
              <a:rPr lang="pl-PL" sz="2800" dirty="0" smtClean="0"/>
              <a:t> </a:t>
            </a:r>
            <a:r>
              <a:rPr lang="pl-PL" sz="2800" dirty="0"/>
              <a:t>= </a:t>
            </a:r>
            <a:r>
              <a:rPr lang="en-US" sz="2800" dirty="0" smtClean="0"/>
              <a:t>𝓢</a:t>
            </a:r>
            <a:r>
              <a:rPr lang="en-US" sz="2800" baseline="-25000" dirty="0" smtClean="0"/>
              <a:t>j</a:t>
            </a:r>
            <a:r>
              <a:rPr lang="pl-PL" sz="2800" dirty="0" err="1" smtClean="0"/>
              <a:t>a</a:t>
            </a:r>
            <a:r>
              <a:rPr lang="pl-PL" sz="2800" baseline="-25000" dirty="0" err="1" smtClean="0"/>
              <a:t>i</a:t>
            </a:r>
            <a:endParaRPr lang="en-US" sz="2800" dirty="0"/>
          </a:p>
          <a:p>
            <a:r>
              <a:rPr lang="hr-HR" sz="2800" dirty="0" smtClean="0"/>
              <a:t>  </a:t>
            </a:r>
            <a:endParaRPr lang="en-US" sz="2800" dirty="0"/>
          </a:p>
        </p:txBody>
      </p:sp>
      <p:sp>
        <p:nvSpPr>
          <p:cNvPr id="59" name="Left Brace 58"/>
          <p:cNvSpPr/>
          <p:nvPr/>
        </p:nvSpPr>
        <p:spPr>
          <a:xfrm rot="5400000">
            <a:off x="2536055" y="3654444"/>
            <a:ext cx="353384" cy="1944466"/>
          </a:xfrm>
          <a:prstGeom prst="leftBrace">
            <a:avLst>
              <a:gd name="adj1" fmla="val 8333"/>
              <a:gd name="adj2" fmla="val 5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09456" y="429379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𝓢</a:t>
            </a:r>
            <a:r>
              <a:rPr lang="en-US" baseline="-25000" dirty="0" smtClean="0"/>
              <a:t>k</a:t>
            </a:r>
            <a:endParaRPr lang="en-US" dirty="0"/>
          </a:p>
        </p:txBody>
      </p:sp>
      <p:sp>
        <p:nvSpPr>
          <p:cNvPr id="61" name="Left Brace 60"/>
          <p:cNvSpPr/>
          <p:nvPr/>
        </p:nvSpPr>
        <p:spPr>
          <a:xfrm rot="5400000">
            <a:off x="7022042" y="3519812"/>
            <a:ext cx="353384" cy="1944466"/>
          </a:xfrm>
          <a:prstGeom prst="leftBrace">
            <a:avLst>
              <a:gd name="adj1" fmla="val 8333"/>
              <a:gd name="adj2" fmla="val 5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988076" y="390641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𝓢</a:t>
            </a:r>
            <a:r>
              <a:rPr lang="en-US" baseline="-25000" dirty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5571" y="308802"/>
            <a:ext cx="87317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Types of Gradient Descent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5571" y="1359378"/>
            <a:ext cx="493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 smtClean="0">
                <a:solidFill>
                  <a:srgbClr val="46535E"/>
                </a:solidFill>
              </a:rPr>
              <a:t>Batch </a:t>
            </a:r>
            <a:r>
              <a:rPr lang="en-US" sz="2800" b="1" dirty="0">
                <a:solidFill>
                  <a:srgbClr val="46535E"/>
                </a:solidFill>
              </a:rPr>
              <a:t>Gradient </a:t>
            </a:r>
            <a:r>
              <a:rPr lang="en-US" sz="2800" b="1" dirty="0" smtClean="0">
                <a:solidFill>
                  <a:srgbClr val="46535E"/>
                </a:solidFill>
              </a:rPr>
              <a:t>Descent</a:t>
            </a:r>
            <a:endParaRPr lang="en-US" sz="2800" b="1" i="0" dirty="0">
              <a:solidFill>
                <a:srgbClr val="46535E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19" y="2009844"/>
            <a:ext cx="9022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dirty="0"/>
              <a:t>we use the complete dataset available to compute the gradient of cost function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charset="2"/>
              <a:buChar char="v"/>
            </a:pPr>
            <a:endParaRPr lang="en-US" sz="2400" dirty="0"/>
          </a:p>
          <a:p>
            <a:pPr marL="342900" indent="-342900">
              <a:buFont typeface="Wingdings" charset="2"/>
              <a:buChar char="v"/>
            </a:pPr>
            <a:r>
              <a:rPr lang="en-US" sz="2400" dirty="0"/>
              <a:t>batch gradient descent can be very slow and is intractable for datasets that don't fit in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Wingdings" charset="2"/>
              <a:buChar char="v"/>
            </a:pPr>
            <a:endParaRPr lang="en-US" sz="2400" dirty="0" smtClean="0"/>
          </a:p>
          <a:p>
            <a:pPr marL="342900" indent="-342900">
              <a:buFont typeface="Wingdings" charset="2"/>
              <a:buChar char="v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67" y="3783656"/>
            <a:ext cx="4047066" cy="20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652" y="1112378"/>
            <a:ext cx="9022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dirty="0"/>
              <a:t>we use the </a:t>
            </a:r>
            <a:r>
              <a:rPr lang="en-US" sz="2400" dirty="0" smtClean="0"/>
              <a:t>1 training Example to </a:t>
            </a:r>
            <a:r>
              <a:rPr lang="en-US" sz="2400" dirty="0"/>
              <a:t>compute the gradient of cost function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charset="2"/>
              <a:buChar char="v"/>
            </a:pPr>
            <a:endParaRPr lang="en-US" sz="2400" dirty="0"/>
          </a:p>
          <a:p>
            <a:pPr marL="342900" indent="-342900">
              <a:buFont typeface="Wingdings" charset="2"/>
              <a:buChar char="v"/>
            </a:pPr>
            <a:r>
              <a:rPr lang="en-US" sz="2400" dirty="0" smtClean="0"/>
              <a:t>Stochastic gradient </a:t>
            </a:r>
            <a:r>
              <a:rPr lang="en-US" sz="2400" dirty="0"/>
              <a:t>descent </a:t>
            </a:r>
            <a:r>
              <a:rPr lang="en-US" sz="2400" dirty="0" smtClean="0"/>
              <a:t>is very fast but accuracy is low</a:t>
            </a:r>
          </a:p>
          <a:p>
            <a:pPr marL="342900" indent="-342900">
              <a:buFont typeface="Wingdings" charset="2"/>
              <a:buChar char="v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642496"/>
            <a:ext cx="3695700" cy="3162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8416" y="303833"/>
            <a:ext cx="67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Stochastic Gradient Descent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652" y="1112378"/>
            <a:ext cx="9022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dirty="0"/>
              <a:t>we use the </a:t>
            </a:r>
            <a:r>
              <a:rPr lang="en-US" sz="2400" dirty="0" smtClean="0"/>
              <a:t>a batch of m training Example to </a:t>
            </a:r>
            <a:r>
              <a:rPr lang="en-US" sz="2400" dirty="0"/>
              <a:t>compute the gradient of cost function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charset="2"/>
              <a:buChar char="v"/>
            </a:pPr>
            <a:endParaRPr lang="en-US" sz="2400" dirty="0"/>
          </a:p>
          <a:p>
            <a:pPr marL="342900" indent="-342900">
              <a:buFont typeface="Wingdings" charset="2"/>
              <a:buChar char="v"/>
            </a:pPr>
            <a:r>
              <a:rPr lang="en-US" sz="2400" dirty="0" smtClean="0"/>
              <a:t>Mini Batch gradient </a:t>
            </a:r>
            <a:r>
              <a:rPr lang="en-US" sz="2400" dirty="0"/>
              <a:t>descent </a:t>
            </a:r>
            <a:r>
              <a:rPr lang="en-US" sz="2400" dirty="0" smtClean="0"/>
              <a:t>is faster then batch and accuracy is higher than Stochastic</a:t>
            </a:r>
          </a:p>
          <a:p>
            <a:pPr marL="342900" indent="-342900">
              <a:buFont typeface="Wingdings" charset="2"/>
              <a:buChar char="v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78416" y="303833"/>
            <a:ext cx="67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Mini Batch Gradient Descent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34" y="3259161"/>
            <a:ext cx="4203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677333"/>
            <a:ext cx="9486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9971" y="393469"/>
            <a:ext cx="104589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Problem Solving XOR Using </a:t>
            </a:r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Neural Networks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61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8771" y="2188402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Q/A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8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8371" y="190269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Topics for today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667" y="1507067"/>
            <a:ext cx="8144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Vectors revisit</a:t>
            </a:r>
          </a:p>
          <a:p>
            <a:pPr marL="285750" indent="-285750">
              <a:buFont typeface="Wingdings" charset="2"/>
              <a:buChar char="v"/>
            </a:pPr>
            <a:endParaRPr lang="en-US" sz="2400" dirty="0"/>
          </a:p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Perceptron learning</a:t>
            </a:r>
          </a:p>
          <a:p>
            <a:pPr marL="285750" indent="-285750">
              <a:buFont typeface="Wingdings" charset="2"/>
              <a:buChar char="v"/>
            </a:pPr>
            <a:endParaRPr lang="en-US" sz="2400" dirty="0" smtClean="0"/>
          </a:p>
          <a:p>
            <a:pPr marL="285750" indent="-285750">
              <a:buFont typeface="Wingdings" charset="2"/>
              <a:buChar char="v"/>
            </a:pPr>
            <a:r>
              <a:rPr lang="en-US" sz="2400" dirty="0" smtClean="0"/>
              <a:t>Moving from Perceptron to Neural Networks (Derivation)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1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9692" y="274935"/>
            <a:ext cx="6985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 Neural Networks 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692" y="1456267"/>
            <a:ext cx="10689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As the number of quadratic, cubic or high order independent variables  increase the regression model becomes more computationally expensive. </a:t>
            </a:r>
            <a:r>
              <a:rPr lang="is-IS" sz="2000" dirty="0" smtClean="0"/>
              <a:t>For Ex if we have say 100 features and we want to include the combination of features such as (x1^2,x1.x2,x1.x3..x1.x100,x2^2,...........,x100^x100) then 100 features are now appx. 5000 . Regression is not good with so much quadratic or higher order features.</a:t>
            </a:r>
          </a:p>
          <a:p>
            <a:pPr marL="285750" indent="-285750">
              <a:buFont typeface="Arial" charset="0"/>
              <a:buChar char="•"/>
            </a:pPr>
            <a:endParaRPr lang="is-IS" sz="2000" dirty="0"/>
          </a:p>
          <a:p>
            <a:pPr marL="285750" indent="-285750">
              <a:buFont typeface="Arial" charset="0"/>
              <a:buChar char="•"/>
            </a:pPr>
            <a:endParaRPr lang="is-I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96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5171" y="156402"/>
            <a:ext cx="8545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Little bit of Algebra here </a:t>
            </a:r>
            <a:r>
              <a:rPr lang="is-I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…..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984603"/>
            <a:ext cx="5422900" cy="3300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1219199"/>
            <a:ext cx="3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Dot Product of 2 vectors </a:t>
            </a:r>
            <a:endParaRPr lang="en-US" sz="2400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1697797"/>
            <a:ext cx="4357867" cy="3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634" y="541866"/>
            <a:ext cx="982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Equation of a plane using a Normal vector and position vector </a:t>
            </a:r>
            <a:r>
              <a:rPr lang="en-US" sz="2400" b="1" i="1" smtClean="0"/>
              <a:t>passing through the plane  </a:t>
            </a:r>
            <a:endParaRPr lang="en-US" sz="2400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" y="1707836"/>
            <a:ext cx="3175000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33" y="1707836"/>
            <a:ext cx="57531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16" y="3073503"/>
            <a:ext cx="4660900" cy="10503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4430121"/>
            <a:ext cx="4938183" cy="4170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42" y="5102404"/>
            <a:ext cx="3528597" cy="5145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51" y="2326935"/>
            <a:ext cx="1815098" cy="5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0104" y="207202"/>
            <a:ext cx="112040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Single layer Neural network (PERCEPTRON)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866" y="1891347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perceptron takes several binary inputs, x1,x2,…x1,x2,…, and produces a single binary 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04" y="2845454"/>
            <a:ext cx="5229225" cy="25812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40133" y="3113969"/>
            <a:ext cx="440266" cy="355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47315" y="4200192"/>
            <a:ext cx="440266" cy="355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74000" y="4275271"/>
            <a:ext cx="440266" cy="355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91868" y="4266737"/>
            <a:ext cx="440266" cy="355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  <a:endCxn id="6" idx="3"/>
          </p:cNvCxnSpPr>
          <p:nvPr/>
        </p:nvCxnSpPr>
        <p:spPr>
          <a:xfrm flipV="1">
            <a:off x="7112001" y="3417493"/>
            <a:ext cx="792607" cy="84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6" idx="4"/>
          </p:cNvCxnSpPr>
          <p:nvPr/>
        </p:nvCxnSpPr>
        <p:spPr>
          <a:xfrm flipH="1" flipV="1">
            <a:off x="8060266" y="3469569"/>
            <a:ext cx="33867" cy="8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6" idx="5"/>
          </p:cNvCxnSpPr>
          <p:nvPr/>
        </p:nvCxnSpPr>
        <p:spPr>
          <a:xfrm flipH="1" flipV="1">
            <a:off x="8215924" y="3417493"/>
            <a:ext cx="951524" cy="78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64461" y="4601879"/>
            <a:ext cx="30608" cy="44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094133" y="4675649"/>
            <a:ext cx="13674" cy="4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169078" y="4567765"/>
            <a:ext cx="30608" cy="44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43184" y="4275271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45881" y="4192447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87549" y="4257181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34533" y="3456300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84866" y="3780652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</a:t>
            </a:r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24757" y="3713524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2665" y="3071113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y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784080" y="4199313"/>
            <a:ext cx="440266" cy="355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781019" y="4179386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8280399" y="3350108"/>
            <a:ext cx="1557545" cy="88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883231" y="3461170"/>
            <a:ext cx="5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43110" y="2767895"/>
            <a:ext cx="11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=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780899" y="2108050"/>
            <a:ext cx="571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+mj-lt"/>
              </a:rPr>
              <a:t>{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48899" y="2475514"/>
            <a:ext cx="210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If </a:t>
            </a:r>
            <a:r>
              <a:rPr lang="en-US" dirty="0" err="1" smtClean="0"/>
              <a:t>Σw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θ</a:t>
            </a:r>
            <a:r>
              <a:rPr lang="en-US" dirty="0" smtClean="0"/>
              <a:t> &gt; 0</a:t>
            </a:r>
            <a:endParaRPr lang="en-US" dirty="0"/>
          </a:p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86626" y="2917818"/>
            <a:ext cx="210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        otherwise</a:t>
            </a:r>
            <a:endParaRPr lang="en-US" dirty="0"/>
          </a:p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8777" y="5082767"/>
            <a:ext cx="11315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an extra component with value 1 to each input vector. The “bias” weight on this component is minus the threshold. Now we can forget the threshold. </a:t>
            </a:r>
          </a:p>
        </p:txBody>
      </p:sp>
    </p:spTree>
    <p:extLst>
      <p:ext uri="{BB962C8B-B14F-4D97-AF65-F5344CB8AC3E}">
        <p14:creationId xmlns:p14="http://schemas.microsoft.com/office/powerpoint/2010/main" val="11178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810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552962" y="329737"/>
            <a:ext cx="5395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133" y="1253067"/>
            <a:ext cx="10854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Suppose we take all the weights and biases in a network of </a:t>
            </a:r>
            <a:r>
              <a:rPr lang="en-US" sz="3600" dirty="0" err="1"/>
              <a:t>perceptrons</a:t>
            </a:r>
            <a:r>
              <a:rPr lang="en-US" sz="3600" dirty="0"/>
              <a:t>, and multiply them by a positive constant, </a:t>
            </a:r>
            <a:r>
              <a:rPr lang="en-US" sz="3600" dirty="0" smtClean="0"/>
              <a:t>c&gt;0</a:t>
            </a:r>
            <a:r>
              <a:rPr lang="en-US" sz="3600" dirty="0"/>
              <a:t>. Show that the </a:t>
            </a:r>
            <a:r>
              <a:rPr lang="en-US" sz="3600" dirty="0" err="1"/>
              <a:t>behaviour</a:t>
            </a:r>
            <a:r>
              <a:rPr lang="en-US" sz="3600" dirty="0"/>
              <a:t> of the network doesn't change.</a:t>
            </a:r>
          </a:p>
        </p:txBody>
      </p:sp>
    </p:spTree>
    <p:extLst>
      <p:ext uri="{BB962C8B-B14F-4D97-AF65-F5344CB8AC3E}">
        <p14:creationId xmlns:p14="http://schemas.microsoft.com/office/powerpoint/2010/main" val="20558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5405"/>
            <a:ext cx="12192000" cy="1005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97361" y="173335"/>
            <a:ext cx="82406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Graphical Understanding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27" y="1096665"/>
            <a:ext cx="4588404" cy="50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40241</TotalTime>
  <Words>1097</Words>
  <Application>Microsoft Macintosh PowerPoint</Application>
  <PresentationFormat>Widescreen</PresentationFormat>
  <Paragraphs>207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Nikhil Bansal</cp:lastModifiedBy>
  <cp:revision>120</cp:revision>
  <dcterms:created xsi:type="dcterms:W3CDTF">2016-09-19T12:17:07Z</dcterms:created>
  <dcterms:modified xsi:type="dcterms:W3CDTF">2017-04-10T07:49:04Z</dcterms:modified>
</cp:coreProperties>
</file>