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83" r:id="rId3"/>
    <p:sldId id="258" r:id="rId4"/>
    <p:sldId id="282" r:id="rId5"/>
    <p:sldId id="259" r:id="rId6"/>
    <p:sldId id="260" r:id="rId7"/>
    <p:sldId id="261" r:id="rId8"/>
    <p:sldId id="262" r:id="rId9"/>
    <p:sldId id="263" r:id="rId10"/>
    <p:sldId id="264" r:id="rId11"/>
    <p:sldId id="265" r:id="rId12"/>
    <p:sldId id="266" r:id="rId13"/>
    <p:sldId id="267" r:id="rId14"/>
    <p:sldId id="268" r:id="rId15"/>
    <p:sldId id="274"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4643"/>
  </p:normalViewPr>
  <p:slideViewPr>
    <p:cSldViewPr snapToGrid="0" snapToObjects="1">
      <p:cViewPr varScale="1">
        <p:scale>
          <a:sx n="115" d="100"/>
          <a:sy n="115" d="100"/>
        </p:scale>
        <p:origin x="23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53ABD-6FFE-0241-BCB2-DA4F87A0D3BA}" type="datetimeFigureOut">
              <a:rPr lang="en-US" smtClean="0"/>
              <a:t>4/17/17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4935A-EB15-0D4E-B294-1BC28511426D}" type="slidenum">
              <a:rPr lang="en-US" smtClean="0"/>
              <a:t>‹#›</a:t>
            </a:fld>
            <a:endParaRPr lang="en-US"/>
          </a:p>
        </p:txBody>
      </p:sp>
    </p:spTree>
    <p:extLst>
      <p:ext uri="{BB962C8B-B14F-4D97-AF65-F5344CB8AC3E}">
        <p14:creationId xmlns:p14="http://schemas.microsoft.com/office/powerpoint/2010/main" val="21578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a:t>
            </a:fld>
            <a:endParaRPr lang="en-US"/>
          </a:p>
        </p:txBody>
      </p:sp>
    </p:spTree>
    <p:extLst>
      <p:ext uri="{BB962C8B-B14F-4D97-AF65-F5344CB8AC3E}">
        <p14:creationId xmlns:p14="http://schemas.microsoft.com/office/powerpoint/2010/main" val="1815931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10</a:t>
            </a:fld>
            <a:endParaRPr lang="en-US"/>
          </a:p>
        </p:txBody>
      </p:sp>
    </p:spTree>
    <p:extLst>
      <p:ext uri="{BB962C8B-B14F-4D97-AF65-F5344CB8AC3E}">
        <p14:creationId xmlns:p14="http://schemas.microsoft.com/office/powerpoint/2010/main" val="1401451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11</a:t>
            </a:fld>
            <a:endParaRPr lang="en-US"/>
          </a:p>
        </p:txBody>
      </p:sp>
    </p:spTree>
    <p:extLst>
      <p:ext uri="{BB962C8B-B14F-4D97-AF65-F5344CB8AC3E}">
        <p14:creationId xmlns:p14="http://schemas.microsoft.com/office/powerpoint/2010/main" val="164952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12</a:t>
            </a:fld>
            <a:endParaRPr lang="en-US"/>
          </a:p>
        </p:txBody>
      </p:sp>
    </p:spTree>
    <p:extLst>
      <p:ext uri="{BB962C8B-B14F-4D97-AF65-F5344CB8AC3E}">
        <p14:creationId xmlns:p14="http://schemas.microsoft.com/office/powerpoint/2010/main" val="626684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13</a:t>
            </a:fld>
            <a:endParaRPr lang="en-US"/>
          </a:p>
        </p:txBody>
      </p:sp>
    </p:spTree>
    <p:extLst>
      <p:ext uri="{BB962C8B-B14F-4D97-AF65-F5344CB8AC3E}">
        <p14:creationId xmlns:p14="http://schemas.microsoft.com/office/powerpoint/2010/main" val="142251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14</a:t>
            </a:fld>
            <a:endParaRPr lang="en-US"/>
          </a:p>
        </p:txBody>
      </p:sp>
    </p:spTree>
    <p:extLst>
      <p:ext uri="{BB962C8B-B14F-4D97-AF65-F5344CB8AC3E}">
        <p14:creationId xmlns:p14="http://schemas.microsoft.com/office/powerpoint/2010/main" val="1493396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15</a:t>
            </a:fld>
            <a:endParaRPr lang="en-US"/>
          </a:p>
        </p:txBody>
      </p:sp>
    </p:spTree>
    <p:extLst>
      <p:ext uri="{BB962C8B-B14F-4D97-AF65-F5344CB8AC3E}">
        <p14:creationId xmlns:p14="http://schemas.microsoft.com/office/powerpoint/2010/main" val="1768034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16</a:t>
            </a:fld>
            <a:endParaRPr lang="en-US"/>
          </a:p>
        </p:txBody>
      </p:sp>
    </p:spTree>
    <p:extLst>
      <p:ext uri="{BB962C8B-B14F-4D97-AF65-F5344CB8AC3E}">
        <p14:creationId xmlns:p14="http://schemas.microsoft.com/office/powerpoint/2010/main" val="161411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2</a:t>
            </a:fld>
            <a:endParaRPr lang="en-US"/>
          </a:p>
        </p:txBody>
      </p:sp>
    </p:spTree>
    <p:extLst>
      <p:ext uri="{BB962C8B-B14F-4D97-AF65-F5344CB8AC3E}">
        <p14:creationId xmlns:p14="http://schemas.microsoft.com/office/powerpoint/2010/main" val="106342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3</a:t>
            </a:fld>
            <a:endParaRPr lang="en-US"/>
          </a:p>
        </p:txBody>
      </p:sp>
    </p:spTree>
    <p:extLst>
      <p:ext uri="{BB962C8B-B14F-4D97-AF65-F5344CB8AC3E}">
        <p14:creationId xmlns:p14="http://schemas.microsoft.com/office/powerpoint/2010/main" val="2125942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4</a:t>
            </a:fld>
            <a:endParaRPr lang="en-US"/>
          </a:p>
        </p:txBody>
      </p:sp>
    </p:spTree>
    <p:extLst>
      <p:ext uri="{BB962C8B-B14F-4D97-AF65-F5344CB8AC3E}">
        <p14:creationId xmlns:p14="http://schemas.microsoft.com/office/powerpoint/2010/main" val="444022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5</a:t>
            </a:fld>
            <a:endParaRPr lang="en-US"/>
          </a:p>
        </p:txBody>
      </p:sp>
    </p:spTree>
    <p:extLst>
      <p:ext uri="{BB962C8B-B14F-4D97-AF65-F5344CB8AC3E}">
        <p14:creationId xmlns:p14="http://schemas.microsoft.com/office/powerpoint/2010/main" val="520295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6</a:t>
            </a:fld>
            <a:endParaRPr lang="en-US"/>
          </a:p>
        </p:txBody>
      </p:sp>
    </p:spTree>
    <p:extLst>
      <p:ext uri="{BB962C8B-B14F-4D97-AF65-F5344CB8AC3E}">
        <p14:creationId xmlns:p14="http://schemas.microsoft.com/office/powerpoint/2010/main" val="1872326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7</a:t>
            </a:fld>
            <a:endParaRPr lang="en-US"/>
          </a:p>
        </p:txBody>
      </p:sp>
    </p:spTree>
    <p:extLst>
      <p:ext uri="{BB962C8B-B14F-4D97-AF65-F5344CB8AC3E}">
        <p14:creationId xmlns:p14="http://schemas.microsoft.com/office/powerpoint/2010/main" val="109900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8</a:t>
            </a:fld>
            <a:endParaRPr lang="en-US"/>
          </a:p>
        </p:txBody>
      </p:sp>
    </p:spTree>
    <p:extLst>
      <p:ext uri="{BB962C8B-B14F-4D97-AF65-F5344CB8AC3E}">
        <p14:creationId xmlns:p14="http://schemas.microsoft.com/office/powerpoint/2010/main" val="1006737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9</a:t>
            </a:fld>
            <a:endParaRPr lang="en-US"/>
          </a:p>
        </p:txBody>
      </p:sp>
    </p:spTree>
    <p:extLst>
      <p:ext uri="{BB962C8B-B14F-4D97-AF65-F5344CB8AC3E}">
        <p14:creationId xmlns:p14="http://schemas.microsoft.com/office/powerpoint/2010/main" val="62314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FA0518-C3CB-D043-B99A-E8001AC74758}"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42F29-28BD-F548-9711-C36C69C3E9B8}" type="slidenum">
              <a:rPr lang="en-US" smtClean="0"/>
              <a:t>‹#›</a:t>
            </a:fld>
            <a:endParaRPr lang="en-US"/>
          </a:p>
        </p:txBody>
      </p:sp>
    </p:spTree>
    <p:extLst>
      <p:ext uri="{BB962C8B-B14F-4D97-AF65-F5344CB8AC3E}">
        <p14:creationId xmlns:p14="http://schemas.microsoft.com/office/powerpoint/2010/main" val="107414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FA0518-C3CB-D043-B99A-E8001AC74758}"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42F29-28BD-F548-9711-C36C69C3E9B8}" type="slidenum">
              <a:rPr lang="en-US" smtClean="0"/>
              <a:t>‹#›</a:t>
            </a:fld>
            <a:endParaRPr lang="en-US"/>
          </a:p>
        </p:txBody>
      </p:sp>
    </p:spTree>
    <p:extLst>
      <p:ext uri="{BB962C8B-B14F-4D97-AF65-F5344CB8AC3E}">
        <p14:creationId xmlns:p14="http://schemas.microsoft.com/office/powerpoint/2010/main" val="200599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FA0518-C3CB-D043-B99A-E8001AC74758}"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42F29-28BD-F548-9711-C36C69C3E9B8}" type="slidenum">
              <a:rPr lang="en-US" smtClean="0"/>
              <a:t>‹#›</a:t>
            </a:fld>
            <a:endParaRPr lang="en-US"/>
          </a:p>
        </p:txBody>
      </p:sp>
    </p:spTree>
    <p:extLst>
      <p:ext uri="{BB962C8B-B14F-4D97-AF65-F5344CB8AC3E}">
        <p14:creationId xmlns:p14="http://schemas.microsoft.com/office/powerpoint/2010/main" val="147652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FA0518-C3CB-D043-B99A-E8001AC74758}"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42F29-28BD-F548-9711-C36C69C3E9B8}" type="slidenum">
              <a:rPr lang="en-US" smtClean="0"/>
              <a:t>‹#›</a:t>
            </a:fld>
            <a:endParaRPr lang="en-US"/>
          </a:p>
        </p:txBody>
      </p:sp>
    </p:spTree>
    <p:extLst>
      <p:ext uri="{BB962C8B-B14F-4D97-AF65-F5344CB8AC3E}">
        <p14:creationId xmlns:p14="http://schemas.microsoft.com/office/powerpoint/2010/main" val="1448403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FA0518-C3CB-D043-B99A-E8001AC74758}"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42F29-28BD-F548-9711-C36C69C3E9B8}" type="slidenum">
              <a:rPr lang="en-US" smtClean="0"/>
              <a:t>‹#›</a:t>
            </a:fld>
            <a:endParaRPr lang="en-US"/>
          </a:p>
        </p:txBody>
      </p:sp>
    </p:spTree>
    <p:extLst>
      <p:ext uri="{BB962C8B-B14F-4D97-AF65-F5344CB8AC3E}">
        <p14:creationId xmlns:p14="http://schemas.microsoft.com/office/powerpoint/2010/main" val="158818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FA0518-C3CB-D043-B99A-E8001AC74758}"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42F29-28BD-F548-9711-C36C69C3E9B8}" type="slidenum">
              <a:rPr lang="en-US" smtClean="0"/>
              <a:t>‹#›</a:t>
            </a:fld>
            <a:endParaRPr lang="en-US"/>
          </a:p>
        </p:txBody>
      </p:sp>
    </p:spTree>
    <p:extLst>
      <p:ext uri="{BB962C8B-B14F-4D97-AF65-F5344CB8AC3E}">
        <p14:creationId xmlns:p14="http://schemas.microsoft.com/office/powerpoint/2010/main" val="152072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FA0518-C3CB-D043-B99A-E8001AC74758}" type="datetimeFigureOut">
              <a:rPr lang="en-US" smtClean="0"/>
              <a:t>4/17/17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042F29-28BD-F548-9711-C36C69C3E9B8}" type="slidenum">
              <a:rPr lang="en-US" smtClean="0"/>
              <a:t>‹#›</a:t>
            </a:fld>
            <a:endParaRPr lang="en-US"/>
          </a:p>
        </p:txBody>
      </p:sp>
    </p:spTree>
    <p:extLst>
      <p:ext uri="{BB962C8B-B14F-4D97-AF65-F5344CB8AC3E}">
        <p14:creationId xmlns:p14="http://schemas.microsoft.com/office/powerpoint/2010/main" val="164923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FA0518-C3CB-D043-B99A-E8001AC74758}" type="datetimeFigureOut">
              <a:rPr lang="en-US" smtClean="0"/>
              <a:t>4/17/17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042F29-28BD-F548-9711-C36C69C3E9B8}" type="slidenum">
              <a:rPr lang="en-US" smtClean="0"/>
              <a:t>‹#›</a:t>
            </a:fld>
            <a:endParaRPr lang="en-US"/>
          </a:p>
        </p:txBody>
      </p:sp>
    </p:spTree>
    <p:extLst>
      <p:ext uri="{BB962C8B-B14F-4D97-AF65-F5344CB8AC3E}">
        <p14:creationId xmlns:p14="http://schemas.microsoft.com/office/powerpoint/2010/main" val="111307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A0518-C3CB-D043-B99A-E8001AC74758}" type="datetimeFigureOut">
              <a:rPr lang="en-US" smtClean="0"/>
              <a:t>4/17/17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042F29-28BD-F548-9711-C36C69C3E9B8}" type="slidenum">
              <a:rPr lang="en-US" smtClean="0"/>
              <a:t>‹#›</a:t>
            </a:fld>
            <a:endParaRPr lang="en-US"/>
          </a:p>
        </p:txBody>
      </p:sp>
    </p:spTree>
    <p:extLst>
      <p:ext uri="{BB962C8B-B14F-4D97-AF65-F5344CB8AC3E}">
        <p14:creationId xmlns:p14="http://schemas.microsoft.com/office/powerpoint/2010/main" val="781695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FA0518-C3CB-D043-B99A-E8001AC74758}"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42F29-28BD-F548-9711-C36C69C3E9B8}" type="slidenum">
              <a:rPr lang="en-US" smtClean="0"/>
              <a:t>‹#›</a:t>
            </a:fld>
            <a:endParaRPr lang="en-US"/>
          </a:p>
        </p:txBody>
      </p:sp>
    </p:spTree>
    <p:extLst>
      <p:ext uri="{BB962C8B-B14F-4D97-AF65-F5344CB8AC3E}">
        <p14:creationId xmlns:p14="http://schemas.microsoft.com/office/powerpoint/2010/main" val="179819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FA0518-C3CB-D043-B99A-E8001AC74758}"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42F29-28BD-F548-9711-C36C69C3E9B8}" type="slidenum">
              <a:rPr lang="en-US" smtClean="0"/>
              <a:t>‹#›</a:t>
            </a:fld>
            <a:endParaRPr lang="en-US"/>
          </a:p>
        </p:txBody>
      </p:sp>
    </p:spTree>
    <p:extLst>
      <p:ext uri="{BB962C8B-B14F-4D97-AF65-F5344CB8AC3E}">
        <p14:creationId xmlns:p14="http://schemas.microsoft.com/office/powerpoint/2010/main" val="721782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A0518-C3CB-D043-B99A-E8001AC74758}" type="datetimeFigureOut">
              <a:rPr lang="en-US" smtClean="0"/>
              <a:t>4/17/17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42F29-28BD-F548-9711-C36C69C3E9B8}" type="slidenum">
              <a:rPr lang="en-US" smtClean="0"/>
              <a:t>‹#›</a:t>
            </a:fld>
            <a:endParaRPr lang="en-US"/>
          </a:p>
        </p:txBody>
      </p:sp>
    </p:spTree>
    <p:extLst>
      <p:ext uri="{BB962C8B-B14F-4D97-AF65-F5344CB8AC3E}">
        <p14:creationId xmlns:p14="http://schemas.microsoft.com/office/powerpoint/2010/main" val="1322388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hyperlink" Target="https://en.wikipedia.org/wiki/Kernel_method"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044266"/>
          </a:xfrm>
          <a:prstGeom prst="rect">
            <a:avLst/>
          </a:prstGeom>
        </p:spPr>
      </p:pic>
    </p:spTree>
    <p:extLst>
      <p:ext uri="{BB962C8B-B14F-4D97-AF65-F5344CB8AC3E}">
        <p14:creationId xmlns:p14="http://schemas.microsoft.com/office/powerpoint/2010/main" val="1618771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589" y="548821"/>
            <a:ext cx="3153436" cy="204197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589" y="2733675"/>
            <a:ext cx="3452522" cy="2324100"/>
          </a:xfrm>
          <a:prstGeom prst="rect">
            <a:avLst/>
          </a:prstGeom>
        </p:spPr>
      </p:pic>
      <p:sp>
        <p:nvSpPr>
          <p:cNvPr id="5" name="TextBox 4"/>
          <p:cNvSpPr txBox="1"/>
          <p:nvPr/>
        </p:nvSpPr>
        <p:spPr>
          <a:xfrm>
            <a:off x="5674179" y="2272010"/>
            <a:ext cx="5643563" cy="923330"/>
          </a:xfrm>
          <a:prstGeom prst="rect">
            <a:avLst/>
          </a:prstGeom>
          <a:noFill/>
        </p:spPr>
        <p:txBody>
          <a:bodyPr wrap="square" rtlCol="0">
            <a:spAutoFit/>
          </a:bodyPr>
          <a:lstStyle/>
          <a:p>
            <a:r>
              <a:rPr lang="en-US" dirty="0"/>
              <a:t>SVM has a feature to ignore </a:t>
            </a:r>
            <a:r>
              <a:rPr lang="en-US" b="1" i="1" u="sng" dirty="0"/>
              <a:t>outliers</a:t>
            </a:r>
            <a:r>
              <a:rPr lang="en-US" dirty="0"/>
              <a:t> and find the hyper-plane that has maximum margin. Hence, we can say, SVM is robust to </a:t>
            </a:r>
            <a:r>
              <a:rPr lang="en-US" b="1" i="1" u="sng" dirty="0"/>
              <a:t>outliers</a:t>
            </a:r>
            <a:r>
              <a:rPr lang="en-US" dirty="0"/>
              <a:t>.</a:t>
            </a:r>
          </a:p>
        </p:txBody>
      </p:sp>
    </p:spTree>
    <p:extLst>
      <p:ext uri="{BB962C8B-B14F-4D97-AF65-F5344CB8AC3E}">
        <p14:creationId xmlns:p14="http://schemas.microsoft.com/office/powerpoint/2010/main" val="2045348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85603"/>
            <a:ext cx="4430713" cy="3829938"/>
          </a:xfrm>
          <a:prstGeom prst="rect">
            <a:avLst/>
          </a:prstGeom>
        </p:spPr>
      </p:pic>
      <p:sp>
        <p:nvSpPr>
          <p:cNvPr id="5" name="Rectangle 4"/>
          <p:cNvSpPr/>
          <p:nvPr/>
        </p:nvSpPr>
        <p:spPr>
          <a:xfrm>
            <a:off x="-380907" y="122559"/>
            <a:ext cx="11702050"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Can we have </a:t>
            </a:r>
            <a:r>
              <a:rPr lang="en-US" sz="54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 linear line/hyperplane </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0022" y="1569482"/>
            <a:ext cx="4040527" cy="3446059"/>
          </a:xfrm>
          <a:prstGeom prst="rect">
            <a:avLst/>
          </a:prstGeom>
        </p:spPr>
      </p:pic>
      <p:sp>
        <p:nvSpPr>
          <p:cNvPr id="7" name="TextBox 6"/>
          <p:cNvSpPr txBox="1"/>
          <p:nvPr/>
        </p:nvSpPr>
        <p:spPr>
          <a:xfrm>
            <a:off x="4310743" y="2710685"/>
            <a:ext cx="4201885" cy="1477328"/>
          </a:xfrm>
          <a:prstGeom prst="rect">
            <a:avLst/>
          </a:prstGeom>
          <a:noFill/>
        </p:spPr>
        <p:txBody>
          <a:bodyPr wrap="square" rtlCol="0">
            <a:spAutoFit/>
          </a:bodyPr>
          <a:lstStyle/>
          <a:p>
            <a:r>
              <a:rPr lang="en-US" dirty="0"/>
              <a:t>SVM can solve this problem. Easily! It solves this problem by introducing additional feature. Here, we will add a new feature z=x^2+y^2. Now, let’s plot the data points on axis x and z:</a:t>
            </a:r>
          </a:p>
        </p:txBody>
      </p:sp>
      <p:sp>
        <p:nvSpPr>
          <p:cNvPr id="8" name="TextBox 7"/>
          <p:cNvSpPr txBox="1"/>
          <p:nvPr/>
        </p:nvSpPr>
        <p:spPr>
          <a:xfrm>
            <a:off x="838200" y="5015541"/>
            <a:ext cx="8850086" cy="646331"/>
          </a:xfrm>
          <a:prstGeom prst="rect">
            <a:avLst/>
          </a:prstGeom>
          <a:noFill/>
        </p:spPr>
        <p:txBody>
          <a:bodyPr wrap="square" rtlCol="0">
            <a:spAutoFit/>
          </a:bodyPr>
          <a:lstStyle/>
          <a:p>
            <a:r>
              <a:rPr lang="en-US" dirty="0" smtClean="0"/>
              <a:t>We will not add the feature </a:t>
            </a:r>
            <a:r>
              <a:rPr lang="en-US" dirty="0"/>
              <a:t>manually to have a </a:t>
            </a:r>
            <a:r>
              <a:rPr lang="en-US" dirty="0" smtClean="0"/>
              <a:t>hyper-plane. SVM </a:t>
            </a:r>
            <a:r>
              <a:rPr lang="en-US" dirty="0"/>
              <a:t>has a technique called the </a:t>
            </a:r>
            <a:r>
              <a:rPr lang="en-US" b="1" dirty="0">
                <a:hlinkClick r:id="rId6"/>
              </a:rPr>
              <a:t>kernel</a:t>
            </a:r>
            <a:r>
              <a:rPr lang="en-US" b="1" dirty="0"/>
              <a:t> </a:t>
            </a:r>
            <a:r>
              <a:rPr lang="en-US" b="1" dirty="0" smtClean="0"/>
              <a:t>trick. I</a:t>
            </a:r>
            <a:r>
              <a:rPr lang="en-US" dirty="0" smtClean="0"/>
              <a:t>t </a:t>
            </a:r>
            <a:r>
              <a:rPr lang="en-US" dirty="0"/>
              <a:t>is mostly useful in non-linear separation problem</a:t>
            </a:r>
          </a:p>
        </p:txBody>
      </p:sp>
    </p:spTree>
    <p:extLst>
      <p:ext uri="{BB962C8B-B14F-4D97-AF65-F5344CB8AC3E}">
        <p14:creationId xmlns:p14="http://schemas.microsoft.com/office/powerpoint/2010/main" val="595560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2" name="Rectangle 1"/>
          <p:cNvSpPr/>
          <p:nvPr/>
        </p:nvSpPr>
        <p:spPr>
          <a:xfrm>
            <a:off x="1118600" y="218088"/>
            <a:ext cx="10246086" cy="1754326"/>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What is Margin and how does it </a:t>
            </a:r>
            <a:r>
              <a:rPr lang="en-US" sz="54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give optimal hyperplane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965" y="1972414"/>
            <a:ext cx="4999037" cy="3811855"/>
          </a:xfrm>
          <a:prstGeom prst="rect">
            <a:avLst/>
          </a:prstGeom>
        </p:spPr>
      </p:pic>
      <p:sp>
        <p:nvSpPr>
          <p:cNvPr id="4" name="TextBox 3"/>
          <p:cNvSpPr txBox="1"/>
          <p:nvPr/>
        </p:nvSpPr>
        <p:spPr>
          <a:xfrm>
            <a:off x="6096000" y="2157413"/>
            <a:ext cx="5648325" cy="2031325"/>
          </a:xfrm>
          <a:prstGeom prst="rect">
            <a:avLst/>
          </a:prstGeom>
          <a:noFill/>
        </p:spPr>
        <p:txBody>
          <a:bodyPr wrap="square" rtlCol="0">
            <a:spAutoFit/>
          </a:bodyPr>
          <a:lstStyle/>
          <a:p>
            <a:pPr marL="285750" indent="-285750">
              <a:buFont typeface="Arial" charset="0"/>
              <a:buChar char="•"/>
            </a:pPr>
            <a:r>
              <a:rPr lang="en-US" dirty="0"/>
              <a:t>Given a particular hyperplane, we can compute the distance between the hyperplane and the closest data point. Once we have this value, if we double it we will get what is called the </a:t>
            </a:r>
            <a:r>
              <a:rPr lang="en-US" b="1" dirty="0" smtClean="0"/>
              <a:t>margin</a:t>
            </a:r>
          </a:p>
          <a:p>
            <a:pPr marL="285750" indent="-285750">
              <a:buFont typeface="Arial" charset="0"/>
              <a:buChar char="•"/>
            </a:pPr>
            <a:endParaRPr lang="en-US" b="1" dirty="0"/>
          </a:p>
          <a:p>
            <a:pPr marL="285750" indent="-285750">
              <a:buFont typeface="Arial" charset="0"/>
              <a:buChar char="•"/>
            </a:pPr>
            <a:r>
              <a:rPr lang="en-US" dirty="0"/>
              <a:t>Basically the margin is a </a:t>
            </a:r>
            <a:r>
              <a:rPr lang="en-US" b="1" i="1" u="sng" dirty="0"/>
              <a:t>no man's land</a:t>
            </a:r>
            <a:r>
              <a:rPr lang="en-US" dirty="0"/>
              <a:t>. There will never be any data point inside the margin</a:t>
            </a:r>
          </a:p>
        </p:txBody>
      </p:sp>
    </p:spTree>
    <p:extLst>
      <p:ext uri="{BB962C8B-B14F-4D97-AF65-F5344CB8AC3E}">
        <p14:creationId xmlns:p14="http://schemas.microsoft.com/office/powerpoint/2010/main" val="2101267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2" name="Rectangle 1"/>
          <p:cNvSpPr/>
          <p:nvPr/>
        </p:nvSpPr>
        <p:spPr>
          <a:xfrm>
            <a:off x="0" y="196316"/>
            <a:ext cx="8479971"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Not the </a:t>
            </a:r>
            <a:r>
              <a:rPr lang="en-US" sz="54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best hyperplane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822" y="1119646"/>
            <a:ext cx="6156325" cy="4694308"/>
          </a:xfrm>
          <a:prstGeom prst="rect">
            <a:avLst/>
          </a:prstGeom>
        </p:spPr>
      </p:pic>
      <p:sp>
        <p:nvSpPr>
          <p:cNvPr id="6" name="TextBox 5"/>
          <p:cNvSpPr txBox="1"/>
          <p:nvPr/>
        </p:nvSpPr>
        <p:spPr>
          <a:xfrm>
            <a:off x="7968343" y="1469571"/>
            <a:ext cx="3298371" cy="2031325"/>
          </a:xfrm>
          <a:prstGeom prst="rect">
            <a:avLst/>
          </a:prstGeom>
          <a:noFill/>
        </p:spPr>
        <p:txBody>
          <a:bodyPr wrap="square" rtlCol="0">
            <a:spAutoFit/>
          </a:bodyPr>
          <a:lstStyle/>
          <a:p>
            <a:pPr marL="285750" indent="-285750" fontAlgn="base">
              <a:buFont typeface="Arial" charset="0"/>
              <a:buChar char="•"/>
            </a:pPr>
            <a:r>
              <a:rPr lang="en-US" dirty="0"/>
              <a:t>If an hyperplane is very close to a data point, its margin will be small.</a:t>
            </a:r>
          </a:p>
          <a:p>
            <a:pPr marL="285750" indent="-285750" fontAlgn="base">
              <a:buFont typeface="Arial" charset="0"/>
              <a:buChar char="•"/>
            </a:pPr>
            <a:r>
              <a:rPr lang="en-US" dirty="0"/>
              <a:t>The further an hyperplane is from a data point, the larger its margin will be.</a:t>
            </a:r>
          </a:p>
          <a:p>
            <a:endParaRPr lang="en-US" dirty="0"/>
          </a:p>
        </p:txBody>
      </p:sp>
    </p:spTree>
    <p:extLst>
      <p:ext uri="{BB962C8B-B14F-4D97-AF65-F5344CB8AC3E}">
        <p14:creationId xmlns:p14="http://schemas.microsoft.com/office/powerpoint/2010/main" val="141841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2" name="Rectangle 1"/>
          <p:cNvSpPr/>
          <p:nvPr/>
        </p:nvSpPr>
        <p:spPr>
          <a:xfrm>
            <a:off x="955314" y="326945"/>
            <a:ext cx="8874486"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Understanding Basic </a:t>
            </a: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Maths</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332" y="1862257"/>
            <a:ext cx="3667125" cy="3219450"/>
          </a:xfrm>
          <a:prstGeom prst="rect">
            <a:avLst/>
          </a:prstGeom>
        </p:spPr>
      </p:pic>
      <p:sp>
        <p:nvSpPr>
          <p:cNvPr id="4" name="TextBox 3"/>
          <p:cNvSpPr txBox="1"/>
          <p:nvPr/>
        </p:nvSpPr>
        <p:spPr>
          <a:xfrm>
            <a:off x="955314" y="1371600"/>
            <a:ext cx="4873986" cy="369332"/>
          </a:xfrm>
          <a:prstGeom prst="rect">
            <a:avLst/>
          </a:prstGeom>
          <a:noFill/>
        </p:spPr>
        <p:txBody>
          <a:bodyPr wrap="square" rtlCol="0">
            <a:spAutoFit/>
          </a:bodyPr>
          <a:lstStyle/>
          <a:p>
            <a:r>
              <a:rPr lang="en-US" b="1" i="1" u="sng" dirty="0" smtClean="0"/>
              <a:t>The Direction</a:t>
            </a:r>
            <a:r>
              <a:rPr lang="en-US" dirty="0" smtClean="0"/>
              <a:t> </a:t>
            </a:r>
            <a:endParaRPr lang="en-US" dirty="0"/>
          </a:p>
        </p:txBody>
      </p:sp>
      <p:sp>
        <p:nvSpPr>
          <p:cNvPr id="5" name="TextBox 4"/>
          <p:cNvSpPr txBox="1"/>
          <p:nvPr/>
        </p:nvSpPr>
        <p:spPr>
          <a:xfrm>
            <a:off x="642257" y="5232024"/>
            <a:ext cx="6629400" cy="646331"/>
          </a:xfrm>
          <a:prstGeom prst="rect">
            <a:avLst/>
          </a:prstGeom>
          <a:noFill/>
        </p:spPr>
        <p:txBody>
          <a:bodyPr wrap="square" rtlCol="0">
            <a:spAutoFit/>
          </a:bodyPr>
          <a:lstStyle/>
          <a:p>
            <a:r>
              <a:rPr lang="en-US" i="1" dirty="0"/>
              <a:t>The </a:t>
            </a:r>
            <a:r>
              <a:rPr lang="en-US" b="1" i="1" dirty="0"/>
              <a:t>direction</a:t>
            </a:r>
            <a:r>
              <a:rPr lang="en-US" i="1" dirty="0"/>
              <a:t> of a vector </a:t>
            </a:r>
            <a:r>
              <a:rPr lang="en-US" b="1" dirty="0" smtClean="0"/>
              <a:t>u</a:t>
            </a:r>
            <a:r>
              <a:rPr lang="en-US" dirty="0" smtClean="0"/>
              <a:t>(u1,u2)</a:t>
            </a:r>
            <a:r>
              <a:rPr lang="en-US" i="1" dirty="0"/>
              <a:t> is the vector  </a:t>
            </a:r>
            <a:r>
              <a:rPr lang="en-US" b="1" dirty="0" smtClean="0"/>
              <a:t>w</a:t>
            </a:r>
            <a:r>
              <a:rPr lang="en-US" dirty="0" smtClean="0"/>
              <a:t>(u1/|u|,u2/|</a:t>
            </a:r>
            <a:r>
              <a:rPr lang="en-US" smtClean="0"/>
              <a:t>u|)</a:t>
            </a:r>
            <a:r>
              <a:rPr lang="en-US" dirty="0" smtClean="0"/>
              <a:t/>
            </a:r>
            <a:br>
              <a:rPr lang="en-US" dirty="0" smtClean="0"/>
            </a:br>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2414" y="1740932"/>
            <a:ext cx="3013085" cy="3290887"/>
          </a:xfrm>
          <a:prstGeom prst="rect">
            <a:avLst/>
          </a:prstGeom>
        </p:spPr>
      </p:pic>
      <p:sp>
        <p:nvSpPr>
          <p:cNvPr id="7" name="TextBox 6"/>
          <p:cNvSpPr txBox="1"/>
          <p:nvPr/>
        </p:nvSpPr>
        <p:spPr>
          <a:xfrm>
            <a:off x="7972414" y="5170714"/>
            <a:ext cx="3773272" cy="646331"/>
          </a:xfrm>
          <a:prstGeom prst="rect">
            <a:avLst/>
          </a:prstGeom>
          <a:noFill/>
        </p:spPr>
        <p:txBody>
          <a:bodyPr wrap="square" rtlCol="0">
            <a:spAutoFit/>
          </a:bodyPr>
          <a:lstStyle/>
          <a:p>
            <a:r>
              <a:rPr lang="en-US" dirty="0"/>
              <a:t>The direction of </a:t>
            </a:r>
            <a:r>
              <a:rPr lang="en-US" b="1" dirty="0"/>
              <a:t>u</a:t>
            </a:r>
            <a:r>
              <a:rPr lang="en-US" dirty="0"/>
              <a:t>(3,4)u(3,4) is the vector </a:t>
            </a:r>
            <a:r>
              <a:rPr lang="en-US" b="1" dirty="0"/>
              <a:t>w</a:t>
            </a:r>
            <a:r>
              <a:rPr lang="en-US" dirty="0"/>
              <a:t>(0.6,0.8)</a:t>
            </a:r>
          </a:p>
        </p:txBody>
      </p:sp>
    </p:spTree>
    <p:extLst>
      <p:ext uri="{BB962C8B-B14F-4D97-AF65-F5344CB8AC3E}">
        <p14:creationId xmlns:p14="http://schemas.microsoft.com/office/powerpoint/2010/main" val="67204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2" name="Rectangle 1"/>
          <p:cNvSpPr/>
          <p:nvPr/>
        </p:nvSpPr>
        <p:spPr>
          <a:xfrm>
            <a:off x="564109" y="416752"/>
            <a:ext cx="10365829"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Functions </a:t>
            </a:r>
            <a:r>
              <a:rPr lang="en-US" sz="54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and Geometric Margins</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TextBox 3"/>
          <p:cNvSpPr txBox="1"/>
          <p:nvPr/>
        </p:nvSpPr>
        <p:spPr>
          <a:xfrm>
            <a:off x="873037" y="1613528"/>
            <a:ext cx="4873986" cy="369332"/>
          </a:xfrm>
          <a:prstGeom prst="rect">
            <a:avLst/>
          </a:prstGeom>
          <a:noFill/>
        </p:spPr>
        <p:txBody>
          <a:bodyPr wrap="square" rtlCol="0">
            <a:spAutoFit/>
          </a:bodyPr>
          <a:lstStyle/>
          <a:p>
            <a:r>
              <a:rPr lang="en-US" b="1" i="1" u="sng" dirty="0" smtClean="0"/>
              <a:t>Functional Margin</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23" y="1982860"/>
            <a:ext cx="3683001" cy="866588"/>
          </a:xfrm>
          <a:prstGeom prst="rect">
            <a:avLst/>
          </a:prstGeom>
        </p:spPr>
      </p:pic>
      <p:sp>
        <p:nvSpPr>
          <p:cNvPr id="6" name="TextBox 5"/>
          <p:cNvSpPr txBox="1"/>
          <p:nvPr/>
        </p:nvSpPr>
        <p:spPr>
          <a:xfrm>
            <a:off x="5191288" y="1336529"/>
            <a:ext cx="4873986" cy="369332"/>
          </a:xfrm>
          <a:prstGeom prst="rect">
            <a:avLst/>
          </a:prstGeom>
          <a:noFill/>
        </p:spPr>
        <p:txBody>
          <a:bodyPr wrap="square" rtlCol="0">
            <a:spAutoFit/>
          </a:bodyPr>
          <a:lstStyle/>
          <a:p>
            <a:r>
              <a:rPr lang="en-US" b="1" i="1" u="sng" dirty="0" smtClean="0"/>
              <a:t>Geometric Margin</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2430" y="1798194"/>
            <a:ext cx="4159250" cy="309864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8281" y="2019813"/>
            <a:ext cx="4509738" cy="369332"/>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6836" y="2661836"/>
            <a:ext cx="1944502" cy="536414"/>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22600" y="3484121"/>
            <a:ext cx="3721100" cy="876300"/>
          </a:xfrm>
          <a:prstGeom prst="rect">
            <a:avLst/>
          </a:prstGeom>
        </p:spPr>
      </p:pic>
      <p:sp>
        <p:nvSpPr>
          <p:cNvPr id="12" name="TextBox 11"/>
          <p:cNvSpPr txBox="1"/>
          <p:nvPr/>
        </p:nvSpPr>
        <p:spPr>
          <a:xfrm>
            <a:off x="564109" y="2930043"/>
            <a:ext cx="3893591" cy="1200329"/>
          </a:xfrm>
          <a:prstGeom prst="rect">
            <a:avLst/>
          </a:prstGeom>
          <a:noFill/>
        </p:spPr>
        <p:txBody>
          <a:bodyPr wrap="square" rtlCol="0">
            <a:spAutoFit/>
          </a:bodyPr>
          <a:lstStyle/>
          <a:p>
            <a:r>
              <a:rPr lang="en-US" dirty="0" smtClean="0"/>
              <a:t>This gives the sign only </a:t>
            </a:r>
            <a:r>
              <a:rPr lang="en-US" dirty="0" err="1" smtClean="0"/>
              <a:t>i.e</a:t>
            </a:r>
            <a:r>
              <a:rPr lang="en-US" dirty="0" smtClean="0"/>
              <a:t> whether the point lies on which side of the plane but not the actual distance from the plane</a:t>
            </a:r>
            <a:endParaRPr lang="en-US" dirty="0"/>
          </a:p>
        </p:txBody>
      </p:sp>
      <p:sp>
        <p:nvSpPr>
          <p:cNvPr id="14" name="TextBox 13"/>
          <p:cNvSpPr txBox="1"/>
          <p:nvPr/>
        </p:nvSpPr>
        <p:spPr>
          <a:xfrm>
            <a:off x="5352109" y="4728505"/>
            <a:ext cx="3893591" cy="646331"/>
          </a:xfrm>
          <a:prstGeom prst="rect">
            <a:avLst/>
          </a:prstGeom>
          <a:noFill/>
        </p:spPr>
        <p:txBody>
          <a:bodyPr wrap="square" rtlCol="0">
            <a:spAutoFit/>
          </a:bodyPr>
          <a:lstStyle/>
          <a:p>
            <a:r>
              <a:rPr lang="en-US" dirty="0" smtClean="0"/>
              <a:t>This gives sign and distance from the plane</a:t>
            </a:r>
            <a:endParaRPr lang="en-US" dirty="0"/>
          </a:p>
        </p:txBody>
      </p:sp>
    </p:spTree>
    <p:extLst>
      <p:ext uri="{BB962C8B-B14F-4D97-AF65-F5344CB8AC3E}">
        <p14:creationId xmlns:p14="http://schemas.microsoft.com/office/powerpoint/2010/main" val="1787651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3908064" y="267248"/>
            <a:ext cx="4873986" cy="369332"/>
          </a:xfrm>
          <a:prstGeom prst="rect">
            <a:avLst/>
          </a:prstGeom>
          <a:noFill/>
        </p:spPr>
        <p:txBody>
          <a:bodyPr wrap="square" rtlCol="0">
            <a:spAutoFit/>
          </a:bodyPr>
          <a:lstStyle/>
          <a:p>
            <a:r>
              <a:rPr lang="en-US" b="1" i="1" u="sng" smtClean="0"/>
              <a:t>Maximize Geometric </a:t>
            </a:r>
            <a:r>
              <a:rPr lang="en-US" b="1" i="1" u="sng" dirty="0" smtClean="0"/>
              <a:t>Margin</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708" y="608813"/>
            <a:ext cx="1334292" cy="1506459"/>
          </a:xfrm>
          <a:prstGeom prst="rect">
            <a:avLst/>
          </a:prstGeom>
        </p:spPr>
      </p:pic>
      <p:sp>
        <p:nvSpPr>
          <p:cNvPr id="3" name="TextBox 2"/>
          <p:cNvSpPr txBox="1"/>
          <p:nvPr/>
        </p:nvSpPr>
        <p:spPr>
          <a:xfrm>
            <a:off x="4104152" y="1856033"/>
            <a:ext cx="3286125" cy="369332"/>
          </a:xfrm>
          <a:prstGeom prst="rect">
            <a:avLst/>
          </a:prstGeom>
          <a:noFill/>
        </p:spPr>
        <p:txBody>
          <a:bodyPr wrap="square" rtlCol="0">
            <a:spAutoFit/>
          </a:bodyPr>
          <a:lstStyle/>
          <a:p>
            <a:r>
              <a:rPr lang="en-US" dirty="0" smtClean="0"/>
              <a:t>Which is equivalent to maximize </a:t>
            </a:r>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4152" y="2174394"/>
            <a:ext cx="2889714" cy="101591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2809" y="3215427"/>
            <a:ext cx="7426382" cy="713567"/>
          </a:xfrm>
          <a:prstGeom prst="rect">
            <a:avLst/>
          </a:prstGeom>
        </p:spPr>
      </p:pic>
      <p:sp>
        <p:nvSpPr>
          <p:cNvPr id="11" name="TextBox 10"/>
          <p:cNvSpPr txBox="1"/>
          <p:nvPr/>
        </p:nvSpPr>
        <p:spPr>
          <a:xfrm>
            <a:off x="4104152" y="4039088"/>
            <a:ext cx="3286125" cy="369332"/>
          </a:xfrm>
          <a:prstGeom prst="rect">
            <a:avLst/>
          </a:prstGeom>
          <a:noFill/>
        </p:spPr>
        <p:txBody>
          <a:bodyPr wrap="square" rtlCol="0">
            <a:spAutoFit/>
          </a:bodyPr>
          <a:lstStyle/>
          <a:p>
            <a:r>
              <a:rPr lang="en-US" dirty="0" smtClean="0"/>
              <a:t>Replacing Gamma ‘ with 1</a:t>
            </a:r>
            <a:endParaRPr lang="en-US"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1564" y="4679092"/>
            <a:ext cx="4051300" cy="850900"/>
          </a:xfrm>
          <a:prstGeom prst="rect">
            <a:avLst/>
          </a:prstGeom>
        </p:spPr>
      </p:pic>
      <p:sp>
        <p:nvSpPr>
          <p:cNvPr id="12" name="TextBox 11"/>
          <p:cNvSpPr txBox="1"/>
          <p:nvPr/>
        </p:nvSpPr>
        <p:spPr>
          <a:xfrm>
            <a:off x="8343900" y="4408421"/>
            <a:ext cx="3729038" cy="369332"/>
          </a:xfrm>
          <a:prstGeom prst="rect">
            <a:avLst/>
          </a:prstGeom>
          <a:noFill/>
        </p:spPr>
        <p:txBody>
          <a:bodyPr wrap="square" rtlCol="0">
            <a:spAutoFit/>
          </a:bodyPr>
          <a:lstStyle/>
          <a:p>
            <a:r>
              <a:rPr lang="en-US" dirty="0" smtClean="0"/>
              <a:t>Margin = 1/|w| + 1/|w|  = 2|w|</a:t>
            </a:r>
            <a:endParaRPr lang="en-US" dirty="0"/>
          </a:p>
        </p:txBody>
      </p:sp>
      <p:cxnSp>
        <p:nvCxnSpPr>
          <p:cNvPr id="14" name="Straight Arrow Connector 13"/>
          <p:cNvCxnSpPr/>
          <p:nvPr/>
        </p:nvCxnSpPr>
        <p:spPr>
          <a:xfrm>
            <a:off x="7558088" y="5100571"/>
            <a:ext cx="1500187" cy="15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144000" y="5048425"/>
            <a:ext cx="2543175" cy="646331"/>
          </a:xfrm>
          <a:prstGeom prst="rect">
            <a:avLst/>
          </a:prstGeom>
          <a:noFill/>
        </p:spPr>
        <p:txBody>
          <a:bodyPr wrap="square" rtlCol="0">
            <a:spAutoFit/>
          </a:bodyPr>
          <a:lstStyle/>
          <a:p>
            <a:r>
              <a:rPr lang="en-US" dirty="0" smtClean="0"/>
              <a:t>Solved using Lagrange multipliers</a:t>
            </a:r>
            <a:endParaRPr lang="en-US" dirty="0"/>
          </a:p>
        </p:txBody>
      </p:sp>
    </p:spTree>
    <p:extLst>
      <p:ext uri="{BB962C8B-B14F-4D97-AF65-F5344CB8AC3E}">
        <p14:creationId xmlns:p14="http://schemas.microsoft.com/office/powerpoint/2010/main" val="1172031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2" name="Rectangle 1"/>
          <p:cNvSpPr/>
          <p:nvPr/>
        </p:nvSpPr>
        <p:spPr>
          <a:xfrm>
            <a:off x="700105" y="188152"/>
            <a:ext cx="5395895"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Topics for Today</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TextBox 2"/>
          <p:cNvSpPr txBox="1"/>
          <p:nvPr/>
        </p:nvSpPr>
        <p:spPr>
          <a:xfrm>
            <a:off x="828675" y="1743075"/>
            <a:ext cx="7972425" cy="923330"/>
          </a:xfrm>
          <a:prstGeom prst="rect">
            <a:avLst/>
          </a:prstGeom>
          <a:noFill/>
        </p:spPr>
        <p:txBody>
          <a:bodyPr wrap="square" rtlCol="0">
            <a:spAutoFit/>
          </a:bodyPr>
          <a:lstStyle/>
          <a:p>
            <a:pPr marL="285750" indent="-285750">
              <a:buFont typeface="Arial" charset="0"/>
              <a:buChar char="•"/>
            </a:pPr>
            <a:r>
              <a:rPr lang="en-US" dirty="0" smtClean="0"/>
              <a:t>Handwritten Digits using Neural networks</a:t>
            </a:r>
          </a:p>
          <a:p>
            <a:pPr marL="285750" indent="-285750">
              <a:buFont typeface="Arial" charset="0"/>
              <a:buChar char="•"/>
            </a:pPr>
            <a:endParaRPr lang="en-US" dirty="0"/>
          </a:p>
          <a:p>
            <a:pPr marL="285750" indent="-285750">
              <a:buFont typeface="Arial" charset="0"/>
              <a:buChar char="•"/>
            </a:pPr>
            <a:r>
              <a:rPr lang="en-US" dirty="0" smtClean="0"/>
              <a:t>Support Vector machines</a:t>
            </a:r>
            <a:endParaRPr lang="en-US" dirty="0"/>
          </a:p>
        </p:txBody>
      </p:sp>
    </p:spTree>
    <p:extLst>
      <p:ext uri="{BB962C8B-B14F-4D97-AF65-F5344CB8AC3E}">
        <p14:creationId xmlns:p14="http://schemas.microsoft.com/office/powerpoint/2010/main" val="1913083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2" name="Rectangle 1"/>
          <p:cNvSpPr/>
          <p:nvPr/>
        </p:nvSpPr>
        <p:spPr>
          <a:xfrm>
            <a:off x="-207418" y="0"/>
            <a:ext cx="10765879" cy="923330"/>
          </a:xfrm>
          <a:prstGeom prst="rect">
            <a:avLst/>
          </a:prstGeom>
          <a:noFill/>
        </p:spPr>
        <p:txBody>
          <a:bodyPr wrap="square" lIns="91440" tIns="45720" rIns="91440" bIns="45720">
            <a:spAutoFit/>
          </a:bodyPr>
          <a:lstStyle/>
          <a:p>
            <a:pPr algn="ctr"/>
            <a:r>
              <a:rPr lang="en-US" sz="54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Handwritten digits classification</a:t>
            </a:r>
          </a:p>
        </p:txBody>
      </p:sp>
      <p:sp>
        <p:nvSpPr>
          <p:cNvPr id="3" name="TextBox 2"/>
          <p:cNvSpPr txBox="1"/>
          <p:nvPr/>
        </p:nvSpPr>
        <p:spPr>
          <a:xfrm>
            <a:off x="300037" y="923330"/>
            <a:ext cx="10544174" cy="5262979"/>
          </a:xfrm>
          <a:prstGeom prst="rect">
            <a:avLst/>
          </a:prstGeom>
          <a:noFill/>
        </p:spPr>
        <p:txBody>
          <a:bodyPr wrap="square" rtlCol="0">
            <a:spAutoFit/>
          </a:bodyPr>
          <a:lstStyle/>
          <a:p>
            <a:pPr marL="342900" indent="-342900">
              <a:buFont typeface="Arial" charset="0"/>
              <a:buChar char="•"/>
            </a:pPr>
            <a:r>
              <a:rPr lang="en-US" sz="2400" dirty="0" smtClean="0"/>
              <a:t>Our </a:t>
            </a:r>
            <a:r>
              <a:rPr lang="en-US" sz="2400" dirty="0"/>
              <a:t>training data for the network will consist of many </a:t>
            </a:r>
            <a:r>
              <a:rPr lang="en-US" sz="2400" dirty="0" smtClean="0"/>
              <a:t>28</a:t>
            </a:r>
            <a:r>
              <a:rPr lang="en-US" sz="2400" dirty="0"/>
              <a:t> X </a:t>
            </a:r>
            <a:r>
              <a:rPr lang="en-US" sz="2400" dirty="0" smtClean="0"/>
              <a:t>28</a:t>
            </a:r>
            <a:r>
              <a:rPr lang="en-US" sz="2400" dirty="0"/>
              <a:t> pixel images of scanned handwritten digits, and so the input layer contains </a:t>
            </a:r>
            <a:r>
              <a:rPr lang="en-US" sz="2400" dirty="0" smtClean="0"/>
              <a:t>784=28×28 </a:t>
            </a:r>
            <a:r>
              <a:rPr lang="en-US" sz="2400" dirty="0"/>
              <a:t> </a:t>
            </a:r>
            <a:r>
              <a:rPr lang="en-US" sz="2400" dirty="0" smtClean="0"/>
              <a:t>neurons</a:t>
            </a:r>
          </a:p>
          <a:p>
            <a:pPr marL="342900" indent="-342900">
              <a:buFont typeface="Arial" charset="0"/>
              <a:buChar char="•"/>
            </a:pPr>
            <a:endParaRPr lang="en-US" sz="2400" dirty="0"/>
          </a:p>
          <a:p>
            <a:pPr marL="342900" indent="-342900">
              <a:buFont typeface="Arial" charset="0"/>
              <a:buChar char="•"/>
            </a:pPr>
            <a:r>
              <a:rPr lang="en-US" sz="2400" dirty="0"/>
              <a:t>The input pixels are greyscale, with a value of </a:t>
            </a:r>
            <a:r>
              <a:rPr lang="en-US" sz="2400" dirty="0" smtClean="0"/>
              <a:t>0.0</a:t>
            </a:r>
            <a:r>
              <a:rPr lang="en-US" sz="2400" dirty="0"/>
              <a:t> representing white, a value of </a:t>
            </a:r>
            <a:r>
              <a:rPr lang="en-US" sz="2400" dirty="0" smtClean="0"/>
              <a:t>1.0 representing </a:t>
            </a:r>
            <a:r>
              <a:rPr lang="en-US" sz="2400" dirty="0"/>
              <a:t>black, and in between values representing gradually darkening shades of </a:t>
            </a:r>
            <a:r>
              <a:rPr lang="en-US" sz="2400" dirty="0" smtClean="0"/>
              <a:t>grey</a:t>
            </a:r>
          </a:p>
          <a:p>
            <a:pPr marL="342900" indent="-342900">
              <a:buFont typeface="Arial" charset="0"/>
              <a:buChar char="•"/>
            </a:pPr>
            <a:endParaRPr lang="en-US" sz="2400" dirty="0"/>
          </a:p>
          <a:p>
            <a:pPr marL="342900" indent="-342900">
              <a:buFont typeface="Arial" charset="0"/>
              <a:buChar char="•"/>
            </a:pPr>
            <a:r>
              <a:rPr lang="en-US" sz="2400" dirty="0"/>
              <a:t>The example shown illustrates a small hidden layer, containing just </a:t>
            </a:r>
            <a:r>
              <a:rPr lang="en-US" sz="2400" dirty="0" smtClean="0"/>
              <a:t>n=15</a:t>
            </a:r>
            <a:r>
              <a:rPr lang="en-US" sz="2400" dirty="0"/>
              <a:t> </a:t>
            </a:r>
            <a:r>
              <a:rPr lang="en-US" sz="2400" dirty="0" smtClean="0"/>
              <a:t>neurons</a:t>
            </a:r>
          </a:p>
          <a:p>
            <a:pPr marL="342900" indent="-342900">
              <a:buFont typeface="Arial" charset="0"/>
              <a:buChar char="•"/>
            </a:pPr>
            <a:endParaRPr lang="en-US" sz="2400" dirty="0"/>
          </a:p>
          <a:p>
            <a:pPr marL="342900" indent="-342900">
              <a:buFont typeface="Arial" charset="0"/>
              <a:buChar char="•"/>
            </a:pPr>
            <a:r>
              <a:rPr lang="en-US" sz="2400" dirty="0"/>
              <a:t>The output layer of the network contains 10 neurons. If the first neuron fires, i.e., has an output ≈1≈1, then that will indicate that the network thinks the digit is a </a:t>
            </a:r>
            <a:r>
              <a:rPr lang="en-US" sz="2400" dirty="0" smtClean="0"/>
              <a:t>0. </a:t>
            </a:r>
            <a:r>
              <a:rPr lang="en-US" sz="2400" dirty="0"/>
              <a:t>If the second neuron fires then that will indicate that the network thinks the digit is a </a:t>
            </a:r>
            <a:r>
              <a:rPr lang="en-US" sz="2400" dirty="0" smtClean="0"/>
              <a:t>1</a:t>
            </a:r>
            <a:br>
              <a:rPr lang="en-US" sz="2400" dirty="0" smtClean="0"/>
            </a:br>
            <a:endParaRPr lang="en-US" sz="2400" dirty="0"/>
          </a:p>
        </p:txBody>
      </p:sp>
    </p:spTree>
    <p:extLst>
      <p:ext uri="{BB962C8B-B14F-4D97-AF65-F5344CB8AC3E}">
        <p14:creationId xmlns:p14="http://schemas.microsoft.com/office/powerpoint/2010/main" val="330675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2" name="Rectangle 1"/>
          <p:cNvSpPr/>
          <p:nvPr/>
        </p:nvSpPr>
        <p:spPr>
          <a:xfrm>
            <a:off x="3578771" y="2188402"/>
            <a:ext cx="5395895" cy="1754326"/>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Support Vector Machine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423675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2" name="Rectangle 1"/>
          <p:cNvSpPr/>
          <p:nvPr/>
        </p:nvSpPr>
        <p:spPr>
          <a:xfrm>
            <a:off x="-677544" y="98345"/>
            <a:ext cx="5395895" cy="923330"/>
          </a:xfrm>
          <a:prstGeom prst="rect">
            <a:avLst/>
          </a:prstGeom>
          <a:noFill/>
        </p:spPr>
        <p:txBody>
          <a:bodyPr wrap="square" lIns="91440" tIns="45720" rIns="91440" bIns="45720">
            <a:spAutoFit/>
          </a:bodyPr>
          <a:lstStyle/>
          <a:p>
            <a:pPr algn="ctr"/>
            <a:r>
              <a:rPr lang="en-US" sz="54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Intuition</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TextBox 2"/>
          <p:cNvSpPr txBox="1"/>
          <p:nvPr/>
        </p:nvSpPr>
        <p:spPr>
          <a:xfrm>
            <a:off x="664029" y="1436914"/>
            <a:ext cx="10058400" cy="2862322"/>
          </a:xfrm>
          <a:prstGeom prst="rect">
            <a:avLst/>
          </a:prstGeom>
          <a:noFill/>
        </p:spPr>
        <p:txBody>
          <a:bodyPr wrap="square" rtlCol="0">
            <a:spAutoFit/>
          </a:bodyPr>
          <a:lstStyle/>
          <a:p>
            <a:pPr marL="285750" indent="-285750">
              <a:buFont typeface="Arial" charset="0"/>
              <a:buChar char="•"/>
            </a:pPr>
            <a:r>
              <a:rPr lang="en-US" dirty="0" smtClean="0"/>
              <a:t>Think of machine </a:t>
            </a:r>
            <a:r>
              <a:rPr lang="en-US" dirty="0"/>
              <a:t>learning algorithms as an armory packed with axes, sword, blades, bow, dagger </a:t>
            </a:r>
            <a:r>
              <a:rPr lang="en-US" dirty="0" smtClean="0"/>
              <a:t>etc.</a:t>
            </a:r>
          </a:p>
          <a:p>
            <a:pPr marL="285750" indent="-285750">
              <a:buFont typeface="Arial" charset="0"/>
              <a:buChar char="•"/>
            </a:pPr>
            <a:endParaRPr lang="en-US" dirty="0"/>
          </a:p>
          <a:p>
            <a:pPr marL="285750" indent="-285750">
              <a:buFont typeface="Arial" charset="0"/>
              <a:buChar char="•"/>
            </a:pPr>
            <a:r>
              <a:rPr lang="en-US" dirty="0"/>
              <a:t>You have various tools, but you ought to learn to use them at the right </a:t>
            </a:r>
            <a:r>
              <a:rPr lang="en-US" dirty="0" smtClean="0"/>
              <a:t>time</a:t>
            </a:r>
          </a:p>
          <a:p>
            <a:pPr marL="285750" indent="-285750">
              <a:buFont typeface="Arial" charset="0"/>
              <a:buChar char="•"/>
            </a:pPr>
            <a:endParaRPr lang="en-US" dirty="0"/>
          </a:p>
          <a:p>
            <a:pPr marL="285750" indent="-285750">
              <a:buFont typeface="Arial" charset="0"/>
              <a:buChar char="•"/>
            </a:pPr>
            <a:r>
              <a:rPr lang="en-US" dirty="0"/>
              <a:t>As an analogy, think of ‘Regression’ as a sword capable of slicing and dicing data efficiently, but incapable of dealing with highly complex </a:t>
            </a:r>
            <a:r>
              <a:rPr lang="en-US" dirty="0" smtClean="0"/>
              <a:t>data</a:t>
            </a:r>
          </a:p>
          <a:p>
            <a:pPr marL="285750" indent="-285750">
              <a:buFont typeface="Arial" charset="0"/>
              <a:buChar char="•"/>
            </a:pPr>
            <a:endParaRPr lang="en-US" dirty="0"/>
          </a:p>
          <a:p>
            <a:pPr marL="285750" indent="-285750">
              <a:buFont typeface="Arial" charset="0"/>
              <a:buChar char="•"/>
            </a:pPr>
            <a:r>
              <a:rPr lang="en-US" dirty="0"/>
              <a:t>On the contrary, ‘Support Vector Machines’ is like a sharp knife – it works on smaller datasets, but on them, it can be much more stronger and powerful in building models.</a:t>
            </a:r>
            <a:endParaRPr lang="en-US" dirty="0" smtClean="0"/>
          </a:p>
          <a:p>
            <a:endParaRPr lang="en-US" dirty="0"/>
          </a:p>
        </p:txBody>
      </p:sp>
    </p:spTree>
    <p:extLst>
      <p:ext uri="{BB962C8B-B14F-4D97-AF65-F5344CB8AC3E}">
        <p14:creationId xmlns:p14="http://schemas.microsoft.com/office/powerpoint/2010/main" val="428582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2" name="Rectangle 1"/>
          <p:cNvSpPr/>
          <p:nvPr/>
        </p:nvSpPr>
        <p:spPr>
          <a:xfrm>
            <a:off x="283028" y="391886"/>
            <a:ext cx="5395895" cy="923330"/>
          </a:xfrm>
          <a:prstGeom prst="rect">
            <a:avLst/>
          </a:prstGeom>
          <a:noFill/>
        </p:spPr>
        <p:txBody>
          <a:bodyPr wrap="square" lIns="91440" tIns="45720" rIns="91440" bIns="45720">
            <a:spAutoFit/>
          </a:bodyPr>
          <a:lstStyle/>
          <a:p>
            <a:pPr algn="ctr"/>
            <a:r>
              <a:rPr lang="en-US" sz="54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What is SVM</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TextBox 2"/>
          <p:cNvSpPr txBox="1"/>
          <p:nvPr/>
        </p:nvSpPr>
        <p:spPr>
          <a:xfrm>
            <a:off x="609600" y="1828800"/>
            <a:ext cx="8926286" cy="3970318"/>
          </a:xfrm>
          <a:prstGeom prst="rect">
            <a:avLst/>
          </a:prstGeom>
          <a:noFill/>
        </p:spPr>
        <p:txBody>
          <a:bodyPr wrap="square" rtlCol="0">
            <a:spAutoFit/>
          </a:bodyPr>
          <a:lstStyle/>
          <a:p>
            <a:pPr marL="285750" indent="-285750">
              <a:buFont typeface="Arial" charset="0"/>
              <a:buChar char="•"/>
            </a:pPr>
            <a:r>
              <a:rPr lang="en-US" dirty="0"/>
              <a:t>“Support Vector Machine” (SVM) is a supervised machine learning </a:t>
            </a:r>
            <a:r>
              <a:rPr lang="en-US" dirty="0" smtClean="0"/>
              <a:t>algorithm, </a:t>
            </a:r>
            <a:r>
              <a:rPr lang="en-US" dirty="0"/>
              <a:t>it is mostly used in classification </a:t>
            </a:r>
            <a:r>
              <a:rPr lang="en-US" dirty="0" smtClean="0"/>
              <a:t>problems</a:t>
            </a:r>
          </a:p>
          <a:p>
            <a:pPr marL="285750" indent="-285750">
              <a:buFont typeface="Arial" charset="0"/>
              <a:buChar char="•"/>
            </a:pPr>
            <a:endParaRPr lang="en-US" dirty="0"/>
          </a:p>
          <a:p>
            <a:pPr marL="285750" indent="-285750">
              <a:buFont typeface="Arial" charset="0"/>
              <a:buChar char="•"/>
            </a:pPr>
            <a:r>
              <a:rPr lang="en-US" dirty="0"/>
              <a:t>In this algorithm, we plot each data item as a point in n-dimensional space (where n is number of features you have) with the value of each feature being the value of a particular </a:t>
            </a:r>
            <a:r>
              <a:rPr lang="en-US" dirty="0" smtClean="0"/>
              <a:t>coordinate</a:t>
            </a:r>
          </a:p>
          <a:p>
            <a:pPr marL="285750" indent="-285750">
              <a:buFont typeface="Arial" charset="0"/>
              <a:buChar char="•"/>
            </a:pPr>
            <a:endParaRPr lang="en-US" dirty="0"/>
          </a:p>
          <a:p>
            <a:pPr marL="285750" indent="-285750">
              <a:buFont typeface="Arial" charset="0"/>
              <a:buChar char="•"/>
            </a:pPr>
            <a:r>
              <a:rPr lang="en-US" dirty="0"/>
              <a:t>Then, we perform classification by finding the hyper-plane that differentiate the two classes very well (look at the below snapshot</a:t>
            </a:r>
            <a:r>
              <a:rPr lang="en-US" dirty="0" smtClean="0"/>
              <a:t>).</a:t>
            </a:r>
          </a:p>
          <a:p>
            <a:pPr marL="285750" indent="-285750">
              <a:buFont typeface="Arial" charset="0"/>
              <a:buChar char="•"/>
            </a:pPr>
            <a:endParaRPr lang="en-US" dirty="0"/>
          </a:p>
          <a:p>
            <a:pPr marL="285750" indent="-285750">
              <a:buFont typeface="Arial" charset="0"/>
              <a:buChar char="•"/>
            </a:pPr>
            <a:r>
              <a:rPr lang="en-US" dirty="0"/>
              <a:t>Support Vectors are simply the co-ordinates of individual </a:t>
            </a:r>
            <a:r>
              <a:rPr lang="en-US" dirty="0" smtClean="0"/>
              <a:t>observation</a:t>
            </a:r>
          </a:p>
          <a:p>
            <a:pPr marL="285750" indent="-285750">
              <a:buFont typeface="Arial" charset="0"/>
              <a:buChar char="•"/>
            </a:pPr>
            <a:endParaRPr lang="en-US" dirty="0"/>
          </a:p>
          <a:p>
            <a:pPr marL="285750" indent="-285750">
              <a:buFont typeface="Arial" charset="0"/>
              <a:buChar char="•"/>
            </a:pPr>
            <a:r>
              <a:rPr lang="en-US" dirty="0"/>
              <a:t>Support Vector Machine is a frontier which best segregates the two classes (hyper-plane/ line).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6864" y="3222437"/>
            <a:ext cx="2903652" cy="2075049"/>
          </a:xfrm>
          <a:prstGeom prst="rect">
            <a:avLst/>
          </a:prstGeom>
        </p:spPr>
      </p:pic>
    </p:spTree>
    <p:extLst>
      <p:ext uri="{BB962C8B-B14F-4D97-AF65-F5344CB8AC3E}">
        <p14:creationId xmlns:p14="http://schemas.microsoft.com/office/powerpoint/2010/main" val="46620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2" name="Rectangle 1"/>
          <p:cNvSpPr/>
          <p:nvPr/>
        </p:nvSpPr>
        <p:spPr>
          <a:xfrm>
            <a:off x="1349921" y="245302"/>
            <a:ext cx="8994229"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Which is the </a:t>
            </a:r>
            <a:r>
              <a:rPr lang="en-US" sz="54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right Hyperplane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200" y="1244600"/>
            <a:ext cx="6184900" cy="4368800"/>
          </a:xfrm>
          <a:prstGeom prst="rect">
            <a:avLst/>
          </a:prstGeom>
        </p:spPr>
      </p:pic>
    </p:spTree>
    <p:extLst>
      <p:ext uri="{BB962C8B-B14F-4D97-AF65-F5344CB8AC3E}">
        <p14:creationId xmlns:p14="http://schemas.microsoft.com/office/powerpoint/2010/main" val="1110866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274" y="212724"/>
            <a:ext cx="4078464" cy="2913188"/>
          </a:xfrm>
          <a:prstGeom prst="rect">
            <a:avLst/>
          </a:prstGeom>
        </p:spPr>
      </p:pic>
      <p:sp>
        <p:nvSpPr>
          <p:cNvPr id="4" name="TextBox 3"/>
          <p:cNvSpPr txBox="1"/>
          <p:nvPr/>
        </p:nvSpPr>
        <p:spPr>
          <a:xfrm>
            <a:off x="7389360" y="1279252"/>
            <a:ext cx="3843337" cy="3693319"/>
          </a:xfrm>
          <a:prstGeom prst="rect">
            <a:avLst/>
          </a:prstGeom>
          <a:noFill/>
        </p:spPr>
        <p:txBody>
          <a:bodyPr wrap="square" rtlCol="0">
            <a:spAutoFit/>
          </a:bodyPr>
          <a:lstStyle/>
          <a:p>
            <a:r>
              <a:rPr lang="en-US" dirty="0"/>
              <a:t>Here, maximizing the distances between nearest data point (either class) and hyper-plane will help us to decide the right hyper-plane. This distance is called as </a:t>
            </a:r>
            <a:r>
              <a:rPr lang="en-US" b="1" dirty="0" smtClean="0"/>
              <a:t>Margin</a:t>
            </a:r>
          </a:p>
          <a:p>
            <a:endParaRPr lang="en-US" b="1" dirty="0"/>
          </a:p>
          <a:p>
            <a:endParaRPr lang="en-US" b="1" dirty="0" smtClean="0"/>
          </a:p>
          <a:p>
            <a:endParaRPr lang="en-US" b="1" dirty="0"/>
          </a:p>
          <a:p>
            <a:endParaRPr lang="en-US" b="1" dirty="0" smtClean="0"/>
          </a:p>
          <a:p>
            <a:endParaRPr lang="en-US" b="1" dirty="0"/>
          </a:p>
          <a:p>
            <a:r>
              <a:rPr lang="en-US" dirty="0"/>
              <a:t>If we select a hyper-plane having low margin then there is high chance of miss-classification.</a:t>
            </a:r>
            <a:endParaRPr lang="en-US" b="1" dirty="0" smtClean="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274" y="3125912"/>
            <a:ext cx="3741738" cy="2726898"/>
          </a:xfrm>
          <a:prstGeom prst="rect">
            <a:avLst/>
          </a:prstGeom>
        </p:spPr>
      </p:pic>
    </p:spTree>
    <p:extLst>
      <p:ext uri="{BB962C8B-B14F-4D97-AF65-F5344CB8AC3E}">
        <p14:creationId xmlns:p14="http://schemas.microsoft.com/office/powerpoint/2010/main" val="264422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637" y="974725"/>
            <a:ext cx="6172200" cy="4394200"/>
          </a:xfrm>
          <a:prstGeom prst="rect">
            <a:avLst/>
          </a:prstGeom>
        </p:spPr>
      </p:pic>
      <p:sp>
        <p:nvSpPr>
          <p:cNvPr id="5" name="Rectangle 4"/>
          <p:cNvSpPr/>
          <p:nvPr/>
        </p:nvSpPr>
        <p:spPr>
          <a:xfrm>
            <a:off x="1349921" y="245302"/>
            <a:ext cx="8994229"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Which is the right Hyperplane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09457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3111</TotalTime>
  <Words>349</Words>
  <Application>Microsoft Macintosh PowerPoint</Application>
  <PresentationFormat>Widescreen</PresentationFormat>
  <Paragraphs>96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Bansal</dc:creator>
  <cp:lastModifiedBy>Nikhil Bansal</cp:lastModifiedBy>
  <cp:revision>21</cp:revision>
  <dcterms:created xsi:type="dcterms:W3CDTF">2017-04-15T04:57:45Z</dcterms:created>
  <dcterms:modified xsi:type="dcterms:W3CDTF">2017-04-17T10:31:27Z</dcterms:modified>
</cp:coreProperties>
</file>