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8"/>
  </p:notesMasterIdLst>
  <p:sldIdLst>
    <p:sldId id="291" r:id="rId2"/>
    <p:sldId id="297" r:id="rId3"/>
    <p:sldId id="298" r:id="rId4"/>
    <p:sldId id="293" r:id="rId5"/>
    <p:sldId id="299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1977" autoAdjust="0"/>
  </p:normalViewPr>
  <p:slideViewPr>
    <p:cSldViewPr snapToGrid="0" snapToObjects="1" showGuides="1">
      <p:cViewPr varScale="1">
        <p:scale>
          <a:sx n="88" d="100"/>
          <a:sy n="88" d="100"/>
        </p:scale>
        <p:origin x="331" y="77"/>
      </p:cViewPr>
      <p:guideLst>
        <p:guide orient="horz" pos="211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t>9/21/2024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MS PGothic" panose="020B0600070205080204" pitchFamily="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5F62A7E-A2F8-438F-9CF8-47DE63F471B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A7B74D-3791-4AC6-8451-F10DBCCCDD9A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dirty="0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9/21/2024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9/21/2024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jpg"/><Relationship Id="rId1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39591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doi.org/10.1016/j.wasman.2023.02.014" TargetMode="External"/><Relationship Id="rId4" Type="http://schemas.openxmlformats.org/officeDocument/2006/relationships/hyperlink" Target="https://doi.org/10.21105/joss.0217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9916"/>
          <a:stretch>
            <a:fillRect/>
          </a:stretch>
        </p:blipFill>
        <p:spPr>
          <a:xfrm>
            <a:off x="9679876" y="3106775"/>
            <a:ext cx="2485226" cy="2658014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828800" y="439872"/>
            <a:ext cx="8534400" cy="1752600"/>
          </a:xfrm>
        </p:spPr>
        <p:txBody>
          <a:bodyPr/>
          <a:lstStyle/>
          <a:p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222236"/>
            <a:ext cx="9144000" cy="5312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+mj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  <a:cs typeface="Arial" panose="020B0604020202020204" pitchFamily="34" charset="0"/>
              </a:rPr>
              <a:t>Problem Statement ID - </a:t>
            </a:r>
            <a:r>
              <a:rPr lang="en-US" dirty="0">
                <a:latin typeface="+mj-lt"/>
                <a:cs typeface="Arial" panose="020B0604020202020204" pitchFamily="34" charset="0"/>
              </a:rPr>
              <a:t>SIH1751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  <a:cs typeface="Arial" panose="020B0604020202020204" pitchFamily="34" charset="0"/>
              </a:rPr>
              <a:t>Problem Statement Title -</a:t>
            </a:r>
            <a:r>
              <a:rPr lang="en-IN" dirty="0">
                <a:latin typeface="+mj-lt"/>
              </a:rPr>
              <a:t> </a:t>
            </a:r>
            <a:r>
              <a:rPr lang="en-US" b="0" i="0" dirty="0">
                <a:solidFill>
                  <a:srgbClr val="212529"/>
                </a:solidFill>
                <a:effectLst/>
                <a:latin typeface="+mj-lt"/>
              </a:rPr>
              <a:t>Dashboard for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+mj-lt"/>
              </a:rPr>
              <a:t>Swachhta</a:t>
            </a:r>
            <a:r>
              <a:rPr lang="en-US" b="0" i="0" dirty="0">
                <a:solidFill>
                  <a:srgbClr val="212529"/>
                </a:solidFill>
                <a:effectLst/>
                <a:latin typeface="+mj-lt"/>
              </a:rPr>
              <a:t> and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+mj-lt"/>
              </a:rPr>
              <a:t>LiFE</a:t>
            </a:r>
            <a:r>
              <a:rPr lang="en-US" b="0" i="0" dirty="0">
                <a:solidFill>
                  <a:srgbClr val="212529"/>
                </a:solidFill>
                <a:effectLst/>
                <a:latin typeface="+mj-lt"/>
              </a:rPr>
              <a:t>. Develop a dashboard aimed at maintaining cleanliness and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+mj-lt"/>
              </a:rPr>
              <a:t>LiFE</a:t>
            </a:r>
            <a:r>
              <a:rPr lang="en-US" b="0" i="0" dirty="0">
                <a:solidFill>
                  <a:srgbClr val="212529"/>
                </a:solidFill>
                <a:effectLst/>
                <a:latin typeface="+mj-lt"/>
              </a:rPr>
              <a:t> practices, integrating AI-powered image processing technology for effective monitoring of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+mj-lt"/>
              </a:rPr>
              <a:t>Swachhta</a:t>
            </a:r>
            <a:r>
              <a:rPr lang="en-US" b="0" i="0" dirty="0">
                <a:solidFill>
                  <a:srgbClr val="212529"/>
                </a:solidFill>
                <a:effectLst/>
                <a:latin typeface="+mj-lt"/>
              </a:rPr>
              <a:t> and green practices adopted in post offices. The dashboard needs to be accessible from the Divisional Office offering surveillance capabilities and triggering alerts for deviation from prescribed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+mj-lt"/>
              </a:rPr>
              <a:t>Swachhta</a:t>
            </a:r>
            <a:r>
              <a:rPr lang="en-US" b="0" i="0" dirty="0">
                <a:solidFill>
                  <a:srgbClr val="212529"/>
                </a:solidFill>
                <a:effectLst/>
                <a:latin typeface="+mj-lt"/>
              </a:rPr>
              <a:t> and Green Growth standards to prompt on ground intervention to guide the post office concerned to make necessary changes to conform to set expectations.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  <a:cs typeface="Arial" panose="020B0604020202020204" pitchFamily="34" charset="0"/>
              </a:rPr>
              <a:t>Theme - </a:t>
            </a:r>
            <a:r>
              <a:rPr lang="en-IN" i="0" dirty="0">
                <a:solidFill>
                  <a:srgbClr val="212529"/>
                </a:solidFill>
                <a:effectLst/>
                <a:latin typeface="+mj-lt"/>
                <a:cs typeface="Arial" panose="020B0604020202020204" pitchFamily="34" charset="0"/>
              </a:rPr>
              <a:t>Clean &amp; Green Technology</a:t>
            </a:r>
            <a:endParaRPr lang="en-US" dirty="0">
              <a:latin typeface="+mj-lt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  <a:cs typeface="Arial" panose="020B0604020202020204" pitchFamily="34" charset="0"/>
              </a:rPr>
              <a:t>PS Category - </a:t>
            </a:r>
            <a:r>
              <a:rPr lang="en-US" dirty="0">
                <a:latin typeface="+mj-lt"/>
                <a:cs typeface="Arial" panose="020B0604020202020204" pitchFamily="34" charset="0"/>
              </a:rPr>
              <a:t>Software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  <a:cs typeface="Arial" panose="020B0604020202020204" pitchFamily="34" charset="0"/>
              </a:rPr>
              <a:t>Team ID - </a:t>
            </a:r>
            <a:r>
              <a:rPr lang="en-US" dirty="0">
                <a:latin typeface="+mj-lt"/>
                <a:cs typeface="Arial" panose="020B0604020202020204" pitchFamily="34" charset="0"/>
              </a:rPr>
              <a:t>28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  <a:cs typeface="Arial" panose="020B0604020202020204" pitchFamily="34" charset="0"/>
              </a:rPr>
              <a:t>Team Name - </a:t>
            </a:r>
            <a:r>
              <a:rPr lang="en-US" dirty="0" err="1">
                <a:latin typeface="+mj-lt"/>
                <a:cs typeface="Arial" panose="020B0604020202020204" pitchFamily="34" charset="0"/>
              </a:rPr>
              <a:t>SwachhaVision</a:t>
            </a:r>
            <a:endParaRPr lang="en-IN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231779-884F-C5DC-793F-C1F8FEEC9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1920" y="2216365"/>
            <a:ext cx="3350080" cy="37198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98120" y="0"/>
            <a:ext cx="10972800" cy="93726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</a:t>
            </a:r>
          </a:p>
        </p:txBody>
      </p:sp>
      <p:sp>
        <p:nvSpPr>
          <p:cNvPr id="10" name="Oval 9" descr="Your startup LOGO"/>
          <p:cNvSpPr/>
          <p:nvPr/>
        </p:nvSpPr>
        <p:spPr>
          <a:xfrm>
            <a:off x="329565" y="252095"/>
            <a:ext cx="1732915" cy="80708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Swachha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Vision</a:t>
            </a:r>
            <a:endParaRPr lang="en-IN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396238" y="1460326"/>
            <a:ext cx="55302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IDEA / SOLUTION :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+mj-lt"/>
                <a:cs typeface="Arial" panose="020B0604020202020204" pitchFamily="34" charset="0"/>
              </a:rPr>
              <a:t>Cleanliness monitoring</a:t>
            </a:r>
            <a:r>
              <a:rPr lang="en-US" dirty="0">
                <a:latin typeface="+mj-lt"/>
                <a:cs typeface="Arial" panose="020B0604020202020204" pitchFamily="34" charset="0"/>
              </a:rPr>
              <a:t> is automated in post offices through CCTV footage using Image Analysis.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+mj-lt"/>
                <a:cs typeface="Arial" panose="020B0604020202020204" pitchFamily="34" charset="0"/>
              </a:rPr>
              <a:t>Tracking cleanliness and </a:t>
            </a:r>
            <a:r>
              <a:rPr lang="en-US" b="1" dirty="0" err="1">
                <a:latin typeface="+mj-lt"/>
                <a:cs typeface="Arial" panose="020B0604020202020204" pitchFamily="34" charset="0"/>
              </a:rPr>
              <a:t>LiFE</a:t>
            </a:r>
            <a:r>
              <a:rPr lang="en-US" b="1" dirty="0">
                <a:latin typeface="+mj-lt"/>
                <a:cs typeface="Arial" panose="020B0604020202020204" pitchFamily="34" charset="0"/>
              </a:rPr>
              <a:t> practices </a:t>
            </a:r>
            <a:r>
              <a:rPr lang="en-US" dirty="0">
                <a:latin typeface="+mj-lt"/>
                <a:cs typeface="Arial" panose="020B0604020202020204" pitchFamily="34" charset="0"/>
              </a:rPr>
              <a:t>through dashboard created via data analysis.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  <a:cs typeface="Arial" panose="020B0604020202020204" pitchFamily="34" charset="0"/>
              </a:rPr>
              <a:t>Efficient data storage and </a:t>
            </a:r>
            <a:r>
              <a:rPr lang="en-US" b="1" dirty="0">
                <a:latin typeface="+mj-lt"/>
                <a:cs typeface="Arial" panose="020B0604020202020204" pitchFamily="34" charset="0"/>
              </a:rPr>
              <a:t>real time alerts </a:t>
            </a:r>
            <a:r>
              <a:rPr lang="en-US" dirty="0">
                <a:latin typeface="+mj-lt"/>
                <a:cs typeface="Arial" panose="020B0604020202020204" pitchFamily="34" charset="0"/>
              </a:rPr>
              <a:t>to respective post offices.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96239" y="3813403"/>
            <a:ext cx="553021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PROBLEM RESOLUTION</a:t>
            </a:r>
            <a:r>
              <a:rPr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: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00"/>
                </a:solidFill>
                <a:cs typeface="Calibri" panose="020F0502020204030204" pitchFamily="34" charset="0"/>
              </a:rPr>
              <a:t>AI detects deviations </a:t>
            </a:r>
            <a:r>
              <a:rPr lang="en-US" dirty="0">
                <a:solidFill>
                  <a:srgbClr val="000000"/>
                </a:solidFill>
                <a:cs typeface="Calibri" panose="020F0502020204030204" pitchFamily="34" charset="0"/>
              </a:rPr>
              <a:t>from </a:t>
            </a:r>
            <a:r>
              <a:rPr lang="en-US" dirty="0" err="1">
                <a:solidFill>
                  <a:srgbClr val="000000"/>
                </a:solidFill>
                <a:cs typeface="Calibri" panose="020F0502020204030204" pitchFamily="34" charset="0"/>
              </a:rPr>
              <a:t>Swachhta</a:t>
            </a:r>
            <a:r>
              <a:rPr lang="en-US" dirty="0">
                <a:solidFill>
                  <a:srgbClr val="000000"/>
                </a:solidFill>
                <a:cs typeface="Calibri" panose="020F0502020204030204" pitchFamily="34" charset="0"/>
              </a:rPr>
              <a:t> standards, enabling timely interventions 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1" dirty="0"/>
              <a:t>Automated alerts notify</a:t>
            </a:r>
            <a:r>
              <a:rPr lang="en-US" b="1" dirty="0">
                <a:solidFill>
                  <a:srgbClr val="000000"/>
                </a:solidFill>
                <a:cs typeface="Calibri" panose="020F0502020204030204" pitchFamily="34" charset="0"/>
              </a:rPr>
              <a:t> </a:t>
            </a:r>
            <a:r>
              <a:rPr lang="en-US" dirty="0"/>
              <a:t>admins for immediate corrective actions.</a:t>
            </a:r>
            <a:endParaRPr lang="en-US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00"/>
                </a:solidFill>
                <a:cs typeface="Calibri" panose="020F0502020204030204" pitchFamily="34" charset="0"/>
              </a:rPr>
              <a:t>Real-time monitoring </a:t>
            </a:r>
            <a:r>
              <a:rPr lang="en-US" dirty="0">
                <a:solidFill>
                  <a:srgbClr val="000000"/>
                </a:solidFill>
                <a:cs typeface="Calibri" panose="020F0502020204030204" pitchFamily="34" charset="0"/>
              </a:rPr>
              <a:t>ensures scalable adoption across thousands of post offices.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cs typeface="Calibri" panose="020F0502020204030204" pitchFamily="34" charset="0"/>
            </a:endParaRPr>
          </a:p>
          <a:p>
            <a:pPr algn="just"/>
            <a:endParaRPr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6618515" y="1230450"/>
            <a:ext cx="4963886" cy="1652087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396239" y="1189355"/>
            <a:ext cx="5530214" cy="2336244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4E5A7A-14AA-AEC8-67CB-01644E14C105}"/>
              </a:ext>
            </a:extLst>
          </p:cNvPr>
          <p:cNvSpPr txBox="1"/>
          <p:nvPr/>
        </p:nvSpPr>
        <p:spPr>
          <a:xfrm>
            <a:off x="6625214" y="1302306"/>
            <a:ext cx="49924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INNOVATION AND UNIQUENESS</a:t>
            </a:r>
            <a:r>
              <a:rPr lang="en-US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 : </a:t>
            </a:r>
            <a:endParaRPr lang="en-US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effectLst/>
                <a:ea typeface="MS PGothic" panose="020B0600070205080204" pitchFamily="34" charset="-128"/>
                <a:cs typeface="Arial" panose="020B0604020202020204" pitchFamily="34" charset="0"/>
              </a:rPr>
              <a:t>Interactive Data Visualization.</a:t>
            </a:r>
            <a:endParaRPr lang="en-US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Deriving</a:t>
            </a:r>
            <a:r>
              <a:rPr lang="en-US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automated periodic reports </a:t>
            </a:r>
            <a:r>
              <a:rPr lang="en-US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for better analysis.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AI-Powered image processing.</a:t>
            </a:r>
            <a:endParaRPr lang="en-US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algn="just"/>
            <a:endParaRPr lang="en-US" dirty="0"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cs typeface="Calibri" panose="020F0502020204030204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A97E7B8-4A25-2F2F-9D11-7B5F23FEE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877" y="2951123"/>
            <a:ext cx="4669133" cy="32465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09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</a:t>
            </a:r>
          </a:p>
        </p:txBody>
      </p:sp>
      <p:sp>
        <p:nvSpPr>
          <p:cNvPr id="11" name="Oval 10" descr="Your startup LOGO"/>
          <p:cNvSpPr/>
          <p:nvPr/>
        </p:nvSpPr>
        <p:spPr>
          <a:xfrm>
            <a:off x="224155" y="81376"/>
            <a:ext cx="1929765" cy="80708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Swachha</a:t>
            </a:r>
            <a:endParaRPr lang="en-US" b="1" dirty="0"/>
          </a:p>
          <a:p>
            <a:pPr algn="ctr"/>
            <a:r>
              <a:rPr lang="en-US" b="1" dirty="0"/>
              <a:t>Vision</a:t>
            </a:r>
            <a:endParaRPr lang="en-IN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84E4A1-5783-CB50-39C1-A2F9C65A2312}"/>
              </a:ext>
            </a:extLst>
          </p:cNvPr>
          <p:cNvCxnSpPr>
            <a:cxnSpLocks/>
          </p:cNvCxnSpPr>
          <p:nvPr/>
        </p:nvCxnSpPr>
        <p:spPr>
          <a:xfrm>
            <a:off x="7844623" y="1399433"/>
            <a:ext cx="0" cy="434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B79A291-79DE-C521-47B6-C6352FC32D73}"/>
              </a:ext>
            </a:extLst>
          </p:cNvPr>
          <p:cNvSpPr txBox="1"/>
          <p:nvPr/>
        </p:nvSpPr>
        <p:spPr>
          <a:xfrm>
            <a:off x="1925473" y="5813909"/>
            <a:ext cx="3545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Fig. Architecture Diagram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137205-68E1-788F-FA07-294AB8546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9181" y="3498522"/>
            <a:ext cx="1007921" cy="6033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0741BB-B9E6-3C1F-05AE-CFADB192D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715" y="5541654"/>
            <a:ext cx="735441" cy="3905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CC803A-570D-CB13-846E-DE367516B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5600" y="2237512"/>
            <a:ext cx="1349650" cy="10144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7C7B7FC-0C2B-90A4-3B08-3739F9D39F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8184" y="2295280"/>
            <a:ext cx="902211" cy="96391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098DD6F-B9E2-74C0-9957-E01C833FBA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3088" y="3548473"/>
            <a:ext cx="1154997" cy="53418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C73A69D-6C78-5497-72C2-C2A84FC52F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8085" y="3571133"/>
            <a:ext cx="1055301" cy="4816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E3B4421-58B6-BC10-8309-831B138253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57744" y="4326173"/>
            <a:ext cx="601548" cy="60154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377A7B1-30F2-534F-D0EC-ED333F17EB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98088" y="4388845"/>
            <a:ext cx="1472498" cy="39976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93C5001-4174-3CE6-94C4-32EF38F569B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02210" y="5251445"/>
            <a:ext cx="1239878" cy="92990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A8AD137-8D56-E89C-07FD-E3946F643F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276962" y="5390340"/>
            <a:ext cx="1905956" cy="8279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8705491-06E0-B0E8-765D-95877040C36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56209" y="3538678"/>
            <a:ext cx="778128" cy="57403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9C6E39F-1365-0898-6301-3DA7BB6B6D7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17298" y="2538282"/>
            <a:ext cx="766317" cy="45979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5C35DCF-2C64-A6A8-701D-A11F9AC4E56B}"/>
              </a:ext>
            </a:extLst>
          </p:cNvPr>
          <p:cNvSpPr txBox="1"/>
          <p:nvPr/>
        </p:nvSpPr>
        <p:spPr>
          <a:xfrm>
            <a:off x="8874039" y="1306287"/>
            <a:ext cx="2666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Technology Stack: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3291D4-807C-4292-4B24-E9DCC3ABABA2}"/>
              </a:ext>
            </a:extLst>
          </p:cNvPr>
          <p:cNvSpPr txBox="1"/>
          <p:nvPr/>
        </p:nvSpPr>
        <p:spPr>
          <a:xfrm>
            <a:off x="7940297" y="1806097"/>
            <a:ext cx="3813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Frontend</a:t>
            </a:r>
            <a:r>
              <a:rPr lang="en-US" dirty="0"/>
              <a:t> :- Html, CSS, EJS, </a:t>
            </a:r>
            <a:r>
              <a:rPr lang="en-US" dirty="0" err="1"/>
              <a:t>Javascript</a:t>
            </a:r>
            <a:r>
              <a:rPr lang="en-US" dirty="0"/>
              <a:t>, </a:t>
            </a:r>
            <a:r>
              <a:rPr lang="en-US" dirty="0" err="1"/>
              <a:t>NextJS</a:t>
            </a:r>
            <a:r>
              <a:rPr lang="en-US" dirty="0"/>
              <a:t>, </a:t>
            </a:r>
            <a:r>
              <a:rPr lang="en-US" dirty="0" err="1"/>
              <a:t>TailwindCSS</a:t>
            </a:r>
            <a:r>
              <a:rPr lang="en-US" dirty="0"/>
              <a:t>.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BE11607C-7846-6255-710F-11F66825125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14450" y="2474948"/>
            <a:ext cx="540408" cy="54040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6D79EAF-DB49-0E44-5AE5-AFFDF31B74F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85417" y="2451489"/>
            <a:ext cx="393264" cy="55556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F63BA94-60E1-0ED1-6545-AEC14600D71C}"/>
              </a:ext>
            </a:extLst>
          </p:cNvPr>
          <p:cNvSpPr txBox="1"/>
          <p:nvPr/>
        </p:nvSpPr>
        <p:spPr>
          <a:xfrm>
            <a:off x="7939718" y="3096896"/>
            <a:ext cx="426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Backend</a:t>
            </a:r>
            <a:r>
              <a:rPr lang="en-US" dirty="0"/>
              <a:t> :- </a:t>
            </a:r>
            <a:r>
              <a:rPr lang="en-US" dirty="0" err="1"/>
              <a:t>Node.Js</a:t>
            </a:r>
            <a:r>
              <a:rPr lang="en-US" dirty="0"/>
              <a:t>, </a:t>
            </a:r>
            <a:r>
              <a:rPr lang="en-US" dirty="0" err="1"/>
              <a:t>Express.Js</a:t>
            </a:r>
            <a:r>
              <a:rPr lang="en-US" dirty="0"/>
              <a:t>, Flask, JSON.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904CEFE-5C9C-FF8B-DE3C-42007441267E}"/>
              </a:ext>
            </a:extLst>
          </p:cNvPr>
          <p:cNvSpPr txBox="1"/>
          <p:nvPr/>
        </p:nvSpPr>
        <p:spPr>
          <a:xfrm>
            <a:off x="8002360" y="4020306"/>
            <a:ext cx="411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Database</a:t>
            </a:r>
            <a:r>
              <a:rPr lang="en-US" dirty="0"/>
              <a:t>: MongoDB, </a:t>
            </a:r>
            <a:r>
              <a:rPr lang="en-US" dirty="0" err="1"/>
              <a:t>Cloudinary</a:t>
            </a:r>
            <a:r>
              <a:rPr lang="en-US" dirty="0"/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F43AC6-8101-DDC5-A156-5AA1C788FE95}"/>
              </a:ext>
            </a:extLst>
          </p:cNvPr>
          <p:cNvSpPr txBox="1"/>
          <p:nvPr/>
        </p:nvSpPr>
        <p:spPr>
          <a:xfrm>
            <a:off x="7996236" y="4841964"/>
            <a:ext cx="426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ML &amp; Deep Learning</a:t>
            </a:r>
            <a:r>
              <a:rPr lang="en-US" dirty="0"/>
              <a:t>: TensorFlow, </a:t>
            </a:r>
            <a:r>
              <a:rPr lang="en-US" dirty="0" err="1"/>
              <a:t>Keras</a:t>
            </a:r>
            <a:r>
              <a:rPr lang="en-US" dirty="0"/>
              <a:t>, YAML , YOLO (</a:t>
            </a:r>
            <a:r>
              <a:rPr lang="en-US" dirty="0" err="1"/>
              <a:t>Ultralytics</a:t>
            </a:r>
            <a:r>
              <a:rPr lang="en-US" dirty="0"/>
              <a:t>),</a:t>
            </a:r>
            <a:r>
              <a:rPr lang="en-US" dirty="0" err="1"/>
              <a:t>Opencv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2425D-ADF4-E2E6-1EF4-4DE26CA142D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44215" y="922304"/>
            <a:ext cx="7074690" cy="4995513"/>
          </a:xfrm>
          <a:prstGeom prst="rect">
            <a:avLst/>
          </a:prstGeom>
        </p:spPr>
      </p:pic>
      <p:pic>
        <p:nvPicPr>
          <p:cNvPr id="9" name="Google Shape;93;p2">
            <a:extLst>
              <a:ext uri="{FF2B5EF4-FFF2-40B4-BE49-F238E27FC236}">
                <a16:creationId xmlns:a16="http://schemas.microsoft.com/office/drawing/2014/main" id="{289843E5-2C42-710B-D092-D50465ABD13B}"/>
              </a:ext>
            </a:extLst>
          </p:cNvPr>
          <p:cNvPicPr preferRelativeResize="0"/>
          <p:nvPr/>
        </p:nvPicPr>
        <p:blipFill rotWithShape="1">
          <a:blip r:embed="rId18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8128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/>
          <p:cNvSpPr/>
          <p:nvPr/>
        </p:nvSpPr>
        <p:spPr>
          <a:xfrm>
            <a:off x="416559" y="204538"/>
            <a:ext cx="1645921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Swachha</a:t>
            </a:r>
            <a:endParaRPr lang="en-US" b="1" dirty="0"/>
          </a:p>
          <a:p>
            <a:pPr algn="ctr"/>
            <a:r>
              <a:rPr lang="en-US" b="1" dirty="0"/>
              <a:t>vision</a:t>
            </a:r>
            <a:endParaRPr lang="en-IN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20CE63-387E-C653-5981-5D69EE436A69}"/>
              </a:ext>
            </a:extLst>
          </p:cNvPr>
          <p:cNvSpPr/>
          <p:nvPr/>
        </p:nvSpPr>
        <p:spPr>
          <a:xfrm>
            <a:off x="367591" y="1160120"/>
            <a:ext cx="5867827" cy="51155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of Feasibility*- *Technical*: The system integrates proven technologies like YOLO, Flask, Node.js, and MongoDB, ensuring reliability and scalability.- *Financial*: </a:t>
            </a:r>
            <a:r>
              <a:rPr lang="en-US" dirty="0" err="1"/>
              <a:t>Cloudinary</a:t>
            </a:r>
            <a:r>
              <a:rPr lang="en-US" dirty="0"/>
              <a:t> and MongoDB offer cost-effective storage solutions, minimizing expenses.- *Market*: High demand for AI-driven cleanliness solutions aligns with sustainability goals, ensuring strong market fit.- *Operation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B42EB1-B1BA-73BD-7B45-F6243156B7E8}"/>
              </a:ext>
            </a:extLst>
          </p:cNvPr>
          <p:cNvSpPr/>
          <p:nvPr/>
        </p:nvSpPr>
        <p:spPr>
          <a:xfrm>
            <a:off x="6416711" y="1176270"/>
            <a:ext cx="5319863" cy="51155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*Potential Challenges and Risks*- *Technical*: Model accuracy in different environments; large data handling.- *Financial*: Potential costs for scaling </a:t>
            </a:r>
            <a:r>
              <a:rPr lang="en-IN" dirty="0" err="1"/>
              <a:t>Cloudinary</a:t>
            </a:r>
            <a:r>
              <a:rPr lang="en-IN" dirty="0"/>
              <a:t> storage.- *Market*: Adoption reluctance due to initial setup complexities.- *Operational*: Ensuring consistent camera coverage and data collection.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4CC30E-4611-9C23-7038-25049A6CB0F6}"/>
              </a:ext>
            </a:extLst>
          </p:cNvPr>
          <p:cNvSpPr txBox="1"/>
          <p:nvPr/>
        </p:nvSpPr>
        <p:spPr>
          <a:xfrm>
            <a:off x="595360" y="3478150"/>
            <a:ext cx="55935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800" b="1" dirty="0">
                <a:solidFill>
                  <a:schemeClr val="accent1"/>
                </a:solidFill>
              </a:rPr>
              <a:t>FEASIBILITY ANALYSIS:-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+mj-lt"/>
              </a:rPr>
              <a:t>Technical : </a:t>
            </a:r>
            <a:r>
              <a:rPr lang="en-US" dirty="0">
                <a:latin typeface="+mj-lt"/>
              </a:rPr>
              <a:t>Image analysis via YOLO, backend using Flask, and MongoDB with </a:t>
            </a:r>
            <a:r>
              <a:rPr lang="en-US" dirty="0" err="1">
                <a:latin typeface="+mj-lt"/>
              </a:rPr>
              <a:t>Cloudinary</a:t>
            </a:r>
            <a:r>
              <a:rPr lang="en-US" dirty="0">
                <a:latin typeface="+mj-lt"/>
              </a:rPr>
              <a:t> for storage.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+mj-lt"/>
              </a:rPr>
              <a:t>Financial : </a:t>
            </a:r>
            <a:r>
              <a:rPr lang="en-US" dirty="0">
                <a:latin typeface="+mj-lt"/>
              </a:rPr>
              <a:t>Cost effective architecture requiring minimal initial investment.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+mj-lt"/>
              </a:rPr>
              <a:t>Market : </a:t>
            </a:r>
            <a:r>
              <a:rPr lang="en-US" dirty="0">
                <a:latin typeface="+mj-lt"/>
              </a:rPr>
              <a:t>Adoption potential will be high in public services and urban regions.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+mj-lt"/>
              </a:rPr>
              <a:t>Operational : </a:t>
            </a:r>
            <a:r>
              <a:rPr lang="en-US" dirty="0">
                <a:latin typeface="+mj-lt"/>
              </a:rPr>
              <a:t>Easy to implement with existing infrastructure and centralized monitoring.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CB4A8AF-4122-83D7-68B5-F08D1648F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25" y="1204870"/>
            <a:ext cx="5679441" cy="22926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08AA3B-997E-6B38-B43E-38291B365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6505" y="1269789"/>
            <a:ext cx="1767813" cy="12306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27CA7DD-1C8F-776E-B553-2622689698E8}"/>
              </a:ext>
            </a:extLst>
          </p:cNvPr>
          <p:cNvSpPr txBox="1"/>
          <p:nvPr/>
        </p:nvSpPr>
        <p:spPr>
          <a:xfrm>
            <a:off x="6463187" y="2554095"/>
            <a:ext cx="521976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Technical:</a:t>
            </a:r>
            <a:r>
              <a:rPr lang="en-IN" dirty="0"/>
              <a:t> Model accuracy varies; large data handling is challenging.</a:t>
            </a:r>
            <a:br>
              <a:rPr lang="en-IN" dirty="0"/>
            </a:br>
            <a:r>
              <a:rPr lang="en-IN" i="1" dirty="0"/>
              <a:t>Strategy</a:t>
            </a:r>
            <a:r>
              <a:rPr lang="en-IN" dirty="0"/>
              <a:t>: Train models with diverse datasets and use Google Cloud Storage.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Financial</a:t>
            </a:r>
            <a:r>
              <a:rPr lang="en-IN" dirty="0"/>
              <a:t>: Scaling </a:t>
            </a:r>
            <a:r>
              <a:rPr lang="en-IN" dirty="0" err="1"/>
              <a:t>Cloudinary</a:t>
            </a:r>
            <a:r>
              <a:rPr lang="en-IN" dirty="0"/>
              <a:t> can be costly.</a:t>
            </a:r>
            <a:br>
              <a:rPr lang="en-IN" dirty="0"/>
            </a:br>
            <a:r>
              <a:rPr lang="en-IN" i="1" dirty="0"/>
              <a:t>Strategy</a:t>
            </a:r>
            <a:r>
              <a:rPr lang="en-IN" dirty="0"/>
              <a:t>: Start small and scale gradually with AWS EC2 or Azure.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Market</a:t>
            </a:r>
            <a:r>
              <a:rPr lang="en-IN" dirty="0"/>
              <a:t>: Setup complexity may hinder adoption.</a:t>
            </a:r>
            <a:br>
              <a:rPr lang="en-IN" dirty="0"/>
            </a:br>
            <a:r>
              <a:rPr lang="en-IN" i="1" dirty="0"/>
              <a:t>Strategy</a:t>
            </a:r>
            <a:r>
              <a:rPr lang="en-IN" dirty="0"/>
              <a:t>: Provide staff training and support.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Operational</a:t>
            </a:r>
            <a:r>
              <a:rPr lang="en-IN" dirty="0"/>
              <a:t>: Consistent camera coverage is difficult.</a:t>
            </a:r>
            <a:br>
              <a:rPr lang="en-IN" dirty="0"/>
            </a:br>
            <a:r>
              <a:rPr lang="en-IN" i="1" dirty="0"/>
              <a:t>Strategy</a:t>
            </a:r>
            <a:r>
              <a:rPr lang="en-IN" dirty="0"/>
              <a:t>: Implement routine maintenance and monitoring.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-53700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/>
          <p:cNvSpPr/>
          <p:nvPr/>
        </p:nvSpPr>
        <p:spPr>
          <a:xfrm>
            <a:off x="756493" y="120208"/>
            <a:ext cx="159046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Swachha</a:t>
            </a:r>
            <a:endParaRPr lang="en-US" b="1" dirty="0"/>
          </a:p>
          <a:p>
            <a:pPr algn="ctr"/>
            <a:r>
              <a:rPr lang="en-US" b="1" dirty="0"/>
              <a:t>Vision</a:t>
            </a:r>
            <a:endParaRPr lang="en-IN" b="1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6A249EC-2B2F-EEBC-249F-A1F168491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017360"/>
              </p:ext>
            </p:extLst>
          </p:nvPr>
        </p:nvGraphicFramePr>
        <p:xfrm>
          <a:off x="713014" y="972642"/>
          <a:ext cx="1076597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288">
                  <a:extLst>
                    <a:ext uri="{9D8B030D-6E8A-4147-A177-3AD203B41FA5}">
                      <a16:colId xmlns:a16="http://schemas.microsoft.com/office/drawing/2014/main" val="3640815993"/>
                    </a:ext>
                  </a:extLst>
                </a:gridCol>
                <a:gridCol w="4163841">
                  <a:extLst>
                    <a:ext uri="{9D8B030D-6E8A-4147-A177-3AD203B41FA5}">
                      <a16:colId xmlns:a16="http://schemas.microsoft.com/office/drawing/2014/main" val="210043396"/>
                    </a:ext>
                  </a:extLst>
                </a:gridCol>
                <a:gridCol w="4163841">
                  <a:extLst>
                    <a:ext uri="{9D8B030D-6E8A-4147-A177-3AD203B41FA5}">
                      <a16:colId xmlns:a16="http://schemas.microsoft.com/office/drawing/2014/main" val="2999053773"/>
                    </a:ext>
                  </a:extLst>
                </a:gridCol>
              </a:tblGrid>
              <a:tr h="351530">
                <a:tc>
                  <a:txBody>
                    <a:bodyPr/>
                    <a:lstStyle/>
                    <a:p>
                      <a:r>
                        <a:rPr lang="en-IN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Potential Impact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Benefits of the Solution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260702"/>
                  </a:ext>
                </a:extLst>
              </a:tr>
              <a:tr h="1906930">
                <a:tc>
                  <a:txBody>
                    <a:bodyPr/>
                    <a:lstStyle/>
                    <a:p>
                      <a:r>
                        <a:rPr lang="en-US" dirty="0"/>
                        <a:t>Social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/>
                        <a:t>Positive: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Improved cleanliness monitoring.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Promotes AI use in government services.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Healthier public environments.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/>
                        <a:t>Negative: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Resistance due to unfamiliarity with AI.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Improved access to clean spaces.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Empowerment through data-driven decision-making. Reduction in cleanliness-related issues across post offices.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071054"/>
                  </a:ext>
                </a:extLst>
              </a:tr>
              <a:tr h="1646894">
                <a:tc>
                  <a:txBody>
                    <a:bodyPr/>
                    <a:lstStyle/>
                    <a:p>
                      <a:r>
                        <a:rPr lang="en-US" dirty="0"/>
                        <a:t>Economical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/>
                        <a:t>Positive: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Reduced manual check costs.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New AI market opportunities.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/>
                        <a:t>Negative: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Upfront infrastructure costs (cameras, storage).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Increased productivity with real-time monitoring.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Reduced long-term operational costs.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Market opportunity for AI in public sectors.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037672"/>
                  </a:ext>
                </a:extLst>
              </a:tr>
              <a:tr h="1646894">
                <a:tc>
                  <a:txBody>
                    <a:bodyPr/>
                    <a:lstStyle/>
                    <a:p>
                      <a:r>
                        <a:rPr lang="en-US" dirty="0"/>
                        <a:t>Environmental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/>
                        <a:t>Positive:</a:t>
                      </a:r>
                      <a:r>
                        <a:rPr lang="en-US" dirty="0"/>
                        <a:t> </a:t>
                      </a:r>
                      <a:br>
                        <a:rPr lang="en-US" dirty="0"/>
                      </a:br>
                      <a:r>
                        <a:rPr lang="en-US" dirty="0"/>
                        <a:t>Reduced waste generation through consistent </a:t>
                      </a:r>
                      <a:r>
                        <a:rPr lang="en-US" dirty="0" err="1"/>
                        <a:t>Swachhta</a:t>
                      </a:r>
                      <a:r>
                        <a:rPr lang="en-US" dirty="0"/>
                        <a:t> adherence.</a:t>
                      </a:r>
                      <a:br>
                        <a:rPr lang="en-US" dirty="0"/>
                      </a:br>
                      <a:r>
                        <a:rPr lang="en-US" dirty="0"/>
                        <a:t>Lower energy usage through efficient monitoring.</a:t>
                      </a:r>
                      <a:br>
                        <a:rPr lang="en-US" dirty="0"/>
                      </a:b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Reduced energy usage through efficient monitoring.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Lower waste generation due to consistent </a:t>
                      </a:r>
                      <a:r>
                        <a:rPr lang="en-US" dirty="0" err="1"/>
                        <a:t>Swachhta</a:t>
                      </a:r>
                      <a:r>
                        <a:rPr lang="en-US" dirty="0"/>
                        <a:t> adherence.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760660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C33BEB0F-25D4-C137-78FD-D7C33A6AE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858000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1" charset="-128"/>
                <a:cs typeface="+mn-cs"/>
              </a:rPr>
              <a:t>                                                                                    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radeGothic"/>
              </a:rPr>
              <a:t>@SIH Idea Submission                                                                                                                                      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TradeGothic"/>
              </a:rPr>
              <a:t>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1" charset="-128"/>
                <a:cs typeface="+mn-cs"/>
              </a:rPr>
              <a:t>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403349" y="1464631"/>
            <a:ext cx="9385300" cy="44935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1600" i="0" dirty="0">
                <a:solidFill>
                  <a:srgbClr val="333333"/>
                </a:solidFill>
                <a:effectLst/>
                <a:latin typeface="+mj-lt"/>
              </a:rPr>
              <a:t>[1] 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+mj-lt"/>
              </a:rPr>
              <a:t>Garbage Detection using Advanced Object Detection Techniques. (n.d.). IEEE Conference Publication | IEEE</a:t>
            </a:r>
            <a:br>
              <a:rPr lang="en-US" sz="1600" b="0" i="0" dirty="0">
                <a:solidFill>
                  <a:srgbClr val="333333"/>
                </a:solidFill>
                <a:effectLst/>
                <a:latin typeface="+mj-lt"/>
              </a:rPr>
            </a:br>
            <a:r>
              <a:rPr lang="en-US" sz="1600" b="0" i="0" dirty="0">
                <a:solidFill>
                  <a:srgbClr val="333333"/>
                </a:solidFill>
                <a:effectLst/>
                <a:latin typeface="+mj-lt"/>
              </a:rPr>
              <a:t>Xplore. </a:t>
            </a:r>
            <a:r>
              <a:rPr lang="en-US" sz="1600" b="0" i="0" dirty="0">
                <a:effectLst/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https://ieeexplore.ieee.org/document/9395916</a:t>
            </a:r>
            <a:br>
              <a:rPr lang="en-US" sz="1600" b="1" i="0" dirty="0">
                <a:solidFill>
                  <a:srgbClr val="333333"/>
                </a:solidFill>
                <a:effectLst/>
                <a:latin typeface="+mj-lt"/>
              </a:rPr>
            </a:br>
            <a:endParaRPr lang="en-US" sz="1600" b="1" i="0" dirty="0">
              <a:solidFill>
                <a:srgbClr val="333333"/>
              </a:solidFill>
              <a:effectLst/>
              <a:latin typeface="+mj-lt"/>
            </a:endParaRP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+mj-lt"/>
              </a:rPr>
              <a:t>[2] Aslam, F., Mohammed, H., &amp;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+mj-lt"/>
              </a:rPr>
              <a:t>Lokhande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+mj-lt"/>
              </a:rPr>
              <a:t>, P. (2015). Efficient way of web development using Python and Flask. International Journal of Advanced Research in Computer Science, 6.</a:t>
            </a:r>
          </a:p>
          <a:p>
            <a:br>
              <a:rPr lang="en-US" sz="1600" b="1" i="0" dirty="0">
                <a:solidFill>
                  <a:srgbClr val="111111"/>
                </a:solidFill>
                <a:effectLst/>
                <a:latin typeface="+mj-lt"/>
              </a:rPr>
            </a:br>
            <a:r>
              <a:rPr lang="en-US" sz="1600" i="0" dirty="0">
                <a:solidFill>
                  <a:srgbClr val="111111"/>
                </a:solidFill>
                <a:effectLst/>
                <a:latin typeface="+mj-lt"/>
              </a:rPr>
              <a:t>[3] </a:t>
            </a:r>
            <a:r>
              <a:rPr lang="en-US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Bosch, M. (2020). </a:t>
            </a:r>
            <a:r>
              <a:rPr lang="en-US" sz="1600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DetecTree</a:t>
            </a:r>
            <a:r>
              <a:rPr lang="en-US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: Tree detection from aerial imagery in Python. The Journal of Open Source Software, 5(50), 2172. </a:t>
            </a:r>
            <a:r>
              <a:rPr lang="en-US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https://doi.org/10.21105/joss.02172</a:t>
            </a:r>
            <a:endParaRPr lang="en-US" sz="1600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0" i="0" dirty="0">
              <a:solidFill>
                <a:srgbClr val="333333"/>
              </a:solidFill>
              <a:effectLst/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0" i="0" dirty="0">
                <a:solidFill>
                  <a:srgbClr val="333333"/>
                </a:solidFill>
                <a:effectLst/>
                <a:latin typeface="+mj-lt"/>
              </a:rPr>
              <a:t>[4] Jin, S., Yang, Z.,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+mj-lt"/>
              </a:rPr>
              <a:t>Królczykg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+mj-lt"/>
              </a:rPr>
              <a:t>, G., Liu, X.,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+mj-lt"/>
              </a:rPr>
              <a:t>Gardoni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+mj-lt"/>
              </a:rPr>
              <a:t>, P., &amp; Li, Z. (2023). Garbage detection and classification using a new deep learning-based machine vision system as a tool for sustainable waste recycling. Waste Management, 162, 123–130. </a:t>
            </a:r>
            <a:r>
              <a:rPr lang="en-US" sz="1600" b="0" i="0" dirty="0">
                <a:effectLst/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https://doi.org/10.1016/j.wasman.2023.02.014</a:t>
            </a:r>
            <a:endParaRPr lang="en-US" sz="1600" b="0" i="0" dirty="0">
              <a:effectLst/>
              <a:latin typeface="+mj-lt"/>
            </a:endParaRPr>
          </a:p>
          <a:p>
            <a:endParaRPr lang="en-US" sz="1600" dirty="0">
              <a:solidFill>
                <a:srgbClr val="333333"/>
              </a:solidFill>
              <a:latin typeface="+mj-lt"/>
            </a:endParaRPr>
          </a:p>
          <a:p>
            <a:r>
              <a:rPr lang="en-US" sz="1600" dirty="0">
                <a:solidFill>
                  <a:srgbClr val="333333"/>
                </a:solidFill>
                <a:latin typeface="+mj-lt"/>
              </a:rPr>
              <a:t>[5] Rodríguez, C., Baez, M., Daniel, F., Casati, F.,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Trabucco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, J. C., Canali, L., &amp; </a:t>
            </a:r>
            <a:r>
              <a:rPr lang="en-US" sz="1600" dirty="0" err="1">
                <a:solidFill>
                  <a:srgbClr val="333333"/>
                </a:solidFill>
                <a:latin typeface="+mj-lt"/>
              </a:rPr>
              <a:t>Percannella</a:t>
            </a:r>
            <a:r>
              <a:rPr lang="en-US" sz="1600" dirty="0">
                <a:solidFill>
                  <a:srgbClr val="333333"/>
                </a:solidFill>
                <a:latin typeface="+mj-lt"/>
              </a:rPr>
              <a:t>, G. (2016). REST APIs: A Large-Scale Analysis of Compliance with Principles and Best Practices. In Lecture notes in computer science (pp. 21–39). https://doi.org/10.1007/978-3-319-38791-8_2</a:t>
            </a:r>
            <a:br>
              <a:rPr lang="en-US" sz="1600" b="0" i="0" dirty="0">
                <a:solidFill>
                  <a:srgbClr val="333333"/>
                </a:solidFill>
                <a:effectLst/>
                <a:latin typeface="+mj-lt"/>
              </a:rPr>
            </a:br>
            <a:br>
              <a:rPr lang="en-US" sz="1400" b="0" i="0" dirty="0">
                <a:solidFill>
                  <a:srgbClr val="333333"/>
                </a:solidFill>
                <a:effectLst/>
                <a:latin typeface="HelveticaNeue Regular"/>
              </a:rPr>
            </a:br>
            <a:endParaRPr lang="en-US" sz="1600" dirty="0">
              <a:solidFill>
                <a:srgbClr val="333333"/>
              </a:solidFill>
              <a:latin typeface="HelveticaNeue Regular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/>
          <p:cNvSpPr/>
          <p:nvPr/>
        </p:nvSpPr>
        <p:spPr>
          <a:xfrm>
            <a:off x="329773" y="252246"/>
            <a:ext cx="158030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Swachha</a:t>
            </a:r>
            <a:endParaRPr lang="en-US" b="1" dirty="0"/>
          </a:p>
          <a:p>
            <a:pPr algn="ctr"/>
            <a:r>
              <a:rPr lang="en-US" b="1" dirty="0"/>
              <a:t>Vision</a:t>
            </a:r>
            <a:endParaRPr lang="en-IN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976</Words>
  <Application>Microsoft Office PowerPoint</Application>
  <PresentationFormat>Widescreen</PresentationFormat>
  <Paragraphs>102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MS PGothic</vt:lpstr>
      <vt:lpstr>Arial</vt:lpstr>
      <vt:lpstr>Calibri</vt:lpstr>
      <vt:lpstr>Cambria Math</vt:lpstr>
      <vt:lpstr>Franklin Gothic Medium</vt:lpstr>
      <vt:lpstr>Garamond</vt:lpstr>
      <vt:lpstr>HelveticaNeue Regular</vt:lpstr>
      <vt:lpstr>Times New Roman</vt:lpstr>
      <vt:lpstr>TradeGothic</vt:lpstr>
      <vt:lpstr>Wingdings</vt:lpstr>
      <vt:lpstr>Office Theme</vt:lpstr>
      <vt:lpstr>SMART INDIA HACKATHON 2024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Company>Crowdfunder,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Harsh Thakur</cp:lastModifiedBy>
  <cp:revision>167</cp:revision>
  <dcterms:created xsi:type="dcterms:W3CDTF">2013-12-12T18:46:00Z</dcterms:created>
  <dcterms:modified xsi:type="dcterms:W3CDTF">2024-09-21T19:16:36Z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F549C18D903C4E5EBEC3E7EB818338FD_12</vt:lpwstr>
  </property>
  <property fmtid="{D5CDD505-2E9C-101B-9397-08002B2CF9AE}" pid="3" name="KSOProductBuildVer">
    <vt:lpwstr>1033-12.2.0.18165</vt:lpwstr>
  </property>
</Properties>
</file>