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174A0-CD2B-4430-9D60-E24536DCE1B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D8814DF-4A8F-4AE6-BFF3-564760DC52F1}">
      <dgm:prSet/>
      <dgm:spPr/>
      <dgm:t>
        <a:bodyPr/>
        <a:lstStyle/>
        <a:p>
          <a:r>
            <a:rPr lang="en-US"/>
            <a:t>The fusion method used in this work is very much effective and can be a powerful technique for enhancing and integrating information from multiple images. The reason behind its powerfulness is that it utilizes both DWT and CNN which make is more flexible and useful.</a:t>
          </a:r>
        </a:p>
      </dgm:t>
    </dgm:pt>
    <dgm:pt modelId="{4862281F-BCB4-4F39-A42F-7E30A18AF205}" type="parTrans" cxnId="{4E84DF50-4ADF-400F-8DD3-906E95D0C3EB}">
      <dgm:prSet/>
      <dgm:spPr/>
      <dgm:t>
        <a:bodyPr/>
        <a:lstStyle/>
        <a:p>
          <a:endParaRPr lang="en-US"/>
        </a:p>
      </dgm:t>
    </dgm:pt>
    <dgm:pt modelId="{84BD5E3A-FBDE-4928-ADA0-902EE2EC75E2}" type="sibTrans" cxnId="{4E84DF50-4ADF-400F-8DD3-906E95D0C3EB}">
      <dgm:prSet/>
      <dgm:spPr/>
      <dgm:t>
        <a:bodyPr/>
        <a:lstStyle/>
        <a:p>
          <a:endParaRPr lang="en-US"/>
        </a:p>
      </dgm:t>
    </dgm:pt>
    <dgm:pt modelId="{EF6B8B88-5AC9-41B0-B528-186E744912C9}">
      <dgm:prSet/>
      <dgm:spPr/>
      <dgm:t>
        <a:bodyPr/>
        <a:lstStyle/>
        <a:p>
          <a:r>
            <a:rPr lang="en-US"/>
            <a:t>Some of the future scopes of this project are following – </a:t>
          </a:r>
        </a:p>
      </dgm:t>
    </dgm:pt>
    <dgm:pt modelId="{12F1D409-5702-48D0-863C-F9FD532426BF}" type="parTrans" cxnId="{06C04A2C-08E4-4A98-B2F4-16ECFF03A7B6}">
      <dgm:prSet/>
      <dgm:spPr/>
      <dgm:t>
        <a:bodyPr/>
        <a:lstStyle/>
        <a:p>
          <a:endParaRPr lang="en-US"/>
        </a:p>
      </dgm:t>
    </dgm:pt>
    <dgm:pt modelId="{5F347DC9-1582-4CFA-B1A8-F57E99DCE315}" type="sibTrans" cxnId="{06C04A2C-08E4-4A98-B2F4-16ECFF03A7B6}">
      <dgm:prSet/>
      <dgm:spPr/>
      <dgm:t>
        <a:bodyPr/>
        <a:lstStyle/>
        <a:p>
          <a:endParaRPr lang="en-US"/>
        </a:p>
      </dgm:t>
    </dgm:pt>
    <dgm:pt modelId="{09FDD658-0239-42C7-A3A7-1B299362C23D}">
      <dgm:prSet/>
      <dgm:spPr/>
      <dgm:t>
        <a:bodyPr/>
        <a:lstStyle/>
        <a:p>
          <a:r>
            <a:rPr lang="en-US"/>
            <a:t>NSDWT (Non-Sampled DWT) can be used.</a:t>
          </a:r>
        </a:p>
      </dgm:t>
    </dgm:pt>
    <dgm:pt modelId="{714C8C6D-90F0-40E4-92BD-53850ACF37DF}" type="parTrans" cxnId="{3D1B5C40-F78F-47A9-BDC8-AC47DFEA7823}">
      <dgm:prSet/>
      <dgm:spPr/>
      <dgm:t>
        <a:bodyPr/>
        <a:lstStyle/>
        <a:p>
          <a:endParaRPr lang="en-US"/>
        </a:p>
      </dgm:t>
    </dgm:pt>
    <dgm:pt modelId="{0B633C4F-C093-42A0-827A-44561EC81296}" type="sibTrans" cxnId="{3D1B5C40-F78F-47A9-BDC8-AC47DFEA7823}">
      <dgm:prSet/>
      <dgm:spPr/>
      <dgm:t>
        <a:bodyPr/>
        <a:lstStyle/>
        <a:p>
          <a:endParaRPr lang="en-US"/>
        </a:p>
      </dgm:t>
    </dgm:pt>
    <dgm:pt modelId="{1E2F16DF-D049-4C3B-949E-78F7404551DB}">
      <dgm:prSet/>
      <dgm:spPr/>
      <dgm:t>
        <a:bodyPr/>
        <a:lstStyle/>
        <a:p>
          <a:r>
            <a:rPr lang="en-US"/>
            <a:t>Many different wavelets other than haar can be utilized for better results..</a:t>
          </a:r>
        </a:p>
      </dgm:t>
    </dgm:pt>
    <dgm:pt modelId="{A18655E2-29A6-472D-A67E-8F962FAD08C3}" type="parTrans" cxnId="{72B82EBA-22D8-4F7E-978A-E6DCF3AEED9F}">
      <dgm:prSet/>
      <dgm:spPr/>
      <dgm:t>
        <a:bodyPr/>
        <a:lstStyle/>
        <a:p>
          <a:endParaRPr lang="en-US"/>
        </a:p>
      </dgm:t>
    </dgm:pt>
    <dgm:pt modelId="{28DF3C5B-E235-4E04-A585-D8AA863E6A6A}" type="sibTrans" cxnId="{72B82EBA-22D8-4F7E-978A-E6DCF3AEED9F}">
      <dgm:prSet/>
      <dgm:spPr/>
      <dgm:t>
        <a:bodyPr/>
        <a:lstStyle/>
        <a:p>
          <a:endParaRPr lang="en-US"/>
        </a:p>
      </dgm:t>
    </dgm:pt>
    <dgm:pt modelId="{4CF4E882-C61F-4AFB-A91C-6B5B6A278F1F}">
      <dgm:prSet/>
      <dgm:spPr/>
      <dgm:t>
        <a:bodyPr/>
        <a:lstStyle/>
        <a:p>
          <a:r>
            <a:rPr lang="en-US"/>
            <a:t>Different wavelets transform can also be used like CWT, FWT, SWT etc.</a:t>
          </a:r>
        </a:p>
      </dgm:t>
    </dgm:pt>
    <dgm:pt modelId="{CECAD4BF-411F-4707-AF74-D86D62EC406B}" type="parTrans" cxnId="{EB0922EA-5808-4932-B4FD-A3CAD110E876}">
      <dgm:prSet/>
      <dgm:spPr/>
      <dgm:t>
        <a:bodyPr/>
        <a:lstStyle/>
        <a:p>
          <a:endParaRPr lang="en-US"/>
        </a:p>
      </dgm:t>
    </dgm:pt>
    <dgm:pt modelId="{01F52A79-81DF-499D-A85B-3A8492F049C9}" type="sibTrans" cxnId="{EB0922EA-5808-4932-B4FD-A3CAD110E876}">
      <dgm:prSet/>
      <dgm:spPr/>
      <dgm:t>
        <a:bodyPr/>
        <a:lstStyle/>
        <a:p>
          <a:endParaRPr lang="en-US"/>
        </a:p>
      </dgm:t>
    </dgm:pt>
    <dgm:pt modelId="{3BCD7698-DA76-489D-A4CB-E3362CF21A97}">
      <dgm:prSet/>
      <dgm:spPr/>
      <dgm:t>
        <a:bodyPr/>
        <a:lstStyle/>
        <a:p>
          <a:r>
            <a:rPr lang="en-US"/>
            <a:t>Further we can improve the network design with deeper and having attentive mechanisms.</a:t>
          </a:r>
        </a:p>
      </dgm:t>
    </dgm:pt>
    <dgm:pt modelId="{62801815-5689-40EE-96B6-57D27C631340}" type="parTrans" cxnId="{9A2C5B78-F3DA-46C2-BFD2-1A16ECF23600}">
      <dgm:prSet/>
      <dgm:spPr/>
      <dgm:t>
        <a:bodyPr/>
        <a:lstStyle/>
        <a:p>
          <a:endParaRPr lang="en-US"/>
        </a:p>
      </dgm:t>
    </dgm:pt>
    <dgm:pt modelId="{C857E080-6E85-4F75-A2BF-2152FFDE8EE4}" type="sibTrans" cxnId="{9A2C5B78-F3DA-46C2-BFD2-1A16ECF23600}">
      <dgm:prSet/>
      <dgm:spPr/>
      <dgm:t>
        <a:bodyPr/>
        <a:lstStyle/>
        <a:p>
          <a:endParaRPr lang="en-US"/>
        </a:p>
      </dgm:t>
    </dgm:pt>
    <dgm:pt modelId="{CC819355-2AE1-4364-B116-DB70A468B2A4}">
      <dgm:prSet/>
      <dgm:spPr/>
      <dgm:t>
        <a:bodyPr/>
        <a:lstStyle/>
        <a:p>
          <a:r>
            <a:rPr lang="en-US"/>
            <a:t>Training data can also be varied we can scale this work by using more diverse data.</a:t>
          </a:r>
        </a:p>
      </dgm:t>
    </dgm:pt>
    <dgm:pt modelId="{2536AE2D-6F50-4F47-B3C6-9C5A279FE455}" type="parTrans" cxnId="{242DCD16-7C23-40A6-A6A2-B75C711DA804}">
      <dgm:prSet/>
      <dgm:spPr/>
      <dgm:t>
        <a:bodyPr/>
        <a:lstStyle/>
        <a:p>
          <a:endParaRPr lang="en-US"/>
        </a:p>
      </dgm:t>
    </dgm:pt>
    <dgm:pt modelId="{DE4B7BE0-782A-4564-B0CC-7A15CFCC8656}" type="sibTrans" cxnId="{242DCD16-7C23-40A6-A6A2-B75C711DA804}">
      <dgm:prSet/>
      <dgm:spPr/>
      <dgm:t>
        <a:bodyPr/>
        <a:lstStyle/>
        <a:p>
          <a:endParaRPr lang="en-US"/>
        </a:p>
      </dgm:t>
    </dgm:pt>
    <dgm:pt modelId="{7AB0A44D-0640-4D61-9070-397D1A5C2175}">
      <dgm:prSet/>
      <dgm:spPr/>
      <dgm:t>
        <a:bodyPr/>
        <a:lstStyle/>
        <a:p>
          <a:r>
            <a:rPr lang="en-US"/>
            <a:t>Different fusion mechanisms can be explored.</a:t>
          </a:r>
        </a:p>
      </dgm:t>
    </dgm:pt>
    <dgm:pt modelId="{1BA6925B-C2AE-411B-B788-EA01310D2C72}" type="parTrans" cxnId="{E26C5B27-DE43-441C-BD63-4B35F7FFDA79}">
      <dgm:prSet/>
      <dgm:spPr/>
      <dgm:t>
        <a:bodyPr/>
        <a:lstStyle/>
        <a:p>
          <a:endParaRPr lang="en-US"/>
        </a:p>
      </dgm:t>
    </dgm:pt>
    <dgm:pt modelId="{FFEC6A20-0540-45C9-A971-FAF4C8B7CE59}" type="sibTrans" cxnId="{E26C5B27-DE43-441C-BD63-4B35F7FFDA79}">
      <dgm:prSet/>
      <dgm:spPr/>
      <dgm:t>
        <a:bodyPr/>
        <a:lstStyle/>
        <a:p>
          <a:endParaRPr lang="en-US"/>
        </a:p>
      </dgm:t>
    </dgm:pt>
    <dgm:pt modelId="{CA67C60F-F1B0-4442-929B-6F6E2733186D}" type="pres">
      <dgm:prSet presAssocID="{31C174A0-CD2B-4430-9D60-E24536DCE1B8}" presName="diagram" presStyleCnt="0">
        <dgm:presLayoutVars>
          <dgm:dir/>
          <dgm:resizeHandles val="exact"/>
        </dgm:presLayoutVars>
      </dgm:prSet>
      <dgm:spPr/>
    </dgm:pt>
    <dgm:pt modelId="{3555BEFB-AE77-4D90-8344-E668E4FEEA10}" type="pres">
      <dgm:prSet presAssocID="{AD8814DF-4A8F-4AE6-BFF3-564760DC52F1}" presName="node" presStyleLbl="node1" presStyleIdx="0" presStyleCnt="2">
        <dgm:presLayoutVars>
          <dgm:bulletEnabled val="1"/>
        </dgm:presLayoutVars>
      </dgm:prSet>
      <dgm:spPr/>
    </dgm:pt>
    <dgm:pt modelId="{D57D614A-F16F-4984-A98F-206F6B7B18F9}" type="pres">
      <dgm:prSet presAssocID="{84BD5E3A-FBDE-4928-ADA0-902EE2EC75E2}" presName="sibTrans" presStyleCnt="0"/>
      <dgm:spPr/>
    </dgm:pt>
    <dgm:pt modelId="{7D89EE2E-F280-418F-8AD6-09D3B3F7F102}" type="pres">
      <dgm:prSet presAssocID="{EF6B8B88-5AC9-41B0-B528-186E744912C9}" presName="node" presStyleLbl="node1" presStyleIdx="1" presStyleCnt="2">
        <dgm:presLayoutVars>
          <dgm:bulletEnabled val="1"/>
        </dgm:presLayoutVars>
      </dgm:prSet>
      <dgm:spPr/>
    </dgm:pt>
  </dgm:ptLst>
  <dgm:cxnLst>
    <dgm:cxn modelId="{242DCD16-7C23-40A6-A6A2-B75C711DA804}" srcId="{EF6B8B88-5AC9-41B0-B528-186E744912C9}" destId="{CC819355-2AE1-4364-B116-DB70A468B2A4}" srcOrd="4" destOrd="0" parTransId="{2536AE2D-6F50-4F47-B3C6-9C5A279FE455}" sibTransId="{DE4B7BE0-782A-4564-B0CC-7A15CFCC8656}"/>
    <dgm:cxn modelId="{EA1FFB1F-8721-4833-A2AA-008CD1BA15A8}" type="presOf" srcId="{4CF4E882-C61F-4AFB-A91C-6B5B6A278F1F}" destId="{7D89EE2E-F280-418F-8AD6-09D3B3F7F102}" srcOrd="0" destOrd="3" presId="urn:microsoft.com/office/officeart/2005/8/layout/default"/>
    <dgm:cxn modelId="{E26C5B27-DE43-441C-BD63-4B35F7FFDA79}" srcId="{EF6B8B88-5AC9-41B0-B528-186E744912C9}" destId="{7AB0A44D-0640-4D61-9070-397D1A5C2175}" srcOrd="5" destOrd="0" parTransId="{1BA6925B-C2AE-411B-B788-EA01310D2C72}" sibTransId="{FFEC6A20-0540-45C9-A971-FAF4C8B7CE59}"/>
    <dgm:cxn modelId="{06C04A2C-08E4-4A98-B2F4-16ECFF03A7B6}" srcId="{31C174A0-CD2B-4430-9D60-E24536DCE1B8}" destId="{EF6B8B88-5AC9-41B0-B528-186E744912C9}" srcOrd="1" destOrd="0" parTransId="{12F1D409-5702-48D0-863C-F9FD532426BF}" sibTransId="{5F347DC9-1582-4CFA-B1A8-F57E99DCE315}"/>
    <dgm:cxn modelId="{EB018D39-6C9F-4DC0-AE4A-DFBB32E2AEE7}" type="presOf" srcId="{EF6B8B88-5AC9-41B0-B528-186E744912C9}" destId="{7D89EE2E-F280-418F-8AD6-09D3B3F7F102}" srcOrd="0" destOrd="0" presId="urn:microsoft.com/office/officeart/2005/8/layout/default"/>
    <dgm:cxn modelId="{3D1B5C40-F78F-47A9-BDC8-AC47DFEA7823}" srcId="{EF6B8B88-5AC9-41B0-B528-186E744912C9}" destId="{09FDD658-0239-42C7-A3A7-1B299362C23D}" srcOrd="0" destOrd="0" parTransId="{714C8C6D-90F0-40E4-92BD-53850ACF37DF}" sibTransId="{0B633C4F-C093-42A0-827A-44561EC81296}"/>
    <dgm:cxn modelId="{AE074062-09EA-4C52-906A-9DF22AC32EA0}" type="presOf" srcId="{31C174A0-CD2B-4430-9D60-E24536DCE1B8}" destId="{CA67C60F-F1B0-4442-929B-6F6E2733186D}" srcOrd="0" destOrd="0" presId="urn:microsoft.com/office/officeart/2005/8/layout/default"/>
    <dgm:cxn modelId="{805BFC65-FDE2-4383-98CF-230B97B6581E}" type="presOf" srcId="{09FDD658-0239-42C7-A3A7-1B299362C23D}" destId="{7D89EE2E-F280-418F-8AD6-09D3B3F7F102}" srcOrd="0" destOrd="1" presId="urn:microsoft.com/office/officeart/2005/8/layout/default"/>
    <dgm:cxn modelId="{4E84DF50-4ADF-400F-8DD3-906E95D0C3EB}" srcId="{31C174A0-CD2B-4430-9D60-E24536DCE1B8}" destId="{AD8814DF-4A8F-4AE6-BFF3-564760DC52F1}" srcOrd="0" destOrd="0" parTransId="{4862281F-BCB4-4F39-A42F-7E30A18AF205}" sibTransId="{84BD5E3A-FBDE-4928-ADA0-902EE2EC75E2}"/>
    <dgm:cxn modelId="{9A2C5B78-F3DA-46C2-BFD2-1A16ECF23600}" srcId="{EF6B8B88-5AC9-41B0-B528-186E744912C9}" destId="{3BCD7698-DA76-489D-A4CB-E3362CF21A97}" srcOrd="3" destOrd="0" parTransId="{62801815-5689-40EE-96B6-57D27C631340}" sibTransId="{C857E080-6E85-4F75-A2BF-2152FFDE8EE4}"/>
    <dgm:cxn modelId="{A12B5C85-9358-4352-ABE8-1546F985D4B9}" type="presOf" srcId="{CC819355-2AE1-4364-B116-DB70A468B2A4}" destId="{7D89EE2E-F280-418F-8AD6-09D3B3F7F102}" srcOrd="0" destOrd="5" presId="urn:microsoft.com/office/officeart/2005/8/layout/default"/>
    <dgm:cxn modelId="{72B82EBA-22D8-4F7E-978A-E6DCF3AEED9F}" srcId="{EF6B8B88-5AC9-41B0-B528-186E744912C9}" destId="{1E2F16DF-D049-4C3B-949E-78F7404551DB}" srcOrd="1" destOrd="0" parTransId="{A18655E2-29A6-472D-A67E-8F962FAD08C3}" sibTransId="{28DF3C5B-E235-4E04-A585-D8AA863E6A6A}"/>
    <dgm:cxn modelId="{CAAC2DCB-7AD3-4DAB-88E7-87274EADCB8A}" type="presOf" srcId="{7AB0A44D-0640-4D61-9070-397D1A5C2175}" destId="{7D89EE2E-F280-418F-8AD6-09D3B3F7F102}" srcOrd="0" destOrd="6" presId="urn:microsoft.com/office/officeart/2005/8/layout/default"/>
    <dgm:cxn modelId="{575DE0D2-B788-461E-B313-DD7D494285AF}" type="presOf" srcId="{AD8814DF-4A8F-4AE6-BFF3-564760DC52F1}" destId="{3555BEFB-AE77-4D90-8344-E668E4FEEA10}" srcOrd="0" destOrd="0" presId="urn:microsoft.com/office/officeart/2005/8/layout/default"/>
    <dgm:cxn modelId="{1C1013D7-B6CC-4441-AAF6-0DDE213A5242}" type="presOf" srcId="{1E2F16DF-D049-4C3B-949E-78F7404551DB}" destId="{7D89EE2E-F280-418F-8AD6-09D3B3F7F102}" srcOrd="0" destOrd="2" presId="urn:microsoft.com/office/officeart/2005/8/layout/default"/>
    <dgm:cxn modelId="{A98BFAE6-E0E3-42FF-B192-882B79ECD002}" type="presOf" srcId="{3BCD7698-DA76-489D-A4CB-E3362CF21A97}" destId="{7D89EE2E-F280-418F-8AD6-09D3B3F7F102}" srcOrd="0" destOrd="4" presId="urn:microsoft.com/office/officeart/2005/8/layout/default"/>
    <dgm:cxn modelId="{EB0922EA-5808-4932-B4FD-A3CAD110E876}" srcId="{EF6B8B88-5AC9-41B0-B528-186E744912C9}" destId="{4CF4E882-C61F-4AFB-A91C-6B5B6A278F1F}" srcOrd="2" destOrd="0" parTransId="{CECAD4BF-411F-4707-AF74-D86D62EC406B}" sibTransId="{01F52A79-81DF-499D-A85B-3A8492F049C9}"/>
    <dgm:cxn modelId="{56BD06E6-48C1-4772-BA4C-164825F8AF0F}" type="presParOf" srcId="{CA67C60F-F1B0-4442-929B-6F6E2733186D}" destId="{3555BEFB-AE77-4D90-8344-E668E4FEEA10}" srcOrd="0" destOrd="0" presId="urn:microsoft.com/office/officeart/2005/8/layout/default"/>
    <dgm:cxn modelId="{11E48BC9-F5F3-4E34-B1DB-63D8DECCE0B5}" type="presParOf" srcId="{CA67C60F-F1B0-4442-929B-6F6E2733186D}" destId="{D57D614A-F16F-4984-A98F-206F6B7B18F9}" srcOrd="1" destOrd="0" presId="urn:microsoft.com/office/officeart/2005/8/layout/default"/>
    <dgm:cxn modelId="{7DD154BD-A3E3-4738-BB9E-C623019E14DB}" type="presParOf" srcId="{CA67C60F-F1B0-4442-929B-6F6E2733186D}" destId="{7D89EE2E-F280-418F-8AD6-09D3B3F7F102}"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5BEFB-AE77-4D90-8344-E668E4FEEA10}">
      <dsp:nvSpPr>
        <dsp:cNvPr id="0" name=""/>
        <dsp:cNvSpPr/>
      </dsp:nvSpPr>
      <dsp:spPr>
        <a:xfrm>
          <a:off x="1283" y="673807"/>
          <a:ext cx="5006206" cy="300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fusion method used in this work is very much effective and can be a powerful technique for enhancing and integrating information from multiple images. The reason behind its powerfulness is that it utilizes both DWT and CNN which make is more flexible and useful.</a:t>
          </a:r>
        </a:p>
      </dsp:txBody>
      <dsp:txXfrm>
        <a:off x="1283" y="673807"/>
        <a:ext cx="5006206" cy="3003723"/>
      </dsp:txXfrm>
    </dsp:sp>
    <dsp:sp modelId="{7D89EE2E-F280-418F-8AD6-09D3B3F7F102}">
      <dsp:nvSpPr>
        <dsp:cNvPr id="0" name=""/>
        <dsp:cNvSpPr/>
      </dsp:nvSpPr>
      <dsp:spPr>
        <a:xfrm>
          <a:off x="5508110" y="673807"/>
          <a:ext cx="5006206" cy="30037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Some of the future scopes of this project are following – </a:t>
          </a:r>
        </a:p>
        <a:p>
          <a:pPr marL="114300" lvl="1" indent="-114300" algn="l" defTabSz="622300">
            <a:lnSpc>
              <a:spcPct val="90000"/>
            </a:lnSpc>
            <a:spcBef>
              <a:spcPct val="0"/>
            </a:spcBef>
            <a:spcAft>
              <a:spcPct val="15000"/>
            </a:spcAft>
            <a:buChar char="•"/>
          </a:pPr>
          <a:r>
            <a:rPr lang="en-US" sz="1400" kern="1200"/>
            <a:t>NSDWT (Non-Sampled DWT) can be used.</a:t>
          </a:r>
        </a:p>
        <a:p>
          <a:pPr marL="114300" lvl="1" indent="-114300" algn="l" defTabSz="622300">
            <a:lnSpc>
              <a:spcPct val="90000"/>
            </a:lnSpc>
            <a:spcBef>
              <a:spcPct val="0"/>
            </a:spcBef>
            <a:spcAft>
              <a:spcPct val="15000"/>
            </a:spcAft>
            <a:buChar char="•"/>
          </a:pPr>
          <a:r>
            <a:rPr lang="en-US" sz="1400" kern="1200"/>
            <a:t>Many different wavelets other than haar can be utilized for better results..</a:t>
          </a:r>
        </a:p>
        <a:p>
          <a:pPr marL="114300" lvl="1" indent="-114300" algn="l" defTabSz="622300">
            <a:lnSpc>
              <a:spcPct val="90000"/>
            </a:lnSpc>
            <a:spcBef>
              <a:spcPct val="0"/>
            </a:spcBef>
            <a:spcAft>
              <a:spcPct val="15000"/>
            </a:spcAft>
            <a:buChar char="•"/>
          </a:pPr>
          <a:r>
            <a:rPr lang="en-US" sz="1400" kern="1200"/>
            <a:t>Different wavelets transform can also be used like CWT, FWT, SWT etc.</a:t>
          </a:r>
        </a:p>
        <a:p>
          <a:pPr marL="114300" lvl="1" indent="-114300" algn="l" defTabSz="622300">
            <a:lnSpc>
              <a:spcPct val="90000"/>
            </a:lnSpc>
            <a:spcBef>
              <a:spcPct val="0"/>
            </a:spcBef>
            <a:spcAft>
              <a:spcPct val="15000"/>
            </a:spcAft>
            <a:buChar char="•"/>
          </a:pPr>
          <a:r>
            <a:rPr lang="en-US" sz="1400" kern="1200"/>
            <a:t>Further we can improve the network design with deeper and having attentive mechanisms.</a:t>
          </a:r>
        </a:p>
        <a:p>
          <a:pPr marL="114300" lvl="1" indent="-114300" algn="l" defTabSz="622300">
            <a:lnSpc>
              <a:spcPct val="90000"/>
            </a:lnSpc>
            <a:spcBef>
              <a:spcPct val="0"/>
            </a:spcBef>
            <a:spcAft>
              <a:spcPct val="15000"/>
            </a:spcAft>
            <a:buChar char="•"/>
          </a:pPr>
          <a:r>
            <a:rPr lang="en-US" sz="1400" kern="1200"/>
            <a:t>Training data can also be varied we can scale this work by using more diverse data.</a:t>
          </a:r>
        </a:p>
        <a:p>
          <a:pPr marL="114300" lvl="1" indent="-114300" algn="l" defTabSz="622300">
            <a:lnSpc>
              <a:spcPct val="90000"/>
            </a:lnSpc>
            <a:spcBef>
              <a:spcPct val="0"/>
            </a:spcBef>
            <a:spcAft>
              <a:spcPct val="15000"/>
            </a:spcAft>
            <a:buChar char="•"/>
          </a:pPr>
          <a:r>
            <a:rPr lang="en-US" sz="1400" kern="1200"/>
            <a:t>Different fusion mechanisms can be explored.</a:t>
          </a:r>
        </a:p>
      </dsp:txBody>
      <dsp:txXfrm>
        <a:off x="5508110" y="673807"/>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F8C4-F7FF-F4E0-C697-84F54E7EE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49E020-4F56-D4B0-F501-A0F84D9AC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75B75E-A734-100C-3BAF-3A2059D4B387}"/>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5" name="Footer Placeholder 4">
            <a:extLst>
              <a:ext uri="{FF2B5EF4-FFF2-40B4-BE49-F238E27FC236}">
                <a16:creationId xmlns:a16="http://schemas.microsoft.com/office/drawing/2014/main" id="{CC6EC4D0-91A4-2E5E-6CEF-C543690DC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DC217-509C-DC11-E0BF-4C47059348C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9097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1505-3EC5-5AFD-CC92-DFE89AA72B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617961-0B89-1340-A66E-CE36212E0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D0202E-DEAC-DD68-BA29-51EB449A5CA0}"/>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5" name="Footer Placeholder 4">
            <a:extLst>
              <a:ext uri="{FF2B5EF4-FFF2-40B4-BE49-F238E27FC236}">
                <a16:creationId xmlns:a16="http://schemas.microsoft.com/office/drawing/2014/main" id="{7B25C614-F745-9068-58A0-AECBAD7B7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84175-DF70-21BF-1812-CF89AAAE18F4}"/>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0990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1BF93-563A-322E-72A3-A4EE9173C8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31E3BA-F361-1DCF-0E25-C8C32E367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B1AB4-6A10-F1C3-4FDA-E92E714A6AC4}"/>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5" name="Footer Placeholder 4">
            <a:extLst>
              <a:ext uri="{FF2B5EF4-FFF2-40B4-BE49-F238E27FC236}">
                <a16:creationId xmlns:a16="http://schemas.microsoft.com/office/drawing/2014/main" id="{0276D08C-7420-ECED-7836-91B7BD3F6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969B8-92E0-0503-996B-94656829156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8498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5475-91F3-98CD-2FEA-0132EA060E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2DC677-B658-85E6-5870-71DFE4453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EB36E5-DA8D-0BB4-DF16-5364A5D5E3DC}"/>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5" name="Footer Placeholder 4">
            <a:extLst>
              <a:ext uri="{FF2B5EF4-FFF2-40B4-BE49-F238E27FC236}">
                <a16:creationId xmlns:a16="http://schemas.microsoft.com/office/drawing/2014/main" id="{A6FE29CE-5CE5-FFB2-7845-DBDA99198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D54AD-1F5C-5079-4A7C-FBD22E624591}"/>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897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98F1-F722-23E3-E869-F6C8FE3B0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BB1EAD-926D-9C61-35FA-A90384CA5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478B1-6617-0616-FEEA-5C7D676C5CBC}"/>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5" name="Footer Placeholder 4">
            <a:extLst>
              <a:ext uri="{FF2B5EF4-FFF2-40B4-BE49-F238E27FC236}">
                <a16:creationId xmlns:a16="http://schemas.microsoft.com/office/drawing/2014/main" id="{2C69BB88-8975-E6E8-0AE3-54B3E4CAE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1AD96-03AD-1C5E-326A-FB8099419B3D}"/>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740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7128-A3BD-5491-29B3-5723DAEBB3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D7BC5F-7276-8CE8-CC48-5C9473AE2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2972B3-F48E-2789-BD8A-73E31AA13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6D56A9-BADF-6D57-4E0C-C4FC6DD81706}"/>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6" name="Footer Placeholder 5">
            <a:extLst>
              <a:ext uri="{FF2B5EF4-FFF2-40B4-BE49-F238E27FC236}">
                <a16:creationId xmlns:a16="http://schemas.microsoft.com/office/drawing/2014/main" id="{7BC6F57B-FD4B-C744-7BD5-8D9A84714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D6D8F-27D0-0F85-7747-AA6575D81F9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8188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74F3-BCDD-285D-5110-C9E9405CDB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28E2A8-715C-3289-D234-358151D8B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1265A-E0DB-67D6-11CE-E97F0B6265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EBD6C2-2C06-FB47-79DA-C68F26FA1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6B308-F25B-D2AC-DBAF-754944E62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87E24B-08EB-9EA8-28AB-AB7C8092766F}"/>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8" name="Footer Placeholder 7">
            <a:extLst>
              <a:ext uri="{FF2B5EF4-FFF2-40B4-BE49-F238E27FC236}">
                <a16:creationId xmlns:a16="http://schemas.microsoft.com/office/drawing/2014/main" id="{9183E420-0A49-D6BB-65A6-5D5E847852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6E891-5B08-3391-21D4-61831FD7E3D1}"/>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0395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0177-761C-D976-8B12-F65A0763C4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202BED-1F6D-0CF9-526F-248FEF0137F0}"/>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4" name="Footer Placeholder 3">
            <a:extLst>
              <a:ext uri="{FF2B5EF4-FFF2-40B4-BE49-F238E27FC236}">
                <a16:creationId xmlns:a16="http://schemas.microsoft.com/office/drawing/2014/main" id="{600EA58C-2991-0A2A-4AE0-9F771025E5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D7206C-A621-9DBA-58C5-EA50DB46548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8198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52856-38BD-FC3E-62C5-A616D3975E4D}"/>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3" name="Footer Placeholder 2">
            <a:extLst>
              <a:ext uri="{FF2B5EF4-FFF2-40B4-BE49-F238E27FC236}">
                <a16:creationId xmlns:a16="http://schemas.microsoft.com/office/drawing/2014/main" id="{215BC004-CD71-289F-CC97-9E2EEEE52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09C33-CF4A-05D4-ED84-CC0A6655545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12654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007E-AFCB-8D85-E2D7-C777C7844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C5B4CC-2DD4-40EE-11E4-3B0D557D6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24D605-0A5C-723F-370E-A52134BA1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1ED32-76AF-F22B-1CF1-8F4231E390C3}"/>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6" name="Footer Placeholder 5">
            <a:extLst>
              <a:ext uri="{FF2B5EF4-FFF2-40B4-BE49-F238E27FC236}">
                <a16:creationId xmlns:a16="http://schemas.microsoft.com/office/drawing/2014/main" id="{A022455C-37B3-FDC9-BB24-9B7E14401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F541F-B42C-8999-7BC7-AAE73ECF4CCB}"/>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8856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ADBF-A238-4F05-BACE-3E06A9627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C4F24B-656E-6CEC-4907-5BC14E157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D8FCEB-A749-E2D7-76FF-0437947A5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8B9B7-E369-9AB7-2C04-E56F426B0DA2}"/>
              </a:ext>
            </a:extLst>
          </p:cNvPr>
          <p:cNvSpPr>
            <a:spLocks noGrp="1"/>
          </p:cNvSpPr>
          <p:nvPr>
            <p:ph type="dt" sz="half" idx="10"/>
          </p:nvPr>
        </p:nvSpPr>
        <p:spPr/>
        <p:txBody>
          <a:bodyPr/>
          <a:lstStyle/>
          <a:p>
            <a:fld id="{11008460-8B2F-4AAA-A4E2-10730069204C}" type="datetimeFigureOut">
              <a:rPr lang="en-US" smtClean="0"/>
              <a:t>7/15/2023</a:t>
            </a:fld>
            <a:endParaRPr lang="en-US"/>
          </a:p>
        </p:txBody>
      </p:sp>
      <p:sp>
        <p:nvSpPr>
          <p:cNvPr id="6" name="Footer Placeholder 5">
            <a:extLst>
              <a:ext uri="{FF2B5EF4-FFF2-40B4-BE49-F238E27FC236}">
                <a16:creationId xmlns:a16="http://schemas.microsoft.com/office/drawing/2014/main" id="{9AD2EDCC-E7B8-6374-D633-3EC9202F3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DFBD7-1717-91E1-D44F-57417659E34A}"/>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700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AA05D-6277-A582-0A7F-01211A60F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B05C4-A842-9A84-390F-9CAEF7712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E5F1A-5C5C-5567-7AF1-938A84588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08460-8B2F-4AAA-A4E2-10730069204C}" type="datetimeFigureOut">
              <a:rPr lang="en-US" smtClean="0"/>
              <a:pPr/>
              <a:t>7/15/2023</a:t>
            </a:fld>
            <a:endParaRPr lang="en-US" dirty="0"/>
          </a:p>
        </p:txBody>
      </p:sp>
      <p:sp>
        <p:nvSpPr>
          <p:cNvPr id="5" name="Footer Placeholder 4">
            <a:extLst>
              <a:ext uri="{FF2B5EF4-FFF2-40B4-BE49-F238E27FC236}">
                <a16:creationId xmlns:a16="http://schemas.microsoft.com/office/drawing/2014/main" id="{468223B6-058C-31C5-73A1-BDB67D6E6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538A882-AAB8-1AC8-F1C2-A4E99E42F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6496018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tif"/><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ti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tif"/><Relationship Id="rId3" Type="http://schemas.openxmlformats.org/officeDocument/2006/relationships/image" Target="../media/image8.tif"/><Relationship Id="rId7" Type="http://schemas.openxmlformats.org/officeDocument/2006/relationships/image" Target="../media/image17.tif"/><Relationship Id="rId2" Type="http://schemas.openxmlformats.org/officeDocument/2006/relationships/image" Target="../media/image5.tif"/><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25FA3E-3CF4-0D2B-4875-ADE270147A5A}"/>
              </a:ext>
            </a:extLst>
          </p:cNvPr>
          <p:cNvPicPr>
            <a:picLocks noChangeAspect="1"/>
          </p:cNvPicPr>
          <p:nvPr/>
        </p:nvPicPr>
        <p:blipFill rotWithShape="1">
          <a:blip r:embed="rId2"/>
          <a:srcRect t="4514" b="14259"/>
          <a:stretch/>
        </p:blipFill>
        <p:spPr>
          <a:xfrm>
            <a:off x="20" y="10"/>
            <a:ext cx="12191979" cy="6857989"/>
          </a:xfrm>
          <a:prstGeom prst="rect">
            <a:avLst/>
          </a:prstGeom>
        </p:spPr>
      </p:pic>
      <p:sp>
        <p:nvSpPr>
          <p:cNvPr id="2" name="Title 1">
            <a:extLst>
              <a:ext uri="{FF2B5EF4-FFF2-40B4-BE49-F238E27FC236}">
                <a16:creationId xmlns:a16="http://schemas.microsoft.com/office/drawing/2014/main" id="{8C16FFA5-D4AF-4F96-3B10-0090CA977B93}"/>
              </a:ext>
            </a:extLst>
          </p:cNvPr>
          <p:cNvSpPr>
            <a:spLocks noGrp="1"/>
          </p:cNvSpPr>
          <p:nvPr>
            <p:ph type="ctrTitle"/>
          </p:nvPr>
        </p:nvSpPr>
        <p:spPr>
          <a:xfrm>
            <a:off x="1473389" y="1826096"/>
            <a:ext cx="3149221" cy="2149459"/>
          </a:xfrm>
        </p:spPr>
        <p:txBody>
          <a:bodyPr vert="horz" lIns="91440" tIns="45720" rIns="91440" bIns="45720" rtlCol="0" anchor="b">
            <a:normAutofit/>
          </a:bodyPr>
          <a:lstStyle/>
          <a:p>
            <a:pPr algn="ctr"/>
            <a:r>
              <a:rPr lang="en-US" sz="3700">
                <a:solidFill>
                  <a:srgbClr val="FFFFFF"/>
                </a:solidFill>
              </a:rPr>
              <a:t>Medical Image Fusion Using Deep Learning</a:t>
            </a:r>
          </a:p>
        </p:txBody>
      </p:sp>
      <p:sp>
        <p:nvSpPr>
          <p:cNvPr id="3" name="Subtitle 2">
            <a:extLst>
              <a:ext uri="{FF2B5EF4-FFF2-40B4-BE49-F238E27FC236}">
                <a16:creationId xmlns:a16="http://schemas.microsoft.com/office/drawing/2014/main" id="{552809AC-9954-6FEF-C58C-EE690CE98F5D}"/>
              </a:ext>
            </a:extLst>
          </p:cNvPr>
          <p:cNvSpPr>
            <a:spLocks noGrp="1"/>
          </p:cNvSpPr>
          <p:nvPr>
            <p:ph type="subTitle" idx="1"/>
          </p:nvPr>
        </p:nvSpPr>
        <p:spPr>
          <a:xfrm>
            <a:off x="1654629" y="4299045"/>
            <a:ext cx="2775858" cy="1255593"/>
          </a:xfrm>
        </p:spPr>
        <p:txBody>
          <a:bodyPr vert="horz" lIns="91440" tIns="45720" rIns="91440" bIns="45720" rtlCol="0">
            <a:normAutofit/>
          </a:bodyPr>
          <a:lstStyle/>
          <a:p>
            <a:pPr algn="ctr">
              <a:lnSpc>
                <a:spcPct val="100000"/>
              </a:lnSpc>
            </a:pPr>
            <a:r>
              <a:rPr lang="en-US" sz="1900">
                <a:solidFill>
                  <a:srgbClr val="FFFFFF"/>
                </a:solidFill>
              </a:rPr>
              <a:t>Submitted By</a:t>
            </a:r>
          </a:p>
          <a:p>
            <a:pPr algn="ctr">
              <a:lnSpc>
                <a:spcPct val="100000"/>
              </a:lnSpc>
            </a:pPr>
            <a:r>
              <a:rPr lang="en-US" sz="1900">
                <a:solidFill>
                  <a:srgbClr val="FFFFFF"/>
                </a:solidFill>
              </a:rPr>
              <a:t>Ayush Kumar</a:t>
            </a:r>
          </a:p>
          <a:p>
            <a:pPr algn="ctr">
              <a:lnSpc>
                <a:spcPct val="100000"/>
              </a:lnSpc>
            </a:pPr>
            <a:r>
              <a:rPr lang="en-US" sz="1900">
                <a:solidFill>
                  <a:srgbClr val="FFFFFF"/>
                </a:solidFill>
              </a:rPr>
              <a:t>2016692</a:t>
            </a:r>
          </a:p>
        </p:txBody>
      </p:sp>
      <p:sp>
        <p:nvSpPr>
          <p:cNvPr id="4" name="Subtitle 2">
            <a:extLst>
              <a:ext uri="{FF2B5EF4-FFF2-40B4-BE49-F238E27FC236}">
                <a16:creationId xmlns:a16="http://schemas.microsoft.com/office/drawing/2014/main" id="{FB8401AF-5E89-553E-19DC-6EC00F293464}"/>
              </a:ext>
            </a:extLst>
          </p:cNvPr>
          <p:cNvSpPr txBox="1">
            <a:spLocks/>
          </p:cNvSpPr>
          <p:nvPr/>
        </p:nvSpPr>
        <p:spPr>
          <a:xfrm>
            <a:off x="7686675" y="3725863"/>
            <a:ext cx="3086100" cy="16081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Mentor</a:t>
            </a:r>
          </a:p>
          <a:p>
            <a:r>
              <a:rPr lang="en-US" dirty="0"/>
              <a:t>Dr. Manoj Diwakar</a:t>
            </a:r>
          </a:p>
          <a:p>
            <a:r>
              <a:rPr lang="en-US" dirty="0"/>
              <a:t>Associate Professor</a:t>
            </a:r>
            <a:endParaRPr lang="en-IN" dirty="0"/>
          </a:p>
        </p:txBody>
      </p:sp>
    </p:spTree>
    <p:extLst>
      <p:ext uri="{BB962C8B-B14F-4D97-AF65-F5344CB8AC3E}">
        <p14:creationId xmlns:p14="http://schemas.microsoft.com/office/powerpoint/2010/main" val="79031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29D3-075B-A438-70EF-A0E1D00F7DD2}"/>
              </a:ext>
            </a:extLst>
          </p:cNvPr>
          <p:cNvSpPr>
            <a:spLocks noGrp="1"/>
          </p:cNvSpPr>
          <p:nvPr>
            <p:ph type="title"/>
          </p:nvPr>
        </p:nvSpPr>
        <p:spPr/>
        <p:txBody>
          <a:bodyPr/>
          <a:lstStyle/>
          <a:p>
            <a:r>
              <a:rPr lang="en-US"/>
              <a:t>Conclusion and Future Work</a:t>
            </a:r>
            <a:endParaRPr lang="en-IN" dirty="0"/>
          </a:p>
        </p:txBody>
      </p:sp>
      <p:graphicFrame>
        <p:nvGraphicFramePr>
          <p:cNvPr id="5" name="Content Placeholder 2">
            <a:extLst>
              <a:ext uri="{FF2B5EF4-FFF2-40B4-BE49-F238E27FC236}">
                <a16:creationId xmlns:a16="http://schemas.microsoft.com/office/drawing/2014/main" id="{892C4927-5FC5-D972-B784-E286DC4A090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339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2FADE-6DDC-7265-D94D-1DDBB375619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2DE77E4E-98DD-5C07-A8FD-42F44BF0E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804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75CD-9493-E388-2293-A14506F55082}"/>
              </a:ext>
            </a:extLst>
          </p:cNvPr>
          <p:cNvSpPr>
            <a:spLocks noGrp="1"/>
          </p:cNvSpPr>
          <p:nvPr>
            <p:ph type="title"/>
          </p:nvPr>
        </p:nvSpPr>
        <p:spPr>
          <a:xfrm>
            <a:off x="5297762" y="329184"/>
            <a:ext cx="6251110" cy="1783080"/>
          </a:xfrm>
        </p:spPr>
        <p:txBody>
          <a:bodyPr anchor="b">
            <a:normAutofit/>
          </a:bodyPr>
          <a:lstStyle/>
          <a:p>
            <a:r>
              <a:rPr lang="en-US" sz="5400"/>
              <a:t>Introduction</a:t>
            </a:r>
            <a:endParaRPr lang="en-IN" sz="5400"/>
          </a:p>
        </p:txBody>
      </p:sp>
      <p:sp>
        <p:nvSpPr>
          <p:cNvPr id="3" name="Content Placeholder 2">
            <a:extLst>
              <a:ext uri="{FF2B5EF4-FFF2-40B4-BE49-F238E27FC236}">
                <a16:creationId xmlns:a16="http://schemas.microsoft.com/office/drawing/2014/main" id="{17756BA0-576C-DC62-226E-80CF042D5FCC}"/>
              </a:ext>
            </a:extLst>
          </p:cNvPr>
          <p:cNvSpPr>
            <a:spLocks noGrp="1"/>
          </p:cNvSpPr>
          <p:nvPr>
            <p:ph idx="1"/>
          </p:nvPr>
        </p:nvSpPr>
        <p:spPr>
          <a:xfrm>
            <a:off x="5297762" y="2706624"/>
            <a:ext cx="6251110" cy="3483864"/>
          </a:xfrm>
        </p:spPr>
        <p:txBody>
          <a:bodyPr>
            <a:normAutofit/>
          </a:bodyPr>
          <a:lstStyle/>
          <a:p>
            <a:r>
              <a:rPr lang="en-US" sz="2000">
                <a:effectLst/>
                <a:latin typeface="Times New Roman" panose="02020603050405020304" pitchFamily="18" charset="0"/>
                <a:ea typeface="Times New Roman" panose="02020603050405020304" pitchFamily="18" charset="0"/>
              </a:rPr>
              <a:t>Medical Image fusion is one of the best techniques which helps medical science to grow more better. By fusing different images like CT, MRI etc., we can have exact structure of the part of the organ. This will help us in avoiding overlooking of different medical image while treating patients, the doctor will have a single image with complete scans. There are various fusion techniques available from simple mean, max, sum of pixel to advance fusion technique like Gaussian Pyramid, Laplacian Pyramid and some of deep learning algorithms which include CNN. </a:t>
            </a:r>
            <a:endParaRPr lang="en-IN" sz="2000"/>
          </a:p>
        </p:txBody>
      </p:sp>
      <p:pic>
        <p:nvPicPr>
          <p:cNvPr id="13" name="Picture 4" descr="Scan of a human brain in a neurology clinic">
            <a:extLst>
              <a:ext uri="{FF2B5EF4-FFF2-40B4-BE49-F238E27FC236}">
                <a16:creationId xmlns:a16="http://schemas.microsoft.com/office/drawing/2014/main" id="{AA28C432-278D-CEE7-806A-5CA52A692E78}"/>
              </a:ext>
            </a:extLst>
          </p:cNvPr>
          <p:cNvPicPr>
            <a:picLocks noChangeAspect="1"/>
          </p:cNvPicPr>
          <p:nvPr/>
        </p:nvPicPr>
        <p:blipFill rotWithShape="1">
          <a:blip r:embed="rId2"/>
          <a:srcRect l="4906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05873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of an electromagnetic radiation">
            <a:extLst>
              <a:ext uri="{FF2B5EF4-FFF2-40B4-BE49-F238E27FC236}">
                <a16:creationId xmlns:a16="http://schemas.microsoft.com/office/drawing/2014/main" id="{330BA7B3-2F09-61D9-22FF-E900AFF321BB}"/>
              </a:ext>
            </a:extLst>
          </p:cNvPr>
          <p:cNvPicPr>
            <a:picLocks noChangeAspect="1"/>
          </p:cNvPicPr>
          <p:nvPr/>
        </p:nvPicPr>
        <p:blipFill rotWithShape="1">
          <a:blip r:embed="rId2"/>
          <a:srcRect l="25393" r="24283" b="2"/>
          <a:stretch/>
        </p:blipFill>
        <p:spPr>
          <a:xfrm>
            <a:off x="-1" y="10"/>
            <a:ext cx="5151179" cy="6857990"/>
          </a:xfrm>
          <a:prstGeom prst="rect">
            <a:avLst/>
          </a:prstGeom>
        </p:spPr>
      </p:pic>
      <p:sp>
        <p:nvSpPr>
          <p:cNvPr id="4" name="Title 1">
            <a:extLst>
              <a:ext uri="{FF2B5EF4-FFF2-40B4-BE49-F238E27FC236}">
                <a16:creationId xmlns:a16="http://schemas.microsoft.com/office/drawing/2014/main" id="{3ADBC504-51CD-1A4D-1E91-1D7869AF4418}"/>
              </a:ext>
            </a:extLst>
          </p:cNvPr>
          <p:cNvSpPr>
            <a:spLocks noGrp="1"/>
          </p:cNvSpPr>
          <p:nvPr>
            <p:ph idx="1"/>
          </p:nvPr>
        </p:nvSpPr>
        <p:spPr>
          <a:xfrm>
            <a:off x="5868557" y="2551176"/>
            <a:ext cx="5444382" cy="3591207"/>
          </a:xfrm>
        </p:spPr>
        <p:txBody>
          <a:bodyPr>
            <a:normAutofit/>
          </a:bodyPr>
          <a:lstStyle/>
          <a:p>
            <a:r>
              <a:rPr lang="en-US" sz="2000" dirty="0">
                <a:effectLst/>
                <a:latin typeface="Times New Roman" panose="02020603050405020304" pitchFamily="18" charset="0"/>
                <a:ea typeface="Times New Roman" panose="02020603050405020304" pitchFamily="18" charset="0"/>
              </a:rPr>
              <a:t>This work include three major subtask.</a:t>
            </a:r>
          </a:p>
          <a:p>
            <a:r>
              <a:rPr lang="en-US" sz="2000" dirty="0">
                <a:effectLst/>
                <a:latin typeface="Times New Roman" panose="02020603050405020304" pitchFamily="18" charset="0"/>
                <a:ea typeface="Times New Roman" panose="02020603050405020304" pitchFamily="18" charset="0"/>
              </a:rPr>
              <a:t>This work is similar as to IFCNN. To enhance the resultant image, first frequency domain method 1 dimensional discrete wavelet transform is used to convert the image into approximation part and the detail’s part and then CNN to merge the corresponding approximation and details part of two medical image. At last, by applying inverse dwt, we have obtained the result.</a:t>
            </a:r>
            <a:endParaRPr lang="en-IN" sz="2000" dirty="0">
              <a:effectLst/>
              <a:latin typeface="Calibri" panose="020F0502020204030204" pitchFamily="34" charset="0"/>
              <a:ea typeface="Calibri" panose="020F0502020204030204" pitchFamily="34" charset="0"/>
            </a:endParaRPr>
          </a:p>
          <a:p>
            <a:endParaRPr lang="en-IN" sz="2000" dirty="0"/>
          </a:p>
        </p:txBody>
      </p:sp>
    </p:spTree>
    <p:extLst>
      <p:ext uri="{BB962C8B-B14F-4D97-AF65-F5344CB8AC3E}">
        <p14:creationId xmlns:p14="http://schemas.microsoft.com/office/powerpoint/2010/main" val="237787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37A1-3B33-FF8D-822D-51F22F167E6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Methodology</a:t>
            </a:r>
          </a:p>
        </p:txBody>
      </p:sp>
      <p:sp>
        <p:nvSpPr>
          <p:cNvPr id="3" name="Content Placeholder 2">
            <a:extLst>
              <a:ext uri="{FF2B5EF4-FFF2-40B4-BE49-F238E27FC236}">
                <a16:creationId xmlns:a16="http://schemas.microsoft.com/office/drawing/2014/main" id="{49991727-2A33-7AFD-04A0-8DFD43EAFEEE}"/>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000"/>
              <a:t>Decomposition using DWT (Discrete Wavelet Transform)</a:t>
            </a:r>
          </a:p>
          <a:p>
            <a:r>
              <a:rPr lang="en-US" sz="2000"/>
              <a:t>Fusion using CNN </a:t>
            </a:r>
          </a:p>
          <a:p>
            <a:pPr marL="674370" lvl="1"/>
            <a:r>
              <a:rPr lang="en-US" sz="2000"/>
              <a:t>Feature Extraction</a:t>
            </a:r>
          </a:p>
          <a:p>
            <a:pPr marL="674370" lvl="1"/>
            <a:r>
              <a:rPr lang="en-US" sz="2000"/>
              <a:t>Feature Fusion</a:t>
            </a:r>
          </a:p>
          <a:p>
            <a:pPr marL="674370" lvl="1"/>
            <a:r>
              <a:rPr lang="en-US" sz="2000"/>
              <a:t>Obtaining Fused Image</a:t>
            </a:r>
          </a:p>
          <a:p>
            <a:r>
              <a:rPr lang="en-US" sz="2000"/>
              <a:t>Reconstruction Image using IDWT (Inverse DWT).</a:t>
            </a:r>
          </a:p>
        </p:txBody>
      </p:sp>
      <p:pic>
        <p:nvPicPr>
          <p:cNvPr id="6" name="Content Placeholder 5">
            <a:extLst>
              <a:ext uri="{FF2B5EF4-FFF2-40B4-BE49-F238E27FC236}">
                <a16:creationId xmlns:a16="http://schemas.microsoft.com/office/drawing/2014/main" id="{8914D916-4C9D-9A2C-C9B4-BB89A04ADB6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t="72" b="72"/>
          <a:stretch/>
        </p:blipFill>
        <p:spPr>
          <a:xfrm>
            <a:off x="4654296" y="1395335"/>
            <a:ext cx="6903720" cy="4067330"/>
          </a:xfrm>
          <a:prstGeom prst="rect">
            <a:avLst/>
          </a:prstGeom>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8721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396A96A-1F26-C943-65F1-C18F0E4198CB}"/>
              </a:ext>
            </a:extLst>
          </p:cNvPr>
          <p:cNvSpPr txBox="1"/>
          <p:nvPr/>
        </p:nvSpPr>
        <p:spPr>
          <a:xfrm>
            <a:off x="833119" y="1122363"/>
            <a:ext cx="4497887"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Image after applying DWT</a:t>
            </a:r>
          </a:p>
        </p:txBody>
      </p:sp>
      <p:pic>
        <p:nvPicPr>
          <p:cNvPr id="4" name="Picture 3" descr="A close-up of a skull&#10;&#10;Description automatically generated">
            <a:extLst>
              <a:ext uri="{FF2B5EF4-FFF2-40B4-BE49-F238E27FC236}">
                <a16:creationId xmlns:a16="http://schemas.microsoft.com/office/drawing/2014/main" id="{31A882DE-2D95-5A08-B533-E681C8E69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032" y="321732"/>
            <a:ext cx="1617903" cy="1617903"/>
          </a:xfrm>
          <a:prstGeom prst="rect">
            <a:avLst/>
          </a:prstGeom>
        </p:spPr>
      </p:pic>
      <p:pic>
        <p:nvPicPr>
          <p:cNvPr id="8" name="Picture 7" descr="A black and white image of a body&#10;&#10;Description automatically generated">
            <a:extLst>
              <a:ext uri="{FF2B5EF4-FFF2-40B4-BE49-F238E27FC236}">
                <a16:creationId xmlns:a16="http://schemas.microsoft.com/office/drawing/2014/main" id="{11E5F22F-D41C-2289-D302-C96D93DAE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020" y="2557929"/>
            <a:ext cx="851067" cy="1702135"/>
          </a:xfrm>
          <a:prstGeom prst="rect">
            <a:avLst/>
          </a:prstGeom>
        </p:spPr>
      </p:pic>
      <p:pic>
        <p:nvPicPr>
          <p:cNvPr id="10" name="Picture 9" descr="A black and white image of a person&#10;&#10;Description automatically generated">
            <a:extLst>
              <a:ext uri="{FF2B5EF4-FFF2-40B4-BE49-F238E27FC236}">
                <a16:creationId xmlns:a16="http://schemas.microsoft.com/office/drawing/2014/main" id="{B741244A-47F5-436C-86E5-7688579CAC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2921" y="4820724"/>
            <a:ext cx="871081" cy="1742162"/>
          </a:xfrm>
          <a:prstGeom prst="rect">
            <a:avLst/>
          </a:prstGeom>
        </p:spPr>
      </p:pic>
      <p:pic>
        <p:nvPicPr>
          <p:cNvPr id="6" name="Picture 5" descr="A close-up of a mri&#10;&#10;Description automatically generated">
            <a:extLst>
              <a:ext uri="{FF2B5EF4-FFF2-40B4-BE49-F238E27FC236}">
                <a16:creationId xmlns:a16="http://schemas.microsoft.com/office/drawing/2014/main" id="{96732EFA-F60F-AB9B-78E9-CFCDD9191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8782" y="321732"/>
            <a:ext cx="1576535" cy="1576535"/>
          </a:xfrm>
          <a:prstGeom prst="rect">
            <a:avLst/>
          </a:prstGeom>
        </p:spPr>
      </p:pic>
      <p:pic>
        <p:nvPicPr>
          <p:cNvPr id="14" name="Picture 13" descr="A black background with a black border&#10;&#10;Description automatically generated">
            <a:extLst>
              <a:ext uri="{FF2B5EF4-FFF2-40B4-BE49-F238E27FC236}">
                <a16:creationId xmlns:a16="http://schemas.microsoft.com/office/drawing/2014/main" id="{6ECD6642-44B3-CA75-3751-898D8CB98F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2571" y="4882851"/>
            <a:ext cx="808953" cy="1617907"/>
          </a:xfrm>
          <a:prstGeom prst="rect">
            <a:avLst/>
          </a:prstGeom>
        </p:spPr>
      </p:pic>
      <p:pic>
        <p:nvPicPr>
          <p:cNvPr id="12" name="Picture 11" descr="A close-up of an x-ray&#10;&#10;Description automatically generated">
            <a:extLst>
              <a:ext uri="{FF2B5EF4-FFF2-40B4-BE49-F238E27FC236}">
                <a16:creationId xmlns:a16="http://schemas.microsoft.com/office/drawing/2014/main" id="{E73D8F95-5990-D6EE-A99C-57C8CE6519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915" y="2650975"/>
            <a:ext cx="788267" cy="1576534"/>
          </a:xfrm>
          <a:prstGeom prst="rect">
            <a:avLst/>
          </a:prstGeom>
        </p:spPr>
      </p:pic>
    </p:spTree>
    <p:extLst>
      <p:ext uri="{BB962C8B-B14F-4D97-AF65-F5344CB8AC3E}">
        <p14:creationId xmlns:p14="http://schemas.microsoft.com/office/powerpoint/2010/main" val="404437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C903-E4C7-9833-BC9C-C16ADB4AD585}"/>
              </a:ext>
            </a:extLst>
          </p:cNvPr>
          <p:cNvSpPr>
            <a:spLocks noGrp="1"/>
          </p:cNvSpPr>
          <p:nvPr>
            <p:ph type="title"/>
          </p:nvPr>
        </p:nvSpPr>
        <p:spPr>
          <a:xfrm>
            <a:off x="2600784" y="1497521"/>
            <a:ext cx="2835276" cy="2244879"/>
          </a:xfrm>
        </p:spPr>
        <p:txBody>
          <a:bodyPr vert="horz" lIns="91440" tIns="45720" rIns="91440" bIns="45720" rtlCol="0" anchor="b">
            <a:normAutofit/>
          </a:bodyPr>
          <a:lstStyle/>
          <a:p>
            <a:pPr defTabSz="612648"/>
            <a:r>
              <a:rPr lang="en-US" sz="3484" kern="1200" dirty="0">
                <a:solidFill>
                  <a:schemeClr val="tx1"/>
                </a:solidFill>
                <a:latin typeface="+mj-lt"/>
                <a:ea typeface="+mj-ea"/>
                <a:cs typeface="+mj-cs"/>
              </a:rPr>
              <a:t>Fusion Using CNN</a:t>
            </a:r>
            <a:endParaRPr lang="en-US" sz="5200" kern="1200" dirty="0">
              <a:solidFill>
                <a:schemeClr val="tx1"/>
              </a:solidFill>
              <a:latin typeface="+mj-lt"/>
              <a:ea typeface="+mj-ea"/>
              <a:cs typeface="+mj-cs"/>
            </a:endParaRPr>
          </a:p>
        </p:txBody>
      </p:sp>
      <p:pic>
        <p:nvPicPr>
          <p:cNvPr id="8" name="Picture 7" descr="A black and white image of a person&#10;&#10;Description automatically generated">
            <a:extLst>
              <a:ext uri="{FF2B5EF4-FFF2-40B4-BE49-F238E27FC236}">
                <a16:creationId xmlns:a16="http://schemas.microsoft.com/office/drawing/2014/main" id="{68A0CEC3-9680-9E82-6456-070C44345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661" y="1242991"/>
            <a:ext cx="877982" cy="1755964"/>
          </a:xfrm>
          <a:prstGeom prst="rect">
            <a:avLst/>
          </a:prstGeom>
        </p:spPr>
      </p:pic>
      <p:pic>
        <p:nvPicPr>
          <p:cNvPr id="4" name="Picture 3" descr="A black and white image of a body&#10;&#10;Description automatically generated">
            <a:extLst>
              <a:ext uri="{FF2B5EF4-FFF2-40B4-BE49-F238E27FC236}">
                <a16:creationId xmlns:a16="http://schemas.microsoft.com/office/drawing/2014/main" id="{499053A8-32BC-A1BF-7B51-6EC2260CF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661" y="3118418"/>
            <a:ext cx="877982" cy="1755964"/>
          </a:xfrm>
          <a:prstGeom prst="rect">
            <a:avLst/>
          </a:prstGeom>
        </p:spPr>
      </p:pic>
      <p:pic>
        <p:nvPicPr>
          <p:cNvPr id="16" name="Picture 15" descr="A black background with a black background&#10;&#10;Description automatically generated">
            <a:extLst>
              <a:ext uri="{FF2B5EF4-FFF2-40B4-BE49-F238E27FC236}">
                <a16:creationId xmlns:a16="http://schemas.microsoft.com/office/drawing/2014/main" id="{94B41278-7971-9395-5E15-DEB9BB4A6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5996" y="1242991"/>
            <a:ext cx="877982" cy="1755964"/>
          </a:xfrm>
          <a:prstGeom prst="rect">
            <a:avLst/>
          </a:prstGeom>
        </p:spPr>
      </p:pic>
      <p:pic>
        <p:nvPicPr>
          <p:cNvPr id="10" name="Picture 9" descr="A black background with a black border&#10;&#10;Description automatically generated">
            <a:extLst>
              <a:ext uri="{FF2B5EF4-FFF2-40B4-BE49-F238E27FC236}">
                <a16:creationId xmlns:a16="http://schemas.microsoft.com/office/drawing/2014/main" id="{CF5FEECC-05B1-185D-DEB6-F2548BEC71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1200" y="1236424"/>
            <a:ext cx="877982" cy="1755964"/>
          </a:xfrm>
          <a:prstGeom prst="rect">
            <a:avLst/>
          </a:prstGeom>
        </p:spPr>
      </p:pic>
      <p:pic>
        <p:nvPicPr>
          <p:cNvPr id="6" name="Picture 5" descr="A close-up of an x-ray&#10;&#10;Description automatically generated">
            <a:extLst>
              <a:ext uri="{FF2B5EF4-FFF2-40B4-BE49-F238E27FC236}">
                <a16:creationId xmlns:a16="http://schemas.microsoft.com/office/drawing/2014/main" id="{4222DD68-12D4-EB33-9FEF-B84085EF00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1200" y="3105284"/>
            <a:ext cx="877982" cy="1755964"/>
          </a:xfrm>
          <a:prstGeom prst="rect">
            <a:avLst/>
          </a:prstGeom>
        </p:spPr>
      </p:pic>
      <p:pic>
        <p:nvPicPr>
          <p:cNvPr id="14" name="Picture 13" descr="A close-up of a mri&#10;&#10;Description automatically generated">
            <a:extLst>
              <a:ext uri="{FF2B5EF4-FFF2-40B4-BE49-F238E27FC236}">
                <a16:creationId xmlns:a16="http://schemas.microsoft.com/office/drawing/2014/main" id="{D92244C6-EDA1-B7DD-5CB9-09FE1C4CD8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1175" y="3105284"/>
            <a:ext cx="877982" cy="1755964"/>
          </a:xfrm>
          <a:prstGeom prst="rect">
            <a:avLst/>
          </a:prstGeom>
        </p:spPr>
      </p:pic>
      <p:sp>
        <p:nvSpPr>
          <p:cNvPr id="28" name="Arrow: Right 27">
            <a:extLst>
              <a:ext uri="{FF2B5EF4-FFF2-40B4-BE49-F238E27FC236}">
                <a16:creationId xmlns:a16="http://schemas.microsoft.com/office/drawing/2014/main" id="{C7F36723-1381-B9CC-E63A-5BF992B9D194}"/>
              </a:ext>
            </a:extLst>
          </p:cNvPr>
          <p:cNvSpPr/>
          <p:nvPr/>
        </p:nvSpPr>
        <p:spPr>
          <a:xfrm>
            <a:off x="8446322" y="2114406"/>
            <a:ext cx="370942" cy="2242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924925BE-8D11-7D8D-E972-E77AA86CA827}"/>
              </a:ext>
            </a:extLst>
          </p:cNvPr>
          <p:cNvSpPr/>
          <p:nvPr/>
        </p:nvSpPr>
        <p:spPr>
          <a:xfrm>
            <a:off x="8446322" y="3860392"/>
            <a:ext cx="370942" cy="2242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Plus Sign 29">
            <a:extLst>
              <a:ext uri="{FF2B5EF4-FFF2-40B4-BE49-F238E27FC236}">
                <a16:creationId xmlns:a16="http://schemas.microsoft.com/office/drawing/2014/main" id="{6E2AC79A-AE83-103D-B5C8-D23308387315}"/>
              </a:ext>
            </a:extLst>
          </p:cNvPr>
          <p:cNvSpPr/>
          <p:nvPr/>
        </p:nvSpPr>
        <p:spPr>
          <a:xfrm>
            <a:off x="6866620" y="2044487"/>
            <a:ext cx="385848" cy="36454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Plus Sign 30">
            <a:extLst>
              <a:ext uri="{FF2B5EF4-FFF2-40B4-BE49-F238E27FC236}">
                <a16:creationId xmlns:a16="http://schemas.microsoft.com/office/drawing/2014/main" id="{3E9F6BA6-249C-D100-97E5-055F66D3B848}"/>
              </a:ext>
            </a:extLst>
          </p:cNvPr>
          <p:cNvSpPr/>
          <p:nvPr/>
        </p:nvSpPr>
        <p:spPr>
          <a:xfrm>
            <a:off x="6861025" y="3742400"/>
            <a:ext cx="385848" cy="36454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32" descr="A group of cubes with different colored boxes&#10;&#10;Description automatically generated">
            <a:extLst>
              <a:ext uri="{FF2B5EF4-FFF2-40B4-BE49-F238E27FC236}">
                <a16:creationId xmlns:a16="http://schemas.microsoft.com/office/drawing/2014/main" id="{109FA847-D76B-CBEA-5C62-156EAED4DE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585" y="454537"/>
            <a:ext cx="5626076" cy="1953870"/>
          </a:xfrm>
          <a:prstGeom prst="rect">
            <a:avLst/>
          </a:prstGeom>
        </p:spPr>
      </p:pic>
    </p:spTree>
    <p:extLst>
      <p:ext uri="{BB962C8B-B14F-4D97-AF65-F5344CB8AC3E}">
        <p14:creationId xmlns:p14="http://schemas.microsoft.com/office/powerpoint/2010/main" val="205815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999828-D5EB-F330-9C7B-346C2FD6C268}"/>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Results and Discussion</a:t>
            </a:r>
          </a:p>
        </p:txBody>
      </p:sp>
      <p:pic>
        <p:nvPicPr>
          <p:cNvPr id="4" name="Picture 3" descr="A close-up of a mri&#10;&#10;Description automatically generated">
            <a:extLst>
              <a:ext uri="{FF2B5EF4-FFF2-40B4-BE49-F238E27FC236}">
                <a16:creationId xmlns:a16="http://schemas.microsoft.com/office/drawing/2014/main" id="{BB870C1E-B1EC-F052-A3B8-9E4491ED1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310" y="2112579"/>
            <a:ext cx="1178185" cy="2356371"/>
          </a:xfrm>
          <a:prstGeom prst="rect">
            <a:avLst/>
          </a:prstGeom>
        </p:spPr>
      </p:pic>
      <p:pic>
        <p:nvPicPr>
          <p:cNvPr id="6" name="Picture 5" descr="A black background with a black background&#10;&#10;Description automatically generated">
            <a:extLst>
              <a:ext uri="{FF2B5EF4-FFF2-40B4-BE49-F238E27FC236}">
                <a16:creationId xmlns:a16="http://schemas.microsoft.com/office/drawing/2014/main" id="{467FBDDB-8DE7-700A-46EA-C26836294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464" y="2112579"/>
            <a:ext cx="1178185" cy="2356371"/>
          </a:xfrm>
          <a:prstGeom prst="rect">
            <a:avLst/>
          </a:prstGeom>
        </p:spPr>
      </p:pic>
      <p:sp>
        <p:nvSpPr>
          <p:cNvPr id="7" name="Plus Sign 6">
            <a:extLst>
              <a:ext uri="{FF2B5EF4-FFF2-40B4-BE49-F238E27FC236}">
                <a16:creationId xmlns:a16="http://schemas.microsoft.com/office/drawing/2014/main" id="{70D515DA-480A-66C4-D7DA-3DE3DEEFAF3E}"/>
              </a:ext>
            </a:extLst>
          </p:cNvPr>
          <p:cNvSpPr/>
          <p:nvPr/>
        </p:nvSpPr>
        <p:spPr>
          <a:xfrm>
            <a:off x="2665695" y="3125082"/>
            <a:ext cx="294546" cy="33136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147A2D6D-7A89-1639-EA11-7E6ECCE6E0E9}"/>
              </a:ext>
            </a:extLst>
          </p:cNvPr>
          <p:cNvSpPr/>
          <p:nvPr/>
        </p:nvSpPr>
        <p:spPr>
          <a:xfrm>
            <a:off x="4470918" y="3125082"/>
            <a:ext cx="330238" cy="2574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A close-up of an x-ray&#10;&#10;Description automatically generated">
            <a:extLst>
              <a:ext uri="{FF2B5EF4-FFF2-40B4-BE49-F238E27FC236}">
                <a16:creationId xmlns:a16="http://schemas.microsoft.com/office/drawing/2014/main" id="{1F68A90B-A1A9-8B3A-ECF4-77B56F035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7753" y="2112579"/>
            <a:ext cx="2356371" cy="2356371"/>
          </a:xfrm>
          <a:prstGeom prst="rect">
            <a:avLst/>
          </a:prstGeom>
        </p:spPr>
      </p:pic>
      <p:sp>
        <p:nvSpPr>
          <p:cNvPr id="11" name="TextBox 10">
            <a:extLst>
              <a:ext uri="{FF2B5EF4-FFF2-40B4-BE49-F238E27FC236}">
                <a16:creationId xmlns:a16="http://schemas.microsoft.com/office/drawing/2014/main" id="{2B1FB9F0-1DAF-EE75-BE54-6C7F0C0E0EBA}"/>
              </a:ext>
            </a:extLst>
          </p:cNvPr>
          <p:cNvSpPr txBox="1"/>
          <p:nvPr/>
        </p:nvSpPr>
        <p:spPr>
          <a:xfrm>
            <a:off x="7944141" y="2882914"/>
            <a:ext cx="2876335" cy="356907"/>
          </a:xfrm>
          <a:prstGeom prst="rect">
            <a:avLst/>
          </a:prstGeom>
          <a:noFill/>
        </p:spPr>
        <p:txBody>
          <a:bodyPr wrap="square" rtlCol="0">
            <a:spAutoFit/>
          </a:bodyPr>
          <a:lstStyle/>
          <a:p>
            <a:pPr defTabSz="877824">
              <a:spcAft>
                <a:spcPts val="600"/>
              </a:spcAft>
            </a:pPr>
            <a:r>
              <a:rPr lang="en-US" sz="1728" kern="1200" dirty="0">
                <a:solidFill>
                  <a:schemeClr val="tx1"/>
                </a:solidFill>
                <a:latin typeface="+mn-lt"/>
                <a:ea typeface="+mn-ea"/>
                <a:cs typeface="+mn-cs"/>
              </a:rPr>
              <a:t>Result From Inverse DWT</a:t>
            </a:r>
            <a:endParaRPr lang="en-IN" dirty="0"/>
          </a:p>
        </p:txBody>
      </p:sp>
      <p:sp>
        <p:nvSpPr>
          <p:cNvPr id="13" name="TextBox 12">
            <a:extLst>
              <a:ext uri="{FF2B5EF4-FFF2-40B4-BE49-F238E27FC236}">
                <a16:creationId xmlns:a16="http://schemas.microsoft.com/office/drawing/2014/main" id="{F42FDEA7-CFE0-6ADC-9FD7-B409171DC703}"/>
              </a:ext>
            </a:extLst>
          </p:cNvPr>
          <p:cNvSpPr txBox="1"/>
          <p:nvPr/>
        </p:nvSpPr>
        <p:spPr>
          <a:xfrm>
            <a:off x="1524704" y="5145435"/>
            <a:ext cx="5892428" cy="1159949"/>
          </a:xfrm>
          <a:prstGeom prst="rect">
            <a:avLst/>
          </a:prstGeom>
          <a:noFill/>
        </p:spPr>
        <p:txBody>
          <a:bodyPr wrap="square">
            <a:spAutoFit/>
          </a:bodyPr>
          <a:lstStyle/>
          <a:p>
            <a:pPr defTabSz="877824">
              <a:spcAft>
                <a:spcPts val="600"/>
              </a:spcAft>
            </a:pPr>
            <a:r>
              <a:rPr lang="en-US" sz="1728" kern="1200">
                <a:solidFill>
                  <a:schemeClr val="tx1"/>
                </a:solidFill>
                <a:latin typeface="Times New Roman" panose="02020603050405020304" pitchFamily="18" charset="0"/>
                <a:ea typeface="+mn-ea"/>
                <a:cs typeface="+mn-cs"/>
              </a:rPr>
              <a:t>The techniques used in this work provide overall good performance as it covers maximum details from the image to fuse image. The details of fuse image are different according to technique used for feature fusion.</a:t>
            </a:r>
            <a:endParaRPr lang="en-IN"/>
          </a:p>
        </p:txBody>
      </p:sp>
    </p:spTree>
    <p:extLst>
      <p:ext uri="{BB962C8B-B14F-4D97-AF65-F5344CB8AC3E}">
        <p14:creationId xmlns:p14="http://schemas.microsoft.com/office/powerpoint/2010/main" val="428640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8890B-0594-EC35-8D1B-3936C104ADA6}"/>
              </a:ext>
            </a:extLst>
          </p:cNvPr>
          <p:cNvSpPr>
            <a:spLocks noGrp="1"/>
          </p:cNvSpPr>
          <p:nvPr>
            <p:ph type="title"/>
          </p:nvPr>
        </p:nvSpPr>
        <p:spPr>
          <a:xfrm>
            <a:off x="686834" y="1153572"/>
            <a:ext cx="3200400" cy="4461163"/>
          </a:xfrm>
        </p:spPr>
        <p:txBody>
          <a:bodyPr>
            <a:normAutofit/>
          </a:bodyPr>
          <a:lstStyle/>
          <a:p>
            <a:r>
              <a:rPr lang="en-US" kern="1200">
                <a:solidFill>
                  <a:srgbClr val="FFFFFF"/>
                </a:solidFill>
                <a:latin typeface="+mj-lt"/>
                <a:ea typeface="+mj-ea"/>
                <a:cs typeface="+mj-cs"/>
              </a:rPr>
              <a:t>Results and Discussion</a:t>
            </a:r>
            <a:endParaRPr lang="en-IN" dirty="0">
              <a:solidFill>
                <a:srgbClr val="FFFFFF"/>
              </a:solidFill>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6115B1-79A0-863F-F182-B08D8B72607F}"/>
              </a:ext>
            </a:extLst>
          </p:cNvPr>
          <p:cNvSpPr>
            <a:spLocks noGrp="1"/>
          </p:cNvSpPr>
          <p:nvPr>
            <p:ph idx="1"/>
          </p:nvPr>
        </p:nvSpPr>
        <p:spPr>
          <a:xfrm>
            <a:off x="4447308" y="591344"/>
            <a:ext cx="6906491" cy="5585619"/>
          </a:xfrm>
        </p:spPr>
        <p:txBody>
          <a:bodyPr anchor="ctr">
            <a:normAutofit/>
          </a:bodyPr>
          <a:lstStyle/>
          <a:p>
            <a:r>
              <a:rPr lang="en-US"/>
              <a:t>As we have 3 fusion scheme available so there is some variety of results is obtained in each pictures In some cases max schemes cover more details than mean scheme and sum scheme. Also, there are cases in which mean, and sum schemes covers more details from both the input pictures. There are cases where each scheme provides almost the same details . So, there are dependency on fuse scheme which vary according the image, different image have given better results on different fusion schemes.</a:t>
            </a:r>
            <a:endParaRPr lang="en-IN" dirty="0"/>
          </a:p>
        </p:txBody>
      </p:sp>
    </p:spTree>
    <p:extLst>
      <p:ext uri="{BB962C8B-B14F-4D97-AF65-F5344CB8AC3E}">
        <p14:creationId xmlns:p14="http://schemas.microsoft.com/office/powerpoint/2010/main" val="4506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9F8A10-8F8E-BE3E-B619-E89B569BF1EE}"/>
              </a:ext>
            </a:extLst>
          </p:cNvPr>
          <p:cNvSpPr>
            <a:spLocks noGrp="1"/>
          </p:cNvSpPr>
          <p:nvPr>
            <p:ph type="title"/>
          </p:nvPr>
        </p:nvSpPr>
        <p:spPr>
          <a:xfrm>
            <a:off x="1371597" y="348865"/>
            <a:ext cx="10044023" cy="877729"/>
          </a:xfrm>
        </p:spPr>
        <p:txBody>
          <a:bodyPr anchor="ctr">
            <a:normAutofit/>
          </a:bodyPr>
          <a:lstStyle/>
          <a:p>
            <a:r>
              <a:rPr lang="en-US" sz="4000" kern="1200">
                <a:solidFill>
                  <a:srgbClr val="FFFFFF"/>
                </a:solidFill>
                <a:latin typeface="+mj-lt"/>
                <a:ea typeface="+mj-ea"/>
                <a:cs typeface="+mj-cs"/>
              </a:rPr>
              <a:t>Results and Discussion</a:t>
            </a:r>
            <a:endParaRPr lang="en-IN" sz="4000">
              <a:solidFill>
                <a:srgbClr val="FFFFFF"/>
              </a:solidFill>
            </a:endParaRPr>
          </a:p>
        </p:txBody>
      </p:sp>
      <p:pic>
        <p:nvPicPr>
          <p:cNvPr id="4" name="Content Placeholder 3">
            <a:extLst>
              <a:ext uri="{FF2B5EF4-FFF2-40B4-BE49-F238E27FC236}">
                <a16:creationId xmlns:a16="http://schemas.microsoft.com/office/drawing/2014/main" id="{0778A8FE-2E46-6B31-6552-9487FB5A3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480" y="2159372"/>
            <a:ext cx="1983378" cy="1983378"/>
          </a:xfrm>
          <a:prstGeom prst="rect">
            <a:avLst/>
          </a:prstGeom>
        </p:spPr>
      </p:pic>
      <p:pic>
        <p:nvPicPr>
          <p:cNvPr id="5" name="Picture 4">
            <a:extLst>
              <a:ext uri="{FF2B5EF4-FFF2-40B4-BE49-F238E27FC236}">
                <a16:creationId xmlns:a16="http://schemas.microsoft.com/office/drawing/2014/main" id="{F206AA4B-5AE3-D97A-3C3C-B9B6AE934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487" y="2159372"/>
            <a:ext cx="1983378" cy="1983378"/>
          </a:xfrm>
          <a:prstGeom prst="rect">
            <a:avLst/>
          </a:prstGeom>
        </p:spPr>
      </p:pic>
      <p:pic>
        <p:nvPicPr>
          <p:cNvPr id="6" name="Picture 5">
            <a:extLst>
              <a:ext uri="{FF2B5EF4-FFF2-40B4-BE49-F238E27FC236}">
                <a16:creationId xmlns:a16="http://schemas.microsoft.com/office/drawing/2014/main" id="{E6BD2564-FB5D-68B3-AA79-7851329B2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56" y="4647545"/>
            <a:ext cx="1527236" cy="1527236"/>
          </a:xfrm>
          <a:prstGeom prst="rect">
            <a:avLst/>
          </a:prstGeom>
        </p:spPr>
      </p:pic>
      <p:pic>
        <p:nvPicPr>
          <p:cNvPr id="7" name="Picture 6">
            <a:extLst>
              <a:ext uri="{FF2B5EF4-FFF2-40B4-BE49-F238E27FC236}">
                <a16:creationId xmlns:a16="http://schemas.microsoft.com/office/drawing/2014/main" id="{2D7D6604-FBEE-9515-DB60-EA9840620DE8}"/>
              </a:ext>
            </a:extLst>
          </p:cNvPr>
          <p:cNvPicPr>
            <a:picLocks noChangeAspect="1"/>
          </p:cNvPicPr>
          <p:nvPr/>
        </p:nvPicPr>
        <p:blipFill>
          <a:blip r:embed="rId5"/>
          <a:stretch>
            <a:fillRect/>
          </a:stretch>
        </p:blipFill>
        <p:spPr>
          <a:xfrm>
            <a:off x="2251677" y="4659162"/>
            <a:ext cx="1515619" cy="1515619"/>
          </a:xfrm>
          <a:prstGeom prst="rect">
            <a:avLst/>
          </a:prstGeom>
        </p:spPr>
      </p:pic>
      <p:pic>
        <p:nvPicPr>
          <p:cNvPr id="8" name="Picture 7" descr="A close-up of an x-ray&#10;&#10;Description automatically generated">
            <a:extLst>
              <a:ext uri="{FF2B5EF4-FFF2-40B4-BE49-F238E27FC236}">
                <a16:creationId xmlns:a16="http://schemas.microsoft.com/office/drawing/2014/main" id="{60942AAE-4D76-AD76-9FB4-2CD70FAD0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7350" y="4659162"/>
            <a:ext cx="1519894" cy="1519894"/>
          </a:xfrm>
          <a:prstGeom prst="rect">
            <a:avLst/>
          </a:prstGeom>
        </p:spPr>
      </p:pic>
      <p:pic>
        <p:nvPicPr>
          <p:cNvPr id="9" name="Picture 8">
            <a:extLst>
              <a:ext uri="{FF2B5EF4-FFF2-40B4-BE49-F238E27FC236}">
                <a16:creationId xmlns:a16="http://schemas.microsoft.com/office/drawing/2014/main" id="{CB045963-3B1C-90AD-4892-0B84A1D09C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6891" y="2159372"/>
            <a:ext cx="1983376" cy="1983376"/>
          </a:xfrm>
          <a:prstGeom prst="rect">
            <a:avLst/>
          </a:prstGeom>
        </p:spPr>
      </p:pic>
      <p:pic>
        <p:nvPicPr>
          <p:cNvPr id="10" name="Picture 9">
            <a:extLst>
              <a:ext uri="{FF2B5EF4-FFF2-40B4-BE49-F238E27FC236}">
                <a16:creationId xmlns:a16="http://schemas.microsoft.com/office/drawing/2014/main" id="{13217330-B9A1-F1CE-B7CC-6DDF66D64E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28675" y="2159371"/>
            <a:ext cx="1983377" cy="1983377"/>
          </a:xfrm>
          <a:prstGeom prst="rect">
            <a:avLst/>
          </a:prstGeom>
        </p:spPr>
      </p:pic>
      <p:pic>
        <p:nvPicPr>
          <p:cNvPr id="11" name="Picture 10" descr="A close-up of a brain scan&#10;&#10;Description automatically generated">
            <a:extLst>
              <a:ext uri="{FF2B5EF4-FFF2-40B4-BE49-F238E27FC236}">
                <a16:creationId xmlns:a16="http://schemas.microsoft.com/office/drawing/2014/main" id="{D1ABB985-4807-554C-0309-9596AF8E00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6520" y="4585134"/>
            <a:ext cx="1652058" cy="1652058"/>
          </a:xfrm>
          <a:prstGeom prst="rect">
            <a:avLst/>
          </a:prstGeom>
        </p:spPr>
      </p:pic>
      <p:pic>
        <p:nvPicPr>
          <p:cNvPr id="12" name="Picture 11">
            <a:extLst>
              <a:ext uri="{FF2B5EF4-FFF2-40B4-BE49-F238E27FC236}">
                <a16:creationId xmlns:a16="http://schemas.microsoft.com/office/drawing/2014/main" id="{BF75469C-F55F-6C89-987D-6F45981118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3224" y="4574121"/>
            <a:ext cx="1674086" cy="1674086"/>
          </a:xfrm>
          <a:prstGeom prst="rect">
            <a:avLst/>
          </a:prstGeom>
        </p:spPr>
      </p:pic>
      <p:pic>
        <p:nvPicPr>
          <p:cNvPr id="13" name="Picture 12" descr="A close-up of a brain scan&#10;&#10;Description automatically generated">
            <a:extLst>
              <a:ext uri="{FF2B5EF4-FFF2-40B4-BE49-F238E27FC236}">
                <a16:creationId xmlns:a16="http://schemas.microsoft.com/office/drawing/2014/main" id="{2416FE41-891F-E209-7287-C70ACADC6C4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27169" y="4613875"/>
            <a:ext cx="1644716" cy="1644716"/>
          </a:xfrm>
          <a:prstGeom prst="rect">
            <a:avLst/>
          </a:prstGeom>
        </p:spPr>
      </p:pic>
    </p:spTree>
    <p:extLst>
      <p:ext uri="{BB962C8B-B14F-4D97-AF65-F5344CB8AC3E}">
        <p14:creationId xmlns:p14="http://schemas.microsoft.com/office/powerpoint/2010/main" val="1172022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TotalTime>
  <Words>508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Medical Image Fusion Using Deep Learning</vt:lpstr>
      <vt:lpstr>Introduction</vt:lpstr>
      <vt:lpstr>PowerPoint Presentation</vt:lpstr>
      <vt:lpstr>Methodology</vt:lpstr>
      <vt:lpstr>PowerPoint Presentation</vt:lpstr>
      <vt:lpstr>Fusion Using CNN</vt:lpstr>
      <vt:lpstr>Results and Discussion</vt:lpstr>
      <vt:lpstr>Results and Discussion</vt:lpstr>
      <vt:lpstr>Results and Discussion</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Fusion Using Deep Learning</dc:title>
  <dc:creator>Ayush Kumar</dc:creator>
  <cp:lastModifiedBy>Ayush Kumar</cp:lastModifiedBy>
  <cp:revision>4</cp:revision>
  <dcterms:created xsi:type="dcterms:W3CDTF">2023-07-13T12:23:46Z</dcterms:created>
  <dcterms:modified xsi:type="dcterms:W3CDTF">2023-07-15T06:15:17Z</dcterms:modified>
</cp:coreProperties>
</file>