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d44138b09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d44138b09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2d44138b09_0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d44138b09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d44138b09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2d44138b09_0_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d44138b09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d44138b09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2d44138b09_0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d44138b09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d44138b09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2d44138b09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d44138b09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d44138b09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2d44138b09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d44138b09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d44138b09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2d44138b09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d44138b09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d44138b09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2d44138b09_0_10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d44138b09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d44138b09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12d44138b09_0_1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d44138b09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d44138b09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2d44138b09_0_1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d44138b09_0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d44138b09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2d44138b09_0_1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d44138b09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d44138b09_0_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2d44138b09_0_1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d44138b09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d44138b09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2d44138b09_0_1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d44138b09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d44138b09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12d44138b09_0_1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d44138b09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d44138b09_1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2d44138b09_1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d44138b09_0_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d44138b09_0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2d44138b09_0_1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d44138b09_0_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d44138b09_0_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12d44138b09_0_1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d44138b09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d44138b09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2d44138b09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d44138b09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d44138b09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2d44138b09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d44138b09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d44138b09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2d44138b09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d44138b09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d44138b09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2d44138b09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d44138b09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d44138b09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2d44138b09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d44138b09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d44138b09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2d44138b09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2"/>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6" name="Google Shape;36;p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2" name="Google Shape;42;p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3" name="Google Shape;43;p4"/>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7" name="Google Shape;67;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4" name="Google Shape;84;p10"/>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10"/>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6" name="Google Shape;86;p10"/>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rive.google.com/file/d/1PZ1Yr7q_Dpcdiaz_5AnUCB2LtchjYi8M/view"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theengineeringproject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143000" y="457201"/>
            <a:ext cx="7848600" cy="220979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br>
              <a:rPr lang="en-US"/>
            </a:br>
            <a:br>
              <a:rPr lang="en-US"/>
            </a:br>
            <a:r>
              <a:rPr lang="en-US" sz="3100"/>
              <a:t>Dr</a:t>
            </a:r>
            <a:r>
              <a:rPr lang="en-US"/>
              <a:t>.</a:t>
            </a:r>
            <a:r>
              <a:rPr lang="en-US" sz="3100"/>
              <a:t>D.Y. Patil Institute of Technology, Pimpri, Pune-18</a:t>
            </a:r>
            <a:br>
              <a:rPr lang="en-US" sz="3100"/>
            </a:br>
            <a:r>
              <a:rPr lang="en-US" sz="3100"/>
              <a:t> Department of Electronics and Telecommunication</a:t>
            </a:r>
            <a:br>
              <a:rPr lang="en-US"/>
            </a:br>
            <a:endParaRPr/>
          </a:p>
        </p:txBody>
      </p:sp>
      <p:sp>
        <p:nvSpPr>
          <p:cNvPr id="105" name="Google Shape;105;p13"/>
          <p:cNvSpPr txBox="1"/>
          <p:nvPr>
            <p:ph idx="1" type="subTitle"/>
          </p:nvPr>
        </p:nvSpPr>
        <p:spPr>
          <a:xfrm>
            <a:off x="1447800" y="2209800"/>
            <a:ext cx="7467600" cy="4114800"/>
          </a:xfrm>
          <a:prstGeom prst="rect">
            <a:avLst/>
          </a:prstGeom>
          <a:noFill/>
          <a:ln>
            <a:noFill/>
          </a:ln>
        </p:spPr>
        <p:txBody>
          <a:bodyPr anchorCtr="0" anchor="t" bIns="45700" lIns="91425" spcFirstLastPara="1" rIns="91425" wrap="square" tIns="0">
            <a:normAutofit fontScale="25000" lnSpcReduction="20000"/>
          </a:bodyPr>
          <a:lstStyle/>
          <a:p>
            <a:pPr indent="0" lvl="0" marL="27432" rtl="0" algn="l">
              <a:lnSpc>
                <a:spcPct val="100000"/>
              </a:lnSpc>
              <a:spcBef>
                <a:spcPts val="0"/>
              </a:spcBef>
              <a:spcAft>
                <a:spcPts val="0"/>
              </a:spcAft>
              <a:buSzPct val="79999"/>
              <a:buNone/>
            </a:pPr>
            <a:r>
              <a:t/>
            </a:r>
            <a:endParaRPr/>
          </a:p>
          <a:p>
            <a:pPr indent="0" lvl="0" marL="27432" rtl="0" algn="ctr">
              <a:lnSpc>
                <a:spcPct val="100000"/>
              </a:lnSpc>
              <a:spcBef>
                <a:spcPts val="600"/>
              </a:spcBef>
              <a:spcAft>
                <a:spcPts val="0"/>
              </a:spcAft>
              <a:buSzPct val="80000"/>
              <a:buNone/>
            </a:pPr>
            <a:r>
              <a:rPr lang="en-US" sz="9600">
                <a:solidFill>
                  <a:schemeClr val="dk1"/>
                </a:solidFill>
                <a:latin typeface="Gill Sans"/>
                <a:ea typeface="Gill Sans"/>
                <a:cs typeface="Gill Sans"/>
                <a:sym typeface="Gill Sans"/>
              </a:rPr>
              <a:t>TE Mini Project on</a:t>
            </a:r>
            <a:endParaRPr/>
          </a:p>
          <a:p>
            <a:pPr indent="0" lvl="0" marL="27432" rtl="0" algn="ctr">
              <a:lnSpc>
                <a:spcPct val="100000"/>
              </a:lnSpc>
              <a:spcBef>
                <a:spcPts val="600"/>
              </a:spcBef>
              <a:spcAft>
                <a:spcPts val="0"/>
              </a:spcAft>
              <a:buSzPct val="80000"/>
              <a:buNone/>
            </a:pPr>
            <a:r>
              <a:t/>
            </a:r>
            <a:endParaRPr sz="9600">
              <a:solidFill>
                <a:schemeClr val="dk1"/>
              </a:solidFill>
              <a:latin typeface="Gill Sans"/>
              <a:ea typeface="Gill Sans"/>
              <a:cs typeface="Gill Sans"/>
              <a:sym typeface="Gill Sans"/>
            </a:endParaRPr>
          </a:p>
          <a:p>
            <a:pPr indent="0" lvl="0" marL="27432" rtl="0" algn="ctr">
              <a:lnSpc>
                <a:spcPct val="100000"/>
              </a:lnSpc>
              <a:spcBef>
                <a:spcPts val="600"/>
              </a:spcBef>
              <a:spcAft>
                <a:spcPts val="0"/>
              </a:spcAft>
              <a:buSzPct val="80000"/>
              <a:buNone/>
            </a:pPr>
            <a:r>
              <a:rPr lang="en-US" sz="9600">
                <a:solidFill>
                  <a:schemeClr val="dk1"/>
                </a:solidFill>
                <a:latin typeface="Gill Sans"/>
                <a:ea typeface="Gill Sans"/>
                <a:cs typeface="Gill Sans"/>
                <a:sym typeface="Gill Sans"/>
              </a:rPr>
              <a:t>“</a:t>
            </a:r>
            <a:r>
              <a:rPr lang="en-US" sz="9600">
                <a:solidFill>
                  <a:schemeClr val="dk1"/>
                </a:solidFill>
              </a:rPr>
              <a:t>Women’s Safety Alert Device Using Arduino</a:t>
            </a:r>
            <a:r>
              <a:rPr lang="en-US" sz="9600">
                <a:solidFill>
                  <a:schemeClr val="dk1"/>
                </a:solidFill>
                <a:latin typeface="Gill Sans"/>
                <a:ea typeface="Gill Sans"/>
                <a:cs typeface="Gill Sans"/>
                <a:sym typeface="Gill Sans"/>
              </a:rPr>
              <a:t>”</a:t>
            </a:r>
            <a:endParaRPr sz="9600">
              <a:solidFill>
                <a:schemeClr val="dk1"/>
              </a:solidFill>
              <a:latin typeface="Gill Sans"/>
              <a:ea typeface="Gill Sans"/>
              <a:cs typeface="Gill Sans"/>
              <a:sym typeface="Gill Sans"/>
            </a:endParaRPr>
          </a:p>
          <a:p>
            <a:pPr indent="0" lvl="0" marL="27432" rtl="0" algn="ctr">
              <a:lnSpc>
                <a:spcPct val="100000"/>
              </a:lnSpc>
              <a:spcBef>
                <a:spcPts val="600"/>
              </a:spcBef>
              <a:spcAft>
                <a:spcPts val="0"/>
              </a:spcAft>
              <a:buSzPct val="80000"/>
              <a:buNone/>
            </a:pPr>
            <a:r>
              <a:rPr lang="en-US" sz="9600">
                <a:solidFill>
                  <a:schemeClr val="dk1"/>
                </a:solidFill>
                <a:latin typeface="Gill Sans"/>
                <a:ea typeface="Gill Sans"/>
                <a:cs typeface="Gill Sans"/>
                <a:sym typeface="Gill Sans"/>
              </a:rPr>
              <a:t>By</a:t>
            </a:r>
            <a:endParaRPr/>
          </a:p>
          <a:p>
            <a:pPr indent="0" lvl="0" marL="27432" rtl="0" algn="ctr">
              <a:lnSpc>
                <a:spcPct val="100000"/>
              </a:lnSpc>
              <a:spcBef>
                <a:spcPts val="600"/>
              </a:spcBef>
              <a:spcAft>
                <a:spcPts val="0"/>
              </a:spcAft>
              <a:buSzPct val="80000"/>
              <a:buNone/>
            </a:pPr>
            <a:r>
              <a:rPr lang="en-US" sz="9600">
                <a:solidFill>
                  <a:schemeClr val="dk1"/>
                </a:solidFill>
              </a:rPr>
              <a:t>Ayush Kumar</a:t>
            </a:r>
            <a:r>
              <a:rPr lang="en-US" sz="9600">
                <a:solidFill>
                  <a:schemeClr val="dk1"/>
                </a:solidFill>
                <a:latin typeface="Gill Sans"/>
                <a:ea typeface="Gill Sans"/>
                <a:cs typeface="Gill Sans"/>
                <a:sym typeface="Gill Sans"/>
              </a:rPr>
              <a:t>		Exam Seat No: </a:t>
            </a:r>
            <a:r>
              <a:rPr lang="en-US" sz="9800">
                <a:solidFill>
                  <a:schemeClr val="dk1"/>
                </a:solidFill>
              </a:rPr>
              <a:t>T190243012</a:t>
            </a:r>
            <a:endParaRPr sz="11000"/>
          </a:p>
          <a:p>
            <a:pPr indent="0" lvl="0" marL="27432" rtl="0" algn="ctr">
              <a:lnSpc>
                <a:spcPct val="100000"/>
              </a:lnSpc>
              <a:spcBef>
                <a:spcPts val="600"/>
              </a:spcBef>
              <a:spcAft>
                <a:spcPts val="0"/>
              </a:spcAft>
              <a:buSzPct val="80000"/>
              <a:buNone/>
            </a:pPr>
            <a:r>
              <a:rPr lang="en-US" sz="9600">
                <a:solidFill>
                  <a:schemeClr val="dk1"/>
                </a:solidFill>
              </a:rPr>
              <a:t>Saurabh Chavan</a:t>
            </a:r>
            <a:r>
              <a:rPr lang="en-US" sz="9600">
                <a:solidFill>
                  <a:schemeClr val="dk1"/>
                </a:solidFill>
              </a:rPr>
              <a:t>	Exam Seat No: </a:t>
            </a:r>
            <a:r>
              <a:rPr lang="en-US" sz="9800">
                <a:solidFill>
                  <a:schemeClr val="dk1"/>
                </a:solidFill>
              </a:rPr>
              <a:t>T190243039</a:t>
            </a:r>
            <a:endParaRPr/>
          </a:p>
          <a:p>
            <a:pPr indent="0" lvl="0" marL="27432" rtl="0" algn="ctr">
              <a:lnSpc>
                <a:spcPct val="100000"/>
              </a:lnSpc>
              <a:spcBef>
                <a:spcPts val="600"/>
              </a:spcBef>
              <a:spcAft>
                <a:spcPts val="0"/>
              </a:spcAft>
              <a:buSzPct val="80000"/>
              <a:buNone/>
            </a:pPr>
            <a:r>
              <a:rPr lang="en-US" sz="9600">
                <a:solidFill>
                  <a:schemeClr val="dk1"/>
                </a:solidFill>
              </a:rPr>
              <a:t>Shanya Mishra </a:t>
            </a:r>
            <a:r>
              <a:rPr lang="en-US" sz="9600">
                <a:solidFill>
                  <a:schemeClr val="dk1"/>
                </a:solidFill>
              </a:rPr>
              <a:t>	Exam Seat No: </a:t>
            </a:r>
            <a:r>
              <a:rPr lang="en-US" sz="9800">
                <a:solidFill>
                  <a:schemeClr val="dk1"/>
                </a:solidFill>
              </a:rPr>
              <a:t>T190243190</a:t>
            </a:r>
            <a:endParaRPr/>
          </a:p>
          <a:p>
            <a:pPr indent="0" lvl="0" marL="27432" rtl="0" algn="ctr">
              <a:lnSpc>
                <a:spcPct val="100000"/>
              </a:lnSpc>
              <a:spcBef>
                <a:spcPts val="600"/>
              </a:spcBef>
              <a:spcAft>
                <a:spcPts val="0"/>
              </a:spcAft>
              <a:buSzPct val="80000"/>
              <a:buNone/>
            </a:pPr>
            <a:r>
              <a:rPr lang="en-US" sz="9600">
                <a:solidFill>
                  <a:schemeClr val="dk1"/>
                </a:solidFill>
                <a:latin typeface="Gill Sans"/>
                <a:ea typeface="Gill Sans"/>
                <a:cs typeface="Gill Sans"/>
                <a:sym typeface="Gill Sans"/>
              </a:rPr>
              <a:t> </a:t>
            </a:r>
            <a:endParaRPr/>
          </a:p>
          <a:p>
            <a:pPr indent="0" lvl="0" marL="27432" rtl="0" algn="ctr">
              <a:lnSpc>
                <a:spcPct val="100000"/>
              </a:lnSpc>
              <a:spcBef>
                <a:spcPts val="600"/>
              </a:spcBef>
              <a:spcAft>
                <a:spcPts val="0"/>
              </a:spcAft>
              <a:buSzPct val="80000"/>
              <a:buNone/>
            </a:pPr>
            <a:r>
              <a:rPr lang="en-US" sz="9600">
                <a:solidFill>
                  <a:schemeClr val="dk1"/>
                </a:solidFill>
                <a:latin typeface="Gill Sans"/>
                <a:ea typeface="Gill Sans"/>
                <a:cs typeface="Gill Sans"/>
                <a:sym typeface="Gill Sans"/>
              </a:rPr>
              <a:t>Under the Guidance of</a:t>
            </a:r>
            <a:endParaRPr/>
          </a:p>
          <a:p>
            <a:pPr indent="0" lvl="0" marL="27432" rtl="0" algn="ctr">
              <a:lnSpc>
                <a:spcPct val="100000"/>
              </a:lnSpc>
              <a:spcBef>
                <a:spcPts val="600"/>
              </a:spcBef>
              <a:spcAft>
                <a:spcPts val="0"/>
              </a:spcAft>
              <a:buSzPct val="80000"/>
              <a:buNone/>
            </a:pPr>
            <a:r>
              <a:rPr lang="en-US" sz="9600">
                <a:solidFill>
                  <a:schemeClr val="dk1"/>
                </a:solidFill>
              </a:rPr>
              <a:t>Ms. Amruta Thorat</a:t>
            </a:r>
            <a:endParaRPr sz="9600">
              <a:solidFill>
                <a:schemeClr val="dk1"/>
              </a:solidFill>
              <a:latin typeface="Gill Sans"/>
              <a:ea typeface="Gill Sans"/>
              <a:cs typeface="Gill Sans"/>
              <a:sym typeface="Gill Sans"/>
            </a:endParaRPr>
          </a:p>
          <a:p>
            <a:pPr indent="0" lvl="0" marL="27432" rtl="0" algn="l">
              <a:lnSpc>
                <a:spcPct val="100000"/>
              </a:lnSpc>
              <a:spcBef>
                <a:spcPts val="600"/>
              </a:spcBef>
              <a:spcAft>
                <a:spcPts val="0"/>
              </a:spcAft>
              <a:buSzPct val="80000"/>
              <a:buNone/>
            </a:pPr>
            <a:r>
              <a:t/>
            </a:r>
            <a:endParaRPr sz="7000">
              <a:solidFill>
                <a:schemeClr val="dk1"/>
              </a:solidFill>
              <a:latin typeface="Gill Sans"/>
              <a:ea typeface="Gill Sans"/>
              <a:cs typeface="Gill Sans"/>
              <a:sym typeface="Gill Sans"/>
            </a:endParaRPr>
          </a:p>
          <a:p>
            <a:pPr indent="0" lvl="0" marL="27432" rtl="0" algn="l">
              <a:lnSpc>
                <a:spcPct val="100000"/>
              </a:lnSpc>
              <a:spcBef>
                <a:spcPts val="600"/>
              </a:spcBef>
              <a:spcAft>
                <a:spcPts val="0"/>
              </a:spcAft>
              <a:buSzPct val="79999"/>
              <a:buNone/>
            </a:pPr>
            <a:r>
              <a:t/>
            </a:r>
            <a:endParaRPr/>
          </a:p>
        </p:txBody>
      </p:sp>
      <p:pic>
        <p:nvPicPr>
          <p:cNvPr descr="DPUlogo.png" id="106" name="Google Shape;106;p13"/>
          <p:cNvPicPr preferRelativeResize="0"/>
          <p:nvPr/>
        </p:nvPicPr>
        <p:blipFill rotWithShape="1">
          <a:blip r:embed="rId3">
            <a:alphaModFix/>
          </a:blip>
          <a:srcRect b="0" l="0" r="0" t="0"/>
          <a:stretch/>
        </p:blipFill>
        <p:spPr>
          <a:xfrm>
            <a:off x="3886200" y="228600"/>
            <a:ext cx="1984375" cy="8623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435608" y="1714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190" name="Google Shape;190;p22"/>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lnSpcReduction="10000"/>
          </a:bodyPr>
          <a:lstStyle/>
          <a:p>
            <a:pPr indent="-349250" lvl="0" marL="457200" rtl="0" algn="l">
              <a:spcBef>
                <a:spcPts val="600"/>
              </a:spcBef>
              <a:spcAft>
                <a:spcPts val="0"/>
              </a:spcAft>
              <a:buSzPts val="1900"/>
              <a:buChar char="●"/>
            </a:pPr>
            <a:r>
              <a:rPr lang="en-US" sz="1900"/>
              <a:t>Our Arduino is the main functioning part of the proposed system.  GSM, GPS &amp; Push Button are all connected with the Arduino.  </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GSM receives a 12V, 2A power supply (Adapter) that provides the message delivering feature with a help of 2G/3G/4G sim card inserted into it.  </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GPS receives a 5V power supply through Arduino 5V pin that provides the location monitoring feature and with it’s help, location coordinates could be obtained and in the form of Google Map’s location URL.  </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The whole system acts on a button press. Once the push button is pressed, location coordinates is recorded in the Arduino and finally a HELP message with those coordinates is sent to the registered mobile numbers.</a:t>
            </a:r>
            <a:endParaRPr sz="1900"/>
          </a:p>
        </p:txBody>
      </p:sp>
      <p:sp>
        <p:nvSpPr>
          <p:cNvPr id="191" name="Google Shape;191;p22"/>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92" name="Google Shape;192;p22"/>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93" name="Google Shape;193;p22"/>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457200" lvl="0" marL="457200" rtl="0" algn="l">
              <a:spcBef>
                <a:spcPts val="0"/>
              </a:spcBef>
              <a:spcAft>
                <a:spcPts val="0"/>
              </a:spcAft>
              <a:buSzPts val="3600"/>
              <a:buAutoNum type="alphaUcParenR"/>
            </a:pPr>
            <a:r>
              <a:rPr lang="en-US" sz="3600"/>
              <a:t>Hardware and Circuit Diagram</a:t>
            </a:r>
            <a:endParaRPr sz="3600"/>
          </a:p>
        </p:txBody>
      </p:sp>
      <p:sp>
        <p:nvSpPr>
          <p:cNvPr id="200" name="Google Shape;200;p23"/>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01" name="Google Shape;201;p23"/>
          <p:cNvPicPr preferRelativeResize="0"/>
          <p:nvPr/>
        </p:nvPicPr>
        <p:blipFill>
          <a:blip r:embed="rId3">
            <a:alphaModFix/>
          </a:blip>
          <a:stretch>
            <a:fillRect/>
          </a:stretch>
        </p:blipFill>
        <p:spPr>
          <a:xfrm rot="5400000">
            <a:off x="2795002" y="602312"/>
            <a:ext cx="4779398" cy="6627077"/>
          </a:xfrm>
          <a:prstGeom prst="rect">
            <a:avLst/>
          </a:prstGeom>
          <a:noFill/>
          <a:ln>
            <a:noFill/>
          </a:ln>
        </p:spPr>
      </p:pic>
      <p:sp>
        <p:nvSpPr>
          <p:cNvPr id="202" name="Google Shape;202;p23"/>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03" name="Google Shape;203;p23"/>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115458" y="21748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Circuit Diagram</a:t>
            </a:r>
            <a:endParaRPr/>
          </a:p>
        </p:txBody>
      </p:sp>
      <p:sp>
        <p:nvSpPr>
          <p:cNvPr id="210" name="Google Shape;210;p24"/>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11" name="Google Shape;211;p24"/>
          <p:cNvPicPr preferRelativeResize="0"/>
          <p:nvPr/>
        </p:nvPicPr>
        <p:blipFill>
          <a:blip r:embed="rId3">
            <a:alphaModFix/>
          </a:blip>
          <a:stretch>
            <a:fillRect/>
          </a:stretch>
        </p:blipFill>
        <p:spPr>
          <a:xfrm>
            <a:off x="1115450" y="1222400"/>
            <a:ext cx="7818351" cy="4983150"/>
          </a:xfrm>
          <a:prstGeom prst="rect">
            <a:avLst/>
          </a:prstGeom>
          <a:noFill/>
          <a:ln>
            <a:noFill/>
          </a:ln>
        </p:spPr>
      </p:pic>
      <p:sp>
        <p:nvSpPr>
          <p:cNvPr id="212" name="Google Shape;212;p24"/>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13" name="Google Shape;213;p24"/>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071700" y="-140250"/>
            <a:ext cx="78621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 Component Specification</a:t>
            </a:r>
            <a:endParaRPr/>
          </a:p>
        </p:txBody>
      </p:sp>
      <p:sp>
        <p:nvSpPr>
          <p:cNvPr id="220" name="Google Shape;220;p25"/>
          <p:cNvSpPr txBox="1"/>
          <p:nvPr>
            <p:ph idx="1" type="body"/>
          </p:nvPr>
        </p:nvSpPr>
        <p:spPr>
          <a:xfrm>
            <a:off x="1281900" y="812000"/>
            <a:ext cx="4349100" cy="5715600"/>
          </a:xfrm>
          <a:prstGeom prst="rect">
            <a:avLst/>
          </a:prstGeom>
        </p:spPr>
        <p:txBody>
          <a:bodyPr anchorCtr="0" anchor="t" bIns="45700" lIns="91425" spcFirstLastPara="1" rIns="91425" wrap="square" tIns="45700">
            <a:normAutofit fontScale="62500" lnSpcReduction="20000"/>
          </a:bodyPr>
          <a:lstStyle/>
          <a:p>
            <a:pPr indent="0" lvl="0" marL="457200" rtl="0" algn="l">
              <a:spcBef>
                <a:spcPts val="600"/>
              </a:spcBef>
              <a:spcAft>
                <a:spcPts val="0"/>
              </a:spcAft>
              <a:buNone/>
            </a:pPr>
            <a:r>
              <a:t/>
            </a:r>
            <a:endParaRPr sz="2660"/>
          </a:p>
          <a:p>
            <a:pPr indent="0" lvl="0" marL="0" rtl="0" algn="l">
              <a:spcBef>
                <a:spcPts val="600"/>
              </a:spcBef>
              <a:spcAft>
                <a:spcPts val="0"/>
              </a:spcAft>
              <a:buNone/>
            </a:pPr>
            <a:r>
              <a:rPr lang="en-US" sz="2660"/>
              <a:t>1) </a:t>
            </a:r>
            <a:r>
              <a:rPr lang="en-US" sz="4160"/>
              <a:t>Arduino Uno R3 </a:t>
            </a:r>
            <a:endParaRPr sz="4160"/>
          </a:p>
          <a:p>
            <a:pPr indent="0" lvl="0" marL="0" rtl="0" algn="l">
              <a:spcBef>
                <a:spcPts val="600"/>
              </a:spcBef>
              <a:spcAft>
                <a:spcPts val="0"/>
              </a:spcAft>
              <a:buNone/>
            </a:pPr>
            <a:r>
              <a:t/>
            </a:r>
            <a:endParaRPr sz="2660"/>
          </a:p>
          <a:p>
            <a:pPr indent="0" lvl="0" marL="0" rtl="0" algn="l">
              <a:spcBef>
                <a:spcPts val="600"/>
              </a:spcBef>
              <a:spcAft>
                <a:spcPts val="0"/>
              </a:spcAft>
              <a:buNone/>
            </a:pPr>
            <a:r>
              <a:rPr lang="en-US" sz="2820"/>
              <a:t>Arduino consists of both a physical programmable circuit board (often referred to as a microcontroller) and a piece of software, or IDE (Integrated Development Environment) that runs on your computer, used to write and upload computer code</a:t>
            </a:r>
            <a:endParaRPr sz="2820"/>
          </a:p>
          <a:p>
            <a:pPr indent="0" lvl="0" marL="457200" rtl="0" algn="l">
              <a:spcBef>
                <a:spcPts val="600"/>
              </a:spcBef>
              <a:spcAft>
                <a:spcPts val="0"/>
              </a:spcAft>
              <a:buNone/>
            </a:pPr>
            <a:r>
              <a:t/>
            </a:r>
            <a:endParaRPr sz="520"/>
          </a:p>
          <a:p>
            <a:pPr indent="-326948" lvl="0" marL="457200" rtl="0" algn="l">
              <a:lnSpc>
                <a:spcPct val="150000"/>
              </a:lnSpc>
              <a:spcBef>
                <a:spcPts val="1200"/>
              </a:spcBef>
              <a:spcAft>
                <a:spcPts val="0"/>
              </a:spcAft>
              <a:buSzPct val="100000"/>
              <a:buChar char="●"/>
            </a:pPr>
            <a:r>
              <a:rPr lang="en-US" sz="2478"/>
              <a:t>Microcontroller: ATmega328P</a:t>
            </a:r>
            <a:endParaRPr sz="2478"/>
          </a:p>
          <a:p>
            <a:pPr indent="-326948" lvl="0" marL="457200" rtl="0" algn="l">
              <a:lnSpc>
                <a:spcPct val="150000"/>
              </a:lnSpc>
              <a:spcBef>
                <a:spcPts val="0"/>
              </a:spcBef>
              <a:spcAft>
                <a:spcPts val="0"/>
              </a:spcAft>
              <a:buSzPct val="100000"/>
              <a:buChar char="●"/>
            </a:pPr>
            <a:r>
              <a:rPr lang="en-US" sz="2478"/>
              <a:t>Operating Voltage: 5V</a:t>
            </a:r>
            <a:endParaRPr sz="2478"/>
          </a:p>
          <a:p>
            <a:pPr indent="-326948" lvl="0" marL="457200" rtl="0" algn="l">
              <a:lnSpc>
                <a:spcPct val="150000"/>
              </a:lnSpc>
              <a:spcBef>
                <a:spcPts val="0"/>
              </a:spcBef>
              <a:spcAft>
                <a:spcPts val="0"/>
              </a:spcAft>
              <a:buSzPct val="100000"/>
              <a:buChar char="●"/>
            </a:pPr>
            <a:r>
              <a:rPr lang="en-US" sz="2478"/>
              <a:t>Input Voltage (recommended): 7-12V</a:t>
            </a:r>
            <a:endParaRPr sz="2478"/>
          </a:p>
          <a:p>
            <a:pPr indent="-326948" lvl="0" marL="457200" rtl="0" algn="l">
              <a:lnSpc>
                <a:spcPct val="150000"/>
              </a:lnSpc>
              <a:spcBef>
                <a:spcPts val="0"/>
              </a:spcBef>
              <a:spcAft>
                <a:spcPts val="0"/>
              </a:spcAft>
              <a:buSzPct val="100000"/>
              <a:buChar char="●"/>
            </a:pPr>
            <a:r>
              <a:rPr lang="en-US" sz="2478"/>
              <a:t>Input Voltage (limit): 6-20V</a:t>
            </a:r>
            <a:endParaRPr sz="2478"/>
          </a:p>
          <a:p>
            <a:pPr indent="-326948" lvl="0" marL="457200" rtl="0" algn="l">
              <a:lnSpc>
                <a:spcPct val="150000"/>
              </a:lnSpc>
              <a:spcBef>
                <a:spcPts val="0"/>
              </a:spcBef>
              <a:spcAft>
                <a:spcPts val="0"/>
              </a:spcAft>
              <a:buSzPct val="100000"/>
              <a:buChar char="●"/>
            </a:pPr>
            <a:r>
              <a:rPr lang="en-US" sz="2478"/>
              <a:t>Digital I/O Pins: 20</a:t>
            </a:r>
            <a:endParaRPr sz="2478"/>
          </a:p>
          <a:p>
            <a:pPr indent="-326948" lvl="0" marL="457200" rtl="0" algn="l">
              <a:lnSpc>
                <a:spcPct val="150000"/>
              </a:lnSpc>
              <a:spcBef>
                <a:spcPts val="0"/>
              </a:spcBef>
              <a:spcAft>
                <a:spcPts val="0"/>
              </a:spcAft>
              <a:buSzPct val="100000"/>
              <a:buChar char="●"/>
            </a:pPr>
            <a:r>
              <a:rPr lang="en-US" sz="2478"/>
              <a:t>Flash Memory: 32 KB  </a:t>
            </a:r>
            <a:endParaRPr sz="2478"/>
          </a:p>
          <a:p>
            <a:pPr indent="-326948" lvl="0" marL="457200" rtl="0" algn="l">
              <a:lnSpc>
                <a:spcPct val="150000"/>
              </a:lnSpc>
              <a:spcBef>
                <a:spcPts val="0"/>
              </a:spcBef>
              <a:spcAft>
                <a:spcPts val="0"/>
              </a:spcAft>
              <a:buSzPct val="100000"/>
              <a:buChar char="●"/>
            </a:pPr>
            <a:r>
              <a:rPr lang="en-US" sz="2478"/>
              <a:t>SRAM: 2 KB  </a:t>
            </a:r>
            <a:endParaRPr sz="2478"/>
          </a:p>
          <a:p>
            <a:pPr indent="-326948" lvl="0" marL="457200" rtl="0" algn="l">
              <a:lnSpc>
                <a:spcPct val="150000"/>
              </a:lnSpc>
              <a:spcBef>
                <a:spcPts val="0"/>
              </a:spcBef>
              <a:spcAft>
                <a:spcPts val="0"/>
              </a:spcAft>
              <a:buSzPct val="100000"/>
              <a:buChar char="●"/>
            </a:pPr>
            <a:r>
              <a:rPr lang="en-US" sz="2478"/>
              <a:t>EEPROM: 1 KB  </a:t>
            </a:r>
            <a:endParaRPr sz="2478"/>
          </a:p>
          <a:p>
            <a:pPr indent="-326948" lvl="0" marL="457200" rtl="0" algn="l">
              <a:lnSpc>
                <a:spcPct val="150000"/>
              </a:lnSpc>
              <a:spcBef>
                <a:spcPts val="0"/>
              </a:spcBef>
              <a:spcAft>
                <a:spcPts val="0"/>
              </a:spcAft>
              <a:buSzPct val="100000"/>
              <a:buChar char="●"/>
            </a:pPr>
            <a:r>
              <a:rPr lang="en-US" sz="2478"/>
              <a:t>LED_BUILTIN: 13</a:t>
            </a:r>
            <a:endParaRPr sz="2478"/>
          </a:p>
          <a:p>
            <a:pPr indent="-326948" lvl="0" marL="457200" rtl="0" algn="l">
              <a:lnSpc>
                <a:spcPct val="150000"/>
              </a:lnSpc>
              <a:spcBef>
                <a:spcPts val="0"/>
              </a:spcBef>
              <a:spcAft>
                <a:spcPts val="0"/>
              </a:spcAft>
              <a:buSzPct val="100000"/>
              <a:buChar char="●"/>
            </a:pPr>
            <a:r>
              <a:rPr lang="en-US" sz="2478"/>
              <a:t>Weight: 25g</a:t>
            </a:r>
            <a:endParaRPr sz="2220"/>
          </a:p>
        </p:txBody>
      </p:sp>
      <p:sp>
        <p:nvSpPr>
          <p:cNvPr id="221" name="Google Shape;221;p25"/>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22" name="Google Shape;222;p25"/>
          <p:cNvPicPr preferRelativeResize="0"/>
          <p:nvPr/>
        </p:nvPicPr>
        <p:blipFill>
          <a:blip r:embed="rId3">
            <a:alphaModFix/>
          </a:blip>
          <a:stretch>
            <a:fillRect/>
          </a:stretch>
        </p:blipFill>
        <p:spPr>
          <a:xfrm>
            <a:off x="5562375" y="2681312"/>
            <a:ext cx="3220025" cy="2360575"/>
          </a:xfrm>
          <a:prstGeom prst="rect">
            <a:avLst/>
          </a:prstGeom>
          <a:noFill/>
          <a:ln>
            <a:noFill/>
          </a:ln>
        </p:spPr>
      </p:pic>
      <p:sp>
        <p:nvSpPr>
          <p:cNvPr id="223" name="Google Shape;223;p25"/>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24" name="Google Shape;224;p25"/>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idx="1" type="body"/>
          </p:nvPr>
        </p:nvSpPr>
        <p:spPr>
          <a:xfrm>
            <a:off x="1128725" y="285600"/>
            <a:ext cx="4722600" cy="6572400"/>
          </a:xfrm>
          <a:prstGeom prst="rect">
            <a:avLst/>
          </a:prstGeom>
        </p:spPr>
        <p:txBody>
          <a:bodyPr anchorCtr="0" anchor="t" bIns="45700" lIns="91425" spcFirstLastPara="1" rIns="91425" wrap="square" tIns="45700">
            <a:normAutofit lnSpcReduction="10000"/>
          </a:bodyPr>
          <a:lstStyle/>
          <a:p>
            <a:pPr indent="0" lvl="0" marL="0" rtl="0" algn="l">
              <a:spcBef>
                <a:spcPts val="600"/>
              </a:spcBef>
              <a:spcAft>
                <a:spcPts val="0"/>
              </a:spcAft>
              <a:buNone/>
            </a:pPr>
            <a:r>
              <a:t/>
            </a:r>
            <a:endParaRPr sz="2500"/>
          </a:p>
          <a:p>
            <a:pPr indent="0" lvl="0" marL="0" rtl="0" algn="l">
              <a:spcBef>
                <a:spcPts val="600"/>
              </a:spcBef>
              <a:spcAft>
                <a:spcPts val="0"/>
              </a:spcAft>
              <a:buNone/>
            </a:pPr>
            <a:r>
              <a:rPr lang="en-US" sz="2500"/>
              <a:t>2) GSM Module </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rPr lang="en-US" sz="1900"/>
              <a:t> The SIM900A is a readily available </a:t>
            </a:r>
            <a:endParaRPr sz="1900"/>
          </a:p>
          <a:p>
            <a:pPr indent="0" lvl="0" marL="0" rtl="0" algn="l">
              <a:spcBef>
                <a:spcPts val="600"/>
              </a:spcBef>
              <a:spcAft>
                <a:spcPts val="0"/>
              </a:spcAft>
              <a:buNone/>
            </a:pPr>
            <a:r>
              <a:rPr lang="en-US" sz="1900"/>
              <a:t> GSM/GPRS module, used in many mobile  </a:t>
            </a:r>
            <a:endParaRPr sz="1900"/>
          </a:p>
          <a:p>
            <a:pPr indent="0" lvl="0" marL="0" rtl="0" algn="l">
              <a:spcBef>
                <a:spcPts val="600"/>
              </a:spcBef>
              <a:spcAft>
                <a:spcPts val="0"/>
              </a:spcAft>
              <a:buNone/>
            </a:pPr>
            <a:r>
              <a:rPr lang="en-US" sz="1900"/>
              <a:t> phones and PDA.</a:t>
            </a:r>
            <a:endParaRPr sz="1900"/>
          </a:p>
          <a:p>
            <a:pPr indent="0" lvl="0" marL="0" rtl="0" algn="l">
              <a:spcBef>
                <a:spcPts val="600"/>
              </a:spcBef>
              <a:spcAft>
                <a:spcPts val="0"/>
              </a:spcAft>
              <a:buNone/>
            </a:pPr>
            <a:r>
              <a:t/>
            </a:r>
            <a:endParaRPr sz="2500"/>
          </a:p>
          <a:p>
            <a:pPr indent="0" lvl="0" marL="0" rtl="0" algn="l">
              <a:spcBef>
                <a:spcPts val="600"/>
              </a:spcBef>
              <a:spcAft>
                <a:spcPts val="0"/>
              </a:spcAft>
              <a:buNone/>
            </a:pPr>
            <a:r>
              <a:t/>
            </a:r>
            <a:endParaRPr sz="2500"/>
          </a:p>
          <a:p>
            <a:pPr indent="-349250" lvl="0" marL="457200" rtl="0" algn="just">
              <a:lnSpc>
                <a:spcPct val="115000"/>
              </a:lnSpc>
              <a:spcBef>
                <a:spcPts val="1200"/>
              </a:spcBef>
              <a:spcAft>
                <a:spcPts val="0"/>
              </a:spcAft>
              <a:buSzPts val="1900"/>
              <a:buChar char="●"/>
            </a:pPr>
            <a:r>
              <a:rPr lang="en-US" sz="1900">
                <a:highlight>
                  <a:srgbClr val="FFFFFF"/>
                </a:highlight>
              </a:rPr>
              <a:t>Dimensions: 24x24x3mm </a:t>
            </a:r>
            <a:endParaRPr sz="1900">
              <a:highlight>
                <a:srgbClr val="FFFFFF"/>
              </a:highlight>
            </a:endParaRPr>
          </a:p>
          <a:p>
            <a:pPr indent="-349250" lvl="0" marL="457200" rtl="0" algn="just">
              <a:lnSpc>
                <a:spcPct val="115000"/>
              </a:lnSpc>
              <a:spcBef>
                <a:spcPts val="0"/>
              </a:spcBef>
              <a:spcAft>
                <a:spcPts val="0"/>
              </a:spcAft>
              <a:buSzPts val="1900"/>
              <a:buChar char="●"/>
            </a:pPr>
            <a:r>
              <a:rPr lang="en-US" sz="1900">
                <a:highlight>
                  <a:srgbClr val="FFFFFF"/>
                </a:highlight>
              </a:rPr>
              <a:t>Weight: 3.4g</a:t>
            </a:r>
            <a:endParaRPr sz="1900">
              <a:highlight>
                <a:srgbClr val="FFFFFF"/>
              </a:highlight>
            </a:endParaRPr>
          </a:p>
          <a:p>
            <a:pPr indent="-349250" lvl="0" marL="457200" rtl="0" algn="just">
              <a:lnSpc>
                <a:spcPct val="115000"/>
              </a:lnSpc>
              <a:spcBef>
                <a:spcPts val="0"/>
              </a:spcBef>
              <a:spcAft>
                <a:spcPts val="0"/>
              </a:spcAft>
              <a:buSzPts val="1900"/>
              <a:buChar char="●"/>
            </a:pPr>
            <a:r>
              <a:rPr lang="en-US" sz="1900">
                <a:highlight>
                  <a:srgbClr val="FFFFFF"/>
                </a:highlight>
              </a:rPr>
              <a:t>Control via AT commands</a:t>
            </a:r>
            <a:endParaRPr sz="1900">
              <a:highlight>
                <a:srgbClr val="FFFFFF"/>
              </a:highlight>
            </a:endParaRPr>
          </a:p>
          <a:p>
            <a:pPr indent="-349250" lvl="0" marL="457200" rtl="0" algn="just">
              <a:lnSpc>
                <a:spcPct val="115000"/>
              </a:lnSpc>
              <a:spcBef>
                <a:spcPts val="0"/>
              </a:spcBef>
              <a:spcAft>
                <a:spcPts val="0"/>
              </a:spcAft>
              <a:buSzPts val="1900"/>
              <a:buChar char="●"/>
            </a:pPr>
            <a:r>
              <a:rPr lang="en-US" sz="1900">
                <a:highlight>
                  <a:srgbClr val="FFFFFF"/>
                </a:highlight>
              </a:rPr>
              <a:t>SIM application toolkit</a:t>
            </a:r>
            <a:endParaRPr sz="1900">
              <a:highlight>
                <a:srgbClr val="FFFFFF"/>
              </a:highlight>
            </a:endParaRPr>
          </a:p>
          <a:p>
            <a:pPr indent="-349250" lvl="0" marL="457200" rtl="0" algn="just">
              <a:lnSpc>
                <a:spcPct val="115000"/>
              </a:lnSpc>
              <a:spcBef>
                <a:spcPts val="0"/>
              </a:spcBef>
              <a:spcAft>
                <a:spcPts val="0"/>
              </a:spcAft>
              <a:buSzPts val="1900"/>
              <a:buChar char="●"/>
            </a:pPr>
            <a:r>
              <a:rPr lang="en-US" sz="1900">
                <a:highlight>
                  <a:srgbClr val="FFFFFF"/>
                </a:highlight>
              </a:rPr>
              <a:t>Supply voltage: 12V, 2A </a:t>
            </a:r>
            <a:endParaRPr sz="1900">
              <a:highlight>
                <a:srgbClr val="FFFFFF"/>
              </a:highlight>
            </a:endParaRPr>
          </a:p>
          <a:p>
            <a:pPr indent="-349250" lvl="0" marL="457200" rtl="0" algn="just">
              <a:lnSpc>
                <a:spcPct val="115000"/>
              </a:lnSpc>
              <a:spcBef>
                <a:spcPts val="0"/>
              </a:spcBef>
              <a:spcAft>
                <a:spcPts val="0"/>
              </a:spcAft>
              <a:buSzPts val="1900"/>
              <a:buChar char="●"/>
            </a:pPr>
            <a:r>
              <a:rPr lang="en-US" sz="1900">
                <a:highlight>
                  <a:srgbClr val="FFFFFF"/>
                </a:highlight>
              </a:rPr>
              <a:t>Operation temperature: -40°C to +85°C</a:t>
            </a:r>
            <a:endParaRPr sz="1900">
              <a:highlight>
                <a:srgbClr val="FFFFFF"/>
              </a:highlight>
            </a:endParaRPr>
          </a:p>
          <a:p>
            <a:pPr indent="-349250" lvl="0" marL="457200" rtl="0" algn="just">
              <a:lnSpc>
                <a:spcPct val="115000"/>
              </a:lnSpc>
              <a:spcBef>
                <a:spcPts val="0"/>
              </a:spcBef>
              <a:spcAft>
                <a:spcPts val="0"/>
              </a:spcAft>
              <a:buSzPts val="1900"/>
              <a:buChar char="●"/>
            </a:pPr>
            <a:r>
              <a:rPr lang="en-US" sz="1900">
                <a:highlight>
                  <a:srgbClr val="FFFFFF"/>
                </a:highlight>
              </a:rPr>
              <a:t>Dual-Band 900/ 1800 MHz</a:t>
            </a:r>
            <a:endParaRPr sz="1900">
              <a:highlight>
                <a:srgbClr val="FFFFFF"/>
              </a:highlight>
            </a:endParaRPr>
          </a:p>
          <a:p>
            <a:pPr indent="0" lvl="0" marL="457200" rtl="0" algn="just">
              <a:lnSpc>
                <a:spcPct val="115000"/>
              </a:lnSpc>
              <a:spcBef>
                <a:spcPts val="1200"/>
              </a:spcBef>
              <a:spcAft>
                <a:spcPts val="0"/>
              </a:spcAft>
              <a:buNone/>
            </a:pPr>
            <a:r>
              <a:t/>
            </a:r>
            <a:endParaRPr sz="1900">
              <a:highlight>
                <a:srgbClr val="FFFFFF"/>
              </a:highlight>
            </a:endParaRPr>
          </a:p>
          <a:p>
            <a:pPr indent="0" lvl="0" marL="0" rtl="0" algn="l">
              <a:spcBef>
                <a:spcPts val="1200"/>
              </a:spcBef>
              <a:spcAft>
                <a:spcPts val="0"/>
              </a:spcAft>
              <a:buNone/>
            </a:pPr>
            <a:r>
              <a:t/>
            </a:r>
            <a:endParaRPr sz="2500"/>
          </a:p>
        </p:txBody>
      </p:sp>
      <p:sp>
        <p:nvSpPr>
          <p:cNvPr id="231" name="Google Shape;231;p26"/>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32" name="Google Shape;232;p26"/>
          <p:cNvPicPr preferRelativeResize="0"/>
          <p:nvPr/>
        </p:nvPicPr>
        <p:blipFill>
          <a:blip r:embed="rId3">
            <a:alphaModFix/>
          </a:blip>
          <a:stretch>
            <a:fillRect/>
          </a:stretch>
        </p:blipFill>
        <p:spPr>
          <a:xfrm>
            <a:off x="5539950" y="1128725"/>
            <a:ext cx="3530900" cy="2882250"/>
          </a:xfrm>
          <a:prstGeom prst="rect">
            <a:avLst/>
          </a:prstGeom>
          <a:noFill/>
          <a:ln>
            <a:noFill/>
          </a:ln>
        </p:spPr>
      </p:pic>
      <p:sp>
        <p:nvSpPr>
          <p:cNvPr id="233" name="Google Shape;233;p26"/>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34" name="Google Shape;234;p26"/>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idx="1" type="body"/>
          </p:nvPr>
        </p:nvSpPr>
        <p:spPr>
          <a:xfrm>
            <a:off x="1115450" y="600050"/>
            <a:ext cx="4735800" cy="59913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lang="en-US" sz="2500"/>
              <a:t>3) </a:t>
            </a:r>
            <a:r>
              <a:rPr lang="en-US" sz="2500"/>
              <a:t>GPS Module</a:t>
            </a:r>
            <a:endParaRPr sz="2500"/>
          </a:p>
          <a:p>
            <a:pPr indent="0" lvl="0" marL="0" rtl="0" algn="l">
              <a:spcBef>
                <a:spcPts val="600"/>
              </a:spcBef>
              <a:spcAft>
                <a:spcPts val="0"/>
              </a:spcAft>
              <a:buNone/>
            </a:pPr>
            <a:r>
              <a:rPr lang="en-US" sz="2500"/>
              <a:t> </a:t>
            </a:r>
            <a:endParaRPr sz="2500"/>
          </a:p>
          <a:p>
            <a:pPr indent="0" lvl="0" marL="0" rtl="0" algn="l">
              <a:spcBef>
                <a:spcPts val="600"/>
              </a:spcBef>
              <a:spcAft>
                <a:spcPts val="0"/>
              </a:spcAft>
              <a:buNone/>
            </a:pPr>
            <a:r>
              <a:rPr lang="en-US" sz="2000"/>
              <a:t>The NEO-6M GPS module is a well-performing complete GPS receiver which provides a strong satellite search capability</a:t>
            </a:r>
            <a:endParaRPr sz="2600"/>
          </a:p>
          <a:p>
            <a:pPr indent="0" lvl="0" marL="0" rtl="0" algn="l">
              <a:spcBef>
                <a:spcPts val="600"/>
              </a:spcBef>
              <a:spcAft>
                <a:spcPts val="0"/>
              </a:spcAft>
              <a:buNone/>
            </a:pPr>
            <a:r>
              <a:t/>
            </a:r>
            <a:endParaRPr sz="2600"/>
          </a:p>
          <a:p>
            <a:pPr indent="-355600" lvl="0" marL="457200" rtl="0" algn="l">
              <a:lnSpc>
                <a:spcPct val="115000"/>
              </a:lnSpc>
              <a:spcBef>
                <a:spcPts val="1200"/>
              </a:spcBef>
              <a:spcAft>
                <a:spcPts val="0"/>
              </a:spcAft>
              <a:buSzPts val="2000"/>
              <a:buChar char="●"/>
            </a:pPr>
            <a:r>
              <a:rPr lang="en-US" sz="2000">
                <a:highlight>
                  <a:srgbClr val="FFFFFF"/>
                </a:highlight>
              </a:rPr>
              <a:t>Receiver Type: 50 Channels, GPS L1(1575.42Mhz)</a:t>
            </a:r>
            <a:endParaRPr sz="200">
              <a:highlight>
                <a:srgbClr val="FFFFFF"/>
              </a:highlight>
            </a:endParaRPr>
          </a:p>
          <a:p>
            <a:pPr indent="-241300" lvl="0" marL="457200" rtl="0" algn="l">
              <a:lnSpc>
                <a:spcPct val="115000"/>
              </a:lnSpc>
              <a:spcBef>
                <a:spcPts val="0"/>
              </a:spcBef>
              <a:spcAft>
                <a:spcPts val="0"/>
              </a:spcAft>
              <a:buSzPts val="200"/>
              <a:buChar char="●"/>
            </a:pPr>
            <a:r>
              <a:t/>
            </a:r>
            <a:endParaRPr sz="200">
              <a:highlight>
                <a:srgbClr val="FFFFFF"/>
              </a:highlight>
            </a:endParaRPr>
          </a:p>
          <a:p>
            <a:pPr indent="-355600" lvl="0" marL="457200" rtl="0" algn="l">
              <a:lnSpc>
                <a:spcPct val="115000"/>
              </a:lnSpc>
              <a:spcBef>
                <a:spcPts val="0"/>
              </a:spcBef>
              <a:spcAft>
                <a:spcPts val="0"/>
              </a:spcAft>
              <a:buSzPts val="2000"/>
              <a:buChar char="●"/>
            </a:pPr>
            <a:r>
              <a:rPr lang="en-US" sz="2000">
                <a:highlight>
                  <a:srgbClr val="FFFFFF"/>
                </a:highlight>
              </a:rPr>
              <a:t>Navigation Sensitivity: -161dBm</a:t>
            </a:r>
            <a:endParaRPr sz="500">
              <a:highlight>
                <a:srgbClr val="FFFFFF"/>
              </a:highlight>
            </a:endParaRPr>
          </a:p>
          <a:p>
            <a:pPr indent="-241300" lvl="0" marL="457200" rtl="0" algn="l">
              <a:lnSpc>
                <a:spcPct val="115000"/>
              </a:lnSpc>
              <a:spcBef>
                <a:spcPts val="0"/>
              </a:spcBef>
              <a:spcAft>
                <a:spcPts val="0"/>
              </a:spcAft>
              <a:buSzPts val="200"/>
              <a:buChar char="●"/>
            </a:pPr>
            <a:r>
              <a:t/>
            </a:r>
            <a:endParaRPr sz="200">
              <a:highlight>
                <a:srgbClr val="FFFFFF"/>
              </a:highlight>
            </a:endParaRPr>
          </a:p>
          <a:p>
            <a:pPr indent="-355600" lvl="0" marL="457200" rtl="0" algn="l">
              <a:lnSpc>
                <a:spcPct val="115000"/>
              </a:lnSpc>
              <a:spcBef>
                <a:spcPts val="0"/>
              </a:spcBef>
              <a:spcAft>
                <a:spcPts val="0"/>
              </a:spcAft>
              <a:buSzPts val="2000"/>
              <a:buChar char="●"/>
            </a:pPr>
            <a:r>
              <a:rPr lang="en-US" sz="2000"/>
              <a:t>TXD/RXD Impedance: 510Ω</a:t>
            </a:r>
            <a:endParaRPr sz="400"/>
          </a:p>
          <a:p>
            <a:pPr indent="-254000" lvl="0" marL="457200" rtl="0" algn="l">
              <a:lnSpc>
                <a:spcPct val="115000"/>
              </a:lnSpc>
              <a:spcBef>
                <a:spcPts val="0"/>
              </a:spcBef>
              <a:spcAft>
                <a:spcPts val="0"/>
              </a:spcAft>
              <a:buSzPts val="400"/>
              <a:buChar char="●"/>
            </a:pPr>
            <a:r>
              <a:t/>
            </a:r>
            <a:endParaRPr sz="400"/>
          </a:p>
          <a:p>
            <a:pPr indent="-355600" lvl="0" marL="457200" rtl="0" algn="l">
              <a:lnSpc>
                <a:spcPct val="115000"/>
              </a:lnSpc>
              <a:spcBef>
                <a:spcPts val="0"/>
              </a:spcBef>
              <a:spcAft>
                <a:spcPts val="0"/>
              </a:spcAft>
              <a:buSzPts val="2000"/>
              <a:buChar char="●"/>
            </a:pPr>
            <a:r>
              <a:rPr lang="en-US" sz="2000"/>
              <a:t>Serial Baud Rate: 4800-230400 (default 9600) </a:t>
            </a:r>
            <a:endParaRPr sz="2000"/>
          </a:p>
          <a:p>
            <a:pPr indent="0" lvl="0" marL="0" rtl="0" algn="l">
              <a:spcBef>
                <a:spcPts val="600"/>
              </a:spcBef>
              <a:spcAft>
                <a:spcPts val="0"/>
              </a:spcAft>
              <a:buClr>
                <a:schemeClr val="dk1"/>
              </a:buClr>
              <a:buSzPts val="1100"/>
              <a:buFont typeface="Arial"/>
              <a:buNone/>
            </a:pPr>
            <a:r>
              <a:t/>
            </a:r>
            <a:endParaRPr sz="2500"/>
          </a:p>
        </p:txBody>
      </p:sp>
      <p:sp>
        <p:nvSpPr>
          <p:cNvPr id="241" name="Google Shape;241;p27"/>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42" name="Google Shape;242;p27"/>
          <p:cNvPicPr preferRelativeResize="0"/>
          <p:nvPr/>
        </p:nvPicPr>
        <p:blipFill>
          <a:blip r:embed="rId3">
            <a:alphaModFix/>
          </a:blip>
          <a:stretch>
            <a:fillRect/>
          </a:stretch>
        </p:blipFill>
        <p:spPr>
          <a:xfrm>
            <a:off x="5603725" y="2164625"/>
            <a:ext cx="3251900" cy="2554175"/>
          </a:xfrm>
          <a:prstGeom prst="rect">
            <a:avLst/>
          </a:prstGeom>
          <a:noFill/>
          <a:ln>
            <a:noFill/>
          </a:ln>
        </p:spPr>
      </p:pic>
      <p:sp>
        <p:nvSpPr>
          <p:cNvPr id="243" name="Google Shape;243;p27"/>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44" name="Google Shape;244;p27"/>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1" type="body"/>
          </p:nvPr>
        </p:nvSpPr>
        <p:spPr>
          <a:xfrm>
            <a:off x="1171575" y="547650"/>
            <a:ext cx="7776300" cy="57627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lang="en-US" sz="2500"/>
              <a:t>4</a:t>
            </a:r>
            <a:r>
              <a:rPr lang="en-US" sz="2500"/>
              <a:t>) Push Button</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t/>
            </a:r>
            <a:endParaRPr sz="2500"/>
          </a:p>
          <a:p>
            <a:pPr indent="-349250" lvl="0" marL="457200" rtl="0" algn="l">
              <a:lnSpc>
                <a:spcPct val="115000"/>
              </a:lnSpc>
              <a:spcBef>
                <a:spcPts val="1200"/>
              </a:spcBef>
              <a:spcAft>
                <a:spcPts val="0"/>
              </a:spcAft>
              <a:buSzPts val="1900"/>
              <a:buChar char="●"/>
            </a:pPr>
            <a:r>
              <a:rPr lang="en-US" sz="1900">
                <a:highlight>
                  <a:srgbClr val="FFFFFF"/>
                </a:highlight>
              </a:rPr>
              <a:t>Mode of Operation: Tactile feedback</a:t>
            </a:r>
            <a:endParaRPr sz="300">
              <a:highlight>
                <a:srgbClr val="FFFFFF"/>
              </a:highlight>
            </a:endParaRPr>
          </a:p>
          <a:p>
            <a:pPr indent="-234950" lvl="0" marL="457200" rtl="0" algn="l">
              <a:lnSpc>
                <a:spcPct val="115000"/>
              </a:lnSpc>
              <a:spcBef>
                <a:spcPts val="0"/>
              </a:spcBef>
              <a:spcAft>
                <a:spcPts val="0"/>
              </a:spcAft>
              <a:buSzPts val="100"/>
              <a:buChar char="●"/>
            </a:pPr>
            <a:r>
              <a:t/>
            </a:r>
            <a:endParaRPr sz="100">
              <a:highlight>
                <a:srgbClr val="FFFFFF"/>
              </a:highlight>
            </a:endParaRPr>
          </a:p>
          <a:p>
            <a:pPr indent="-349250" lvl="0" marL="457200" rtl="0" algn="l">
              <a:lnSpc>
                <a:spcPct val="115000"/>
              </a:lnSpc>
              <a:spcBef>
                <a:spcPts val="0"/>
              </a:spcBef>
              <a:spcAft>
                <a:spcPts val="0"/>
              </a:spcAft>
              <a:buSzPts val="1900"/>
              <a:buChar char="●"/>
            </a:pPr>
            <a:r>
              <a:rPr lang="en-US" sz="1900">
                <a:highlight>
                  <a:srgbClr val="FFFFFF"/>
                </a:highlight>
              </a:rPr>
              <a:t>Contact Resistance: MAX 100mOhm</a:t>
            </a:r>
            <a:endParaRPr sz="100">
              <a:highlight>
                <a:srgbClr val="FFFFFF"/>
              </a:highlight>
            </a:endParaRPr>
          </a:p>
          <a:p>
            <a:pPr indent="-234950" lvl="0" marL="457200" rtl="0" algn="l">
              <a:lnSpc>
                <a:spcPct val="115000"/>
              </a:lnSpc>
              <a:spcBef>
                <a:spcPts val="0"/>
              </a:spcBef>
              <a:spcAft>
                <a:spcPts val="0"/>
              </a:spcAft>
              <a:buSzPts val="100"/>
              <a:buChar char="●"/>
            </a:pPr>
            <a:r>
              <a:t/>
            </a:r>
            <a:endParaRPr sz="100">
              <a:highlight>
                <a:srgbClr val="FFFFFF"/>
              </a:highlight>
            </a:endParaRPr>
          </a:p>
          <a:p>
            <a:pPr indent="-349250" lvl="0" marL="457200" rtl="0" algn="l">
              <a:lnSpc>
                <a:spcPct val="115000"/>
              </a:lnSpc>
              <a:spcBef>
                <a:spcPts val="0"/>
              </a:spcBef>
              <a:spcAft>
                <a:spcPts val="0"/>
              </a:spcAft>
              <a:buSzPts val="1900"/>
              <a:buChar char="●"/>
            </a:pPr>
            <a:r>
              <a:rPr lang="en-US" sz="1900">
                <a:highlight>
                  <a:srgbClr val="FFFFFF"/>
                </a:highlight>
              </a:rPr>
              <a:t>Operating Temperature Range: -20 to +70 ℃</a:t>
            </a:r>
            <a:endParaRPr sz="100">
              <a:highlight>
                <a:srgbClr val="FFFFFF"/>
              </a:highlight>
            </a:endParaRPr>
          </a:p>
          <a:p>
            <a:pPr indent="-234950" lvl="0" marL="457200" rtl="0" algn="l">
              <a:lnSpc>
                <a:spcPct val="115000"/>
              </a:lnSpc>
              <a:spcBef>
                <a:spcPts val="0"/>
              </a:spcBef>
              <a:spcAft>
                <a:spcPts val="0"/>
              </a:spcAft>
              <a:buSzPts val="100"/>
              <a:buChar char="●"/>
            </a:pPr>
            <a:r>
              <a:t/>
            </a:r>
            <a:endParaRPr sz="100">
              <a:highlight>
                <a:srgbClr val="FFFFFF"/>
              </a:highlight>
            </a:endParaRPr>
          </a:p>
          <a:p>
            <a:pPr indent="-349250" lvl="0" marL="457200" rtl="0" algn="l">
              <a:lnSpc>
                <a:spcPct val="115000"/>
              </a:lnSpc>
              <a:spcBef>
                <a:spcPts val="0"/>
              </a:spcBef>
              <a:spcAft>
                <a:spcPts val="0"/>
              </a:spcAft>
              <a:buSzPts val="1900"/>
              <a:buChar char="●"/>
            </a:pPr>
            <a:r>
              <a:rPr lang="en-US" sz="1900">
                <a:highlight>
                  <a:srgbClr val="FFFFFF"/>
                </a:highlight>
              </a:rPr>
              <a:t>Storage Temperature Range: -20 to +70 ℃</a:t>
            </a:r>
            <a:endParaRPr sz="1900">
              <a:highlight>
                <a:srgbClr val="FFFFFF"/>
              </a:highlight>
            </a:endParaRPr>
          </a:p>
          <a:p>
            <a:pPr indent="0" lvl="0" marL="0" rtl="0" algn="l">
              <a:spcBef>
                <a:spcPts val="1200"/>
              </a:spcBef>
              <a:spcAft>
                <a:spcPts val="0"/>
              </a:spcAft>
              <a:buNone/>
            </a:pPr>
            <a:r>
              <a:t/>
            </a:r>
            <a:endParaRPr sz="2500"/>
          </a:p>
        </p:txBody>
      </p:sp>
      <p:sp>
        <p:nvSpPr>
          <p:cNvPr id="251" name="Google Shape;251;p28"/>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52" name="Google Shape;252;p28"/>
          <p:cNvPicPr preferRelativeResize="0"/>
          <p:nvPr/>
        </p:nvPicPr>
        <p:blipFill>
          <a:blip r:embed="rId3">
            <a:alphaModFix/>
          </a:blip>
          <a:stretch>
            <a:fillRect/>
          </a:stretch>
        </p:blipFill>
        <p:spPr>
          <a:xfrm>
            <a:off x="3464721" y="1085846"/>
            <a:ext cx="2214575" cy="2214550"/>
          </a:xfrm>
          <a:prstGeom prst="rect">
            <a:avLst/>
          </a:prstGeom>
          <a:noFill/>
          <a:ln>
            <a:noFill/>
          </a:ln>
        </p:spPr>
      </p:pic>
      <p:sp>
        <p:nvSpPr>
          <p:cNvPr id="253" name="Google Shape;253;p28"/>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54" name="Google Shape;254;p28"/>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idx="1" type="body"/>
          </p:nvPr>
        </p:nvSpPr>
        <p:spPr>
          <a:xfrm>
            <a:off x="1435600" y="500075"/>
            <a:ext cx="7262700" cy="6043500"/>
          </a:xfrm>
          <a:prstGeom prst="rect">
            <a:avLst/>
          </a:prstGeom>
        </p:spPr>
        <p:txBody>
          <a:bodyPr anchorCtr="0" anchor="t" bIns="45700" lIns="91425" spcFirstLastPara="1" rIns="91425" wrap="square" tIns="45700">
            <a:normAutofit fontScale="62500" lnSpcReduction="20000"/>
          </a:bodyPr>
          <a:lstStyle/>
          <a:p>
            <a:pPr indent="0" lvl="0" marL="0" rtl="0" algn="l">
              <a:spcBef>
                <a:spcPts val="0"/>
              </a:spcBef>
              <a:spcAft>
                <a:spcPts val="0"/>
              </a:spcAft>
              <a:buNone/>
            </a:pPr>
            <a:r>
              <a:rPr lang="en-US" sz="4500">
                <a:solidFill>
                  <a:srgbClr val="000000"/>
                </a:solidFill>
                <a:latin typeface="Arial"/>
                <a:ea typeface="Arial"/>
                <a:cs typeface="Arial"/>
                <a:sym typeface="Arial"/>
              </a:rPr>
              <a:t>5) Resistor</a:t>
            </a:r>
            <a:endParaRPr sz="4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just">
              <a:spcBef>
                <a:spcPts val="0"/>
              </a:spcBef>
              <a:spcAft>
                <a:spcPts val="0"/>
              </a:spcAft>
              <a:buNone/>
            </a:pPr>
            <a:r>
              <a:t/>
            </a:r>
            <a:endParaRPr sz="4052">
              <a:solidFill>
                <a:srgbClr val="000000"/>
              </a:solidFill>
              <a:latin typeface="Arial"/>
              <a:ea typeface="Arial"/>
              <a:cs typeface="Arial"/>
              <a:sym typeface="Arial"/>
            </a:endParaRPr>
          </a:p>
          <a:p>
            <a:pPr indent="0" lvl="0" marL="0" rtl="0" algn="just">
              <a:spcBef>
                <a:spcPts val="0"/>
              </a:spcBef>
              <a:spcAft>
                <a:spcPts val="0"/>
              </a:spcAft>
              <a:buNone/>
            </a:pPr>
            <a:r>
              <a:rPr lang="en-US" sz="3450">
                <a:solidFill>
                  <a:srgbClr val="000000"/>
                </a:solidFill>
                <a:latin typeface="Arial"/>
                <a:ea typeface="Arial"/>
                <a:cs typeface="Arial"/>
                <a:sym typeface="Arial"/>
              </a:rPr>
              <a:t>A resistor is a passive two-terminal electrical component that implements electrical resistance as a circuit element. </a:t>
            </a:r>
            <a:endParaRPr sz="3450">
              <a:solidFill>
                <a:srgbClr val="000000"/>
              </a:solidFill>
              <a:latin typeface="Arial"/>
              <a:ea typeface="Arial"/>
              <a:cs typeface="Arial"/>
              <a:sym typeface="Arial"/>
            </a:endParaRPr>
          </a:p>
          <a:p>
            <a:pPr indent="0" lvl="0" marL="0" rtl="0" algn="just">
              <a:spcBef>
                <a:spcPts val="0"/>
              </a:spcBef>
              <a:spcAft>
                <a:spcPts val="0"/>
              </a:spcAft>
              <a:buNone/>
            </a:pPr>
            <a:r>
              <a:rPr lang="en-US" sz="3450">
                <a:solidFill>
                  <a:srgbClr val="000000"/>
                </a:solidFill>
                <a:latin typeface="Arial"/>
                <a:ea typeface="Arial"/>
                <a:cs typeface="Arial"/>
                <a:sym typeface="Arial"/>
              </a:rPr>
              <a:t>resistors are used to reduce current flow, adjust signal levels, to divide voltages, bias active elements, and terminate transmission lines, among other uses.</a:t>
            </a:r>
            <a:endParaRPr sz="3450">
              <a:solidFill>
                <a:srgbClr val="000000"/>
              </a:solidFill>
              <a:latin typeface="Arial"/>
              <a:ea typeface="Arial"/>
              <a:cs typeface="Arial"/>
              <a:sym typeface="Arial"/>
            </a:endParaRPr>
          </a:p>
          <a:p>
            <a:pPr indent="0" lvl="0" marL="0" rtl="0" algn="just">
              <a:spcBef>
                <a:spcPts val="0"/>
              </a:spcBef>
              <a:spcAft>
                <a:spcPts val="0"/>
              </a:spcAft>
              <a:buNone/>
            </a:pPr>
            <a:r>
              <a:t/>
            </a:r>
            <a:endParaRPr sz="3450">
              <a:solidFill>
                <a:srgbClr val="000000"/>
              </a:solidFill>
              <a:latin typeface="Arial"/>
              <a:ea typeface="Arial"/>
              <a:cs typeface="Arial"/>
              <a:sym typeface="Arial"/>
            </a:endParaRPr>
          </a:p>
          <a:p>
            <a:pPr indent="0" lvl="0" marL="0" rtl="0" algn="l">
              <a:lnSpc>
                <a:spcPct val="115000"/>
              </a:lnSpc>
              <a:spcBef>
                <a:spcPts val="0"/>
              </a:spcBef>
              <a:spcAft>
                <a:spcPts val="1500"/>
              </a:spcAft>
              <a:buNone/>
            </a:pPr>
            <a:r>
              <a:rPr lang="en-US" sz="3450">
                <a:latin typeface="Arial"/>
                <a:ea typeface="Arial"/>
                <a:cs typeface="Arial"/>
                <a:sym typeface="Arial"/>
              </a:rPr>
              <a:t>Here, we have a carbon film axial leaded through hole type and can handle up to 1/4W of power at voltages up to 350V.  1/4W resistors are the most commonly used size for breadboarding.</a:t>
            </a:r>
            <a:endParaRPr sz="3450"/>
          </a:p>
        </p:txBody>
      </p:sp>
      <p:sp>
        <p:nvSpPr>
          <p:cNvPr id="261" name="Google Shape;261;p29"/>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62" name="Google Shape;262;p29"/>
          <p:cNvPicPr preferRelativeResize="0"/>
          <p:nvPr/>
        </p:nvPicPr>
        <p:blipFill rotWithShape="1">
          <a:blip r:embed="rId3">
            <a:alphaModFix/>
          </a:blip>
          <a:srcRect b="11601" l="0" r="0" t="13306"/>
          <a:stretch/>
        </p:blipFill>
        <p:spPr>
          <a:xfrm>
            <a:off x="3622525" y="961925"/>
            <a:ext cx="3124350" cy="1934725"/>
          </a:xfrm>
          <a:prstGeom prst="rect">
            <a:avLst/>
          </a:prstGeom>
          <a:noFill/>
          <a:ln>
            <a:noFill/>
          </a:ln>
        </p:spPr>
      </p:pic>
      <p:sp>
        <p:nvSpPr>
          <p:cNvPr id="263" name="Google Shape;263;p29"/>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64" name="Google Shape;264;p29"/>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Software</a:t>
            </a:r>
            <a:endParaRPr/>
          </a:p>
        </p:txBody>
      </p:sp>
      <p:sp>
        <p:nvSpPr>
          <p:cNvPr id="271" name="Google Shape;271;p30"/>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320040" lvl="0" marL="457200" rtl="0" algn="l">
              <a:spcBef>
                <a:spcPts val="600"/>
              </a:spcBef>
              <a:spcAft>
                <a:spcPts val="0"/>
              </a:spcAft>
              <a:buSzPts val="1440"/>
              <a:buChar char="❖"/>
            </a:pPr>
            <a:r>
              <a:rPr lang="en-US"/>
              <a:t>Proteus Professional v8.0</a:t>
            </a:r>
            <a:endParaRPr/>
          </a:p>
          <a:p>
            <a:pPr indent="0" lvl="0" marL="457200" rtl="0" algn="l">
              <a:spcBef>
                <a:spcPts val="600"/>
              </a:spcBef>
              <a:spcAft>
                <a:spcPts val="0"/>
              </a:spcAft>
              <a:buNone/>
            </a:pPr>
            <a:r>
              <a:rPr lang="en-US" sz="1900">
                <a:solidFill>
                  <a:srgbClr val="333333"/>
                </a:solidFill>
                <a:highlight>
                  <a:srgbClr val="FFFFFF"/>
                </a:highlight>
              </a:rPr>
              <a:t>Proteus 8 Professional is a software which can be used to draw schematics, PCB layout, code and even simulate the schematic. It is developed by Labcenter Electronic Ltd.</a:t>
            </a:r>
            <a:endParaRPr sz="1900">
              <a:solidFill>
                <a:srgbClr val="333333"/>
              </a:solidFill>
              <a:highlight>
                <a:srgbClr val="FFFFFF"/>
              </a:highlight>
            </a:endParaRPr>
          </a:p>
          <a:p>
            <a:pPr indent="0" lvl="0" marL="457200" rtl="0" algn="l">
              <a:spcBef>
                <a:spcPts val="600"/>
              </a:spcBef>
              <a:spcAft>
                <a:spcPts val="0"/>
              </a:spcAft>
              <a:buNone/>
            </a:pPr>
            <a:r>
              <a:t/>
            </a:r>
            <a:endParaRPr sz="1900">
              <a:solidFill>
                <a:srgbClr val="333333"/>
              </a:solidFill>
              <a:highlight>
                <a:srgbClr val="FFFFFF"/>
              </a:highlight>
            </a:endParaRPr>
          </a:p>
          <a:p>
            <a:pPr indent="-320040" lvl="0" marL="457200" rtl="0" algn="l">
              <a:spcBef>
                <a:spcPts val="600"/>
              </a:spcBef>
              <a:spcAft>
                <a:spcPts val="0"/>
              </a:spcAft>
              <a:buClr>
                <a:srgbClr val="333333"/>
              </a:buClr>
              <a:buSzPts val="1440"/>
              <a:buChar char="❖"/>
            </a:pPr>
            <a:r>
              <a:rPr lang="en-US">
                <a:solidFill>
                  <a:srgbClr val="333333"/>
                </a:solidFill>
                <a:highlight>
                  <a:srgbClr val="FFFFFF"/>
                </a:highlight>
              </a:rPr>
              <a:t>Arduino.exe</a:t>
            </a:r>
            <a:endParaRPr>
              <a:solidFill>
                <a:srgbClr val="333333"/>
              </a:solidFill>
              <a:highlight>
                <a:srgbClr val="FFFFFF"/>
              </a:highlight>
            </a:endParaRPr>
          </a:p>
          <a:p>
            <a:pPr indent="0" lvl="0" marL="457200" rtl="0" algn="l">
              <a:spcBef>
                <a:spcPts val="600"/>
              </a:spcBef>
              <a:spcAft>
                <a:spcPts val="0"/>
              </a:spcAft>
              <a:buNone/>
            </a:pPr>
            <a:r>
              <a:rPr lang="en-US" sz="1900">
                <a:solidFill>
                  <a:srgbClr val="333333"/>
                </a:solidFill>
                <a:highlight>
                  <a:srgbClr val="FFFFFF"/>
                </a:highlight>
              </a:rPr>
              <a:t>The Arduino IDE is an open-source software, which is used to write and upload code to the Arduino boards. The IDE application is suitable for different operating systems such as Windows, Mac OS X, and Linux. It supports the programming languages C and C++.</a:t>
            </a:r>
            <a:endParaRPr sz="1900">
              <a:solidFill>
                <a:srgbClr val="333333"/>
              </a:solidFill>
              <a:highlight>
                <a:srgbClr val="FFFFFF"/>
              </a:highlight>
            </a:endParaRPr>
          </a:p>
        </p:txBody>
      </p:sp>
      <p:sp>
        <p:nvSpPr>
          <p:cNvPr id="272" name="Google Shape;272;p30"/>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73" name="Google Shape;273;p30"/>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74" name="Google Shape;274;p30"/>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1343025" y="274650"/>
            <a:ext cx="7590900" cy="11430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None/>
            </a:pPr>
            <a:r>
              <a:rPr lang="en-US"/>
              <a:t>Results: </a:t>
            </a:r>
            <a:endParaRPr/>
          </a:p>
          <a:p>
            <a:pPr indent="0" lvl="0" marL="0" rtl="0" algn="l">
              <a:lnSpc>
                <a:spcPct val="115000"/>
              </a:lnSpc>
              <a:spcBef>
                <a:spcPts val="0"/>
              </a:spcBef>
              <a:spcAft>
                <a:spcPts val="0"/>
              </a:spcAft>
              <a:buNone/>
            </a:pPr>
            <a:r>
              <a:rPr lang="en-US"/>
              <a:t>A) </a:t>
            </a:r>
            <a:r>
              <a:rPr lang="en-US"/>
              <a:t>Hardware </a:t>
            </a:r>
            <a:endParaRPr/>
          </a:p>
        </p:txBody>
      </p:sp>
      <p:sp>
        <p:nvSpPr>
          <p:cNvPr id="281" name="Google Shape;281;p31"/>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82" name="Google Shape;282;p31"/>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83" name="Google Shape;283;p31"/>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pic>
        <p:nvPicPr>
          <p:cNvPr id="284" name="Google Shape;284;p31" title="Final Hardware Simulation 1.mp4">
            <a:hlinkClick r:id="rId3"/>
          </p:cNvPr>
          <p:cNvPicPr preferRelativeResize="0"/>
          <p:nvPr/>
        </p:nvPicPr>
        <p:blipFill>
          <a:blip r:embed="rId4">
            <a:alphaModFix/>
          </a:blip>
          <a:stretch>
            <a:fillRect/>
          </a:stretch>
        </p:blipFill>
        <p:spPr>
          <a:xfrm>
            <a:off x="2087975" y="1729800"/>
            <a:ext cx="6101000" cy="457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435608" y="274638"/>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lang="en-US"/>
              <a:t>OUTLINE</a:t>
            </a:r>
            <a:endParaRPr/>
          </a:p>
        </p:txBody>
      </p:sp>
      <p:sp>
        <p:nvSpPr>
          <p:cNvPr id="112" name="Google Shape;112;p14"/>
          <p:cNvSpPr txBox="1"/>
          <p:nvPr>
            <p:ph idx="1" type="body"/>
          </p:nvPr>
        </p:nvSpPr>
        <p:spPr>
          <a:xfrm>
            <a:off x="1435608" y="1066800"/>
            <a:ext cx="7498080" cy="5181600"/>
          </a:xfrm>
          <a:prstGeom prst="rect">
            <a:avLst/>
          </a:prstGeom>
          <a:noFill/>
          <a:ln>
            <a:noFill/>
          </a:ln>
        </p:spPr>
        <p:txBody>
          <a:bodyPr anchorCtr="0" anchor="t" bIns="45700" lIns="91425" spcFirstLastPara="1" rIns="91425" wrap="square" tIns="45700">
            <a:noAutofit/>
          </a:bodyPr>
          <a:lstStyle/>
          <a:p>
            <a:pPr indent="-1371600" lvl="0" marL="1371600" rtl="0" algn="just">
              <a:lnSpc>
                <a:spcPct val="100000"/>
              </a:lnSpc>
              <a:spcBef>
                <a:spcPts val="0"/>
              </a:spcBef>
              <a:spcAft>
                <a:spcPts val="0"/>
              </a:spcAft>
              <a:buSzPts val="1440"/>
              <a:buFont typeface="Gill Sans"/>
              <a:buAutoNum type="arabicPeriod"/>
            </a:pPr>
            <a:r>
              <a:rPr lang="en-US" sz="1800">
                <a:latin typeface="Times New Roman"/>
                <a:ea typeface="Times New Roman"/>
                <a:cs typeface="Times New Roman"/>
                <a:sym typeface="Times New Roman"/>
              </a:rPr>
              <a:t>Introduction</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Literature Survey (Findings and Drawbacks)</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Problem Statement</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Objectives</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Block Diagram and Working</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Methodology</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Implementation</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	A) Hardware with Ckt Diagram</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	B) Component Specification</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	C) Software </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Results (Hardware and proteus output)</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Conclusion</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Advantages/ Disadvantages</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Future Scope</a:t>
            </a:r>
            <a:endParaRPr/>
          </a:p>
          <a:p>
            <a:pPr indent="-1371600" lvl="0" marL="1371600" rtl="0" algn="just">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p:txBody>
      </p:sp>
      <p:sp>
        <p:nvSpPr>
          <p:cNvPr id="113" name="Google Shape;113;p14"/>
          <p:cNvSpPr txBox="1"/>
          <p:nvPr>
            <p:ph idx="10" type="dt"/>
          </p:nvPr>
        </p:nvSpPr>
        <p:spPr>
          <a:xfrm>
            <a:off x="1143000" y="6381750"/>
            <a:ext cx="9144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14" name="Google Shape;114;p1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Women Safety Alert Device Using Arduino</a:t>
            </a:r>
            <a:endParaRPr/>
          </a:p>
        </p:txBody>
      </p:sp>
      <p:sp>
        <p:nvSpPr>
          <p:cNvPr id="115" name="Google Shape;115;p1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1129425" y="0"/>
            <a:ext cx="78045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Proteus Output</a:t>
            </a:r>
            <a:endParaRPr/>
          </a:p>
        </p:txBody>
      </p:sp>
      <p:sp>
        <p:nvSpPr>
          <p:cNvPr id="291" name="Google Shape;291;p32"/>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sp>
        <p:nvSpPr>
          <p:cNvPr id="292" name="Google Shape;292;p32"/>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93" name="Google Shape;293;p32"/>
          <p:cNvPicPr preferRelativeResize="0"/>
          <p:nvPr/>
        </p:nvPicPr>
        <p:blipFill>
          <a:blip r:embed="rId3">
            <a:alphaModFix/>
          </a:blip>
          <a:stretch>
            <a:fillRect/>
          </a:stretch>
        </p:blipFill>
        <p:spPr>
          <a:xfrm>
            <a:off x="1129425" y="1216825"/>
            <a:ext cx="7804500" cy="5014900"/>
          </a:xfrm>
          <a:prstGeom prst="rect">
            <a:avLst/>
          </a:prstGeom>
          <a:noFill/>
          <a:ln>
            <a:noFill/>
          </a:ln>
        </p:spPr>
      </p:pic>
      <p:sp>
        <p:nvSpPr>
          <p:cNvPr id="294" name="Google Shape;294;p32"/>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295" name="Google Shape;295;p32"/>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02" name="Google Shape;302;p33"/>
          <p:cNvSpPr txBox="1"/>
          <p:nvPr>
            <p:ph idx="1" type="body"/>
          </p:nvPr>
        </p:nvSpPr>
        <p:spPr>
          <a:xfrm>
            <a:off x="1207000" y="1223775"/>
            <a:ext cx="7498200" cy="5189700"/>
          </a:xfrm>
          <a:prstGeom prst="rect">
            <a:avLst/>
          </a:prstGeom>
        </p:spPr>
        <p:txBody>
          <a:bodyPr anchorCtr="0" anchor="t" bIns="45700" lIns="91425" spcFirstLastPara="1" rIns="91425" wrap="square" tIns="45700">
            <a:normAutofit/>
          </a:bodyPr>
          <a:lstStyle/>
          <a:p>
            <a:pPr indent="0" lvl="0" marL="292100" rtl="0" algn="l">
              <a:lnSpc>
                <a:spcPct val="115000"/>
              </a:lnSpc>
              <a:spcBef>
                <a:spcPts val="1500"/>
              </a:spcBef>
              <a:spcAft>
                <a:spcPts val="0"/>
              </a:spcAft>
              <a:buClr>
                <a:schemeClr val="dk1"/>
              </a:buClr>
              <a:buSzPts val="1100"/>
              <a:buFont typeface="Arial"/>
              <a:buNone/>
            </a:pPr>
            <a:r>
              <a:rPr b="1" lang="en-US" sz="1200">
                <a:latin typeface="Arial"/>
                <a:ea typeface="Arial"/>
                <a:cs typeface="Arial"/>
                <a:sym typeface="Arial"/>
              </a:rPr>
              <a:t> </a:t>
            </a:r>
            <a:endParaRPr b="1" sz="1200">
              <a:latin typeface="Arial"/>
              <a:ea typeface="Arial"/>
              <a:cs typeface="Arial"/>
              <a:sym typeface="Arial"/>
            </a:endParaRPr>
          </a:p>
          <a:p>
            <a:pPr indent="0" lvl="0" marL="292100" rtl="0" algn="l">
              <a:lnSpc>
                <a:spcPct val="115000"/>
              </a:lnSpc>
              <a:spcBef>
                <a:spcPts val="1200"/>
              </a:spcBef>
              <a:spcAft>
                <a:spcPts val="0"/>
              </a:spcAft>
              <a:buClr>
                <a:schemeClr val="dk1"/>
              </a:buClr>
              <a:buSzPts val="1100"/>
              <a:buFont typeface="Arial"/>
              <a:buNone/>
            </a:pPr>
            <a:r>
              <a:rPr lang="en-US" sz="2200"/>
              <a:t>This work attempts to keep women safe, it’s a portable device so it can be easily carried to any places.</a:t>
            </a:r>
            <a:r>
              <a:rPr lang="en-US" sz="2200"/>
              <a:t> On one single press of the push button, a HELP message with the location coordinates and Google Map URL could be sent to registered numbers, due to which some essential action could be taken by the police administration and those contacts.</a:t>
            </a:r>
            <a:endParaRPr sz="2200"/>
          </a:p>
          <a:p>
            <a:pPr indent="0" lvl="0" marL="0" rtl="0" algn="l">
              <a:spcBef>
                <a:spcPts val="1200"/>
              </a:spcBef>
              <a:spcAft>
                <a:spcPts val="0"/>
              </a:spcAft>
              <a:buNone/>
            </a:pPr>
            <a:r>
              <a:t/>
            </a:r>
            <a:endParaRPr/>
          </a:p>
        </p:txBody>
      </p:sp>
      <p:sp>
        <p:nvSpPr>
          <p:cNvPr id="303" name="Google Shape;303;p33"/>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04" name="Google Shape;304;p33"/>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305" name="Google Shape;305;p33"/>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idx="1" type="body"/>
          </p:nvPr>
        </p:nvSpPr>
        <p:spPr>
          <a:xfrm>
            <a:off x="1278425" y="285750"/>
            <a:ext cx="7498200" cy="59625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lang="en-US"/>
              <a:t>Advantages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00"/>
          </a:p>
          <a:p>
            <a:pPr indent="-349250" lvl="0" marL="457200" rtl="0" algn="l">
              <a:spcBef>
                <a:spcPts val="600"/>
              </a:spcBef>
              <a:spcAft>
                <a:spcPts val="0"/>
              </a:spcAft>
              <a:buSzPts val="1900"/>
              <a:buChar char="●"/>
            </a:pPr>
            <a:r>
              <a:rPr lang="en-US" sz="1900"/>
              <a:t>Low use of wiring since the system requires less components. </a:t>
            </a:r>
            <a:endParaRPr sz="1900"/>
          </a:p>
          <a:p>
            <a:pPr indent="0" lvl="0" marL="457200" rtl="0" algn="l">
              <a:spcBef>
                <a:spcPts val="600"/>
              </a:spcBef>
              <a:spcAft>
                <a:spcPts val="0"/>
              </a:spcAft>
              <a:buNone/>
            </a:pPr>
            <a:r>
              <a:rPr lang="en-US" sz="1900"/>
              <a:t> </a:t>
            </a:r>
            <a:endParaRPr sz="1900"/>
          </a:p>
          <a:p>
            <a:pPr indent="-349250" lvl="0" marL="457200" rtl="0" algn="l">
              <a:spcBef>
                <a:spcPts val="600"/>
              </a:spcBef>
              <a:spcAft>
                <a:spcPts val="0"/>
              </a:spcAft>
              <a:buSzPts val="1900"/>
              <a:buChar char="●"/>
            </a:pPr>
            <a:r>
              <a:rPr lang="en-US" sz="1900"/>
              <a:t>Low cost, light in weight and robust. Message is received with 2-3 seconds.  </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Location Coordinates is received in the form Google Map’s URL so no other application would be needed for location to be detected.</a:t>
            </a:r>
            <a:endParaRPr sz="1900"/>
          </a:p>
          <a:p>
            <a:pPr indent="0" lvl="0" marL="457200" rtl="0" algn="l">
              <a:spcBef>
                <a:spcPts val="600"/>
              </a:spcBef>
              <a:spcAft>
                <a:spcPts val="0"/>
              </a:spcAft>
              <a:buNone/>
            </a:pPr>
            <a:r>
              <a:rPr lang="en-US" sz="1900"/>
              <a:t>Nowadays, Google Map is a default application in all smart phones.  </a:t>
            </a:r>
            <a:endParaRPr sz="1900"/>
          </a:p>
          <a:p>
            <a:pPr indent="0" lvl="0" marL="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Component Failure is very rare since, simple connections are done with separated power supplies. </a:t>
            </a:r>
            <a:endParaRPr sz="1900"/>
          </a:p>
        </p:txBody>
      </p:sp>
      <p:sp>
        <p:nvSpPr>
          <p:cNvPr id="312" name="Google Shape;312;p34"/>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13" name="Google Shape;313;p34"/>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314" name="Google Shape;314;p34"/>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21" name="Google Shape;321;p35"/>
          <p:cNvSpPr txBox="1"/>
          <p:nvPr>
            <p:ph idx="1" type="body"/>
          </p:nvPr>
        </p:nvSpPr>
        <p:spPr>
          <a:xfrm>
            <a:off x="1278400" y="605050"/>
            <a:ext cx="7498200" cy="59625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lang="en-US"/>
              <a:t>Disa</a:t>
            </a:r>
            <a:r>
              <a:rPr lang="en-US"/>
              <a:t>dvantages </a:t>
            </a:r>
            <a:endParaRPr/>
          </a:p>
          <a:p>
            <a:pPr indent="0" lvl="0" marL="0" rtl="0" algn="l">
              <a:spcBef>
                <a:spcPts val="600"/>
              </a:spcBef>
              <a:spcAft>
                <a:spcPts val="0"/>
              </a:spcAft>
              <a:buNone/>
            </a:pPr>
            <a:r>
              <a:t/>
            </a:r>
            <a:endParaRPr sz="1900"/>
          </a:p>
          <a:p>
            <a:pPr indent="-374650" lvl="0" marL="457200" rtl="0" algn="l">
              <a:spcBef>
                <a:spcPts val="600"/>
              </a:spcBef>
              <a:spcAft>
                <a:spcPts val="0"/>
              </a:spcAft>
              <a:buSzPts val="2300"/>
              <a:buChar char="●"/>
            </a:pPr>
            <a:r>
              <a:rPr lang="en-US" sz="2300"/>
              <a:t>No protection feature is available in the proposed system.  </a:t>
            </a:r>
            <a:endParaRPr sz="2300"/>
          </a:p>
          <a:p>
            <a:pPr indent="0" lvl="0" marL="457200" rtl="0" algn="l">
              <a:spcBef>
                <a:spcPts val="600"/>
              </a:spcBef>
              <a:spcAft>
                <a:spcPts val="0"/>
              </a:spcAft>
              <a:buNone/>
            </a:pPr>
            <a:r>
              <a:t/>
            </a:r>
            <a:endParaRPr sz="2300"/>
          </a:p>
          <a:p>
            <a:pPr indent="-368300" lvl="0" marL="457200" rtl="0" algn="l">
              <a:spcBef>
                <a:spcPts val="600"/>
              </a:spcBef>
              <a:spcAft>
                <a:spcPts val="0"/>
              </a:spcAft>
              <a:buSzPts val="2200"/>
              <a:buChar char="●"/>
            </a:pPr>
            <a:r>
              <a:rPr lang="en-US" sz="2300"/>
              <a:t>Components are not latest in the proposed system, due to </a:t>
            </a:r>
            <a:r>
              <a:rPr lang="en-US" sz="2300"/>
              <a:t>which few functionalities such as email, live tracking is not possible.</a:t>
            </a:r>
            <a:r>
              <a:rPr lang="en-US" sz="2200"/>
              <a:t> </a:t>
            </a:r>
            <a:endParaRPr sz="2200"/>
          </a:p>
          <a:p>
            <a:pPr indent="0" lvl="0" marL="0" rtl="0" algn="l">
              <a:spcBef>
                <a:spcPts val="600"/>
              </a:spcBef>
              <a:spcAft>
                <a:spcPts val="0"/>
              </a:spcAft>
              <a:buNone/>
            </a:pPr>
            <a:r>
              <a:t/>
            </a:r>
            <a:endParaRPr sz="2200"/>
          </a:p>
        </p:txBody>
      </p:sp>
      <p:sp>
        <p:nvSpPr>
          <p:cNvPr id="322" name="Google Shape;322;p35"/>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323" name="Google Shape;323;p35"/>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1285800" y="146050"/>
            <a:ext cx="76479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Scope</a:t>
            </a:r>
            <a:endParaRPr/>
          </a:p>
        </p:txBody>
      </p:sp>
      <p:sp>
        <p:nvSpPr>
          <p:cNvPr id="330" name="Google Shape;330;p36"/>
          <p:cNvSpPr txBox="1"/>
          <p:nvPr>
            <p:ph idx="1" type="body"/>
          </p:nvPr>
        </p:nvSpPr>
        <p:spPr>
          <a:xfrm>
            <a:off x="1328700" y="1289050"/>
            <a:ext cx="7562100" cy="5317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2000"/>
              <a:t>In Future, additional features can be added to the hardware like:</a:t>
            </a:r>
            <a:endParaRPr sz="2000"/>
          </a:p>
          <a:p>
            <a:pPr indent="-370840" lvl="0" marL="457200" rtl="0" algn="l">
              <a:lnSpc>
                <a:spcPct val="115000"/>
              </a:lnSpc>
              <a:spcBef>
                <a:spcPts val="1200"/>
              </a:spcBef>
              <a:spcAft>
                <a:spcPts val="0"/>
              </a:spcAft>
              <a:buSzPts val="2240"/>
              <a:buFont typeface="Gill Sans"/>
              <a:buChar char="●"/>
            </a:pPr>
            <a:r>
              <a:rPr lang="en-US" sz="2000"/>
              <a:t>Camera and sound recorder so that live updates of user can be observed and recorded for future aspects as well as to provide better safety measures in case of danger.</a:t>
            </a:r>
            <a:endParaRPr sz="200"/>
          </a:p>
          <a:p>
            <a:pPr indent="-241300" lvl="0" marL="457200" rtl="0" algn="l">
              <a:lnSpc>
                <a:spcPct val="115000"/>
              </a:lnSpc>
              <a:spcBef>
                <a:spcPts val="0"/>
              </a:spcBef>
              <a:spcAft>
                <a:spcPts val="0"/>
              </a:spcAft>
              <a:buSzPts val="200"/>
              <a:buChar char="●"/>
            </a:pPr>
            <a:r>
              <a:t/>
            </a:r>
            <a:endParaRPr sz="200"/>
          </a:p>
          <a:p>
            <a:pPr indent="-370840" lvl="0" marL="457200" rtl="0" algn="l">
              <a:lnSpc>
                <a:spcPct val="115000"/>
              </a:lnSpc>
              <a:spcBef>
                <a:spcPts val="0"/>
              </a:spcBef>
              <a:spcAft>
                <a:spcPts val="0"/>
              </a:spcAft>
              <a:buSzPts val="2240"/>
              <a:buFont typeface="Gill Sans"/>
              <a:buChar char="●"/>
            </a:pPr>
            <a:r>
              <a:rPr lang="en-US" sz="2000"/>
              <a:t>And latest versions of hardware can be used to reduce the complexity and increase the performance as well as functionalities.</a:t>
            </a:r>
            <a:endParaRPr sz="200"/>
          </a:p>
          <a:p>
            <a:pPr indent="-241300" lvl="0" marL="457200" rtl="0" algn="l">
              <a:lnSpc>
                <a:spcPct val="115000"/>
              </a:lnSpc>
              <a:spcBef>
                <a:spcPts val="0"/>
              </a:spcBef>
              <a:spcAft>
                <a:spcPts val="0"/>
              </a:spcAft>
              <a:buSzPts val="200"/>
              <a:buChar char="●"/>
            </a:pPr>
            <a:r>
              <a:t/>
            </a:r>
            <a:endParaRPr sz="200"/>
          </a:p>
          <a:p>
            <a:pPr indent="-370840" lvl="0" marL="457200" rtl="0" algn="l">
              <a:lnSpc>
                <a:spcPct val="115000"/>
              </a:lnSpc>
              <a:spcBef>
                <a:spcPts val="0"/>
              </a:spcBef>
              <a:spcAft>
                <a:spcPts val="0"/>
              </a:spcAft>
              <a:buSzPts val="2240"/>
              <a:buFont typeface="Gill Sans"/>
              <a:buChar char="●"/>
            </a:pPr>
            <a:r>
              <a:rPr lang="en-US" sz="2000"/>
              <a:t>A dedicated android/web application can also be interfaced with the proposed system for better updates.</a:t>
            </a:r>
            <a:endParaRPr sz="200"/>
          </a:p>
          <a:p>
            <a:pPr indent="-241300" lvl="0" marL="457200" rtl="0" algn="l">
              <a:lnSpc>
                <a:spcPct val="115000"/>
              </a:lnSpc>
              <a:spcBef>
                <a:spcPts val="0"/>
              </a:spcBef>
              <a:spcAft>
                <a:spcPts val="0"/>
              </a:spcAft>
              <a:buSzPts val="200"/>
              <a:buChar char="●"/>
            </a:pPr>
            <a:r>
              <a:t/>
            </a:r>
            <a:endParaRPr sz="200"/>
          </a:p>
          <a:p>
            <a:pPr indent="-370840" lvl="0" marL="457200" rtl="0" algn="l">
              <a:lnSpc>
                <a:spcPct val="115000"/>
              </a:lnSpc>
              <a:spcBef>
                <a:spcPts val="0"/>
              </a:spcBef>
              <a:spcAft>
                <a:spcPts val="0"/>
              </a:spcAft>
              <a:buSzPts val="2240"/>
              <a:buFont typeface="Gill Sans"/>
              <a:buChar char="●"/>
            </a:pPr>
            <a:r>
              <a:rPr lang="en-US" sz="2000"/>
              <a:t>The proposed system may be turned automatic with the help of heartbeat sensor that would help in sending a message on drastic change in the heartbeat rate. Since, automatic may cause a false alarm therefore a cancellation button will help.</a:t>
            </a:r>
            <a:endParaRPr/>
          </a:p>
        </p:txBody>
      </p:sp>
      <p:sp>
        <p:nvSpPr>
          <p:cNvPr id="331" name="Google Shape;331;p36"/>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32" name="Google Shape;332;p36"/>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333" name="Google Shape;333;p36"/>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1282900" y="-130025"/>
            <a:ext cx="76509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340" name="Google Shape;340;p37"/>
          <p:cNvSpPr txBox="1"/>
          <p:nvPr>
            <p:ph idx="1" type="body"/>
          </p:nvPr>
        </p:nvSpPr>
        <p:spPr>
          <a:xfrm>
            <a:off x="1282900" y="934325"/>
            <a:ext cx="7650900" cy="5753400"/>
          </a:xfrm>
          <a:prstGeom prst="rect">
            <a:avLst/>
          </a:prstGeom>
        </p:spPr>
        <p:txBody>
          <a:bodyPr anchorCtr="0" anchor="t" bIns="45700" lIns="91425" spcFirstLastPara="1" rIns="91425" wrap="square" tIns="45700">
            <a:normAutofit fontScale="25000" lnSpcReduction="20000"/>
          </a:bodyPr>
          <a:lstStyle/>
          <a:p>
            <a:pPr indent="228600" lvl="0" marL="0" rtl="0" algn="l">
              <a:lnSpc>
                <a:spcPct val="115000"/>
              </a:lnSpc>
              <a:spcBef>
                <a:spcPts val="1200"/>
              </a:spcBef>
              <a:spcAft>
                <a:spcPts val="0"/>
              </a:spcAft>
              <a:buNone/>
            </a:pPr>
            <a:r>
              <a:rPr b="1" lang="en-US" sz="7200"/>
              <a:t>Papers</a:t>
            </a:r>
            <a:r>
              <a:rPr b="1" lang="en-US" sz="6400"/>
              <a:t>:</a:t>
            </a:r>
            <a:endParaRPr b="1" sz="6400"/>
          </a:p>
          <a:p>
            <a:pPr indent="0" lvl="0" marL="457200" rtl="0" algn="l">
              <a:lnSpc>
                <a:spcPct val="115000"/>
              </a:lnSpc>
              <a:spcBef>
                <a:spcPts val="1200"/>
              </a:spcBef>
              <a:spcAft>
                <a:spcPts val="0"/>
              </a:spcAft>
              <a:buClr>
                <a:schemeClr val="dk1"/>
              </a:buClr>
              <a:buSzPts val="275"/>
              <a:buFont typeface="Arial"/>
              <a:buNone/>
            </a:pPr>
            <a:r>
              <a:rPr lang="en-US" sz="5600"/>
              <a:t>1)  J. Sunil Kumar, D. Sreelakshmi, G. Sindhura Bhargavi, “</a:t>
            </a:r>
            <a:r>
              <a:rPr b="1" lang="en-US" sz="5600"/>
              <a:t>Women Safety System Using GSM &amp; GPS Tracking</a:t>
            </a:r>
            <a:r>
              <a:rPr lang="en-US" sz="5600"/>
              <a:t>”, Journal of Emerging Technologies and Innovative Research (JETIR) Volume-5 Issue-7, July 2018</a:t>
            </a:r>
            <a:endParaRPr sz="5600"/>
          </a:p>
          <a:p>
            <a:pPr indent="0" lvl="0" marL="457200" rtl="0" algn="l">
              <a:lnSpc>
                <a:spcPct val="115000"/>
              </a:lnSpc>
              <a:spcBef>
                <a:spcPts val="1200"/>
              </a:spcBef>
              <a:spcAft>
                <a:spcPts val="0"/>
              </a:spcAft>
              <a:buClr>
                <a:schemeClr val="dk1"/>
              </a:buClr>
              <a:buSzPts val="275"/>
              <a:buFont typeface="Arial"/>
              <a:buNone/>
            </a:pPr>
            <a:r>
              <a:rPr lang="en-US" sz="5600"/>
              <a:t>2)  B. Sathyasri, U. Jaishree Vidhya, G. V. K. Jothi Sree, T. Pratheeba, K. Ragapriya, “</a:t>
            </a:r>
            <a:r>
              <a:rPr b="1" lang="en-US" sz="5600"/>
              <a:t>Design and Implementation of Women Safety System Based on Iot Technology</a:t>
            </a:r>
            <a:r>
              <a:rPr lang="en-US" sz="5600"/>
              <a:t>”, International Journal of Recent Technology and Engineering (IJRTE) ISSN: 2277-3878, Volume-7 Issue-6S3, April, 2019</a:t>
            </a:r>
            <a:endParaRPr sz="5600"/>
          </a:p>
          <a:p>
            <a:pPr indent="0" lvl="0" marL="457200" rtl="0" algn="l">
              <a:lnSpc>
                <a:spcPct val="115000"/>
              </a:lnSpc>
              <a:spcBef>
                <a:spcPts val="1200"/>
              </a:spcBef>
              <a:spcAft>
                <a:spcPts val="0"/>
              </a:spcAft>
              <a:buClr>
                <a:schemeClr val="dk1"/>
              </a:buClr>
              <a:buSzPts val="275"/>
              <a:buFont typeface="Arial"/>
              <a:buNone/>
            </a:pPr>
            <a:r>
              <a:rPr lang="en-US" sz="5600"/>
              <a:t>3)  Dudyala Sunitha, Ms. Udayini Chandana, “</a:t>
            </a:r>
            <a:r>
              <a:rPr b="1" lang="en-US" sz="5600"/>
              <a:t>Design And Implementation of Women Safety System Based on IoT Technologies</a:t>
            </a:r>
            <a:r>
              <a:rPr lang="en-US" sz="5600"/>
              <a:t>”, Journal of Engineering Sciences (JES), Vol 10, Issue 9, Sept /2019</a:t>
            </a:r>
            <a:endParaRPr sz="5600"/>
          </a:p>
          <a:p>
            <a:pPr indent="0" lvl="0" marL="457200" rtl="0" algn="l">
              <a:lnSpc>
                <a:spcPct val="115000"/>
              </a:lnSpc>
              <a:spcBef>
                <a:spcPts val="1200"/>
              </a:spcBef>
              <a:spcAft>
                <a:spcPts val="0"/>
              </a:spcAft>
              <a:buNone/>
            </a:pPr>
            <a:r>
              <a:rPr lang="en-US" sz="5600"/>
              <a:t>4)  Ayesha Siddika, Md. Deluar Hussain, Md. Saddam Hossain, Md. Farhaduzzaman, “</a:t>
            </a:r>
            <a:r>
              <a:rPr b="1" lang="en-US" sz="5600"/>
              <a:t>Analysis, Design and Development of Arduino Based Women Safety Device Using IoT</a:t>
            </a:r>
            <a:r>
              <a:rPr lang="en-US" sz="5600"/>
              <a:t>”, International Journal of Advancements in Research &amp; Technology (IJOART), Volume 7, Issue 9, September-2018</a:t>
            </a:r>
            <a:endParaRPr sz="5600"/>
          </a:p>
          <a:p>
            <a:pPr indent="0" lvl="0" marL="457200" rtl="0" algn="l">
              <a:lnSpc>
                <a:spcPct val="115000"/>
              </a:lnSpc>
              <a:spcBef>
                <a:spcPts val="1200"/>
              </a:spcBef>
              <a:spcAft>
                <a:spcPts val="0"/>
              </a:spcAft>
              <a:buNone/>
            </a:pPr>
            <a:r>
              <a:t/>
            </a:r>
            <a:endParaRPr sz="5600"/>
          </a:p>
          <a:p>
            <a:pPr indent="228600" lvl="0" marL="0" rtl="0" algn="l">
              <a:lnSpc>
                <a:spcPct val="115000"/>
              </a:lnSpc>
              <a:spcBef>
                <a:spcPts val="1200"/>
              </a:spcBef>
              <a:spcAft>
                <a:spcPts val="0"/>
              </a:spcAft>
              <a:buNone/>
            </a:pPr>
            <a:r>
              <a:rPr b="1" lang="en-US" sz="7200"/>
              <a:t>Links:-</a:t>
            </a:r>
            <a:endParaRPr b="1" sz="5600">
              <a:latin typeface="Arial"/>
              <a:ea typeface="Arial"/>
              <a:cs typeface="Arial"/>
              <a:sym typeface="Arial"/>
            </a:endParaRPr>
          </a:p>
          <a:p>
            <a:pPr indent="-228600" lvl="0" marL="685800" rtl="0" algn="l">
              <a:lnSpc>
                <a:spcPct val="115000"/>
              </a:lnSpc>
              <a:spcBef>
                <a:spcPts val="1200"/>
              </a:spcBef>
              <a:spcAft>
                <a:spcPts val="0"/>
              </a:spcAft>
              <a:buNone/>
            </a:pPr>
            <a:r>
              <a:rPr lang="en-US" sz="5600"/>
              <a:t>1- 	</a:t>
            </a:r>
            <a:r>
              <a:rPr lang="en-US" sz="5600" u="sng">
                <a:solidFill>
                  <a:schemeClr val="hlink"/>
                </a:solidFill>
                <a:hlinkClick r:id="rId3"/>
              </a:rPr>
              <a:t>https://www.theengineeringprojects.com/</a:t>
            </a:r>
            <a:r>
              <a:rPr lang="en-US" sz="5600"/>
              <a:t> : For installation of proteus module</a:t>
            </a:r>
            <a:r>
              <a:rPr lang="en-US" sz="5600"/>
              <a:t>s</a:t>
            </a:r>
            <a:endParaRPr sz="5600"/>
          </a:p>
          <a:p>
            <a:pPr indent="-228600" lvl="0" marL="685800" rtl="0" algn="l">
              <a:lnSpc>
                <a:spcPct val="115000"/>
              </a:lnSpc>
              <a:spcBef>
                <a:spcPts val="1200"/>
              </a:spcBef>
              <a:spcAft>
                <a:spcPts val="0"/>
              </a:spcAft>
              <a:buNone/>
            </a:pPr>
            <a:r>
              <a:rPr lang="en-US" sz="5600"/>
              <a:t>2- 	</a:t>
            </a:r>
            <a:r>
              <a:rPr lang="en-US" sz="5600" u="sng">
                <a:solidFill>
                  <a:srgbClr val="1334D7"/>
                </a:solidFill>
              </a:rPr>
              <a:t>https://mechatrofice.com/arduino/send-gps-location-via-sms</a:t>
            </a:r>
            <a:endParaRPr sz="5600" u="sng">
              <a:solidFill>
                <a:srgbClr val="1334D7"/>
              </a:solidFill>
            </a:endParaRPr>
          </a:p>
          <a:p>
            <a:pPr indent="0" lvl="0" marL="457200" rtl="0" algn="l">
              <a:lnSpc>
                <a:spcPct val="115000"/>
              </a:lnSpc>
              <a:spcBef>
                <a:spcPts val="1200"/>
              </a:spcBef>
              <a:spcAft>
                <a:spcPts val="0"/>
              </a:spcAft>
              <a:buClr>
                <a:schemeClr val="dk1"/>
              </a:buClr>
              <a:buSzPts val="275"/>
              <a:buFont typeface="Arial"/>
              <a:buNone/>
            </a:pPr>
            <a:r>
              <a:t/>
            </a:r>
            <a:endParaRPr sz="5600"/>
          </a:p>
          <a:p>
            <a:pPr indent="0" lvl="0" marL="0" rtl="0" algn="l">
              <a:spcBef>
                <a:spcPts val="1200"/>
              </a:spcBef>
              <a:spcAft>
                <a:spcPts val="0"/>
              </a:spcAft>
              <a:buNone/>
            </a:pPr>
            <a:r>
              <a:t/>
            </a:r>
            <a:endParaRPr/>
          </a:p>
        </p:txBody>
      </p:sp>
      <p:sp>
        <p:nvSpPr>
          <p:cNvPr id="341" name="Google Shape;341;p37"/>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42" name="Google Shape;342;p37"/>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343" name="Google Shape;343;p37"/>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Introduction</a:t>
            </a:r>
            <a:endParaRPr/>
          </a:p>
        </p:txBody>
      </p:sp>
      <p:sp>
        <p:nvSpPr>
          <p:cNvPr id="121" name="Google Shape;121;p15"/>
          <p:cNvSpPr txBox="1"/>
          <p:nvPr>
            <p:ph idx="1" type="body"/>
          </p:nvPr>
        </p:nvSpPr>
        <p:spPr>
          <a:xfrm>
            <a:off x="1278333" y="1461300"/>
            <a:ext cx="7498200" cy="4800600"/>
          </a:xfrm>
          <a:prstGeom prst="rect">
            <a:avLst/>
          </a:prstGeom>
          <a:noFill/>
          <a:ln>
            <a:noFill/>
          </a:ln>
        </p:spPr>
        <p:txBody>
          <a:bodyPr anchorCtr="0" anchor="t" bIns="45700" lIns="91425" spcFirstLastPara="1" rIns="91425" wrap="square" tIns="45700">
            <a:normAutofit lnSpcReduction="20000"/>
          </a:bodyPr>
          <a:lstStyle/>
          <a:p>
            <a:pPr indent="-349765" lvl="0" marL="457200" rtl="0" algn="just">
              <a:lnSpc>
                <a:spcPct val="150000"/>
              </a:lnSpc>
              <a:spcBef>
                <a:spcPts val="1200"/>
              </a:spcBef>
              <a:spcAft>
                <a:spcPts val="0"/>
              </a:spcAft>
              <a:buSzPts val="1908"/>
              <a:buChar char="●"/>
            </a:pPr>
            <a:r>
              <a:rPr lang="en-US" sz="1908"/>
              <a:t>Women safety in India is a big problem, Safety of women matters a lot whether at home, outside the home or working place. Areas like streets, public spaces, public transport, etc. have been the territory of women hunters. Safety of women in India is a vast topic now-a-day. We cannot say that women are safe in India by seeing the last few year crimes against women especially in the national capital. Women generally are afraid to go alone outside. </a:t>
            </a:r>
            <a:endParaRPr sz="2035"/>
          </a:p>
          <a:p>
            <a:pPr indent="-350370" lvl="0" marL="457200" rtl="0" algn="just">
              <a:lnSpc>
                <a:spcPct val="150000"/>
              </a:lnSpc>
              <a:spcBef>
                <a:spcPts val="0"/>
              </a:spcBef>
              <a:spcAft>
                <a:spcPts val="0"/>
              </a:spcAft>
              <a:buSzPts val="1918"/>
              <a:buChar char="●"/>
            </a:pPr>
            <a:r>
              <a:rPr lang="en-US" sz="1917"/>
              <a:t>Despite of formation of various effective rules and regulations by the Indian government to handle and control the crimes against women, the number of crimes against women are increasing day by day. Rape is the most common crime against Women in India.</a:t>
            </a:r>
            <a:endParaRPr sz="1917"/>
          </a:p>
          <a:p>
            <a:pPr indent="-120903" lvl="0" marL="365760" rtl="0" algn="l">
              <a:lnSpc>
                <a:spcPct val="100000"/>
              </a:lnSpc>
              <a:spcBef>
                <a:spcPts val="1200"/>
              </a:spcBef>
              <a:spcAft>
                <a:spcPts val="0"/>
              </a:spcAft>
              <a:buSzPts val="2560"/>
              <a:buNone/>
            </a:pPr>
            <a:r>
              <a:t/>
            </a:r>
            <a:endParaRPr/>
          </a:p>
        </p:txBody>
      </p:sp>
      <p:sp>
        <p:nvSpPr>
          <p:cNvPr id="122" name="Google Shape;122;p1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3" name="Google Shape;123;p15"/>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24" name="Google Shape;124;p15"/>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1435608" y="-12"/>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31" name="Google Shape;131;p16"/>
          <p:cNvSpPr txBox="1"/>
          <p:nvPr>
            <p:ph idx="1" type="body"/>
          </p:nvPr>
        </p:nvSpPr>
        <p:spPr>
          <a:xfrm>
            <a:off x="1435608" y="1143000"/>
            <a:ext cx="7498200" cy="4800600"/>
          </a:xfrm>
          <a:prstGeom prst="rect">
            <a:avLst/>
          </a:prstGeom>
        </p:spPr>
        <p:txBody>
          <a:bodyPr anchorCtr="0" anchor="t" bIns="45700" lIns="91425" spcFirstLastPara="1" rIns="91425" wrap="square" tIns="45700">
            <a:noAutofit/>
          </a:bodyPr>
          <a:lstStyle/>
          <a:p>
            <a:pPr indent="-349250" lvl="0" marL="457200" rtl="0" algn="l">
              <a:spcBef>
                <a:spcPts val="600"/>
              </a:spcBef>
              <a:spcAft>
                <a:spcPts val="0"/>
              </a:spcAft>
              <a:buSzPts val="1900"/>
              <a:buChar char="●"/>
            </a:pPr>
            <a:r>
              <a:rPr lang="en-US" sz="1900"/>
              <a:t>In this Paper [1], the authors proposed a GPS based women’s safety system that has dual security feature. The proposed system consists of a dual alert that is buzzer and message is sent through GSM. This system can be turned on by a woman in case she even thinks she would be in trouble. This Project presents a women safety detection system using GPS and GSM modems. The system can be interconnected with the alarm system and alert the neighbors. The proposed system is complex and costlier. </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In this Paper [2], the authors proposed a smart security wearable device for women based on Internet of Things. It is implemented in the form of a smart device and comprises of Arduino, Matlab based camera, buzzer and button to activate the services. A click of a button that will fetch her current location and also capture the image of the attacker via Matlab based camera. The location and the link of the GPS Values will be sent to predefined emergency contact numbers or police via smart phone of the victim.</a:t>
            </a:r>
            <a:endParaRPr sz="1900"/>
          </a:p>
        </p:txBody>
      </p:sp>
      <p:sp>
        <p:nvSpPr>
          <p:cNvPr id="132" name="Google Shape;132;p16"/>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33" name="Google Shape;133;p16"/>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34" name="Google Shape;134;p16"/>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1" type="body"/>
          </p:nvPr>
        </p:nvSpPr>
        <p:spPr>
          <a:xfrm>
            <a:off x="1335575" y="447650"/>
            <a:ext cx="7498200" cy="6253200"/>
          </a:xfrm>
          <a:prstGeom prst="rect">
            <a:avLst/>
          </a:prstGeom>
        </p:spPr>
        <p:txBody>
          <a:bodyPr anchorCtr="0" anchor="t" bIns="45700" lIns="91425" spcFirstLastPara="1" rIns="91425" wrap="square" tIns="45700">
            <a:normAutofit/>
          </a:bodyPr>
          <a:lstStyle/>
          <a:p>
            <a:pPr indent="-349250" lvl="0" marL="457200" rtl="0" algn="l">
              <a:spcBef>
                <a:spcPts val="600"/>
              </a:spcBef>
              <a:spcAft>
                <a:spcPts val="0"/>
              </a:spcAft>
              <a:buSzPts val="1900"/>
              <a:buChar char="●"/>
            </a:pPr>
            <a:r>
              <a:rPr lang="en-US" sz="1900"/>
              <a:t>In this Paper [3], the authors proposed a device that consists of an ATmega328 microcontroller, GSM module, GPS modules. The system resembles a normal device which when activated, tracks the place of the women using GPS (Global Positioning System) and sends emergency messages and call using GSM (Global System for Mobile communication), to family member and the police control room.</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In this Paper [4], the authors proposed a device that consists of a trigger, microcontroller (ATmega2560), GSM module (SIM900), GPS module (Neo-6M), IoT module (ESP-12E), Neuro Stimulator, Buzzer and Vibrating Sensor. In their project, when a woman senses danger she has to hold ON the trigger of the device. Once the device is activated, it tracks the current location using GPS (Global Positioning System) and sends emergency message using GSM (Global System for Mobile communication) to the registered mobile number and nearby police station. </a:t>
            </a:r>
            <a:endParaRPr sz="1900"/>
          </a:p>
        </p:txBody>
      </p:sp>
      <p:sp>
        <p:nvSpPr>
          <p:cNvPr id="141" name="Google Shape;141;p17"/>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42" name="Google Shape;142;p17"/>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43" name="Google Shape;143;p17"/>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150" name="Google Shape;150;p18"/>
          <p:cNvSpPr txBox="1"/>
          <p:nvPr>
            <p:ph idx="1" type="body"/>
          </p:nvPr>
        </p:nvSpPr>
        <p:spPr>
          <a:xfrm>
            <a:off x="1435608" y="1615050"/>
            <a:ext cx="7498200" cy="4800600"/>
          </a:xfrm>
          <a:prstGeom prst="rect">
            <a:avLst/>
          </a:prstGeom>
          <a:solidFill>
            <a:schemeClr val="lt1"/>
          </a:solidFill>
        </p:spPr>
        <p:txBody>
          <a:bodyPr anchorCtr="0" anchor="t" bIns="45700" lIns="91425" spcFirstLastPara="1" rIns="91425" wrap="square" tIns="45700">
            <a:noAutofit/>
          </a:bodyPr>
          <a:lstStyle/>
          <a:p>
            <a:pPr indent="-349250" lvl="0" marL="457200" rtl="0" algn="l">
              <a:spcBef>
                <a:spcPts val="600"/>
              </a:spcBef>
              <a:spcAft>
                <a:spcPts val="0"/>
              </a:spcAft>
              <a:buSzPts val="1900"/>
              <a:buChar char="●"/>
            </a:pPr>
            <a:r>
              <a:rPr lang="en-US" sz="1900"/>
              <a:t> India has an abhorrent track record in all forms of women insecurity. In homes, streets, public transports and even work places. </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There have been grotesque cases of rapes, sexual exploitation, eve-teasing, sexual harrassments, etc. </a:t>
            </a:r>
            <a:endParaRPr sz="1900"/>
          </a:p>
          <a:p>
            <a:pPr indent="0" lvl="0" marL="457200" rtl="0" algn="l">
              <a:spcBef>
                <a:spcPts val="600"/>
              </a:spcBef>
              <a:spcAft>
                <a:spcPts val="0"/>
              </a:spcAft>
              <a:buNone/>
            </a:pPr>
            <a:r>
              <a:rPr lang="en-US" sz="1900"/>
              <a:t>Now, during the above mentioned happenings, out of fear one’s mind is not calm and stable.</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In that case, a dedicated safety alert system could play a crucial role.</a:t>
            </a:r>
            <a:endParaRPr sz="1900"/>
          </a:p>
          <a:p>
            <a:pPr indent="0" lvl="0" marL="0" rtl="0" algn="l">
              <a:spcBef>
                <a:spcPts val="600"/>
              </a:spcBef>
              <a:spcAft>
                <a:spcPts val="0"/>
              </a:spcAft>
              <a:buClr>
                <a:schemeClr val="dk1"/>
              </a:buClr>
              <a:buSzPts val="1100"/>
              <a:buFont typeface="Arial"/>
              <a:buNone/>
            </a:pPr>
            <a:r>
              <a:t/>
            </a:r>
            <a:endParaRPr sz="1900"/>
          </a:p>
          <a:p>
            <a:pPr indent="0" lvl="0" marL="0" rtl="0" algn="l">
              <a:spcBef>
                <a:spcPts val="600"/>
              </a:spcBef>
              <a:spcAft>
                <a:spcPts val="0"/>
              </a:spcAft>
              <a:buNone/>
            </a:pPr>
            <a:r>
              <a:t/>
            </a:r>
            <a:endParaRPr sz="1800"/>
          </a:p>
        </p:txBody>
      </p:sp>
      <p:sp>
        <p:nvSpPr>
          <p:cNvPr id="151" name="Google Shape;151;p18"/>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52" name="Google Shape;152;p18"/>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53" name="Google Shape;153;p18"/>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Objectives</a:t>
            </a:r>
            <a:endParaRPr/>
          </a:p>
        </p:txBody>
      </p:sp>
      <p:sp>
        <p:nvSpPr>
          <p:cNvPr id="160" name="Google Shape;160;p19"/>
          <p:cNvSpPr txBox="1"/>
          <p:nvPr>
            <p:ph idx="1" type="body"/>
          </p:nvPr>
        </p:nvSpPr>
        <p:spPr>
          <a:xfrm>
            <a:off x="1435608" y="1504950"/>
            <a:ext cx="7498200" cy="4800600"/>
          </a:xfrm>
          <a:prstGeom prst="rect">
            <a:avLst/>
          </a:prstGeom>
        </p:spPr>
        <p:txBody>
          <a:bodyPr anchorCtr="0" anchor="t" bIns="45700" lIns="91425" spcFirstLastPara="1" rIns="91425" wrap="square" tIns="45700">
            <a:normAutofit/>
          </a:bodyPr>
          <a:lstStyle/>
          <a:p>
            <a:pPr indent="-349250" lvl="0" marL="457200" rtl="0" algn="l">
              <a:spcBef>
                <a:spcPts val="600"/>
              </a:spcBef>
              <a:spcAft>
                <a:spcPts val="0"/>
              </a:spcAft>
              <a:buSzPts val="1900"/>
              <a:buChar char="●"/>
            </a:pPr>
            <a:r>
              <a:rPr lang="en-US" sz="1900"/>
              <a:t>We are focusing on building an effective, fast and reliant system to make the women of India feel safe and empowered. </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The device will act as a 24/7 active help and companion for women so that they don’t ever feel that they are alone in the middle of a crisis situation. </a:t>
            </a:r>
            <a:endParaRPr sz="1900"/>
          </a:p>
          <a:p>
            <a:pPr indent="0" lvl="0" marL="457200" rtl="0" algn="l">
              <a:spcBef>
                <a:spcPts val="600"/>
              </a:spcBef>
              <a:spcAft>
                <a:spcPts val="0"/>
              </a:spcAft>
              <a:buNone/>
            </a:pPr>
            <a:r>
              <a:t/>
            </a:r>
            <a:endParaRPr sz="1900"/>
          </a:p>
          <a:p>
            <a:pPr indent="-349250" lvl="0" marL="457200" rtl="0" algn="l">
              <a:spcBef>
                <a:spcPts val="600"/>
              </a:spcBef>
              <a:spcAft>
                <a:spcPts val="0"/>
              </a:spcAft>
              <a:buSzPts val="1900"/>
              <a:buChar char="●"/>
            </a:pPr>
            <a:r>
              <a:rPr lang="en-US" sz="1900"/>
              <a:t>This safety alert device is the execution of an idea to allow women to send an alert message to their closed ones and police with location coordinates.</a:t>
            </a:r>
            <a:endParaRPr sz="1900"/>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61" name="Google Shape;161;p19"/>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62" name="Google Shape;162;p19"/>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63" name="Google Shape;163;p19"/>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Block Diagram</a:t>
            </a:r>
            <a:endParaRPr/>
          </a:p>
        </p:txBody>
      </p:sp>
      <p:sp>
        <p:nvSpPr>
          <p:cNvPr id="170" name="Google Shape;170;p20"/>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71" name="Google Shape;171;p20"/>
          <p:cNvPicPr preferRelativeResize="0"/>
          <p:nvPr/>
        </p:nvPicPr>
        <p:blipFill>
          <a:blip r:embed="rId3">
            <a:alphaModFix/>
          </a:blip>
          <a:stretch>
            <a:fillRect/>
          </a:stretch>
        </p:blipFill>
        <p:spPr>
          <a:xfrm>
            <a:off x="1221300" y="1603800"/>
            <a:ext cx="7779826" cy="4394100"/>
          </a:xfrm>
          <a:prstGeom prst="rect">
            <a:avLst/>
          </a:prstGeom>
          <a:noFill/>
          <a:ln>
            <a:noFill/>
          </a:ln>
        </p:spPr>
      </p:pic>
      <p:sp>
        <p:nvSpPr>
          <p:cNvPr id="172" name="Google Shape;172;p20"/>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73" name="Google Shape;173;p20"/>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Working</a:t>
            </a:r>
            <a:endParaRPr/>
          </a:p>
        </p:txBody>
      </p:sp>
      <p:sp>
        <p:nvSpPr>
          <p:cNvPr id="180" name="Google Shape;180;p21"/>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349250" lvl="0" marL="457200" rtl="0" algn="l">
              <a:lnSpc>
                <a:spcPct val="115000"/>
              </a:lnSpc>
              <a:spcBef>
                <a:spcPts val="1100"/>
              </a:spcBef>
              <a:spcAft>
                <a:spcPts val="0"/>
              </a:spcAft>
              <a:buSzPts val="1900"/>
              <a:buChar char="●"/>
            </a:pPr>
            <a:r>
              <a:rPr lang="en-US" sz="1900"/>
              <a:t>Working of this project is very simple as all the work is done by the libraries (GPS &amp; GSM). SIM900D(GSM) is message-based communication device. GPS Module is a location monitoring device. </a:t>
            </a:r>
            <a:endParaRPr sz="1900"/>
          </a:p>
          <a:p>
            <a:pPr indent="0" lvl="0" marL="457200" rtl="0" algn="l">
              <a:lnSpc>
                <a:spcPct val="115000"/>
              </a:lnSpc>
              <a:spcBef>
                <a:spcPts val="1100"/>
              </a:spcBef>
              <a:spcAft>
                <a:spcPts val="0"/>
              </a:spcAft>
              <a:buNone/>
            </a:pPr>
            <a:r>
              <a:t/>
            </a:r>
            <a:endParaRPr sz="1900"/>
          </a:p>
          <a:p>
            <a:pPr indent="-349250" lvl="0" marL="457200" rtl="0" algn="l">
              <a:lnSpc>
                <a:spcPct val="115000"/>
              </a:lnSpc>
              <a:spcBef>
                <a:spcPts val="1100"/>
              </a:spcBef>
              <a:spcAft>
                <a:spcPts val="0"/>
              </a:spcAft>
              <a:buSzPts val="1900"/>
              <a:buChar char="●"/>
            </a:pPr>
            <a:r>
              <a:rPr lang="en-US" sz="1900"/>
              <a:t>Push Button is connected to Digital Pin 7 and on pressing the button the response is taken as HIGH. On receiving a HIGH state, the function for sending message as well as recording the location coordinates is called.  GSM then SENDS a HELP message with location coordinates that is displayed on the virtual terminal. </a:t>
            </a:r>
            <a:endParaRPr sz="1900"/>
          </a:p>
          <a:p>
            <a:pPr indent="0" lvl="0" marL="0" rtl="0" algn="l">
              <a:spcBef>
                <a:spcPts val="600"/>
              </a:spcBef>
              <a:spcAft>
                <a:spcPts val="0"/>
              </a:spcAft>
              <a:buNone/>
            </a:pPr>
            <a:r>
              <a:t/>
            </a:r>
            <a:endParaRPr/>
          </a:p>
        </p:txBody>
      </p:sp>
      <p:sp>
        <p:nvSpPr>
          <p:cNvPr id="181" name="Google Shape;181;p21"/>
          <p:cNvSpPr txBox="1"/>
          <p:nvPr>
            <p:ph idx="12" type="sldNum"/>
          </p:nvPr>
        </p:nvSpPr>
        <p:spPr>
          <a:xfrm>
            <a:off x="8613648" y="6305550"/>
            <a:ext cx="457200" cy="476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82" name="Google Shape;182;p21"/>
          <p:cNvSpPr txBox="1"/>
          <p:nvPr>
            <p:ph idx="10" type="dt"/>
          </p:nvPr>
        </p:nvSpPr>
        <p:spPr>
          <a:xfrm>
            <a:off x="1143000" y="6381750"/>
            <a:ext cx="914400" cy="47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05/27/2022</a:t>
            </a:r>
            <a:endParaRPr/>
          </a:p>
        </p:txBody>
      </p:sp>
      <p:sp>
        <p:nvSpPr>
          <p:cNvPr id="183" name="Google Shape;183;p21"/>
          <p:cNvSpPr txBox="1"/>
          <p:nvPr>
            <p:ph idx="11" type="ftr"/>
          </p:nvPr>
        </p:nvSpPr>
        <p:spPr>
          <a:xfrm>
            <a:off x="5715000" y="6305550"/>
            <a:ext cx="2895600" cy="47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Women Safety Alert Device Using Arduino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