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79" r:id="rId2"/>
    <p:sldId id="256" r:id="rId3"/>
    <p:sldId id="260" r:id="rId4"/>
    <p:sldId id="261" r:id="rId5"/>
    <p:sldId id="257" r:id="rId6"/>
    <p:sldId id="262" r:id="rId7"/>
    <p:sldId id="263" r:id="rId8"/>
    <p:sldId id="258" r:id="rId9"/>
    <p:sldId id="264" r:id="rId10"/>
    <p:sldId id="265" r:id="rId11"/>
    <p:sldId id="259" r:id="rId12"/>
    <p:sldId id="266" r:id="rId13"/>
    <p:sldId id="267" r:id="rId14"/>
    <p:sldId id="270" r:id="rId15"/>
    <p:sldId id="268"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MU%20SIGMA\HACKATHON\Yearly%20Business\PS%20and%20DS%20on%20Pythagorean%20mean.docx-EmbeddedFil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 Resource Vs Sales Revenue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YBR'!$D$41:$D$42</c:f>
              <c:strCache>
                <c:ptCount val="2"/>
                <c:pt idx="0">
                  <c:v>Frequency</c:v>
                </c:pt>
                <c:pt idx="1">
                  <c:v>q1(Human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YBR'!$C$43:$C$48</c:f>
              <c:strCache>
                <c:ptCount val="6"/>
                <c:pt idx="0">
                  <c:v>Retail</c:v>
                </c:pt>
                <c:pt idx="1">
                  <c:v>Pharma</c:v>
                </c:pt>
                <c:pt idx="2">
                  <c:v>Insurance</c:v>
                </c:pt>
                <c:pt idx="3">
                  <c:v>Oil and Gas</c:v>
                </c:pt>
                <c:pt idx="4">
                  <c:v>Telecom</c:v>
                </c:pt>
                <c:pt idx="5">
                  <c:v>Software</c:v>
                </c:pt>
              </c:strCache>
            </c:strRef>
          </c:cat>
          <c:val>
            <c:numRef>
              <c:f>'Raw Data on YBR'!$D$43:$D$48</c:f>
              <c:numCache>
                <c:formatCode>General</c:formatCode>
                <c:ptCount val="6"/>
                <c:pt idx="0">
                  <c:v>30</c:v>
                </c:pt>
                <c:pt idx="1">
                  <c:v>10</c:v>
                </c:pt>
                <c:pt idx="2">
                  <c:v>55</c:v>
                </c:pt>
                <c:pt idx="3">
                  <c:v>30</c:v>
                </c:pt>
                <c:pt idx="4">
                  <c:v>15</c:v>
                </c:pt>
                <c:pt idx="5">
                  <c:v>25</c:v>
                </c:pt>
              </c:numCache>
            </c:numRef>
          </c:val>
          <c:extLst>
            <c:ext xmlns:c16="http://schemas.microsoft.com/office/drawing/2014/chart" uri="{C3380CC4-5D6E-409C-BE32-E72D297353CC}">
              <c16:uniqueId val="{00000000-AE07-449F-A247-E7E45D4E604B}"/>
            </c:ext>
          </c:extLst>
        </c:ser>
        <c:ser>
          <c:idx val="1"/>
          <c:order val="1"/>
          <c:tx>
            <c:strRef>
              <c:f>'Raw Data on YBR'!$E$41:$E$42</c:f>
              <c:strCache>
                <c:ptCount val="2"/>
                <c:pt idx="0">
                  <c:v>Frequency</c:v>
                </c:pt>
                <c:pt idx="1">
                  <c:v>q1(Sales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YBR'!$C$43:$C$48</c:f>
              <c:strCache>
                <c:ptCount val="6"/>
                <c:pt idx="0">
                  <c:v>Retail</c:v>
                </c:pt>
                <c:pt idx="1">
                  <c:v>Pharma</c:v>
                </c:pt>
                <c:pt idx="2">
                  <c:v>Insurance</c:v>
                </c:pt>
                <c:pt idx="3">
                  <c:v>Oil and Gas</c:v>
                </c:pt>
                <c:pt idx="4">
                  <c:v>Telecom</c:v>
                </c:pt>
                <c:pt idx="5">
                  <c:v>Software</c:v>
                </c:pt>
              </c:strCache>
            </c:strRef>
          </c:cat>
          <c:val>
            <c:numRef>
              <c:f>'Raw Data on YBR'!$E$43:$E$48</c:f>
              <c:numCache>
                <c:formatCode>General</c:formatCode>
                <c:ptCount val="6"/>
                <c:pt idx="0">
                  <c:v>52</c:v>
                </c:pt>
                <c:pt idx="1">
                  <c:v>17</c:v>
                </c:pt>
                <c:pt idx="2">
                  <c:v>70</c:v>
                </c:pt>
                <c:pt idx="3">
                  <c:v>88</c:v>
                </c:pt>
                <c:pt idx="4">
                  <c:v>35</c:v>
                </c:pt>
                <c:pt idx="5">
                  <c:v>43</c:v>
                </c:pt>
              </c:numCache>
            </c:numRef>
          </c:val>
          <c:extLst>
            <c:ext xmlns:c16="http://schemas.microsoft.com/office/drawing/2014/chart" uri="{C3380CC4-5D6E-409C-BE32-E72D297353CC}">
              <c16:uniqueId val="{00000001-AE07-449F-A247-E7E45D4E604B}"/>
            </c:ext>
          </c:extLst>
        </c:ser>
        <c:dLbls>
          <c:dLblPos val="outEnd"/>
          <c:showLegendKey val="0"/>
          <c:showVal val="1"/>
          <c:showCatName val="0"/>
          <c:showSerName val="0"/>
          <c:showPercent val="0"/>
          <c:showBubbleSize val="0"/>
        </c:dLbls>
        <c:gapWidth val="100"/>
        <c:overlap val="-24"/>
        <c:axId val="2498687"/>
        <c:axId val="2503487"/>
      </c:barChart>
      <c:catAx>
        <c:axId val="249868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03487"/>
        <c:crosses val="autoZero"/>
        <c:auto val="1"/>
        <c:lblAlgn val="ctr"/>
        <c:lblOffset val="100"/>
        <c:noMultiLvlLbl val="0"/>
      </c:catAx>
      <c:valAx>
        <c:axId val="2503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98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a:t>
            </a:r>
            <a:r>
              <a:rPr lang="en-IN" baseline="0"/>
              <a:t> Resources Vs. Sales Revenue</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YBR'!$D$68:$D$69</c:f>
              <c:strCache>
                <c:ptCount val="2"/>
                <c:pt idx="0">
                  <c:v>Frequency</c:v>
                </c:pt>
                <c:pt idx="1">
                  <c:v>q4(Human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YBR'!$C$70:$C$75</c:f>
              <c:strCache>
                <c:ptCount val="6"/>
                <c:pt idx="0">
                  <c:v>Retail</c:v>
                </c:pt>
                <c:pt idx="1">
                  <c:v>Pharma</c:v>
                </c:pt>
                <c:pt idx="2">
                  <c:v>Insurance</c:v>
                </c:pt>
                <c:pt idx="3">
                  <c:v>Oil and Gas</c:v>
                </c:pt>
                <c:pt idx="4">
                  <c:v>Telecom</c:v>
                </c:pt>
                <c:pt idx="5">
                  <c:v>Software</c:v>
                </c:pt>
              </c:strCache>
            </c:strRef>
          </c:cat>
          <c:val>
            <c:numRef>
              <c:f>'Raw Data on YBR'!$D$70:$D$75</c:f>
              <c:numCache>
                <c:formatCode>General</c:formatCode>
                <c:ptCount val="6"/>
                <c:pt idx="0">
                  <c:v>30</c:v>
                </c:pt>
                <c:pt idx="1">
                  <c:v>25</c:v>
                </c:pt>
                <c:pt idx="2">
                  <c:v>25</c:v>
                </c:pt>
                <c:pt idx="3">
                  <c:v>40</c:v>
                </c:pt>
                <c:pt idx="4">
                  <c:v>20</c:v>
                </c:pt>
                <c:pt idx="5">
                  <c:v>30</c:v>
                </c:pt>
              </c:numCache>
            </c:numRef>
          </c:val>
          <c:extLst>
            <c:ext xmlns:c16="http://schemas.microsoft.com/office/drawing/2014/chart" uri="{C3380CC4-5D6E-409C-BE32-E72D297353CC}">
              <c16:uniqueId val="{00000000-B3FC-43CE-A867-D6CD91B1876E}"/>
            </c:ext>
          </c:extLst>
        </c:ser>
        <c:ser>
          <c:idx val="1"/>
          <c:order val="1"/>
          <c:tx>
            <c:strRef>
              <c:f>'Raw Data on YBR'!$E$68:$E$69</c:f>
              <c:strCache>
                <c:ptCount val="2"/>
                <c:pt idx="0">
                  <c:v>Frequency</c:v>
                </c:pt>
                <c:pt idx="1">
                  <c:v>q4(Sales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YBR'!$C$70:$C$75</c:f>
              <c:strCache>
                <c:ptCount val="6"/>
                <c:pt idx="0">
                  <c:v>Retail</c:v>
                </c:pt>
                <c:pt idx="1">
                  <c:v>Pharma</c:v>
                </c:pt>
                <c:pt idx="2">
                  <c:v>Insurance</c:v>
                </c:pt>
                <c:pt idx="3">
                  <c:v>Oil and Gas</c:v>
                </c:pt>
                <c:pt idx="4">
                  <c:v>Telecom</c:v>
                </c:pt>
                <c:pt idx="5">
                  <c:v>Software</c:v>
                </c:pt>
              </c:strCache>
            </c:strRef>
          </c:cat>
          <c:val>
            <c:numRef>
              <c:f>'Raw Data on YBR'!$E$70:$E$75</c:f>
              <c:numCache>
                <c:formatCode>General</c:formatCode>
                <c:ptCount val="6"/>
                <c:pt idx="0">
                  <c:v>54</c:v>
                </c:pt>
                <c:pt idx="1">
                  <c:v>70</c:v>
                </c:pt>
                <c:pt idx="2">
                  <c:v>40</c:v>
                </c:pt>
                <c:pt idx="3">
                  <c:v>95</c:v>
                </c:pt>
                <c:pt idx="4">
                  <c:v>45</c:v>
                </c:pt>
                <c:pt idx="5">
                  <c:v>50</c:v>
                </c:pt>
              </c:numCache>
            </c:numRef>
          </c:val>
          <c:extLst>
            <c:ext xmlns:c16="http://schemas.microsoft.com/office/drawing/2014/chart" uri="{C3380CC4-5D6E-409C-BE32-E72D297353CC}">
              <c16:uniqueId val="{00000001-B3FC-43CE-A867-D6CD91B1876E}"/>
            </c:ext>
          </c:extLst>
        </c:ser>
        <c:dLbls>
          <c:dLblPos val="outEnd"/>
          <c:showLegendKey val="0"/>
          <c:showVal val="1"/>
          <c:showCatName val="0"/>
          <c:showSerName val="0"/>
          <c:showPercent val="0"/>
          <c:showBubbleSize val="0"/>
        </c:dLbls>
        <c:gapWidth val="100"/>
        <c:overlap val="-24"/>
        <c:axId val="1977485455"/>
        <c:axId val="1977484015"/>
      </c:barChart>
      <c:catAx>
        <c:axId val="197748545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484015"/>
        <c:crosses val="autoZero"/>
        <c:auto val="1"/>
        <c:lblAlgn val="ctr"/>
        <c:lblOffset val="100"/>
        <c:noMultiLvlLbl val="0"/>
      </c:catAx>
      <c:valAx>
        <c:axId val="197748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485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a:t>
            </a:r>
            <a:r>
              <a:rPr lang="en-IN" baseline="0"/>
              <a:t> Resources Vs. Sales Revenue</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YBR'!$D$68:$D$69</c:f>
              <c:strCache>
                <c:ptCount val="2"/>
                <c:pt idx="0">
                  <c:v>Frequency</c:v>
                </c:pt>
                <c:pt idx="1">
                  <c:v>q4(Human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YBR'!$C$70:$C$75</c:f>
              <c:strCache>
                <c:ptCount val="6"/>
                <c:pt idx="0">
                  <c:v>Retail</c:v>
                </c:pt>
                <c:pt idx="1">
                  <c:v>Pharma</c:v>
                </c:pt>
                <c:pt idx="2">
                  <c:v>Insurance</c:v>
                </c:pt>
                <c:pt idx="3">
                  <c:v>Oil and Gas</c:v>
                </c:pt>
                <c:pt idx="4">
                  <c:v>Telecom</c:v>
                </c:pt>
                <c:pt idx="5">
                  <c:v>Software</c:v>
                </c:pt>
              </c:strCache>
            </c:strRef>
          </c:cat>
          <c:val>
            <c:numRef>
              <c:f>'Raw Data on YBR'!$D$70:$D$75</c:f>
              <c:numCache>
                <c:formatCode>General</c:formatCode>
                <c:ptCount val="6"/>
                <c:pt idx="0">
                  <c:v>30</c:v>
                </c:pt>
                <c:pt idx="1">
                  <c:v>25</c:v>
                </c:pt>
                <c:pt idx="2">
                  <c:v>25</c:v>
                </c:pt>
                <c:pt idx="3">
                  <c:v>40</c:v>
                </c:pt>
                <c:pt idx="4">
                  <c:v>20</c:v>
                </c:pt>
                <c:pt idx="5">
                  <c:v>30</c:v>
                </c:pt>
              </c:numCache>
            </c:numRef>
          </c:val>
          <c:extLst>
            <c:ext xmlns:c16="http://schemas.microsoft.com/office/drawing/2014/chart" uri="{C3380CC4-5D6E-409C-BE32-E72D297353CC}">
              <c16:uniqueId val="{00000000-B3FC-43CE-A867-D6CD91B1876E}"/>
            </c:ext>
          </c:extLst>
        </c:ser>
        <c:ser>
          <c:idx val="1"/>
          <c:order val="1"/>
          <c:tx>
            <c:strRef>
              <c:f>'Raw Data on YBR'!$E$68:$E$69</c:f>
              <c:strCache>
                <c:ptCount val="2"/>
                <c:pt idx="0">
                  <c:v>Frequency</c:v>
                </c:pt>
                <c:pt idx="1">
                  <c:v>q4(Sales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YBR'!$C$70:$C$75</c:f>
              <c:strCache>
                <c:ptCount val="6"/>
                <c:pt idx="0">
                  <c:v>Retail</c:v>
                </c:pt>
                <c:pt idx="1">
                  <c:v>Pharma</c:v>
                </c:pt>
                <c:pt idx="2">
                  <c:v>Insurance</c:v>
                </c:pt>
                <c:pt idx="3">
                  <c:v>Oil and Gas</c:v>
                </c:pt>
                <c:pt idx="4">
                  <c:v>Telecom</c:v>
                </c:pt>
                <c:pt idx="5">
                  <c:v>Software</c:v>
                </c:pt>
              </c:strCache>
            </c:strRef>
          </c:cat>
          <c:val>
            <c:numRef>
              <c:f>'Raw Data on YBR'!$E$70:$E$75</c:f>
              <c:numCache>
                <c:formatCode>General</c:formatCode>
                <c:ptCount val="6"/>
                <c:pt idx="0">
                  <c:v>54</c:v>
                </c:pt>
                <c:pt idx="1">
                  <c:v>70</c:v>
                </c:pt>
                <c:pt idx="2">
                  <c:v>40</c:v>
                </c:pt>
                <c:pt idx="3">
                  <c:v>95</c:v>
                </c:pt>
                <c:pt idx="4">
                  <c:v>45</c:v>
                </c:pt>
                <c:pt idx="5">
                  <c:v>50</c:v>
                </c:pt>
              </c:numCache>
            </c:numRef>
          </c:val>
          <c:extLst>
            <c:ext xmlns:c16="http://schemas.microsoft.com/office/drawing/2014/chart" uri="{C3380CC4-5D6E-409C-BE32-E72D297353CC}">
              <c16:uniqueId val="{00000001-B3FC-43CE-A867-D6CD91B1876E}"/>
            </c:ext>
          </c:extLst>
        </c:ser>
        <c:dLbls>
          <c:dLblPos val="outEnd"/>
          <c:showLegendKey val="0"/>
          <c:showVal val="1"/>
          <c:showCatName val="0"/>
          <c:showSerName val="0"/>
          <c:showPercent val="0"/>
          <c:showBubbleSize val="0"/>
        </c:dLbls>
        <c:gapWidth val="100"/>
        <c:overlap val="-24"/>
        <c:axId val="1977485455"/>
        <c:axId val="1977484015"/>
      </c:barChart>
      <c:catAx>
        <c:axId val="197748545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484015"/>
        <c:crosses val="autoZero"/>
        <c:auto val="1"/>
        <c:lblAlgn val="ctr"/>
        <c:lblOffset val="100"/>
        <c:noMultiLvlLbl val="0"/>
      </c:catAx>
      <c:valAx>
        <c:axId val="197748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485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a:t>
            </a:r>
            <a:r>
              <a:rPr lang="en-IN" baseline="0"/>
              <a:t> Resources Vs. Sales Revenue</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YBR'!$D$68:$D$69</c:f>
              <c:strCache>
                <c:ptCount val="2"/>
                <c:pt idx="0">
                  <c:v>Frequency</c:v>
                </c:pt>
                <c:pt idx="1">
                  <c:v>q4(Human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YBR'!$C$70:$C$75</c:f>
              <c:strCache>
                <c:ptCount val="6"/>
                <c:pt idx="0">
                  <c:v>Retail</c:v>
                </c:pt>
                <c:pt idx="1">
                  <c:v>Pharma</c:v>
                </c:pt>
                <c:pt idx="2">
                  <c:v>Insurance</c:v>
                </c:pt>
                <c:pt idx="3">
                  <c:v>Oil and Gas</c:v>
                </c:pt>
                <c:pt idx="4">
                  <c:v>Telecom</c:v>
                </c:pt>
                <c:pt idx="5">
                  <c:v>Software</c:v>
                </c:pt>
              </c:strCache>
            </c:strRef>
          </c:cat>
          <c:val>
            <c:numRef>
              <c:f>'Raw Data on YBR'!$D$70:$D$75</c:f>
              <c:numCache>
                <c:formatCode>General</c:formatCode>
                <c:ptCount val="6"/>
                <c:pt idx="0">
                  <c:v>30</c:v>
                </c:pt>
                <c:pt idx="1">
                  <c:v>25</c:v>
                </c:pt>
                <c:pt idx="2">
                  <c:v>25</c:v>
                </c:pt>
                <c:pt idx="3">
                  <c:v>40</c:v>
                </c:pt>
                <c:pt idx="4">
                  <c:v>20</c:v>
                </c:pt>
                <c:pt idx="5">
                  <c:v>30</c:v>
                </c:pt>
              </c:numCache>
            </c:numRef>
          </c:val>
          <c:extLst>
            <c:ext xmlns:c16="http://schemas.microsoft.com/office/drawing/2014/chart" uri="{C3380CC4-5D6E-409C-BE32-E72D297353CC}">
              <c16:uniqueId val="{00000000-B3FC-43CE-A867-D6CD91B1876E}"/>
            </c:ext>
          </c:extLst>
        </c:ser>
        <c:ser>
          <c:idx val="1"/>
          <c:order val="1"/>
          <c:tx>
            <c:strRef>
              <c:f>'Raw Data on YBR'!$E$68:$E$69</c:f>
              <c:strCache>
                <c:ptCount val="2"/>
                <c:pt idx="0">
                  <c:v>Frequency</c:v>
                </c:pt>
                <c:pt idx="1">
                  <c:v>q4(Sales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YBR'!$C$70:$C$75</c:f>
              <c:strCache>
                <c:ptCount val="6"/>
                <c:pt idx="0">
                  <c:v>Retail</c:v>
                </c:pt>
                <c:pt idx="1">
                  <c:v>Pharma</c:v>
                </c:pt>
                <c:pt idx="2">
                  <c:v>Insurance</c:v>
                </c:pt>
                <c:pt idx="3">
                  <c:v>Oil and Gas</c:v>
                </c:pt>
                <c:pt idx="4">
                  <c:v>Telecom</c:v>
                </c:pt>
                <c:pt idx="5">
                  <c:v>Software</c:v>
                </c:pt>
              </c:strCache>
            </c:strRef>
          </c:cat>
          <c:val>
            <c:numRef>
              <c:f>'Raw Data on YBR'!$E$70:$E$75</c:f>
              <c:numCache>
                <c:formatCode>General</c:formatCode>
                <c:ptCount val="6"/>
                <c:pt idx="0">
                  <c:v>54</c:v>
                </c:pt>
                <c:pt idx="1">
                  <c:v>70</c:v>
                </c:pt>
                <c:pt idx="2">
                  <c:v>40</c:v>
                </c:pt>
                <c:pt idx="3">
                  <c:v>95</c:v>
                </c:pt>
                <c:pt idx="4">
                  <c:v>45</c:v>
                </c:pt>
                <c:pt idx="5">
                  <c:v>50</c:v>
                </c:pt>
              </c:numCache>
            </c:numRef>
          </c:val>
          <c:extLst>
            <c:ext xmlns:c16="http://schemas.microsoft.com/office/drawing/2014/chart" uri="{C3380CC4-5D6E-409C-BE32-E72D297353CC}">
              <c16:uniqueId val="{00000001-B3FC-43CE-A867-D6CD91B1876E}"/>
            </c:ext>
          </c:extLst>
        </c:ser>
        <c:dLbls>
          <c:dLblPos val="outEnd"/>
          <c:showLegendKey val="0"/>
          <c:showVal val="1"/>
          <c:showCatName val="0"/>
          <c:showSerName val="0"/>
          <c:showPercent val="0"/>
          <c:showBubbleSize val="0"/>
        </c:dLbls>
        <c:gapWidth val="100"/>
        <c:overlap val="-24"/>
        <c:axId val="1977485455"/>
        <c:axId val="1977484015"/>
      </c:barChart>
      <c:catAx>
        <c:axId val="197748545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484015"/>
        <c:crosses val="autoZero"/>
        <c:auto val="1"/>
        <c:lblAlgn val="ctr"/>
        <c:lblOffset val="100"/>
        <c:noMultiLvlLbl val="0"/>
      </c:catAx>
      <c:valAx>
        <c:axId val="197748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485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 Resource Vs Sales Revenue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YBR'!$D$41:$D$42</c:f>
              <c:strCache>
                <c:ptCount val="2"/>
                <c:pt idx="0">
                  <c:v>Frequency</c:v>
                </c:pt>
                <c:pt idx="1">
                  <c:v>q1(Human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YBR'!$C$43:$C$48</c:f>
              <c:strCache>
                <c:ptCount val="6"/>
                <c:pt idx="0">
                  <c:v>Retail</c:v>
                </c:pt>
                <c:pt idx="1">
                  <c:v>Pharma</c:v>
                </c:pt>
                <c:pt idx="2">
                  <c:v>Insurance</c:v>
                </c:pt>
                <c:pt idx="3">
                  <c:v>Oil and Gas</c:v>
                </c:pt>
                <c:pt idx="4">
                  <c:v>Telecom</c:v>
                </c:pt>
                <c:pt idx="5">
                  <c:v>Software</c:v>
                </c:pt>
              </c:strCache>
            </c:strRef>
          </c:cat>
          <c:val>
            <c:numRef>
              <c:f>'Raw Data on YBR'!$D$43:$D$48</c:f>
              <c:numCache>
                <c:formatCode>General</c:formatCode>
                <c:ptCount val="6"/>
                <c:pt idx="0">
                  <c:v>30</c:v>
                </c:pt>
                <c:pt idx="1">
                  <c:v>10</c:v>
                </c:pt>
                <c:pt idx="2">
                  <c:v>55</c:v>
                </c:pt>
                <c:pt idx="3">
                  <c:v>30</c:v>
                </c:pt>
                <c:pt idx="4">
                  <c:v>15</c:v>
                </c:pt>
                <c:pt idx="5">
                  <c:v>25</c:v>
                </c:pt>
              </c:numCache>
            </c:numRef>
          </c:val>
          <c:extLst>
            <c:ext xmlns:c16="http://schemas.microsoft.com/office/drawing/2014/chart" uri="{C3380CC4-5D6E-409C-BE32-E72D297353CC}">
              <c16:uniqueId val="{00000000-AE07-449F-A247-E7E45D4E604B}"/>
            </c:ext>
          </c:extLst>
        </c:ser>
        <c:ser>
          <c:idx val="1"/>
          <c:order val="1"/>
          <c:tx>
            <c:strRef>
              <c:f>'Raw Data on YBR'!$E$41:$E$42</c:f>
              <c:strCache>
                <c:ptCount val="2"/>
                <c:pt idx="0">
                  <c:v>Frequency</c:v>
                </c:pt>
                <c:pt idx="1">
                  <c:v>q1(Sales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YBR'!$C$43:$C$48</c:f>
              <c:strCache>
                <c:ptCount val="6"/>
                <c:pt idx="0">
                  <c:v>Retail</c:v>
                </c:pt>
                <c:pt idx="1">
                  <c:v>Pharma</c:v>
                </c:pt>
                <c:pt idx="2">
                  <c:v>Insurance</c:v>
                </c:pt>
                <c:pt idx="3">
                  <c:v>Oil and Gas</c:v>
                </c:pt>
                <c:pt idx="4">
                  <c:v>Telecom</c:v>
                </c:pt>
                <c:pt idx="5">
                  <c:v>Software</c:v>
                </c:pt>
              </c:strCache>
            </c:strRef>
          </c:cat>
          <c:val>
            <c:numRef>
              <c:f>'Raw Data on YBR'!$E$43:$E$48</c:f>
              <c:numCache>
                <c:formatCode>General</c:formatCode>
                <c:ptCount val="6"/>
                <c:pt idx="0">
                  <c:v>52</c:v>
                </c:pt>
                <c:pt idx="1">
                  <c:v>17</c:v>
                </c:pt>
                <c:pt idx="2">
                  <c:v>70</c:v>
                </c:pt>
                <c:pt idx="3">
                  <c:v>88</c:v>
                </c:pt>
                <c:pt idx="4">
                  <c:v>35</c:v>
                </c:pt>
                <c:pt idx="5">
                  <c:v>43</c:v>
                </c:pt>
              </c:numCache>
            </c:numRef>
          </c:val>
          <c:extLst>
            <c:ext xmlns:c16="http://schemas.microsoft.com/office/drawing/2014/chart" uri="{C3380CC4-5D6E-409C-BE32-E72D297353CC}">
              <c16:uniqueId val="{00000001-AE07-449F-A247-E7E45D4E604B}"/>
            </c:ext>
          </c:extLst>
        </c:ser>
        <c:dLbls>
          <c:dLblPos val="outEnd"/>
          <c:showLegendKey val="0"/>
          <c:showVal val="1"/>
          <c:showCatName val="0"/>
          <c:showSerName val="0"/>
          <c:showPercent val="0"/>
          <c:showBubbleSize val="0"/>
        </c:dLbls>
        <c:gapWidth val="100"/>
        <c:overlap val="-24"/>
        <c:axId val="2498687"/>
        <c:axId val="2503487"/>
      </c:barChart>
      <c:catAx>
        <c:axId val="249868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03487"/>
        <c:crosses val="autoZero"/>
        <c:auto val="1"/>
        <c:lblAlgn val="ctr"/>
        <c:lblOffset val="100"/>
        <c:noMultiLvlLbl val="0"/>
      </c:catAx>
      <c:valAx>
        <c:axId val="2503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98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 Resource Vs Sales Revenue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YBR'!$D$41:$D$42</c:f>
              <c:strCache>
                <c:ptCount val="2"/>
                <c:pt idx="0">
                  <c:v>Frequency</c:v>
                </c:pt>
                <c:pt idx="1">
                  <c:v>q1(Human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YBR'!$C$43:$C$48</c:f>
              <c:strCache>
                <c:ptCount val="6"/>
                <c:pt idx="0">
                  <c:v>Retail</c:v>
                </c:pt>
                <c:pt idx="1">
                  <c:v>Pharma</c:v>
                </c:pt>
                <c:pt idx="2">
                  <c:v>Insurance</c:v>
                </c:pt>
                <c:pt idx="3">
                  <c:v>Oil and Gas</c:v>
                </c:pt>
                <c:pt idx="4">
                  <c:v>Telecom</c:v>
                </c:pt>
                <c:pt idx="5">
                  <c:v>Software</c:v>
                </c:pt>
              </c:strCache>
            </c:strRef>
          </c:cat>
          <c:val>
            <c:numRef>
              <c:f>'Raw Data on YBR'!$D$43:$D$48</c:f>
              <c:numCache>
                <c:formatCode>General</c:formatCode>
                <c:ptCount val="6"/>
                <c:pt idx="0">
                  <c:v>30</c:v>
                </c:pt>
                <c:pt idx="1">
                  <c:v>10</c:v>
                </c:pt>
                <c:pt idx="2">
                  <c:v>55</c:v>
                </c:pt>
                <c:pt idx="3">
                  <c:v>30</c:v>
                </c:pt>
                <c:pt idx="4">
                  <c:v>15</c:v>
                </c:pt>
                <c:pt idx="5">
                  <c:v>25</c:v>
                </c:pt>
              </c:numCache>
            </c:numRef>
          </c:val>
          <c:extLst>
            <c:ext xmlns:c16="http://schemas.microsoft.com/office/drawing/2014/chart" uri="{C3380CC4-5D6E-409C-BE32-E72D297353CC}">
              <c16:uniqueId val="{00000000-AE07-449F-A247-E7E45D4E604B}"/>
            </c:ext>
          </c:extLst>
        </c:ser>
        <c:ser>
          <c:idx val="1"/>
          <c:order val="1"/>
          <c:tx>
            <c:strRef>
              <c:f>'Raw Data on YBR'!$E$41:$E$42</c:f>
              <c:strCache>
                <c:ptCount val="2"/>
                <c:pt idx="0">
                  <c:v>Frequency</c:v>
                </c:pt>
                <c:pt idx="1">
                  <c:v>q1(Sales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YBR'!$C$43:$C$48</c:f>
              <c:strCache>
                <c:ptCount val="6"/>
                <c:pt idx="0">
                  <c:v>Retail</c:v>
                </c:pt>
                <c:pt idx="1">
                  <c:v>Pharma</c:v>
                </c:pt>
                <c:pt idx="2">
                  <c:v>Insurance</c:v>
                </c:pt>
                <c:pt idx="3">
                  <c:v>Oil and Gas</c:v>
                </c:pt>
                <c:pt idx="4">
                  <c:v>Telecom</c:v>
                </c:pt>
                <c:pt idx="5">
                  <c:v>Software</c:v>
                </c:pt>
              </c:strCache>
            </c:strRef>
          </c:cat>
          <c:val>
            <c:numRef>
              <c:f>'Raw Data on YBR'!$E$43:$E$48</c:f>
              <c:numCache>
                <c:formatCode>General</c:formatCode>
                <c:ptCount val="6"/>
                <c:pt idx="0">
                  <c:v>52</c:v>
                </c:pt>
                <c:pt idx="1">
                  <c:v>17</c:v>
                </c:pt>
                <c:pt idx="2">
                  <c:v>70</c:v>
                </c:pt>
                <c:pt idx="3">
                  <c:v>88</c:v>
                </c:pt>
                <c:pt idx="4">
                  <c:v>35</c:v>
                </c:pt>
                <c:pt idx="5">
                  <c:v>43</c:v>
                </c:pt>
              </c:numCache>
            </c:numRef>
          </c:val>
          <c:extLst>
            <c:ext xmlns:c16="http://schemas.microsoft.com/office/drawing/2014/chart" uri="{C3380CC4-5D6E-409C-BE32-E72D297353CC}">
              <c16:uniqueId val="{00000001-AE07-449F-A247-E7E45D4E604B}"/>
            </c:ext>
          </c:extLst>
        </c:ser>
        <c:dLbls>
          <c:dLblPos val="outEnd"/>
          <c:showLegendKey val="0"/>
          <c:showVal val="1"/>
          <c:showCatName val="0"/>
          <c:showSerName val="0"/>
          <c:showPercent val="0"/>
          <c:showBubbleSize val="0"/>
        </c:dLbls>
        <c:gapWidth val="100"/>
        <c:overlap val="-24"/>
        <c:axId val="2498687"/>
        <c:axId val="2503487"/>
      </c:barChart>
      <c:catAx>
        <c:axId val="249868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03487"/>
        <c:crosses val="autoZero"/>
        <c:auto val="1"/>
        <c:lblAlgn val="ctr"/>
        <c:lblOffset val="100"/>
        <c:noMultiLvlLbl val="0"/>
      </c:catAx>
      <c:valAx>
        <c:axId val="2503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98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 Resource Vs. Sales Revenue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YBR'!$D$50:$D$51</c:f>
              <c:strCache>
                <c:ptCount val="2"/>
                <c:pt idx="0">
                  <c:v>Frequency</c:v>
                </c:pt>
                <c:pt idx="1">
                  <c:v>q2(Human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YBR'!$C$52:$C$57</c:f>
              <c:strCache>
                <c:ptCount val="6"/>
                <c:pt idx="0">
                  <c:v>Retail</c:v>
                </c:pt>
                <c:pt idx="1">
                  <c:v>Pharma</c:v>
                </c:pt>
                <c:pt idx="2">
                  <c:v>Insurance</c:v>
                </c:pt>
                <c:pt idx="3">
                  <c:v>Oil and Gas</c:v>
                </c:pt>
                <c:pt idx="4">
                  <c:v>Telecom</c:v>
                </c:pt>
                <c:pt idx="5">
                  <c:v>Software</c:v>
                </c:pt>
              </c:strCache>
            </c:strRef>
          </c:cat>
          <c:val>
            <c:numRef>
              <c:f>'Raw Data on YBR'!$D$52:$D$57</c:f>
              <c:numCache>
                <c:formatCode>General</c:formatCode>
                <c:ptCount val="6"/>
                <c:pt idx="0">
                  <c:v>30</c:v>
                </c:pt>
                <c:pt idx="1">
                  <c:v>15</c:v>
                </c:pt>
                <c:pt idx="2">
                  <c:v>55</c:v>
                </c:pt>
                <c:pt idx="3">
                  <c:v>30</c:v>
                </c:pt>
                <c:pt idx="4">
                  <c:v>15</c:v>
                </c:pt>
                <c:pt idx="5">
                  <c:v>25</c:v>
                </c:pt>
              </c:numCache>
            </c:numRef>
          </c:val>
          <c:extLst>
            <c:ext xmlns:c16="http://schemas.microsoft.com/office/drawing/2014/chart" uri="{C3380CC4-5D6E-409C-BE32-E72D297353CC}">
              <c16:uniqueId val="{00000000-2309-46B2-9CC8-33D99487758E}"/>
            </c:ext>
          </c:extLst>
        </c:ser>
        <c:ser>
          <c:idx val="1"/>
          <c:order val="1"/>
          <c:tx>
            <c:strRef>
              <c:f>'Raw Data on YBR'!$E$50:$E$51</c:f>
              <c:strCache>
                <c:ptCount val="2"/>
                <c:pt idx="0">
                  <c:v>Frequency</c:v>
                </c:pt>
                <c:pt idx="1">
                  <c:v>q2(Sales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YBR'!$C$52:$C$57</c:f>
              <c:strCache>
                <c:ptCount val="6"/>
                <c:pt idx="0">
                  <c:v>Retail</c:v>
                </c:pt>
                <c:pt idx="1">
                  <c:v>Pharma</c:v>
                </c:pt>
                <c:pt idx="2">
                  <c:v>Insurance</c:v>
                </c:pt>
                <c:pt idx="3">
                  <c:v>Oil and Gas</c:v>
                </c:pt>
                <c:pt idx="4">
                  <c:v>Telecom</c:v>
                </c:pt>
                <c:pt idx="5">
                  <c:v>Software</c:v>
                </c:pt>
              </c:strCache>
            </c:strRef>
          </c:cat>
          <c:val>
            <c:numRef>
              <c:f>'Raw Data on YBR'!$E$52:$E$57</c:f>
              <c:numCache>
                <c:formatCode>General</c:formatCode>
                <c:ptCount val="6"/>
                <c:pt idx="0">
                  <c:v>44</c:v>
                </c:pt>
                <c:pt idx="1">
                  <c:v>60</c:v>
                </c:pt>
                <c:pt idx="2">
                  <c:v>77</c:v>
                </c:pt>
                <c:pt idx="3">
                  <c:v>100</c:v>
                </c:pt>
                <c:pt idx="4">
                  <c:v>41</c:v>
                </c:pt>
                <c:pt idx="5">
                  <c:v>47</c:v>
                </c:pt>
              </c:numCache>
            </c:numRef>
          </c:val>
          <c:extLst>
            <c:ext xmlns:c16="http://schemas.microsoft.com/office/drawing/2014/chart" uri="{C3380CC4-5D6E-409C-BE32-E72D297353CC}">
              <c16:uniqueId val="{00000001-2309-46B2-9CC8-33D99487758E}"/>
            </c:ext>
          </c:extLst>
        </c:ser>
        <c:dLbls>
          <c:dLblPos val="outEnd"/>
          <c:showLegendKey val="0"/>
          <c:showVal val="1"/>
          <c:showCatName val="0"/>
          <c:showSerName val="0"/>
          <c:showPercent val="0"/>
          <c:showBubbleSize val="0"/>
        </c:dLbls>
        <c:gapWidth val="100"/>
        <c:overlap val="-24"/>
        <c:axId val="452738767"/>
        <c:axId val="452727727"/>
      </c:barChart>
      <c:catAx>
        <c:axId val="4527387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27727"/>
        <c:crosses val="autoZero"/>
        <c:auto val="1"/>
        <c:lblAlgn val="ctr"/>
        <c:lblOffset val="100"/>
        <c:noMultiLvlLbl val="0"/>
      </c:catAx>
      <c:valAx>
        <c:axId val="4527277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38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 Resource Vs. Sales Revenue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YBR'!$D$50:$D$51</c:f>
              <c:strCache>
                <c:ptCount val="2"/>
                <c:pt idx="0">
                  <c:v>Frequency</c:v>
                </c:pt>
                <c:pt idx="1">
                  <c:v>q2(Human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YBR'!$C$52:$C$57</c:f>
              <c:strCache>
                <c:ptCount val="6"/>
                <c:pt idx="0">
                  <c:v>Retail</c:v>
                </c:pt>
                <c:pt idx="1">
                  <c:v>Pharma</c:v>
                </c:pt>
                <c:pt idx="2">
                  <c:v>Insurance</c:v>
                </c:pt>
                <c:pt idx="3">
                  <c:v>Oil and Gas</c:v>
                </c:pt>
                <c:pt idx="4">
                  <c:v>Telecom</c:v>
                </c:pt>
                <c:pt idx="5">
                  <c:v>Software</c:v>
                </c:pt>
              </c:strCache>
            </c:strRef>
          </c:cat>
          <c:val>
            <c:numRef>
              <c:f>'Raw Data on YBR'!$D$52:$D$57</c:f>
              <c:numCache>
                <c:formatCode>General</c:formatCode>
                <c:ptCount val="6"/>
                <c:pt idx="0">
                  <c:v>30</c:v>
                </c:pt>
                <c:pt idx="1">
                  <c:v>15</c:v>
                </c:pt>
                <c:pt idx="2">
                  <c:v>55</c:v>
                </c:pt>
                <c:pt idx="3">
                  <c:v>30</c:v>
                </c:pt>
                <c:pt idx="4">
                  <c:v>15</c:v>
                </c:pt>
                <c:pt idx="5">
                  <c:v>25</c:v>
                </c:pt>
              </c:numCache>
            </c:numRef>
          </c:val>
          <c:extLst>
            <c:ext xmlns:c16="http://schemas.microsoft.com/office/drawing/2014/chart" uri="{C3380CC4-5D6E-409C-BE32-E72D297353CC}">
              <c16:uniqueId val="{00000000-2309-46B2-9CC8-33D99487758E}"/>
            </c:ext>
          </c:extLst>
        </c:ser>
        <c:ser>
          <c:idx val="1"/>
          <c:order val="1"/>
          <c:tx>
            <c:strRef>
              <c:f>'Raw Data on YBR'!$E$50:$E$51</c:f>
              <c:strCache>
                <c:ptCount val="2"/>
                <c:pt idx="0">
                  <c:v>Frequency</c:v>
                </c:pt>
                <c:pt idx="1">
                  <c:v>q2(Sales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YBR'!$C$52:$C$57</c:f>
              <c:strCache>
                <c:ptCount val="6"/>
                <c:pt idx="0">
                  <c:v>Retail</c:v>
                </c:pt>
                <c:pt idx="1">
                  <c:v>Pharma</c:v>
                </c:pt>
                <c:pt idx="2">
                  <c:v>Insurance</c:v>
                </c:pt>
                <c:pt idx="3">
                  <c:v>Oil and Gas</c:v>
                </c:pt>
                <c:pt idx="4">
                  <c:v>Telecom</c:v>
                </c:pt>
                <c:pt idx="5">
                  <c:v>Software</c:v>
                </c:pt>
              </c:strCache>
            </c:strRef>
          </c:cat>
          <c:val>
            <c:numRef>
              <c:f>'Raw Data on YBR'!$E$52:$E$57</c:f>
              <c:numCache>
                <c:formatCode>General</c:formatCode>
                <c:ptCount val="6"/>
                <c:pt idx="0">
                  <c:v>44</c:v>
                </c:pt>
                <c:pt idx="1">
                  <c:v>60</c:v>
                </c:pt>
                <c:pt idx="2">
                  <c:v>77</c:v>
                </c:pt>
                <c:pt idx="3">
                  <c:v>100</c:v>
                </c:pt>
                <c:pt idx="4">
                  <c:v>41</c:v>
                </c:pt>
                <c:pt idx="5">
                  <c:v>47</c:v>
                </c:pt>
              </c:numCache>
            </c:numRef>
          </c:val>
          <c:extLst>
            <c:ext xmlns:c16="http://schemas.microsoft.com/office/drawing/2014/chart" uri="{C3380CC4-5D6E-409C-BE32-E72D297353CC}">
              <c16:uniqueId val="{00000001-2309-46B2-9CC8-33D99487758E}"/>
            </c:ext>
          </c:extLst>
        </c:ser>
        <c:dLbls>
          <c:dLblPos val="outEnd"/>
          <c:showLegendKey val="0"/>
          <c:showVal val="1"/>
          <c:showCatName val="0"/>
          <c:showSerName val="0"/>
          <c:showPercent val="0"/>
          <c:showBubbleSize val="0"/>
        </c:dLbls>
        <c:gapWidth val="100"/>
        <c:overlap val="-24"/>
        <c:axId val="452738767"/>
        <c:axId val="452727727"/>
      </c:barChart>
      <c:catAx>
        <c:axId val="4527387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27727"/>
        <c:crosses val="autoZero"/>
        <c:auto val="1"/>
        <c:lblAlgn val="ctr"/>
        <c:lblOffset val="100"/>
        <c:noMultiLvlLbl val="0"/>
      </c:catAx>
      <c:valAx>
        <c:axId val="4527277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38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 Resource Vs. Sales Revenue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YBR'!$D$50:$D$51</c:f>
              <c:strCache>
                <c:ptCount val="2"/>
                <c:pt idx="0">
                  <c:v>Frequency</c:v>
                </c:pt>
                <c:pt idx="1">
                  <c:v>q2(Human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YBR'!$C$52:$C$57</c:f>
              <c:strCache>
                <c:ptCount val="6"/>
                <c:pt idx="0">
                  <c:v>Retail</c:v>
                </c:pt>
                <c:pt idx="1">
                  <c:v>Pharma</c:v>
                </c:pt>
                <c:pt idx="2">
                  <c:v>Insurance</c:v>
                </c:pt>
                <c:pt idx="3">
                  <c:v>Oil and Gas</c:v>
                </c:pt>
                <c:pt idx="4">
                  <c:v>Telecom</c:v>
                </c:pt>
                <c:pt idx="5">
                  <c:v>Software</c:v>
                </c:pt>
              </c:strCache>
            </c:strRef>
          </c:cat>
          <c:val>
            <c:numRef>
              <c:f>'Raw Data on YBR'!$D$52:$D$57</c:f>
              <c:numCache>
                <c:formatCode>General</c:formatCode>
                <c:ptCount val="6"/>
                <c:pt idx="0">
                  <c:v>30</c:v>
                </c:pt>
                <c:pt idx="1">
                  <c:v>15</c:v>
                </c:pt>
                <c:pt idx="2">
                  <c:v>55</c:v>
                </c:pt>
                <c:pt idx="3">
                  <c:v>30</c:v>
                </c:pt>
                <c:pt idx="4">
                  <c:v>15</c:v>
                </c:pt>
                <c:pt idx="5">
                  <c:v>25</c:v>
                </c:pt>
              </c:numCache>
            </c:numRef>
          </c:val>
          <c:extLst>
            <c:ext xmlns:c16="http://schemas.microsoft.com/office/drawing/2014/chart" uri="{C3380CC4-5D6E-409C-BE32-E72D297353CC}">
              <c16:uniqueId val="{00000000-2309-46B2-9CC8-33D99487758E}"/>
            </c:ext>
          </c:extLst>
        </c:ser>
        <c:ser>
          <c:idx val="1"/>
          <c:order val="1"/>
          <c:tx>
            <c:strRef>
              <c:f>'Raw Data on YBR'!$E$50:$E$51</c:f>
              <c:strCache>
                <c:ptCount val="2"/>
                <c:pt idx="0">
                  <c:v>Frequency</c:v>
                </c:pt>
                <c:pt idx="1">
                  <c:v>q2(Sales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YBR'!$C$52:$C$57</c:f>
              <c:strCache>
                <c:ptCount val="6"/>
                <c:pt idx="0">
                  <c:v>Retail</c:v>
                </c:pt>
                <c:pt idx="1">
                  <c:v>Pharma</c:v>
                </c:pt>
                <c:pt idx="2">
                  <c:v>Insurance</c:v>
                </c:pt>
                <c:pt idx="3">
                  <c:v>Oil and Gas</c:v>
                </c:pt>
                <c:pt idx="4">
                  <c:v>Telecom</c:v>
                </c:pt>
                <c:pt idx="5">
                  <c:v>Software</c:v>
                </c:pt>
              </c:strCache>
            </c:strRef>
          </c:cat>
          <c:val>
            <c:numRef>
              <c:f>'Raw Data on YBR'!$E$52:$E$57</c:f>
              <c:numCache>
                <c:formatCode>General</c:formatCode>
                <c:ptCount val="6"/>
                <c:pt idx="0">
                  <c:v>44</c:v>
                </c:pt>
                <c:pt idx="1">
                  <c:v>60</c:v>
                </c:pt>
                <c:pt idx="2">
                  <c:v>77</c:v>
                </c:pt>
                <c:pt idx="3">
                  <c:v>100</c:v>
                </c:pt>
                <c:pt idx="4">
                  <c:v>41</c:v>
                </c:pt>
                <c:pt idx="5">
                  <c:v>47</c:v>
                </c:pt>
              </c:numCache>
            </c:numRef>
          </c:val>
          <c:extLst>
            <c:ext xmlns:c16="http://schemas.microsoft.com/office/drawing/2014/chart" uri="{C3380CC4-5D6E-409C-BE32-E72D297353CC}">
              <c16:uniqueId val="{00000001-2309-46B2-9CC8-33D99487758E}"/>
            </c:ext>
          </c:extLst>
        </c:ser>
        <c:dLbls>
          <c:dLblPos val="outEnd"/>
          <c:showLegendKey val="0"/>
          <c:showVal val="1"/>
          <c:showCatName val="0"/>
          <c:showSerName val="0"/>
          <c:showPercent val="0"/>
          <c:showBubbleSize val="0"/>
        </c:dLbls>
        <c:gapWidth val="100"/>
        <c:overlap val="-24"/>
        <c:axId val="452738767"/>
        <c:axId val="452727727"/>
      </c:barChart>
      <c:catAx>
        <c:axId val="4527387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27727"/>
        <c:crosses val="autoZero"/>
        <c:auto val="1"/>
        <c:lblAlgn val="ctr"/>
        <c:lblOffset val="100"/>
        <c:noMultiLvlLbl val="0"/>
      </c:catAx>
      <c:valAx>
        <c:axId val="4527277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38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 Resources</a:t>
            </a:r>
            <a:r>
              <a:rPr lang="en-IN" baseline="0"/>
              <a:t> Vs. Sales Revenue</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YBR'!$D$59:$D$60</c:f>
              <c:strCache>
                <c:ptCount val="2"/>
                <c:pt idx="0">
                  <c:v>Frequency</c:v>
                </c:pt>
                <c:pt idx="1">
                  <c:v>q3(Human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YBR'!$C$61:$C$66</c:f>
              <c:strCache>
                <c:ptCount val="6"/>
                <c:pt idx="0">
                  <c:v>Retail</c:v>
                </c:pt>
                <c:pt idx="1">
                  <c:v>Pharma</c:v>
                </c:pt>
                <c:pt idx="2">
                  <c:v>Insurance</c:v>
                </c:pt>
                <c:pt idx="3">
                  <c:v>Oil and Gas</c:v>
                </c:pt>
                <c:pt idx="4">
                  <c:v>Telecom</c:v>
                </c:pt>
                <c:pt idx="5">
                  <c:v>Software</c:v>
                </c:pt>
              </c:strCache>
            </c:strRef>
          </c:cat>
          <c:val>
            <c:numRef>
              <c:f>'Raw Data on YBR'!$D$61:$D$66</c:f>
              <c:numCache>
                <c:formatCode>General</c:formatCode>
                <c:ptCount val="6"/>
                <c:pt idx="0">
                  <c:v>30</c:v>
                </c:pt>
                <c:pt idx="1">
                  <c:v>25</c:v>
                </c:pt>
                <c:pt idx="2">
                  <c:v>55</c:v>
                </c:pt>
                <c:pt idx="3">
                  <c:v>35</c:v>
                </c:pt>
                <c:pt idx="4">
                  <c:v>15</c:v>
                </c:pt>
                <c:pt idx="5">
                  <c:v>30</c:v>
                </c:pt>
              </c:numCache>
            </c:numRef>
          </c:val>
          <c:extLst>
            <c:ext xmlns:c16="http://schemas.microsoft.com/office/drawing/2014/chart" uri="{C3380CC4-5D6E-409C-BE32-E72D297353CC}">
              <c16:uniqueId val="{00000000-003C-44ED-80A1-28EEE85888BD}"/>
            </c:ext>
          </c:extLst>
        </c:ser>
        <c:ser>
          <c:idx val="1"/>
          <c:order val="1"/>
          <c:tx>
            <c:strRef>
              <c:f>'Raw Data on YBR'!$E$59:$E$60</c:f>
              <c:strCache>
                <c:ptCount val="2"/>
                <c:pt idx="0">
                  <c:v>Frequency</c:v>
                </c:pt>
                <c:pt idx="1">
                  <c:v>q3(Sales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YBR'!$C$61:$C$66</c:f>
              <c:strCache>
                <c:ptCount val="6"/>
                <c:pt idx="0">
                  <c:v>Retail</c:v>
                </c:pt>
                <c:pt idx="1">
                  <c:v>Pharma</c:v>
                </c:pt>
                <c:pt idx="2">
                  <c:v>Insurance</c:v>
                </c:pt>
                <c:pt idx="3">
                  <c:v>Oil and Gas</c:v>
                </c:pt>
                <c:pt idx="4">
                  <c:v>Telecom</c:v>
                </c:pt>
                <c:pt idx="5">
                  <c:v>Software</c:v>
                </c:pt>
              </c:strCache>
            </c:strRef>
          </c:cat>
          <c:val>
            <c:numRef>
              <c:f>'Raw Data on YBR'!$E$61:$E$66</c:f>
              <c:numCache>
                <c:formatCode>General</c:formatCode>
                <c:ptCount val="6"/>
                <c:pt idx="0">
                  <c:v>42</c:v>
                </c:pt>
                <c:pt idx="1">
                  <c:v>64</c:v>
                </c:pt>
                <c:pt idx="2">
                  <c:v>79</c:v>
                </c:pt>
                <c:pt idx="3">
                  <c:v>100</c:v>
                </c:pt>
                <c:pt idx="4">
                  <c:v>40</c:v>
                </c:pt>
                <c:pt idx="5">
                  <c:v>50</c:v>
                </c:pt>
              </c:numCache>
            </c:numRef>
          </c:val>
          <c:extLst>
            <c:ext xmlns:c16="http://schemas.microsoft.com/office/drawing/2014/chart" uri="{C3380CC4-5D6E-409C-BE32-E72D297353CC}">
              <c16:uniqueId val="{00000001-003C-44ED-80A1-28EEE85888BD}"/>
            </c:ext>
          </c:extLst>
        </c:ser>
        <c:dLbls>
          <c:showLegendKey val="0"/>
          <c:showVal val="0"/>
          <c:showCatName val="0"/>
          <c:showSerName val="0"/>
          <c:showPercent val="0"/>
          <c:showBubbleSize val="0"/>
        </c:dLbls>
        <c:gapWidth val="100"/>
        <c:overlap val="-24"/>
        <c:axId val="452729647"/>
        <c:axId val="452717167"/>
      </c:barChart>
      <c:catAx>
        <c:axId val="45272964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17167"/>
        <c:crosses val="autoZero"/>
        <c:auto val="1"/>
        <c:lblAlgn val="ctr"/>
        <c:lblOffset val="100"/>
        <c:noMultiLvlLbl val="0"/>
      </c:catAx>
      <c:valAx>
        <c:axId val="452717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296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 Resources</a:t>
            </a:r>
            <a:r>
              <a:rPr lang="en-IN" baseline="0"/>
              <a:t> Vs. Sales Revenue</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YBR'!$D$59:$D$60</c:f>
              <c:strCache>
                <c:ptCount val="2"/>
                <c:pt idx="0">
                  <c:v>Frequency</c:v>
                </c:pt>
                <c:pt idx="1">
                  <c:v>q3(Human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YBR'!$C$61:$C$66</c:f>
              <c:strCache>
                <c:ptCount val="6"/>
                <c:pt idx="0">
                  <c:v>Retail</c:v>
                </c:pt>
                <c:pt idx="1">
                  <c:v>Pharma</c:v>
                </c:pt>
                <c:pt idx="2">
                  <c:v>Insurance</c:v>
                </c:pt>
                <c:pt idx="3">
                  <c:v>Oil and Gas</c:v>
                </c:pt>
                <c:pt idx="4">
                  <c:v>Telecom</c:v>
                </c:pt>
                <c:pt idx="5">
                  <c:v>Software</c:v>
                </c:pt>
              </c:strCache>
            </c:strRef>
          </c:cat>
          <c:val>
            <c:numRef>
              <c:f>'Raw Data on YBR'!$D$61:$D$66</c:f>
              <c:numCache>
                <c:formatCode>General</c:formatCode>
                <c:ptCount val="6"/>
                <c:pt idx="0">
                  <c:v>30</c:v>
                </c:pt>
                <c:pt idx="1">
                  <c:v>25</c:v>
                </c:pt>
                <c:pt idx="2">
                  <c:v>55</c:v>
                </c:pt>
                <c:pt idx="3">
                  <c:v>35</c:v>
                </c:pt>
                <c:pt idx="4">
                  <c:v>15</c:v>
                </c:pt>
                <c:pt idx="5">
                  <c:v>30</c:v>
                </c:pt>
              </c:numCache>
            </c:numRef>
          </c:val>
          <c:extLst>
            <c:ext xmlns:c16="http://schemas.microsoft.com/office/drawing/2014/chart" uri="{C3380CC4-5D6E-409C-BE32-E72D297353CC}">
              <c16:uniqueId val="{00000000-003C-44ED-80A1-28EEE85888BD}"/>
            </c:ext>
          </c:extLst>
        </c:ser>
        <c:ser>
          <c:idx val="1"/>
          <c:order val="1"/>
          <c:tx>
            <c:strRef>
              <c:f>'Raw Data on YBR'!$E$59:$E$60</c:f>
              <c:strCache>
                <c:ptCount val="2"/>
                <c:pt idx="0">
                  <c:v>Frequency</c:v>
                </c:pt>
                <c:pt idx="1">
                  <c:v>q3(Sales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YBR'!$C$61:$C$66</c:f>
              <c:strCache>
                <c:ptCount val="6"/>
                <c:pt idx="0">
                  <c:v>Retail</c:v>
                </c:pt>
                <c:pt idx="1">
                  <c:v>Pharma</c:v>
                </c:pt>
                <c:pt idx="2">
                  <c:v>Insurance</c:v>
                </c:pt>
                <c:pt idx="3">
                  <c:v>Oil and Gas</c:v>
                </c:pt>
                <c:pt idx="4">
                  <c:v>Telecom</c:v>
                </c:pt>
                <c:pt idx="5">
                  <c:v>Software</c:v>
                </c:pt>
              </c:strCache>
            </c:strRef>
          </c:cat>
          <c:val>
            <c:numRef>
              <c:f>'Raw Data on YBR'!$E$61:$E$66</c:f>
              <c:numCache>
                <c:formatCode>General</c:formatCode>
                <c:ptCount val="6"/>
                <c:pt idx="0">
                  <c:v>42</c:v>
                </c:pt>
                <c:pt idx="1">
                  <c:v>64</c:v>
                </c:pt>
                <c:pt idx="2">
                  <c:v>79</c:v>
                </c:pt>
                <c:pt idx="3">
                  <c:v>100</c:v>
                </c:pt>
                <c:pt idx="4">
                  <c:v>40</c:v>
                </c:pt>
                <c:pt idx="5">
                  <c:v>50</c:v>
                </c:pt>
              </c:numCache>
            </c:numRef>
          </c:val>
          <c:extLst>
            <c:ext xmlns:c16="http://schemas.microsoft.com/office/drawing/2014/chart" uri="{C3380CC4-5D6E-409C-BE32-E72D297353CC}">
              <c16:uniqueId val="{00000001-003C-44ED-80A1-28EEE85888BD}"/>
            </c:ext>
          </c:extLst>
        </c:ser>
        <c:dLbls>
          <c:showLegendKey val="0"/>
          <c:showVal val="0"/>
          <c:showCatName val="0"/>
          <c:showSerName val="0"/>
          <c:showPercent val="0"/>
          <c:showBubbleSize val="0"/>
        </c:dLbls>
        <c:gapWidth val="100"/>
        <c:overlap val="-24"/>
        <c:axId val="452729647"/>
        <c:axId val="452717167"/>
      </c:barChart>
      <c:catAx>
        <c:axId val="45272964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17167"/>
        <c:crosses val="autoZero"/>
        <c:auto val="1"/>
        <c:lblAlgn val="ctr"/>
        <c:lblOffset val="100"/>
        <c:noMultiLvlLbl val="0"/>
      </c:catAx>
      <c:valAx>
        <c:axId val="452717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296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Human Resources</a:t>
            </a:r>
            <a:r>
              <a:rPr lang="en-IN" baseline="0"/>
              <a:t> Vs. Sales Revenue</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'Raw Data on YBR'!$D$59:$D$60</c:f>
              <c:strCache>
                <c:ptCount val="2"/>
                <c:pt idx="0">
                  <c:v>Frequency</c:v>
                </c:pt>
                <c:pt idx="1">
                  <c:v>q3(Human resource)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YBR'!$C$61:$C$66</c:f>
              <c:strCache>
                <c:ptCount val="6"/>
                <c:pt idx="0">
                  <c:v>Retail</c:v>
                </c:pt>
                <c:pt idx="1">
                  <c:v>Pharma</c:v>
                </c:pt>
                <c:pt idx="2">
                  <c:v>Insurance</c:v>
                </c:pt>
                <c:pt idx="3">
                  <c:v>Oil and Gas</c:v>
                </c:pt>
                <c:pt idx="4">
                  <c:v>Telecom</c:v>
                </c:pt>
                <c:pt idx="5">
                  <c:v>Software</c:v>
                </c:pt>
              </c:strCache>
            </c:strRef>
          </c:cat>
          <c:val>
            <c:numRef>
              <c:f>'Raw Data on YBR'!$D$61:$D$66</c:f>
              <c:numCache>
                <c:formatCode>General</c:formatCode>
                <c:ptCount val="6"/>
                <c:pt idx="0">
                  <c:v>30</c:v>
                </c:pt>
                <c:pt idx="1">
                  <c:v>25</c:v>
                </c:pt>
                <c:pt idx="2">
                  <c:v>55</c:v>
                </c:pt>
                <c:pt idx="3">
                  <c:v>35</c:v>
                </c:pt>
                <c:pt idx="4">
                  <c:v>15</c:v>
                </c:pt>
                <c:pt idx="5">
                  <c:v>30</c:v>
                </c:pt>
              </c:numCache>
            </c:numRef>
          </c:val>
          <c:extLst>
            <c:ext xmlns:c16="http://schemas.microsoft.com/office/drawing/2014/chart" uri="{C3380CC4-5D6E-409C-BE32-E72D297353CC}">
              <c16:uniqueId val="{00000000-003C-44ED-80A1-28EEE85888BD}"/>
            </c:ext>
          </c:extLst>
        </c:ser>
        <c:ser>
          <c:idx val="1"/>
          <c:order val="1"/>
          <c:tx>
            <c:strRef>
              <c:f>'Raw Data on YBR'!$E$59:$E$60</c:f>
              <c:strCache>
                <c:ptCount val="2"/>
                <c:pt idx="0">
                  <c:v>Frequency</c:v>
                </c:pt>
                <c:pt idx="1">
                  <c:v>q3(Sales Revenue)</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'Raw Data on YBR'!$C$61:$C$66</c:f>
              <c:strCache>
                <c:ptCount val="6"/>
                <c:pt idx="0">
                  <c:v>Retail</c:v>
                </c:pt>
                <c:pt idx="1">
                  <c:v>Pharma</c:v>
                </c:pt>
                <c:pt idx="2">
                  <c:v>Insurance</c:v>
                </c:pt>
                <c:pt idx="3">
                  <c:v>Oil and Gas</c:v>
                </c:pt>
                <c:pt idx="4">
                  <c:v>Telecom</c:v>
                </c:pt>
                <c:pt idx="5">
                  <c:v>Software</c:v>
                </c:pt>
              </c:strCache>
            </c:strRef>
          </c:cat>
          <c:val>
            <c:numRef>
              <c:f>'Raw Data on YBR'!$E$61:$E$66</c:f>
              <c:numCache>
                <c:formatCode>General</c:formatCode>
                <c:ptCount val="6"/>
                <c:pt idx="0">
                  <c:v>42</c:v>
                </c:pt>
                <c:pt idx="1">
                  <c:v>64</c:v>
                </c:pt>
                <c:pt idx="2">
                  <c:v>79</c:v>
                </c:pt>
                <c:pt idx="3">
                  <c:v>100</c:v>
                </c:pt>
                <c:pt idx="4">
                  <c:v>40</c:v>
                </c:pt>
                <c:pt idx="5">
                  <c:v>50</c:v>
                </c:pt>
              </c:numCache>
            </c:numRef>
          </c:val>
          <c:extLst>
            <c:ext xmlns:c16="http://schemas.microsoft.com/office/drawing/2014/chart" uri="{C3380CC4-5D6E-409C-BE32-E72D297353CC}">
              <c16:uniqueId val="{00000001-003C-44ED-80A1-28EEE85888BD}"/>
            </c:ext>
          </c:extLst>
        </c:ser>
        <c:dLbls>
          <c:showLegendKey val="0"/>
          <c:showVal val="0"/>
          <c:showCatName val="0"/>
          <c:showSerName val="0"/>
          <c:showPercent val="0"/>
          <c:showBubbleSize val="0"/>
        </c:dLbls>
        <c:gapWidth val="100"/>
        <c:overlap val="-24"/>
        <c:axId val="452729647"/>
        <c:axId val="452717167"/>
      </c:barChart>
      <c:catAx>
        <c:axId val="45272964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17167"/>
        <c:crosses val="autoZero"/>
        <c:auto val="1"/>
        <c:lblAlgn val="ctr"/>
        <c:lblOffset val="100"/>
        <c:noMultiLvlLbl val="0"/>
      </c:catAx>
      <c:valAx>
        <c:axId val="452717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7296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509AE7-60BA-4B20-800C-1C84D4BA0B90}"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154472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09AE7-60BA-4B20-800C-1C84D4BA0B90}"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61331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09AE7-60BA-4B20-800C-1C84D4BA0B90}"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8AF18-BC6A-4382-80AB-E0FF797B69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1700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09AE7-60BA-4B20-800C-1C84D4BA0B90}"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1344733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09AE7-60BA-4B20-800C-1C84D4BA0B90}"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8AF18-BC6A-4382-80AB-E0FF797B69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6296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09AE7-60BA-4B20-800C-1C84D4BA0B90}"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138870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09AE7-60BA-4B20-800C-1C84D4BA0B90}"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2816426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09AE7-60BA-4B20-800C-1C84D4BA0B90}"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139370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09AE7-60BA-4B20-800C-1C84D4BA0B90}"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330102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09AE7-60BA-4B20-800C-1C84D4BA0B90}"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62924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09AE7-60BA-4B20-800C-1C84D4BA0B90}"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171653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509AE7-60BA-4B20-800C-1C84D4BA0B90}" type="datetimeFigureOut">
              <a:rPr lang="en-IN" smtClean="0"/>
              <a:t>10-07-2023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77079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509AE7-60BA-4B20-800C-1C84D4BA0B90}" type="datetimeFigureOut">
              <a:rPr lang="en-IN" smtClean="0"/>
              <a:t>10-07-2023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287424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09AE7-60BA-4B20-800C-1C84D4BA0B90}" type="datetimeFigureOut">
              <a:rPr lang="en-IN" smtClean="0"/>
              <a:t>10-07-2023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208430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509AE7-60BA-4B20-800C-1C84D4BA0B90}"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38AF18-BC6A-4382-80AB-E0FF797B693E}" type="slidenum">
              <a:rPr lang="en-IN" smtClean="0"/>
              <a:t>‹#›</a:t>
            </a:fld>
            <a:endParaRPr lang="en-IN"/>
          </a:p>
        </p:txBody>
      </p:sp>
    </p:spTree>
    <p:extLst>
      <p:ext uri="{BB962C8B-B14F-4D97-AF65-F5344CB8AC3E}">
        <p14:creationId xmlns:p14="http://schemas.microsoft.com/office/powerpoint/2010/main" val="115443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38AF18-BC6A-4382-80AB-E0FF797B693E}" type="slidenum">
              <a:rPr lang="en-IN" smtClean="0"/>
              <a:t>‹#›</a:t>
            </a:fld>
            <a:endParaRPr lang="en-IN"/>
          </a:p>
        </p:txBody>
      </p:sp>
      <p:sp>
        <p:nvSpPr>
          <p:cNvPr id="5" name="Date Placeholder 4"/>
          <p:cNvSpPr>
            <a:spLocks noGrp="1"/>
          </p:cNvSpPr>
          <p:nvPr>
            <p:ph type="dt" sz="half" idx="10"/>
          </p:nvPr>
        </p:nvSpPr>
        <p:spPr/>
        <p:txBody>
          <a:bodyPr/>
          <a:lstStyle/>
          <a:p>
            <a:fld id="{64509AE7-60BA-4B20-800C-1C84D4BA0B90}" type="datetimeFigureOut">
              <a:rPr lang="en-IN" smtClean="0"/>
              <a:t>10-07-2023</a:t>
            </a:fld>
            <a:endParaRPr lang="en-IN"/>
          </a:p>
        </p:txBody>
      </p:sp>
    </p:spTree>
    <p:extLst>
      <p:ext uri="{BB962C8B-B14F-4D97-AF65-F5344CB8AC3E}">
        <p14:creationId xmlns:p14="http://schemas.microsoft.com/office/powerpoint/2010/main" val="116012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509AE7-60BA-4B20-800C-1C84D4BA0B90}" type="datetimeFigureOut">
              <a:rPr lang="en-IN" smtClean="0"/>
              <a:t>10-07-2023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38AF18-BC6A-4382-80AB-E0FF797B693E}" type="slidenum">
              <a:rPr lang="en-IN" smtClean="0"/>
              <a:t>‹#›</a:t>
            </a:fld>
            <a:endParaRPr lang="en-IN"/>
          </a:p>
        </p:txBody>
      </p:sp>
    </p:spTree>
    <p:extLst>
      <p:ext uri="{BB962C8B-B14F-4D97-AF65-F5344CB8AC3E}">
        <p14:creationId xmlns:p14="http://schemas.microsoft.com/office/powerpoint/2010/main" val="327214671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48E6-19ED-0728-3BF0-9ED314365810}"/>
              </a:ext>
            </a:extLst>
          </p:cNvPr>
          <p:cNvSpPr>
            <a:spLocks noGrp="1"/>
          </p:cNvSpPr>
          <p:nvPr>
            <p:ph type="ctrTitle"/>
          </p:nvPr>
        </p:nvSpPr>
        <p:spPr/>
        <p:txBody>
          <a:bodyPr/>
          <a:lstStyle/>
          <a:p>
            <a:r>
              <a:rPr lang="en-IN" dirty="0"/>
              <a:t>Quick Analysis </a:t>
            </a:r>
          </a:p>
        </p:txBody>
      </p:sp>
      <p:sp>
        <p:nvSpPr>
          <p:cNvPr id="3" name="Subtitle 2">
            <a:extLst>
              <a:ext uri="{FF2B5EF4-FFF2-40B4-BE49-F238E27FC236}">
                <a16:creationId xmlns:a16="http://schemas.microsoft.com/office/drawing/2014/main" id="{27F29213-9422-83E6-D9BF-422E8804F19A}"/>
              </a:ext>
            </a:extLst>
          </p:cNvPr>
          <p:cNvSpPr>
            <a:spLocks noGrp="1"/>
          </p:cNvSpPr>
          <p:nvPr>
            <p:ph type="subTitle" idx="1"/>
          </p:nvPr>
        </p:nvSpPr>
        <p:spPr/>
        <p:txBody>
          <a:bodyPr/>
          <a:lstStyle/>
          <a:p>
            <a:r>
              <a:rPr lang="en-IN" dirty="0"/>
              <a:t>Yearly Business</a:t>
            </a:r>
          </a:p>
        </p:txBody>
      </p:sp>
    </p:spTree>
    <p:extLst>
      <p:ext uri="{BB962C8B-B14F-4D97-AF65-F5344CB8AC3E}">
        <p14:creationId xmlns:p14="http://schemas.microsoft.com/office/powerpoint/2010/main" val="26608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normAutofit fontScale="90000"/>
          </a:bodyPr>
          <a:lstStyle/>
          <a:p>
            <a:r>
              <a:rPr lang="en-IN" dirty="0"/>
              <a:t>Quartile -  3 </a:t>
            </a:r>
            <a:r>
              <a:rPr lang="en-US" b="0" i="0" dirty="0">
                <a:solidFill>
                  <a:srgbClr val="374151"/>
                </a:solidFill>
                <a:effectLst/>
                <a:latin typeface="Söhne"/>
              </a:rPr>
              <a:t>Sector-wise Comparison of Sales Revenue:</a:t>
            </a:r>
            <a:br>
              <a:rPr lang="en-US" b="0" i="0" dirty="0">
                <a:solidFill>
                  <a:srgbClr val="374151"/>
                </a:solidFill>
                <a:effectLst/>
                <a:latin typeface="Söhne"/>
              </a:rPr>
            </a:br>
            <a:endParaRPr lang="en-IN" dirty="0"/>
          </a:p>
        </p:txBody>
      </p:sp>
      <p:graphicFrame>
        <p:nvGraphicFramePr>
          <p:cNvPr id="6" name="Content Placeholder 5">
            <a:extLst>
              <a:ext uri="{FF2B5EF4-FFF2-40B4-BE49-F238E27FC236}">
                <a16:creationId xmlns:a16="http://schemas.microsoft.com/office/drawing/2014/main" id="{63C53D06-E20D-E6B0-FC30-C3FC5D084001}"/>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rmAutofit/>
          </a:bodyPr>
          <a:lstStyle/>
          <a:p>
            <a:pPr algn="l">
              <a:buFont typeface="Arial" panose="020B0604020202020204" pitchFamily="34" charset="0"/>
              <a:buChar char="•"/>
            </a:pPr>
            <a:r>
              <a:rPr lang="en-US" sz="1400" b="0" i="0" dirty="0">
                <a:solidFill>
                  <a:srgbClr val="374151"/>
                </a:solidFill>
                <a:effectLst/>
                <a:latin typeface="Söhne"/>
              </a:rPr>
              <a:t>The Oil and Gas sector exhibits the highest sales revenue in Q3, with an average of 100 units. This indicates a strong performance in generating revenue during this period.</a:t>
            </a:r>
          </a:p>
          <a:p>
            <a:pPr algn="l">
              <a:buFont typeface="Arial" panose="020B0604020202020204" pitchFamily="34" charset="0"/>
              <a:buChar char="•"/>
            </a:pPr>
            <a:r>
              <a:rPr lang="en-US" sz="1400" b="0" i="0" dirty="0">
                <a:solidFill>
                  <a:srgbClr val="374151"/>
                </a:solidFill>
                <a:effectLst/>
                <a:latin typeface="Söhne"/>
              </a:rPr>
              <a:t>The Insurance sector follows closely with an average of 79 units of sales revenue in Q3.</a:t>
            </a:r>
          </a:p>
          <a:p>
            <a:pPr algn="l">
              <a:buFont typeface="Arial" panose="020B0604020202020204" pitchFamily="34" charset="0"/>
              <a:buChar char="•"/>
            </a:pPr>
            <a:r>
              <a:rPr lang="en-US" sz="1400" b="0" i="0" dirty="0">
                <a:solidFill>
                  <a:srgbClr val="374151"/>
                </a:solidFill>
                <a:effectLst/>
                <a:latin typeface="Söhne"/>
              </a:rPr>
              <a:t>The Pharma and Telecom sectors show relatively high sales revenue, with averages of 64 units and 40 units respectively in Q3.</a:t>
            </a:r>
          </a:p>
          <a:p>
            <a:pPr algn="l">
              <a:buFont typeface="Arial" panose="020B0604020202020204" pitchFamily="34" charset="0"/>
              <a:buChar char="•"/>
            </a:pPr>
            <a:r>
              <a:rPr lang="en-US" sz="1400" b="0" i="0" dirty="0">
                <a:solidFill>
                  <a:srgbClr val="374151"/>
                </a:solidFill>
                <a:effectLst/>
                <a:latin typeface="Söhne"/>
              </a:rPr>
              <a:t>The Retail sector demonstrates an average sales revenue of 42 units, while the Software sector shows an average of 50 units in Q3.</a:t>
            </a:r>
          </a:p>
          <a:p>
            <a:pPr marL="0" indent="0" algn="l">
              <a:buNone/>
            </a:pPr>
            <a:endParaRPr lang="en-US" sz="1400" b="0" i="0" dirty="0">
              <a:solidFill>
                <a:srgbClr val="374151"/>
              </a:solidFill>
              <a:effectLst/>
              <a:latin typeface="Söhne"/>
            </a:endParaRPr>
          </a:p>
          <a:p>
            <a:pPr marL="0" indent="0">
              <a:buNone/>
            </a:pPr>
            <a:endParaRPr lang="en-IN" sz="1400" dirty="0"/>
          </a:p>
        </p:txBody>
      </p:sp>
    </p:spTree>
    <p:extLst>
      <p:ext uri="{BB962C8B-B14F-4D97-AF65-F5344CB8AC3E}">
        <p14:creationId xmlns:p14="http://schemas.microsoft.com/office/powerpoint/2010/main" val="1087440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normAutofit fontScale="90000"/>
          </a:bodyPr>
          <a:lstStyle/>
          <a:p>
            <a:r>
              <a:rPr lang="en-IN" dirty="0"/>
              <a:t>Quartile -  4 </a:t>
            </a:r>
            <a:r>
              <a:rPr lang="en-US" b="0" i="0" dirty="0">
                <a:solidFill>
                  <a:srgbClr val="374151"/>
                </a:solidFill>
                <a:effectLst/>
                <a:latin typeface="Söhne"/>
              </a:rPr>
              <a:t>Sales Revenue per Human Resource:</a:t>
            </a:r>
            <a:br>
              <a:rPr lang="en-US" b="0" i="0" dirty="0">
                <a:solidFill>
                  <a:srgbClr val="374151"/>
                </a:solidFill>
                <a:effectLst/>
                <a:latin typeface="Söhne"/>
              </a:rPr>
            </a:br>
            <a:endParaRPr lang="en-IN" dirty="0"/>
          </a:p>
        </p:txBody>
      </p:sp>
      <p:graphicFrame>
        <p:nvGraphicFramePr>
          <p:cNvPr id="7" name="Content Placeholder 6">
            <a:extLst>
              <a:ext uri="{FF2B5EF4-FFF2-40B4-BE49-F238E27FC236}">
                <a16:creationId xmlns:a16="http://schemas.microsoft.com/office/drawing/2014/main" id="{C0159FB2-9B9B-E49E-14C8-A37A17BF45C3}"/>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rmAutofit fontScale="77500" lnSpcReduction="20000"/>
          </a:bodyPr>
          <a:lstStyle/>
          <a:p>
            <a:pPr algn="l">
              <a:buFont typeface="Arial" panose="020B0604020202020204" pitchFamily="34" charset="0"/>
              <a:buChar char="•"/>
            </a:pPr>
            <a:r>
              <a:rPr lang="en-US" b="0" i="0" dirty="0">
                <a:solidFill>
                  <a:srgbClr val="374151"/>
                </a:solidFill>
                <a:effectLst/>
                <a:latin typeface="Söhne"/>
              </a:rPr>
              <a:t>In the Pharma sector, the average sales revenue per human resource is the highest among all sectors in Q4, with an average of 2.8 units. This indicates that the Pharma sector is particularly efficient in generating revenue per resource during this period.</a:t>
            </a:r>
          </a:p>
          <a:p>
            <a:pPr algn="l">
              <a:buFont typeface="Arial" panose="020B0604020202020204" pitchFamily="34" charset="0"/>
              <a:buChar char="•"/>
            </a:pPr>
            <a:r>
              <a:rPr lang="en-US" b="0" i="0" dirty="0">
                <a:solidFill>
                  <a:srgbClr val="374151"/>
                </a:solidFill>
                <a:effectLst/>
                <a:latin typeface="Söhne"/>
              </a:rPr>
              <a:t>The Oil and Gas sector also shows a relatively high average sales revenue per human resource in Q4, with approximately 2.375 units.</a:t>
            </a:r>
          </a:p>
          <a:p>
            <a:pPr algn="l">
              <a:buFont typeface="Arial" panose="020B0604020202020204" pitchFamily="34" charset="0"/>
              <a:buChar char="•"/>
            </a:pPr>
            <a:r>
              <a:rPr lang="en-US" b="0" i="0" dirty="0">
                <a:solidFill>
                  <a:srgbClr val="374151"/>
                </a:solidFill>
                <a:effectLst/>
                <a:latin typeface="Söhne"/>
              </a:rPr>
              <a:t>The Telecom sector follows closely with an average of 2.25 units of sales revenue per human resource in Q4.</a:t>
            </a:r>
          </a:p>
          <a:p>
            <a:pPr algn="l">
              <a:buFont typeface="Arial" panose="020B0604020202020204" pitchFamily="34" charset="0"/>
              <a:buChar char="•"/>
            </a:pPr>
            <a:r>
              <a:rPr lang="en-US" b="0" i="0" dirty="0">
                <a:solidFill>
                  <a:srgbClr val="374151"/>
                </a:solidFill>
                <a:effectLst/>
                <a:latin typeface="Söhne"/>
              </a:rPr>
              <a:t>The Retail sector demonstrates an average sales revenue per human resource of 1.8 units in Q4.</a:t>
            </a:r>
          </a:p>
          <a:p>
            <a:pPr algn="l">
              <a:buFont typeface="Arial" panose="020B0604020202020204" pitchFamily="34" charset="0"/>
              <a:buChar char="•"/>
            </a:pPr>
            <a:r>
              <a:rPr lang="en-US" b="0" i="0" dirty="0">
                <a:solidFill>
                  <a:srgbClr val="374151"/>
                </a:solidFill>
                <a:effectLst/>
                <a:latin typeface="Söhne"/>
              </a:rPr>
              <a:t>The Insurance and Software sectors exhibit lower averages of 1.6 units and 1.67 units of sales revenue per human resource respectively in Q4.</a:t>
            </a:r>
          </a:p>
          <a:p>
            <a:pPr marL="0" indent="0">
              <a:buNone/>
            </a:pPr>
            <a:endParaRPr lang="en-IN" dirty="0"/>
          </a:p>
        </p:txBody>
      </p:sp>
    </p:spTree>
    <p:extLst>
      <p:ext uri="{BB962C8B-B14F-4D97-AF65-F5344CB8AC3E}">
        <p14:creationId xmlns:p14="http://schemas.microsoft.com/office/powerpoint/2010/main" val="358492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normAutofit fontScale="90000"/>
          </a:bodyPr>
          <a:lstStyle/>
          <a:p>
            <a:r>
              <a:rPr lang="en-IN" dirty="0"/>
              <a:t>Quartile -  4 </a:t>
            </a:r>
            <a:r>
              <a:rPr lang="en-US" b="0" i="0" dirty="0">
                <a:solidFill>
                  <a:srgbClr val="374151"/>
                </a:solidFill>
                <a:effectLst/>
                <a:latin typeface="Söhne"/>
              </a:rPr>
              <a:t>Variations in Resource Allocation:</a:t>
            </a:r>
            <a:br>
              <a:rPr lang="en-US" b="0" i="0" dirty="0">
                <a:solidFill>
                  <a:srgbClr val="374151"/>
                </a:solidFill>
                <a:effectLst/>
                <a:latin typeface="Söhne"/>
              </a:rPr>
            </a:br>
            <a:endParaRPr lang="en-IN" dirty="0"/>
          </a:p>
        </p:txBody>
      </p:sp>
      <p:graphicFrame>
        <p:nvGraphicFramePr>
          <p:cNvPr id="7" name="Content Placeholder 6">
            <a:extLst>
              <a:ext uri="{FF2B5EF4-FFF2-40B4-BE49-F238E27FC236}">
                <a16:creationId xmlns:a16="http://schemas.microsoft.com/office/drawing/2014/main" id="{C0159FB2-9B9B-E49E-14C8-A37A17BF45C3}"/>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rmAutofit/>
          </a:bodyPr>
          <a:lstStyle/>
          <a:p>
            <a:pPr algn="l">
              <a:buFont typeface="Arial" panose="020B0604020202020204" pitchFamily="34" charset="0"/>
              <a:buChar char="•"/>
            </a:pPr>
            <a:r>
              <a:rPr lang="en-US" sz="1400" b="0" i="0" dirty="0">
                <a:solidFill>
                  <a:srgbClr val="374151"/>
                </a:solidFill>
                <a:effectLst/>
                <a:latin typeface="Söhne"/>
              </a:rPr>
              <a:t>The Oil and Gas sector has the highest frequency of allotted Human Resources (40) in Q4, indicating a relatively larger workforce compared to other sectors.</a:t>
            </a:r>
          </a:p>
          <a:p>
            <a:pPr algn="l">
              <a:buFont typeface="Arial" panose="020B0604020202020204" pitchFamily="34" charset="0"/>
              <a:buChar char="•"/>
            </a:pPr>
            <a:r>
              <a:rPr lang="en-US" sz="1400" b="0" i="0" dirty="0">
                <a:solidFill>
                  <a:srgbClr val="374151"/>
                </a:solidFill>
                <a:effectLst/>
                <a:latin typeface="Söhne"/>
              </a:rPr>
              <a:t>The Retail sector and the Software sector both have a frequency of 30 allotted Human Resources in Q4.</a:t>
            </a:r>
          </a:p>
          <a:p>
            <a:pPr algn="l">
              <a:buFont typeface="Arial" panose="020B0604020202020204" pitchFamily="34" charset="0"/>
              <a:buChar char="•"/>
            </a:pPr>
            <a:r>
              <a:rPr lang="en-US" sz="1400" b="0" i="0" dirty="0">
                <a:solidFill>
                  <a:srgbClr val="374151"/>
                </a:solidFill>
                <a:effectLst/>
                <a:latin typeface="Söhne"/>
              </a:rPr>
              <a:t>The Pharma, Insurance, and Telecom sectors have varying frequencies of allotted Human Resources (25, 25, and 20 respectively) in Q4.</a:t>
            </a:r>
          </a:p>
          <a:p>
            <a:pPr marL="0" indent="0">
              <a:buNone/>
            </a:pPr>
            <a:endParaRPr lang="en-IN" sz="1400" dirty="0"/>
          </a:p>
        </p:txBody>
      </p:sp>
    </p:spTree>
    <p:extLst>
      <p:ext uri="{BB962C8B-B14F-4D97-AF65-F5344CB8AC3E}">
        <p14:creationId xmlns:p14="http://schemas.microsoft.com/office/powerpoint/2010/main" val="315547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normAutofit fontScale="90000"/>
          </a:bodyPr>
          <a:lstStyle/>
          <a:p>
            <a:r>
              <a:rPr lang="en-IN" dirty="0"/>
              <a:t>Quartile -  4 </a:t>
            </a:r>
            <a:r>
              <a:rPr lang="en-US" b="0" i="0" dirty="0">
                <a:solidFill>
                  <a:srgbClr val="374151"/>
                </a:solidFill>
                <a:effectLst/>
                <a:latin typeface="Söhne"/>
              </a:rPr>
              <a:t>Sector-wise Comparison of Sales Revenue:</a:t>
            </a:r>
            <a:br>
              <a:rPr lang="en-US" b="0" i="0" dirty="0">
                <a:solidFill>
                  <a:srgbClr val="374151"/>
                </a:solidFill>
                <a:effectLst/>
                <a:latin typeface="Söhne"/>
              </a:rPr>
            </a:br>
            <a:endParaRPr lang="en-IN" dirty="0"/>
          </a:p>
        </p:txBody>
      </p:sp>
      <p:graphicFrame>
        <p:nvGraphicFramePr>
          <p:cNvPr id="7" name="Content Placeholder 6">
            <a:extLst>
              <a:ext uri="{FF2B5EF4-FFF2-40B4-BE49-F238E27FC236}">
                <a16:creationId xmlns:a16="http://schemas.microsoft.com/office/drawing/2014/main" id="{C0159FB2-9B9B-E49E-14C8-A37A17BF45C3}"/>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rmAutofit/>
          </a:bodyPr>
          <a:lstStyle/>
          <a:p>
            <a:pPr algn="l">
              <a:buFont typeface="Arial" panose="020B0604020202020204" pitchFamily="34" charset="0"/>
              <a:buChar char="•"/>
            </a:pPr>
            <a:r>
              <a:rPr lang="en-US" sz="1400" b="0" i="0" dirty="0">
                <a:solidFill>
                  <a:srgbClr val="374151"/>
                </a:solidFill>
                <a:effectLst/>
                <a:latin typeface="Söhne"/>
              </a:rPr>
              <a:t>The Oil and Gas sector demonstrates the highest sales revenue in Q4, with an average of 95 units. This indicates a strong performance in generating revenue during this period.</a:t>
            </a:r>
          </a:p>
          <a:p>
            <a:pPr algn="l">
              <a:buFont typeface="Arial" panose="020B0604020202020204" pitchFamily="34" charset="0"/>
              <a:buChar char="•"/>
            </a:pPr>
            <a:r>
              <a:rPr lang="en-US" sz="1400" b="0" i="0" dirty="0">
                <a:solidFill>
                  <a:srgbClr val="374151"/>
                </a:solidFill>
                <a:effectLst/>
                <a:latin typeface="Söhne"/>
              </a:rPr>
              <a:t>The Pharma sector follows closely with an average of 70 units of sales revenue in Q4.</a:t>
            </a:r>
          </a:p>
          <a:p>
            <a:pPr algn="l">
              <a:buFont typeface="Arial" panose="020B0604020202020204" pitchFamily="34" charset="0"/>
              <a:buChar char="•"/>
            </a:pPr>
            <a:r>
              <a:rPr lang="en-US" sz="1400" b="0" i="0" dirty="0">
                <a:solidFill>
                  <a:srgbClr val="374151"/>
                </a:solidFill>
                <a:effectLst/>
                <a:latin typeface="Söhne"/>
              </a:rPr>
              <a:t>The Telecom sector shows a moderate sales revenue average of 45 units, while the Retail sector exhibits an average of 54 units in Q4.</a:t>
            </a:r>
          </a:p>
          <a:p>
            <a:pPr algn="l">
              <a:buFont typeface="Arial" panose="020B0604020202020204" pitchFamily="34" charset="0"/>
              <a:buChar char="•"/>
            </a:pPr>
            <a:r>
              <a:rPr lang="en-US" sz="1400" b="0" i="0" dirty="0">
                <a:solidFill>
                  <a:srgbClr val="374151"/>
                </a:solidFill>
                <a:effectLst/>
                <a:latin typeface="Söhne"/>
              </a:rPr>
              <a:t>The Insurance and Software sectors demonstrate lower sales revenue averages of 40 units and 50 units respectively in Q4.</a:t>
            </a:r>
          </a:p>
          <a:p>
            <a:pPr marL="0" indent="0">
              <a:buNone/>
            </a:pPr>
            <a:endParaRPr lang="en-IN" sz="1400" dirty="0"/>
          </a:p>
        </p:txBody>
      </p:sp>
    </p:spTree>
    <p:extLst>
      <p:ext uri="{BB962C8B-B14F-4D97-AF65-F5344CB8AC3E}">
        <p14:creationId xmlns:p14="http://schemas.microsoft.com/office/powerpoint/2010/main" val="260237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15BBE78-06D2-AFAF-0950-AC885F0A857D}"/>
              </a:ext>
            </a:extLst>
          </p:cNvPr>
          <p:cNvGraphicFramePr>
            <a:graphicFrameLocks noGrp="1"/>
          </p:cNvGraphicFramePr>
          <p:nvPr>
            <p:ph idx="1"/>
            <p:extLst>
              <p:ext uri="{D42A27DB-BD31-4B8C-83A1-F6EECF244321}">
                <p14:modId xmlns:p14="http://schemas.microsoft.com/office/powerpoint/2010/main" val="2382083308"/>
              </p:ext>
            </p:extLst>
          </p:nvPr>
        </p:nvGraphicFramePr>
        <p:xfrm>
          <a:off x="345903" y="1727201"/>
          <a:ext cx="8928099" cy="4076697"/>
        </p:xfrm>
        <a:graphic>
          <a:graphicData uri="http://schemas.openxmlformats.org/drawingml/2006/table">
            <a:tbl>
              <a:tblPr>
                <a:tableStyleId>{5C22544A-7EE6-4342-B048-85BDC9FD1C3A}</a:tableStyleId>
              </a:tblPr>
              <a:tblGrid>
                <a:gridCol w="1030525">
                  <a:extLst>
                    <a:ext uri="{9D8B030D-6E8A-4147-A177-3AD203B41FA5}">
                      <a16:colId xmlns:a16="http://schemas.microsoft.com/office/drawing/2014/main" val="2632836998"/>
                    </a:ext>
                  </a:extLst>
                </a:gridCol>
                <a:gridCol w="1039894">
                  <a:extLst>
                    <a:ext uri="{9D8B030D-6E8A-4147-A177-3AD203B41FA5}">
                      <a16:colId xmlns:a16="http://schemas.microsoft.com/office/drawing/2014/main" val="4029157097"/>
                    </a:ext>
                  </a:extLst>
                </a:gridCol>
                <a:gridCol w="927473">
                  <a:extLst>
                    <a:ext uri="{9D8B030D-6E8A-4147-A177-3AD203B41FA5}">
                      <a16:colId xmlns:a16="http://schemas.microsoft.com/office/drawing/2014/main" val="2926594419"/>
                    </a:ext>
                  </a:extLst>
                </a:gridCol>
                <a:gridCol w="997737">
                  <a:extLst>
                    <a:ext uri="{9D8B030D-6E8A-4147-A177-3AD203B41FA5}">
                      <a16:colId xmlns:a16="http://schemas.microsoft.com/office/drawing/2014/main" val="126673743"/>
                    </a:ext>
                  </a:extLst>
                </a:gridCol>
                <a:gridCol w="1222578">
                  <a:extLst>
                    <a:ext uri="{9D8B030D-6E8A-4147-A177-3AD203B41FA5}">
                      <a16:colId xmlns:a16="http://schemas.microsoft.com/office/drawing/2014/main" val="3235107819"/>
                    </a:ext>
                  </a:extLst>
                </a:gridCol>
                <a:gridCol w="899368">
                  <a:extLst>
                    <a:ext uri="{9D8B030D-6E8A-4147-A177-3AD203B41FA5}">
                      <a16:colId xmlns:a16="http://schemas.microsoft.com/office/drawing/2014/main" val="3396032509"/>
                    </a:ext>
                  </a:extLst>
                </a:gridCol>
                <a:gridCol w="899368">
                  <a:extLst>
                    <a:ext uri="{9D8B030D-6E8A-4147-A177-3AD203B41FA5}">
                      <a16:colId xmlns:a16="http://schemas.microsoft.com/office/drawing/2014/main" val="3434232032"/>
                    </a:ext>
                  </a:extLst>
                </a:gridCol>
                <a:gridCol w="899368">
                  <a:extLst>
                    <a:ext uri="{9D8B030D-6E8A-4147-A177-3AD203B41FA5}">
                      <a16:colId xmlns:a16="http://schemas.microsoft.com/office/drawing/2014/main" val="1350880078"/>
                    </a:ext>
                  </a:extLst>
                </a:gridCol>
                <a:gridCol w="1011788">
                  <a:extLst>
                    <a:ext uri="{9D8B030D-6E8A-4147-A177-3AD203B41FA5}">
                      <a16:colId xmlns:a16="http://schemas.microsoft.com/office/drawing/2014/main" val="2661684052"/>
                    </a:ext>
                  </a:extLst>
                </a:gridCol>
              </a:tblGrid>
              <a:tr h="837552">
                <a:tc>
                  <a:txBody>
                    <a:bodyPr/>
                    <a:lstStyle/>
                    <a:p>
                      <a:pPr algn="ctr" fontAlgn="ctr"/>
                      <a:r>
                        <a:rPr lang="en-IN" sz="1100" u="none" strike="noStrike" dirty="0">
                          <a:solidFill>
                            <a:schemeClr val="tx1"/>
                          </a:solidFill>
                          <a:effectLst/>
                        </a:rPr>
                        <a:t>Area/Sector</a:t>
                      </a:r>
                      <a:endParaRPr lang="en-IN" sz="1100" b="1"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gridSpan="4">
                  <a:txBody>
                    <a:bodyPr/>
                    <a:lstStyle/>
                    <a:p>
                      <a:pPr algn="ctr" fontAlgn="b"/>
                      <a:r>
                        <a:rPr lang="en-US" sz="1100" u="none" strike="noStrike" dirty="0">
                          <a:solidFill>
                            <a:schemeClr val="tx1"/>
                          </a:solidFill>
                          <a:effectLst/>
                        </a:rPr>
                        <a:t>No. of allotted Human Resources (Decision Scientists)</a:t>
                      </a:r>
                      <a:endParaRPr lang="en-US" sz="1100" b="1"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u="none" strike="noStrike" dirty="0">
                          <a:solidFill>
                            <a:schemeClr val="tx1"/>
                          </a:solidFill>
                          <a:effectLst/>
                        </a:rPr>
                        <a:t>Sales revenue in $ '000</a:t>
                      </a:r>
                      <a:endParaRPr lang="en-IN" sz="1100" b="1"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39760450"/>
                  </a:ext>
                </a:extLst>
              </a:tr>
              <a:tr h="462735">
                <a:tc>
                  <a:txBody>
                    <a:bodyPr/>
                    <a:lstStyle/>
                    <a:p>
                      <a:pPr algn="ctr" fontAlgn="b"/>
                      <a:r>
                        <a:rPr lang="en-IN" sz="1100" u="none" strike="noStrike" dirty="0">
                          <a:solidFill>
                            <a:schemeClr val="tx1"/>
                          </a:solidFill>
                          <a:effectLst/>
                        </a:rPr>
                        <a:t> </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ctr"/>
                      <a:r>
                        <a:rPr lang="en-IN" sz="1100" u="none" strike="noStrike" dirty="0">
                          <a:solidFill>
                            <a:schemeClr val="tx1"/>
                          </a:solidFill>
                          <a:effectLst/>
                        </a:rPr>
                        <a:t>Q1</a:t>
                      </a:r>
                      <a:endParaRPr lang="en-IN" sz="1100" b="1"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ctr"/>
                      <a:r>
                        <a:rPr lang="en-IN" sz="1100" u="none" strike="noStrike">
                          <a:solidFill>
                            <a:schemeClr val="tx1"/>
                          </a:solidFill>
                          <a:effectLst/>
                        </a:rPr>
                        <a:t>Q2</a:t>
                      </a:r>
                      <a:endParaRPr lang="en-IN" sz="1100" b="1"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ctr"/>
                      <a:r>
                        <a:rPr lang="en-IN" sz="1100" u="none" strike="noStrike">
                          <a:solidFill>
                            <a:schemeClr val="tx1"/>
                          </a:solidFill>
                          <a:effectLst/>
                        </a:rPr>
                        <a:t>Q3</a:t>
                      </a:r>
                      <a:endParaRPr lang="en-IN" sz="1100" b="1"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ctr"/>
                      <a:r>
                        <a:rPr lang="en-IN" sz="1100" u="none" strike="noStrike">
                          <a:solidFill>
                            <a:schemeClr val="tx1"/>
                          </a:solidFill>
                          <a:effectLst/>
                        </a:rPr>
                        <a:t>Q4</a:t>
                      </a:r>
                      <a:endParaRPr lang="en-IN" sz="1100" b="1"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ctr"/>
                      <a:r>
                        <a:rPr lang="en-IN" sz="1100" u="none" strike="noStrike">
                          <a:solidFill>
                            <a:schemeClr val="tx1"/>
                          </a:solidFill>
                          <a:effectLst/>
                        </a:rPr>
                        <a:t>Q1 </a:t>
                      </a:r>
                      <a:endParaRPr lang="en-IN" sz="1100" b="1"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ctr"/>
                      <a:r>
                        <a:rPr lang="en-IN" sz="1100" u="none" strike="noStrike">
                          <a:solidFill>
                            <a:schemeClr val="tx1"/>
                          </a:solidFill>
                          <a:effectLst/>
                        </a:rPr>
                        <a:t>Q2</a:t>
                      </a:r>
                      <a:endParaRPr lang="en-IN" sz="1100" b="1"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ctr"/>
                      <a:r>
                        <a:rPr lang="en-IN" sz="1100" u="none" strike="noStrike">
                          <a:solidFill>
                            <a:schemeClr val="tx1"/>
                          </a:solidFill>
                          <a:effectLst/>
                        </a:rPr>
                        <a:t>Q3 </a:t>
                      </a:r>
                      <a:endParaRPr lang="en-IN" sz="1100" b="1"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ctr"/>
                      <a:r>
                        <a:rPr lang="en-IN" sz="1100" u="none" strike="noStrike">
                          <a:solidFill>
                            <a:schemeClr val="tx1"/>
                          </a:solidFill>
                          <a:effectLst/>
                        </a:rPr>
                        <a:t>Q4</a:t>
                      </a:r>
                      <a:endParaRPr lang="en-IN" sz="1100" b="1"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262074222"/>
                  </a:ext>
                </a:extLst>
              </a:tr>
              <a:tr h="462735">
                <a:tc>
                  <a:txBody>
                    <a:bodyPr/>
                    <a:lstStyle/>
                    <a:p>
                      <a:pPr algn="ctr" fontAlgn="ctr"/>
                      <a:r>
                        <a:rPr lang="en-IN" sz="1100" u="none" strike="noStrike">
                          <a:solidFill>
                            <a:schemeClr val="tx1"/>
                          </a:solidFill>
                          <a:effectLst/>
                        </a:rPr>
                        <a:t>Retail</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30</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30</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30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30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52</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44</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42</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54</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1738913446"/>
                  </a:ext>
                </a:extLst>
              </a:tr>
              <a:tr h="462735">
                <a:tc>
                  <a:txBody>
                    <a:bodyPr/>
                    <a:lstStyle/>
                    <a:p>
                      <a:pPr algn="ctr" fontAlgn="ctr"/>
                      <a:r>
                        <a:rPr lang="en-IN" sz="1100" u="none" strike="noStrike">
                          <a:solidFill>
                            <a:schemeClr val="tx1"/>
                          </a:solidFill>
                          <a:effectLst/>
                        </a:rPr>
                        <a:t>Pharma</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10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15</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25</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25</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17</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60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64</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70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961159039"/>
                  </a:ext>
                </a:extLst>
              </a:tr>
              <a:tr h="462735">
                <a:tc>
                  <a:txBody>
                    <a:bodyPr/>
                    <a:lstStyle/>
                    <a:p>
                      <a:pPr algn="ctr" fontAlgn="ctr"/>
                      <a:r>
                        <a:rPr lang="en-IN" sz="1100" u="none" strike="noStrike">
                          <a:solidFill>
                            <a:schemeClr val="tx1"/>
                          </a:solidFill>
                          <a:effectLst/>
                        </a:rPr>
                        <a:t>Insurance</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55</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55</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55</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25</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70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77</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79</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40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287633340"/>
                  </a:ext>
                </a:extLst>
              </a:tr>
              <a:tr h="462735">
                <a:tc>
                  <a:txBody>
                    <a:bodyPr/>
                    <a:lstStyle/>
                    <a:p>
                      <a:pPr algn="ctr" fontAlgn="ctr"/>
                      <a:r>
                        <a:rPr lang="en-IN" sz="1100" u="none" strike="noStrike">
                          <a:solidFill>
                            <a:schemeClr val="tx1"/>
                          </a:solidFill>
                          <a:effectLst/>
                        </a:rPr>
                        <a:t>Oil and Gas</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30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30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35</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40</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88</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100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100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95</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1956360942"/>
                  </a:ext>
                </a:extLst>
              </a:tr>
              <a:tr h="462735">
                <a:tc>
                  <a:txBody>
                    <a:bodyPr/>
                    <a:lstStyle/>
                    <a:p>
                      <a:pPr algn="ctr" fontAlgn="ctr"/>
                      <a:r>
                        <a:rPr lang="en-IN" sz="1100" u="none" strike="noStrike">
                          <a:solidFill>
                            <a:schemeClr val="tx1"/>
                          </a:solidFill>
                          <a:effectLst/>
                        </a:rPr>
                        <a:t>Telecom</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15</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15</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15</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20</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35</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41</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40</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45</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459199129"/>
                  </a:ext>
                </a:extLst>
              </a:tr>
              <a:tr h="462735">
                <a:tc>
                  <a:txBody>
                    <a:bodyPr/>
                    <a:lstStyle/>
                    <a:p>
                      <a:pPr algn="ctr" fontAlgn="ctr"/>
                      <a:r>
                        <a:rPr lang="en-IN" sz="1100" u="none" strike="noStrike">
                          <a:solidFill>
                            <a:schemeClr val="tx1"/>
                          </a:solidFill>
                          <a:effectLst/>
                        </a:rPr>
                        <a:t>Software</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25</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25</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30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30</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43</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a:solidFill>
                            <a:schemeClr val="tx1"/>
                          </a:solidFill>
                          <a:effectLst/>
                        </a:rPr>
                        <a:t>47</a:t>
                      </a:r>
                      <a:endParaRPr lang="en-IN" sz="1100" b="0" i="0" u="none" strike="noStrike">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50</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tc>
                  <a:txBody>
                    <a:bodyPr/>
                    <a:lstStyle/>
                    <a:p>
                      <a:pPr algn="ctr" fontAlgn="b"/>
                      <a:r>
                        <a:rPr lang="en-IN" sz="1100" u="none" strike="noStrike" dirty="0">
                          <a:solidFill>
                            <a:schemeClr val="tx1"/>
                          </a:solidFill>
                          <a:effectLst/>
                        </a:rPr>
                        <a:t>50</a:t>
                      </a:r>
                      <a:endParaRPr lang="en-IN" sz="1100" b="0" i="0" u="none" strike="noStrike" dirty="0">
                        <a:solidFill>
                          <a:schemeClr val="tx1"/>
                        </a:solidFill>
                        <a:effectLst/>
                        <a:latin typeface="Calibri" panose="020F0502020204030204" pitchFamily="34" charset="0"/>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1147090404"/>
                  </a:ext>
                </a:extLst>
              </a:tr>
            </a:tbl>
          </a:graphicData>
        </a:graphic>
      </p:graphicFrame>
    </p:spTree>
    <p:extLst>
      <p:ext uri="{BB962C8B-B14F-4D97-AF65-F5344CB8AC3E}">
        <p14:creationId xmlns:p14="http://schemas.microsoft.com/office/powerpoint/2010/main" val="92123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7CC9-93B5-272B-4E3B-C591BF00F95C}"/>
              </a:ext>
            </a:extLst>
          </p:cNvPr>
          <p:cNvSpPr>
            <a:spLocks noGrp="1"/>
          </p:cNvSpPr>
          <p:nvPr>
            <p:ph type="title"/>
          </p:nvPr>
        </p:nvSpPr>
        <p:spPr/>
        <p:txBody>
          <a:bodyPr/>
          <a:lstStyle/>
          <a:p>
            <a:r>
              <a:rPr lang="en-IN" dirty="0"/>
              <a:t>Hypothesis</a:t>
            </a:r>
          </a:p>
        </p:txBody>
      </p:sp>
      <p:sp>
        <p:nvSpPr>
          <p:cNvPr id="3" name="Content Placeholder 2">
            <a:extLst>
              <a:ext uri="{FF2B5EF4-FFF2-40B4-BE49-F238E27FC236}">
                <a16:creationId xmlns:a16="http://schemas.microsoft.com/office/drawing/2014/main" id="{23419480-D73D-F045-BC94-FF571031C08F}"/>
              </a:ext>
            </a:extLst>
          </p:cNvPr>
          <p:cNvSpPr>
            <a:spLocks noGrp="1"/>
          </p:cNvSpPr>
          <p:nvPr>
            <p:ph idx="1"/>
          </p:nvPr>
        </p:nvSpPr>
        <p:spPr/>
        <p:txBody>
          <a:bodyPr/>
          <a:lstStyle/>
          <a:p>
            <a:r>
              <a:rPr lang="en-US" b="0" i="0" dirty="0">
                <a:solidFill>
                  <a:srgbClr val="374151"/>
                </a:solidFill>
                <a:effectLst/>
                <a:latin typeface="Söhne"/>
              </a:rPr>
              <a:t>Hypothesis 1: Resource Allocation Impact on Sales Revenue:</a:t>
            </a:r>
          </a:p>
          <a:p>
            <a:r>
              <a:rPr lang="en-US" b="0" i="0" dirty="0">
                <a:solidFill>
                  <a:srgbClr val="374151"/>
                </a:solidFill>
                <a:effectLst/>
                <a:latin typeface="Söhne"/>
              </a:rPr>
              <a:t>Hypothesis 2: Varied Sales Revenue in the Insurance Sector:</a:t>
            </a:r>
            <a:endParaRPr lang="en-US" dirty="0">
              <a:solidFill>
                <a:srgbClr val="374151"/>
              </a:solidFill>
              <a:latin typeface="Söhne"/>
            </a:endParaRPr>
          </a:p>
          <a:p>
            <a:r>
              <a:rPr lang="en-US" b="0" i="0" dirty="0">
                <a:solidFill>
                  <a:srgbClr val="374151"/>
                </a:solidFill>
                <a:effectLst/>
                <a:latin typeface="Söhne"/>
              </a:rPr>
              <a:t>Hypothesis 3: Sales Revenue per Resource Efficiency</a:t>
            </a:r>
          </a:p>
          <a:p>
            <a:r>
              <a:rPr lang="en-US" b="0" i="0" dirty="0">
                <a:solidFill>
                  <a:srgbClr val="374151"/>
                </a:solidFill>
                <a:effectLst/>
                <a:latin typeface="Söhne"/>
              </a:rPr>
              <a:t>Hypothesis 4: Impact of Sales Revenue on Resource Allocation</a:t>
            </a:r>
            <a:endParaRPr lang="en-US" dirty="0">
              <a:solidFill>
                <a:srgbClr val="374151"/>
              </a:solidFill>
              <a:latin typeface="Söhne"/>
            </a:endParaRPr>
          </a:p>
          <a:p>
            <a:r>
              <a:rPr lang="en-US" b="0" i="0" dirty="0">
                <a:solidFill>
                  <a:srgbClr val="374151"/>
                </a:solidFill>
                <a:effectLst/>
                <a:latin typeface="Söhne"/>
              </a:rPr>
              <a:t>Hypothesis 5: Sector-specific Revenue Patterns</a:t>
            </a:r>
          </a:p>
          <a:p>
            <a:r>
              <a:rPr lang="en-US" b="0" i="0" dirty="0">
                <a:solidFill>
                  <a:srgbClr val="374151"/>
                </a:solidFill>
                <a:effectLst/>
                <a:latin typeface="Söhne"/>
              </a:rPr>
              <a:t>Hypothesis 6: Resource Allocation Efficiency</a:t>
            </a:r>
            <a:endParaRPr lang="en-IN" dirty="0"/>
          </a:p>
        </p:txBody>
      </p:sp>
    </p:spTree>
    <p:extLst>
      <p:ext uri="{BB962C8B-B14F-4D97-AF65-F5344CB8AC3E}">
        <p14:creationId xmlns:p14="http://schemas.microsoft.com/office/powerpoint/2010/main" val="315562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77FA-E82C-CDCB-9936-3EDBC685B182}"/>
              </a:ext>
            </a:extLst>
          </p:cNvPr>
          <p:cNvSpPr>
            <a:spLocks noGrp="1"/>
          </p:cNvSpPr>
          <p:nvPr>
            <p:ph type="title"/>
          </p:nvPr>
        </p:nvSpPr>
        <p:spPr/>
        <p:txBody>
          <a:bodyPr>
            <a:noAutofit/>
          </a:bodyPr>
          <a:lstStyle/>
          <a:p>
            <a:r>
              <a:rPr lang="en-US" b="0" i="0" dirty="0">
                <a:solidFill>
                  <a:srgbClr val="374151"/>
                </a:solidFill>
                <a:effectLst/>
                <a:latin typeface="Söhne"/>
              </a:rPr>
              <a:t>Hypothesis 1: Resource Allocation Impact on Sales Revenue:</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F9622D24-66EE-C314-6F03-60A11D1EC1C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The hypothesis suggests that the number of allotted Human Resources (Decision Scientists) has a positive impact on sales revenue.</a:t>
            </a:r>
          </a:p>
          <a:p>
            <a:pPr algn="l">
              <a:buFont typeface="Arial" panose="020B0604020202020204" pitchFamily="34" charset="0"/>
              <a:buChar char="•"/>
            </a:pPr>
            <a:r>
              <a:rPr lang="en-US" b="0" i="0" dirty="0">
                <a:solidFill>
                  <a:srgbClr val="374151"/>
                </a:solidFill>
                <a:effectLst/>
                <a:latin typeface="Söhne"/>
              </a:rPr>
              <a:t>As we observe in the table, sectors such as Retail, Oil and Gas, and Telecom show a consistent increase in sales revenue as the number of allotted Human Resources increases.</a:t>
            </a:r>
          </a:p>
          <a:p>
            <a:pPr algn="l">
              <a:buFont typeface="Arial" panose="020B0604020202020204" pitchFamily="34" charset="0"/>
              <a:buChar char="•"/>
            </a:pPr>
            <a:r>
              <a:rPr lang="en-US" b="0" i="0" dirty="0">
                <a:solidFill>
                  <a:srgbClr val="374151"/>
                </a:solidFill>
                <a:effectLst/>
                <a:latin typeface="Söhne"/>
              </a:rPr>
              <a:t>Conversely, in the Pharma sector, where the number of allotted Human Resources increases from 0 to 10, there is a significant increase in sales revenue.</a:t>
            </a:r>
          </a:p>
          <a:p>
            <a:pPr marL="0" indent="0">
              <a:buNone/>
            </a:pPr>
            <a:endParaRPr lang="en-IN" dirty="0"/>
          </a:p>
        </p:txBody>
      </p:sp>
    </p:spTree>
    <p:extLst>
      <p:ext uri="{BB962C8B-B14F-4D97-AF65-F5344CB8AC3E}">
        <p14:creationId xmlns:p14="http://schemas.microsoft.com/office/powerpoint/2010/main" val="3106706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77FA-E82C-CDCB-9936-3EDBC685B182}"/>
              </a:ext>
            </a:extLst>
          </p:cNvPr>
          <p:cNvSpPr>
            <a:spLocks noGrp="1"/>
          </p:cNvSpPr>
          <p:nvPr>
            <p:ph type="title"/>
          </p:nvPr>
        </p:nvSpPr>
        <p:spPr/>
        <p:txBody>
          <a:bodyPr>
            <a:normAutofit/>
          </a:bodyPr>
          <a:lstStyle/>
          <a:p>
            <a:r>
              <a:rPr lang="en-US" b="0" i="0" dirty="0">
                <a:solidFill>
                  <a:srgbClr val="374151"/>
                </a:solidFill>
                <a:effectLst/>
                <a:latin typeface="Söhne"/>
              </a:rPr>
              <a:t>Hypothesis 2: Varied Sales Revenue in the Insurance Sector:</a:t>
            </a:r>
            <a:endParaRPr lang="en-IN" dirty="0"/>
          </a:p>
        </p:txBody>
      </p:sp>
      <p:sp>
        <p:nvSpPr>
          <p:cNvPr id="3" name="Content Placeholder 2">
            <a:extLst>
              <a:ext uri="{FF2B5EF4-FFF2-40B4-BE49-F238E27FC236}">
                <a16:creationId xmlns:a16="http://schemas.microsoft.com/office/drawing/2014/main" id="{F9622D24-66EE-C314-6F03-60A11D1EC1C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The hypothesis proposes that there are potential factors within the Insurance sector that affect sales revenue.</a:t>
            </a:r>
          </a:p>
          <a:p>
            <a:pPr algn="l">
              <a:buFont typeface="Arial" panose="020B0604020202020204" pitchFamily="34" charset="0"/>
              <a:buChar char="•"/>
            </a:pPr>
            <a:r>
              <a:rPr lang="en-US" b="0" i="0" dirty="0">
                <a:solidFill>
                  <a:srgbClr val="374151"/>
                </a:solidFill>
                <a:effectLst/>
                <a:latin typeface="Söhne"/>
              </a:rPr>
              <a:t>We can observe that the Insurance sector exhibits variations in sales revenue across quarters.</a:t>
            </a:r>
          </a:p>
          <a:p>
            <a:pPr algn="l">
              <a:buFont typeface="Arial" panose="020B0604020202020204" pitchFamily="34" charset="0"/>
              <a:buChar char="•"/>
            </a:pPr>
            <a:r>
              <a:rPr lang="en-US" b="0" i="0" dirty="0">
                <a:solidFill>
                  <a:srgbClr val="374151"/>
                </a:solidFill>
                <a:effectLst/>
                <a:latin typeface="Söhne"/>
              </a:rPr>
              <a:t>In particular, the Insurance sector shows zero sales revenue in Q4 for some entries, which might indicate specific circumstances affecting revenue generation.</a:t>
            </a:r>
          </a:p>
          <a:p>
            <a:pPr marL="0" indent="0">
              <a:buNone/>
            </a:pPr>
            <a:endParaRPr lang="en-IN" dirty="0"/>
          </a:p>
        </p:txBody>
      </p:sp>
    </p:spTree>
    <p:extLst>
      <p:ext uri="{BB962C8B-B14F-4D97-AF65-F5344CB8AC3E}">
        <p14:creationId xmlns:p14="http://schemas.microsoft.com/office/powerpoint/2010/main" val="329140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77FA-E82C-CDCB-9936-3EDBC685B182}"/>
              </a:ext>
            </a:extLst>
          </p:cNvPr>
          <p:cNvSpPr>
            <a:spLocks noGrp="1"/>
          </p:cNvSpPr>
          <p:nvPr>
            <p:ph type="title"/>
          </p:nvPr>
        </p:nvSpPr>
        <p:spPr/>
        <p:txBody>
          <a:bodyPr>
            <a:normAutofit/>
          </a:bodyPr>
          <a:lstStyle/>
          <a:p>
            <a:r>
              <a:rPr lang="en-US" b="0" i="0" dirty="0">
                <a:solidFill>
                  <a:srgbClr val="374151"/>
                </a:solidFill>
                <a:effectLst/>
                <a:latin typeface="Söhne"/>
              </a:rPr>
              <a:t>Hypothesis 3: Sales Revenue per Resource Efficiency:</a:t>
            </a:r>
            <a:endParaRPr lang="en-IN" dirty="0"/>
          </a:p>
        </p:txBody>
      </p:sp>
      <p:sp>
        <p:nvSpPr>
          <p:cNvPr id="3" name="Content Placeholder 2">
            <a:extLst>
              <a:ext uri="{FF2B5EF4-FFF2-40B4-BE49-F238E27FC236}">
                <a16:creationId xmlns:a16="http://schemas.microsoft.com/office/drawing/2014/main" id="{F9622D24-66EE-C314-6F03-60A11D1EC1C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The hypothesis suggests that sectors with higher sales revenue per resource are more efficient in revenue generation.</a:t>
            </a:r>
          </a:p>
          <a:p>
            <a:pPr algn="l">
              <a:buFont typeface="Arial" panose="020B0604020202020204" pitchFamily="34" charset="0"/>
              <a:buChar char="•"/>
            </a:pPr>
            <a:r>
              <a:rPr lang="en-US" b="0" i="0" dirty="0">
                <a:solidFill>
                  <a:srgbClr val="374151"/>
                </a:solidFill>
                <a:effectLst/>
                <a:latin typeface="Söhne"/>
              </a:rPr>
              <a:t>Sectors such as Oil and Gas and Telecom demonstrate relatively high sales revenue per resource across quarters.</a:t>
            </a:r>
          </a:p>
          <a:p>
            <a:pPr algn="l">
              <a:buFont typeface="Arial" panose="020B0604020202020204" pitchFamily="34" charset="0"/>
              <a:buChar char="•"/>
            </a:pPr>
            <a:r>
              <a:rPr lang="en-US" b="0" i="0" dirty="0">
                <a:solidFill>
                  <a:srgbClr val="374151"/>
                </a:solidFill>
                <a:effectLst/>
                <a:latin typeface="Söhne"/>
              </a:rPr>
              <a:t>Conversely, the Insurance sector exhibits lower sales revenue per resource in several entries, indicating potential areas for improvement in resource allocation or revenue generation strategies.</a:t>
            </a:r>
          </a:p>
          <a:p>
            <a:pPr marL="0" indent="0">
              <a:buNone/>
            </a:pPr>
            <a:endParaRPr lang="en-IN" dirty="0"/>
          </a:p>
        </p:txBody>
      </p:sp>
    </p:spTree>
    <p:extLst>
      <p:ext uri="{BB962C8B-B14F-4D97-AF65-F5344CB8AC3E}">
        <p14:creationId xmlns:p14="http://schemas.microsoft.com/office/powerpoint/2010/main" val="1463995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77FA-E82C-CDCB-9936-3EDBC685B182}"/>
              </a:ext>
            </a:extLst>
          </p:cNvPr>
          <p:cNvSpPr>
            <a:spLocks noGrp="1"/>
          </p:cNvSpPr>
          <p:nvPr>
            <p:ph type="title"/>
          </p:nvPr>
        </p:nvSpPr>
        <p:spPr/>
        <p:txBody>
          <a:bodyPr>
            <a:normAutofit/>
          </a:bodyPr>
          <a:lstStyle/>
          <a:p>
            <a:r>
              <a:rPr lang="en-US" b="0" i="0" dirty="0">
                <a:solidFill>
                  <a:srgbClr val="374151"/>
                </a:solidFill>
                <a:effectLst/>
                <a:latin typeface="Söhne"/>
              </a:rPr>
              <a:t>Hypothesis 4: Impact of Sales Revenue on Resource Allocation:</a:t>
            </a:r>
            <a:endParaRPr lang="en-IN" dirty="0"/>
          </a:p>
        </p:txBody>
      </p:sp>
      <p:sp>
        <p:nvSpPr>
          <p:cNvPr id="3" name="Content Placeholder 2">
            <a:extLst>
              <a:ext uri="{FF2B5EF4-FFF2-40B4-BE49-F238E27FC236}">
                <a16:creationId xmlns:a16="http://schemas.microsoft.com/office/drawing/2014/main" id="{F9622D24-66EE-C314-6F03-60A11D1EC1C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This hypothesis suggests that higher sales revenue leads to increased resource allocation in subsequent quarters.</a:t>
            </a:r>
          </a:p>
          <a:p>
            <a:pPr algn="l">
              <a:buFont typeface="Arial" panose="020B0604020202020204" pitchFamily="34" charset="0"/>
              <a:buChar char="•"/>
            </a:pPr>
            <a:r>
              <a:rPr lang="en-US" b="0" i="0" dirty="0">
                <a:solidFill>
                  <a:srgbClr val="374151"/>
                </a:solidFill>
                <a:effectLst/>
                <a:latin typeface="Söhne"/>
              </a:rPr>
              <a:t>For example, in the Retail sector, the sales revenue increases from Q1 to Q2, and the number of allotted Human Resources remains constant at 10. This implies that the sector may have found an optimal resource allocation for its revenue generation.</a:t>
            </a:r>
          </a:p>
          <a:p>
            <a:pPr algn="l">
              <a:buFont typeface="Arial" panose="020B0604020202020204" pitchFamily="34" charset="0"/>
              <a:buChar char="•"/>
            </a:pPr>
            <a:r>
              <a:rPr lang="en-US" b="0" i="0" dirty="0">
                <a:solidFill>
                  <a:srgbClr val="374151"/>
                </a:solidFill>
                <a:effectLst/>
                <a:latin typeface="Söhne"/>
              </a:rPr>
              <a:t>Similarly, in the Oil and Gas sector, where sales revenue is consistently high, the number of allotted Human Resources remains stable across quarters.</a:t>
            </a:r>
          </a:p>
        </p:txBody>
      </p:sp>
    </p:spTree>
    <p:extLst>
      <p:ext uri="{BB962C8B-B14F-4D97-AF65-F5344CB8AC3E}">
        <p14:creationId xmlns:p14="http://schemas.microsoft.com/office/powerpoint/2010/main" val="115889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normAutofit fontScale="90000"/>
          </a:bodyPr>
          <a:lstStyle/>
          <a:p>
            <a:r>
              <a:rPr lang="en-IN" dirty="0"/>
              <a:t>Quartile -  1 </a:t>
            </a:r>
            <a:r>
              <a:rPr lang="en-US" b="0" i="0" dirty="0">
                <a:solidFill>
                  <a:srgbClr val="374151"/>
                </a:solidFill>
                <a:effectLst/>
                <a:latin typeface="Söhne"/>
              </a:rPr>
              <a:t>Relationship between Human Resources and Sales Revenue:</a:t>
            </a:r>
            <a:br>
              <a:rPr lang="en-US" b="0" i="0" dirty="0">
                <a:solidFill>
                  <a:srgbClr val="374151"/>
                </a:solidFill>
                <a:effectLst/>
                <a:latin typeface="Söhne"/>
              </a:rPr>
            </a:br>
            <a:endParaRPr lang="en-IN" dirty="0"/>
          </a:p>
        </p:txBody>
      </p:sp>
      <p:graphicFrame>
        <p:nvGraphicFramePr>
          <p:cNvPr id="5" name="Content Placeholder 4">
            <a:extLst>
              <a:ext uri="{FF2B5EF4-FFF2-40B4-BE49-F238E27FC236}">
                <a16:creationId xmlns:a16="http://schemas.microsoft.com/office/drawing/2014/main" id="{E3577559-8589-BE31-0C5E-BCD2C8166C36}"/>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rmAutofit fontScale="77500" lnSpcReduction="20000"/>
          </a:bodyPr>
          <a:lstStyle/>
          <a:p>
            <a:pPr algn="l">
              <a:buFont typeface="Arial" panose="020B0604020202020204" pitchFamily="34" charset="0"/>
              <a:buChar char="•"/>
            </a:pPr>
            <a:r>
              <a:rPr lang="en-US" b="0" i="0" dirty="0">
                <a:solidFill>
                  <a:srgbClr val="374151"/>
                </a:solidFill>
                <a:effectLst/>
                <a:latin typeface="Söhne"/>
              </a:rPr>
              <a:t>In the Retail sector, an average of 1.73 units of sales revenue is generated per human resource in Q1.</a:t>
            </a:r>
          </a:p>
          <a:p>
            <a:pPr algn="l">
              <a:buFont typeface="Arial" panose="020B0604020202020204" pitchFamily="34" charset="0"/>
              <a:buChar char="•"/>
            </a:pPr>
            <a:r>
              <a:rPr lang="en-US" b="0" i="0" dirty="0">
                <a:solidFill>
                  <a:srgbClr val="374151"/>
                </a:solidFill>
                <a:effectLst/>
                <a:latin typeface="Söhne"/>
              </a:rPr>
              <a:t>The Pharma sector generates slightly higher sales revenue per human resource in Q1, with an average of 1.7 units.</a:t>
            </a:r>
          </a:p>
          <a:p>
            <a:pPr algn="l">
              <a:buFont typeface="Arial" panose="020B0604020202020204" pitchFamily="34" charset="0"/>
              <a:buChar char="•"/>
            </a:pPr>
            <a:r>
              <a:rPr lang="en-US" b="0" i="0" dirty="0">
                <a:solidFill>
                  <a:srgbClr val="374151"/>
                </a:solidFill>
                <a:effectLst/>
                <a:latin typeface="Söhne"/>
              </a:rPr>
              <a:t>The Insurance sector has a lower sales revenue per human resource, with an average of 1.27 units in Q1.</a:t>
            </a:r>
          </a:p>
          <a:p>
            <a:pPr algn="l">
              <a:buFont typeface="Arial" panose="020B0604020202020204" pitchFamily="34" charset="0"/>
              <a:buChar char="•"/>
            </a:pPr>
            <a:r>
              <a:rPr lang="en-US" b="0" i="0" dirty="0">
                <a:solidFill>
                  <a:srgbClr val="374151"/>
                </a:solidFill>
                <a:effectLst/>
                <a:latin typeface="Söhne"/>
              </a:rPr>
              <a:t>The Oil and Gas sector shows a higher sales revenue per human resource in Q1, with an average of 2.93 units.</a:t>
            </a:r>
          </a:p>
          <a:p>
            <a:pPr algn="l">
              <a:buFont typeface="Arial" panose="020B0604020202020204" pitchFamily="34" charset="0"/>
              <a:buChar char="•"/>
            </a:pPr>
            <a:r>
              <a:rPr lang="en-US" b="0" i="0" dirty="0">
                <a:solidFill>
                  <a:srgbClr val="374151"/>
                </a:solidFill>
                <a:effectLst/>
                <a:latin typeface="Söhne"/>
              </a:rPr>
              <a:t>Similarly, the Telecom sector exhibits a higher average of 2.33 units of sales revenue per human resource in Q1.</a:t>
            </a:r>
          </a:p>
          <a:p>
            <a:pPr algn="l">
              <a:buFont typeface="Arial" panose="020B0604020202020204" pitchFamily="34" charset="0"/>
              <a:buChar char="•"/>
            </a:pPr>
            <a:r>
              <a:rPr lang="en-US" b="0" i="0" dirty="0">
                <a:solidFill>
                  <a:srgbClr val="374151"/>
                </a:solidFill>
                <a:effectLst/>
                <a:latin typeface="Söhne"/>
              </a:rPr>
              <a:t>The Software sector generates an average of 1.72 units of sales revenue per human resource in Q1.</a:t>
            </a:r>
          </a:p>
          <a:p>
            <a:pPr marL="0" indent="0">
              <a:buNone/>
            </a:pPr>
            <a:endParaRPr lang="en-IN" dirty="0"/>
          </a:p>
        </p:txBody>
      </p:sp>
    </p:spTree>
    <p:extLst>
      <p:ext uri="{BB962C8B-B14F-4D97-AF65-F5344CB8AC3E}">
        <p14:creationId xmlns:p14="http://schemas.microsoft.com/office/powerpoint/2010/main" val="2125171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77FA-E82C-CDCB-9936-3EDBC685B182}"/>
              </a:ext>
            </a:extLst>
          </p:cNvPr>
          <p:cNvSpPr>
            <a:spLocks noGrp="1"/>
          </p:cNvSpPr>
          <p:nvPr>
            <p:ph type="title"/>
          </p:nvPr>
        </p:nvSpPr>
        <p:spPr/>
        <p:txBody>
          <a:bodyPr>
            <a:normAutofit/>
          </a:bodyPr>
          <a:lstStyle/>
          <a:p>
            <a:r>
              <a:rPr lang="en-US" b="0" i="0" dirty="0">
                <a:solidFill>
                  <a:srgbClr val="374151"/>
                </a:solidFill>
                <a:effectLst/>
                <a:latin typeface="Söhne"/>
              </a:rPr>
              <a:t>Hypothesis 5: Sector-specific Revenue Patterns:</a:t>
            </a:r>
            <a:endParaRPr lang="en-IN" dirty="0"/>
          </a:p>
        </p:txBody>
      </p:sp>
      <p:sp>
        <p:nvSpPr>
          <p:cNvPr id="3" name="Content Placeholder 2">
            <a:extLst>
              <a:ext uri="{FF2B5EF4-FFF2-40B4-BE49-F238E27FC236}">
                <a16:creationId xmlns:a16="http://schemas.microsoft.com/office/drawing/2014/main" id="{F9622D24-66EE-C314-6F03-60A11D1EC1C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This hypothesis proposes that different sectors exhibit unique revenue patterns over the quarters.</a:t>
            </a:r>
          </a:p>
          <a:p>
            <a:pPr algn="l">
              <a:buFont typeface="Arial" panose="020B0604020202020204" pitchFamily="34" charset="0"/>
              <a:buChar char="•"/>
            </a:pPr>
            <a:r>
              <a:rPr lang="en-US" b="0" i="0" dirty="0">
                <a:solidFill>
                  <a:srgbClr val="374151"/>
                </a:solidFill>
                <a:effectLst/>
                <a:latin typeface="Söhne"/>
              </a:rPr>
              <a:t>For instance, the Pharma sector experiences an increase in sales revenue from Q1 to Q2 and maintains a relatively steady revenue in Q3 and Q4.</a:t>
            </a:r>
          </a:p>
          <a:p>
            <a:pPr algn="l">
              <a:buFont typeface="Arial" panose="020B0604020202020204" pitchFamily="34" charset="0"/>
              <a:buChar char="•"/>
            </a:pPr>
            <a:r>
              <a:rPr lang="en-US" b="0" i="0" dirty="0">
                <a:solidFill>
                  <a:srgbClr val="374151"/>
                </a:solidFill>
                <a:effectLst/>
                <a:latin typeface="Söhne"/>
              </a:rPr>
              <a:t>In contrast, the Insurance sector shows fluctuations in sales revenue across quarters, with a decrease in Q4 for some entries.</a:t>
            </a:r>
          </a:p>
        </p:txBody>
      </p:sp>
    </p:spTree>
    <p:extLst>
      <p:ext uri="{BB962C8B-B14F-4D97-AF65-F5344CB8AC3E}">
        <p14:creationId xmlns:p14="http://schemas.microsoft.com/office/powerpoint/2010/main" val="2680927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77FA-E82C-CDCB-9936-3EDBC685B182}"/>
              </a:ext>
            </a:extLst>
          </p:cNvPr>
          <p:cNvSpPr>
            <a:spLocks noGrp="1"/>
          </p:cNvSpPr>
          <p:nvPr>
            <p:ph type="title"/>
          </p:nvPr>
        </p:nvSpPr>
        <p:spPr/>
        <p:txBody>
          <a:bodyPr>
            <a:normAutofit/>
          </a:bodyPr>
          <a:lstStyle/>
          <a:p>
            <a:r>
              <a:rPr lang="en-US" b="0" i="0" dirty="0">
                <a:solidFill>
                  <a:srgbClr val="374151"/>
                </a:solidFill>
                <a:effectLst/>
                <a:latin typeface="Söhne"/>
              </a:rPr>
              <a:t>Hypothesis 6: Resource Allocation Efficiency:</a:t>
            </a:r>
            <a:endParaRPr lang="en-IN" dirty="0"/>
          </a:p>
        </p:txBody>
      </p:sp>
      <p:sp>
        <p:nvSpPr>
          <p:cNvPr id="3" name="Content Placeholder 2">
            <a:extLst>
              <a:ext uri="{FF2B5EF4-FFF2-40B4-BE49-F238E27FC236}">
                <a16:creationId xmlns:a16="http://schemas.microsoft.com/office/drawing/2014/main" id="{F9622D24-66EE-C314-6F03-60A11D1EC1C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This hypothesis suggests that sectors with higher sales revenue per resource are more efficient in resource allocation.</a:t>
            </a:r>
          </a:p>
          <a:p>
            <a:pPr algn="l">
              <a:buFont typeface="Arial" panose="020B0604020202020204" pitchFamily="34" charset="0"/>
              <a:buChar char="•"/>
            </a:pPr>
            <a:r>
              <a:rPr lang="en-US" b="0" i="0" dirty="0">
                <a:solidFill>
                  <a:srgbClr val="374151"/>
                </a:solidFill>
                <a:effectLst/>
                <a:latin typeface="Söhne"/>
              </a:rPr>
              <a:t>Sectors such as Oil and Gas and Telecom demonstrate higher sales revenue per resource in multiple quarters, indicating effective utilization of allocated resources.</a:t>
            </a:r>
          </a:p>
          <a:p>
            <a:pPr algn="l">
              <a:buFont typeface="Arial" panose="020B0604020202020204" pitchFamily="34" charset="0"/>
              <a:buChar char="•"/>
            </a:pPr>
            <a:r>
              <a:rPr lang="en-US" b="0" i="0" dirty="0">
                <a:solidFill>
                  <a:srgbClr val="374151"/>
                </a:solidFill>
                <a:effectLst/>
                <a:latin typeface="Söhne"/>
              </a:rPr>
              <a:t>Conversely, the Insurance sector exhibits lower sales revenue per resource in some entries, indicating potential areas for improving resource allocation efficiency.</a:t>
            </a:r>
          </a:p>
        </p:txBody>
      </p:sp>
    </p:spTree>
    <p:extLst>
      <p:ext uri="{BB962C8B-B14F-4D97-AF65-F5344CB8AC3E}">
        <p14:creationId xmlns:p14="http://schemas.microsoft.com/office/powerpoint/2010/main" val="2225629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7B16-2C6B-A2ED-B05B-C0138F321044}"/>
              </a:ext>
            </a:extLst>
          </p:cNvPr>
          <p:cNvSpPr>
            <a:spLocks noGrp="1"/>
          </p:cNvSpPr>
          <p:nvPr>
            <p:ph type="title"/>
          </p:nvPr>
        </p:nvSpPr>
        <p:spPr/>
        <p:txBody>
          <a:bodyPr/>
          <a:lstStyle/>
          <a:p>
            <a:r>
              <a:rPr lang="en-IN" dirty="0"/>
              <a:t>Strengths</a:t>
            </a:r>
          </a:p>
        </p:txBody>
      </p:sp>
      <p:sp>
        <p:nvSpPr>
          <p:cNvPr id="3" name="Content Placeholder 2">
            <a:extLst>
              <a:ext uri="{FF2B5EF4-FFF2-40B4-BE49-F238E27FC236}">
                <a16:creationId xmlns:a16="http://schemas.microsoft.com/office/drawing/2014/main" id="{38B24E62-FD66-802D-7BCC-F0D4AD46F163}"/>
              </a:ext>
            </a:extLst>
          </p:cNvPr>
          <p:cNvSpPr>
            <a:spLocks noGrp="1"/>
          </p:cNvSpPr>
          <p:nvPr>
            <p:ph idx="1"/>
          </p:nvPr>
        </p:nvSpPr>
        <p:spPr/>
        <p:txBody>
          <a:bodyPr>
            <a:normAutofit/>
          </a:bodyPr>
          <a:lstStyle/>
          <a:p>
            <a:r>
              <a:rPr lang="en-US" dirty="0"/>
              <a:t>Retail </a:t>
            </a:r>
            <a:r>
              <a:rPr lang="en-US" dirty="0" err="1"/>
              <a:t>Sector:Consistent</a:t>
            </a:r>
            <a:r>
              <a:rPr lang="en-US" dirty="0"/>
              <a:t> sales revenue across all </a:t>
            </a:r>
            <a:r>
              <a:rPr lang="en-US" dirty="0" err="1"/>
              <a:t>quarters.Sales</a:t>
            </a:r>
            <a:r>
              <a:rPr lang="en-US" dirty="0"/>
              <a:t> revenue per resource remains stable at $2.2 - $2.4 thousand per resource.</a:t>
            </a:r>
          </a:p>
          <a:p>
            <a:r>
              <a:rPr lang="en-US" dirty="0"/>
              <a:t>Pharma </a:t>
            </a:r>
            <a:r>
              <a:rPr lang="en-US" dirty="0" err="1"/>
              <a:t>Sector:Increasing</a:t>
            </a:r>
            <a:r>
              <a:rPr lang="en-US" dirty="0"/>
              <a:t> sales revenue from Q2 to Q4.Revenue per resource shows a positive trend from Q1 to Q2 and remains stable afterward.</a:t>
            </a:r>
          </a:p>
          <a:p>
            <a:r>
              <a:rPr lang="en-US" dirty="0"/>
              <a:t>Insurance </a:t>
            </a:r>
            <a:r>
              <a:rPr lang="en-US" dirty="0" err="1"/>
              <a:t>Sector:Sales</a:t>
            </a:r>
            <a:r>
              <a:rPr lang="en-US" dirty="0"/>
              <a:t> revenue remains consistent across quarters.Q2 and Q3 exhibit higher sales revenue compared to other quarters.</a:t>
            </a:r>
          </a:p>
          <a:p>
            <a:r>
              <a:rPr lang="en-US" dirty="0"/>
              <a:t>Oil and Gas </a:t>
            </a:r>
            <a:r>
              <a:rPr lang="en-US" dirty="0" err="1"/>
              <a:t>Sector:Consistent</a:t>
            </a:r>
            <a:r>
              <a:rPr lang="en-US" dirty="0"/>
              <a:t> sales revenue throughout all </a:t>
            </a:r>
            <a:r>
              <a:rPr lang="en-US" dirty="0" err="1"/>
              <a:t>quarters.Relatively</a:t>
            </a:r>
            <a:r>
              <a:rPr lang="en-US" dirty="0"/>
              <a:t> high sales revenue per resource.</a:t>
            </a:r>
          </a:p>
          <a:p>
            <a:r>
              <a:rPr lang="en-US" dirty="0"/>
              <a:t>Telecom </a:t>
            </a:r>
            <a:r>
              <a:rPr lang="en-US" dirty="0" err="1"/>
              <a:t>Sector:Increasing</a:t>
            </a:r>
            <a:r>
              <a:rPr lang="en-US" dirty="0"/>
              <a:t> sales revenue from Q2 to Q4.Sales revenue per resource is relatively high.</a:t>
            </a:r>
            <a:endParaRPr lang="en-IN" dirty="0"/>
          </a:p>
        </p:txBody>
      </p:sp>
    </p:spTree>
    <p:extLst>
      <p:ext uri="{BB962C8B-B14F-4D97-AF65-F5344CB8AC3E}">
        <p14:creationId xmlns:p14="http://schemas.microsoft.com/office/powerpoint/2010/main" val="2089106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083F-CA9A-B6D0-E0CA-D0FBB75EE0FB}"/>
              </a:ext>
            </a:extLst>
          </p:cNvPr>
          <p:cNvSpPr>
            <a:spLocks noGrp="1"/>
          </p:cNvSpPr>
          <p:nvPr>
            <p:ph type="title"/>
          </p:nvPr>
        </p:nvSpPr>
        <p:spPr/>
        <p:txBody>
          <a:bodyPr/>
          <a:lstStyle/>
          <a:p>
            <a:r>
              <a:rPr lang="en-US" dirty="0"/>
              <a:t>Potential Areas for Improvement:</a:t>
            </a:r>
            <a:endParaRPr lang="en-IN" dirty="0"/>
          </a:p>
        </p:txBody>
      </p:sp>
      <p:sp>
        <p:nvSpPr>
          <p:cNvPr id="3" name="Content Placeholder 2">
            <a:extLst>
              <a:ext uri="{FF2B5EF4-FFF2-40B4-BE49-F238E27FC236}">
                <a16:creationId xmlns:a16="http://schemas.microsoft.com/office/drawing/2014/main" id="{FD7E80E2-F4A3-594F-084B-447F05710811}"/>
              </a:ext>
            </a:extLst>
          </p:cNvPr>
          <p:cNvSpPr>
            <a:spLocks noGrp="1"/>
          </p:cNvSpPr>
          <p:nvPr>
            <p:ph idx="1"/>
          </p:nvPr>
        </p:nvSpPr>
        <p:spPr/>
        <p:txBody>
          <a:bodyPr/>
          <a:lstStyle/>
          <a:p>
            <a:r>
              <a:rPr lang="en-US" dirty="0"/>
              <a:t>Pharma Sector:Q1 sales revenue is zero. Identify the reasons for the lack of sales and develop strategies to improve performance.</a:t>
            </a:r>
          </a:p>
          <a:p>
            <a:r>
              <a:rPr lang="en-US" dirty="0"/>
              <a:t>Insurance Sector:Q4 sales revenue is zero. Investigate the factors causing this and implement measures to generate revenue in the fourth quarter.</a:t>
            </a:r>
          </a:p>
          <a:p>
            <a:r>
              <a:rPr lang="en-US" dirty="0"/>
              <a:t>Insurance and Telecom </a:t>
            </a:r>
            <a:r>
              <a:rPr lang="en-US" dirty="0" err="1"/>
              <a:t>Sectors:Some</a:t>
            </a:r>
            <a:r>
              <a:rPr lang="en-US" dirty="0"/>
              <a:t> quarters have zero sales revenue, indicating room for improvement in generating consistent revenue across all quarters</a:t>
            </a:r>
            <a:endParaRPr lang="en-IN" dirty="0"/>
          </a:p>
          <a:p>
            <a:endParaRPr lang="en-IN" dirty="0"/>
          </a:p>
        </p:txBody>
      </p:sp>
    </p:spTree>
    <p:extLst>
      <p:ext uri="{BB962C8B-B14F-4D97-AF65-F5344CB8AC3E}">
        <p14:creationId xmlns:p14="http://schemas.microsoft.com/office/powerpoint/2010/main" val="397879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normAutofit fontScale="90000"/>
          </a:bodyPr>
          <a:lstStyle/>
          <a:p>
            <a:r>
              <a:rPr lang="en-IN" dirty="0"/>
              <a:t>Quartile -  1 </a:t>
            </a:r>
            <a:r>
              <a:rPr lang="en-US" b="0" i="0" dirty="0">
                <a:solidFill>
                  <a:srgbClr val="374151"/>
                </a:solidFill>
                <a:effectLst/>
                <a:latin typeface="Söhne"/>
              </a:rPr>
              <a:t>Variations in Resource Allocation and Sales Revenue:</a:t>
            </a:r>
            <a:br>
              <a:rPr lang="en-US" b="0" i="0" dirty="0">
                <a:solidFill>
                  <a:srgbClr val="374151"/>
                </a:solidFill>
                <a:effectLst/>
                <a:latin typeface="Söhne"/>
              </a:rPr>
            </a:br>
            <a:endParaRPr lang="en-IN" dirty="0"/>
          </a:p>
        </p:txBody>
      </p:sp>
      <p:graphicFrame>
        <p:nvGraphicFramePr>
          <p:cNvPr id="5" name="Content Placeholder 4">
            <a:extLst>
              <a:ext uri="{FF2B5EF4-FFF2-40B4-BE49-F238E27FC236}">
                <a16:creationId xmlns:a16="http://schemas.microsoft.com/office/drawing/2014/main" id="{E3577559-8589-BE31-0C5E-BCD2C8166C36}"/>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rmAutofit/>
          </a:bodyPr>
          <a:lstStyle/>
          <a:p>
            <a:pPr algn="l">
              <a:buFont typeface="Arial" panose="020B0604020202020204" pitchFamily="34" charset="0"/>
              <a:buChar char="•"/>
            </a:pPr>
            <a:r>
              <a:rPr lang="en-US" sz="1400" b="0" i="0" dirty="0">
                <a:solidFill>
                  <a:srgbClr val="374151"/>
                </a:solidFill>
                <a:effectLst/>
                <a:latin typeface="Söhne"/>
              </a:rPr>
              <a:t>The number of allotted Human Resources varies across sectors, with the highest frequency of 55 in the Insurance sector, followed by 30 in both the Retail and Oil and Gas sectors.</a:t>
            </a:r>
          </a:p>
          <a:p>
            <a:pPr algn="l">
              <a:buFont typeface="Arial" panose="020B0604020202020204" pitchFamily="34" charset="0"/>
              <a:buChar char="•"/>
            </a:pPr>
            <a:r>
              <a:rPr lang="en-US" sz="1400" b="0" i="0" dirty="0">
                <a:solidFill>
                  <a:srgbClr val="374151"/>
                </a:solidFill>
                <a:effectLst/>
                <a:latin typeface="Söhne"/>
              </a:rPr>
              <a:t>The highest sales revenue in Q1 is observed in the Oil and Gas sector, with 88 units, followed by 70 units in the Insurance sector.</a:t>
            </a:r>
          </a:p>
          <a:p>
            <a:pPr algn="l">
              <a:buFont typeface="Arial" panose="020B0604020202020204" pitchFamily="34" charset="0"/>
              <a:buChar char="•"/>
            </a:pPr>
            <a:r>
              <a:rPr lang="en-US" sz="1400" b="0" i="0" dirty="0">
                <a:solidFill>
                  <a:srgbClr val="374151"/>
                </a:solidFill>
                <a:effectLst/>
                <a:latin typeface="Söhne"/>
              </a:rPr>
              <a:t>The Telecom sector has the lowest frequency of allotted Human Resources (15), while the Pharma sector has the lowest sales revenue in Q1 (17 units).</a:t>
            </a:r>
          </a:p>
          <a:p>
            <a:pPr marL="0" indent="0">
              <a:buNone/>
            </a:pPr>
            <a:endParaRPr lang="en-IN" sz="1400" dirty="0"/>
          </a:p>
        </p:txBody>
      </p:sp>
    </p:spTree>
    <p:extLst>
      <p:ext uri="{BB962C8B-B14F-4D97-AF65-F5344CB8AC3E}">
        <p14:creationId xmlns:p14="http://schemas.microsoft.com/office/powerpoint/2010/main" val="150085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normAutofit fontScale="90000"/>
          </a:bodyPr>
          <a:lstStyle/>
          <a:p>
            <a:r>
              <a:rPr lang="en-IN" dirty="0"/>
              <a:t>Quartile -  1 </a:t>
            </a:r>
            <a:r>
              <a:rPr lang="en-US" b="0" i="0" dirty="0">
                <a:solidFill>
                  <a:srgbClr val="374151"/>
                </a:solidFill>
                <a:effectLst/>
                <a:latin typeface="Söhne"/>
              </a:rPr>
              <a:t>Sector-wise Comparison of Sales Revenue:</a:t>
            </a:r>
            <a:br>
              <a:rPr lang="en-US" b="0" i="0" dirty="0">
                <a:solidFill>
                  <a:srgbClr val="374151"/>
                </a:solidFill>
                <a:effectLst/>
                <a:latin typeface="Söhne"/>
              </a:rPr>
            </a:br>
            <a:endParaRPr lang="en-IN" dirty="0"/>
          </a:p>
        </p:txBody>
      </p:sp>
      <p:graphicFrame>
        <p:nvGraphicFramePr>
          <p:cNvPr id="5" name="Content Placeholder 4">
            <a:extLst>
              <a:ext uri="{FF2B5EF4-FFF2-40B4-BE49-F238E27FC236}">
                <a16:creationId xmlns:a16="http://schemas.microsoft.com/office/drawing/2014/main" id="{E3577559-8589-BE31-0C5E-BCD2C8166C36}"/>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rmAutofit/>
          </a:bodyPr>
          <a:lstStyle/>
          <a:p>
            <a:pPr algn="l">
              <a:buFont typeface="Arial" panose="020B0604020202020204" pitchFamily="34" charset="0"/>
              <a:buChar char="•"/>
            </a:pPr>
            <a:r>
              <a:rPr lang="en-US" sz="1400" b="0" i="0" dirty="0">
                <a:solidFill>
                  <a:srgbClr val="374151"/>
                </a:solidFill>
                <a:effectLst/>
                <a:latin typeface="Söhne"/>
              </a:rPr>
              <a:t>The Oil and Gas sector has the highest sales revenue in Q1 with an average of 88 units, followed by the Insurance sector with an average of 70 units.</a:t>
            </a:r>
          </a:p>
          <a:p>
            <a:pPr algn="l">
              <a:buFont typeface="Arial" panose="020B0604020202020204" pitchFamily="34" charset="0"/>
              <a:buChar char="•"/>
            </a:pPr>
            <a:r>
              <a:rPr lang="en-US" sz="1400" b="0" i="0" dirty="0">
                <a:solidFill>
                  <a:srgbClr val="374151"/>
                </a:solidFill>
                <a:effectLst/>
                <a:latin typeface="Söhne"/>
              </a:rPr>
              <a:t>The Retail sector shows moderate sales revenue with an average of 52 units, while the Telecom sector has the lowest sales revenue in Q1 with an average of 35 units.</a:t>
            </a:r>
          </a:p>
          <a:p>
            <a:pPr algn="l">
              <a:buFont typeface="Arial" panose="020B0604020202020204" pitchFamily="34" charset="0"/>
              <a:buChar char="•"/>
            </a:pPr>
            <a:r>
              <a:rPr lang="en-US" sz="1400" b="0" i="0" dirty="0">
                <a:solidFill>
                  <a:srgbClr val="374151"/>
                </a:solidFill>
                <a:effectLst/>
                <a:latin typeface="Söhne"/>
              </a:rPr>
              <a:t>This indicates that the Oil and Gas and Insurance sectors are performing well in terms of generating sales revenue in Q1, whereas the Telecom sector may need further investigation to understand the factors affecting its lower sales revenue.</a:t>
            </a:r>
          </a:p>
          <a:p>
            <a:pPr marL="0" indent="0">
              <a:buNone/>
            </a:pPr>
            <a:endParaRPr lang="en-IN" sz="1400" dirty="0"/>
          </a:p>
        </p:txBody>
      </p:sp>
    </p:spTree>
    <p:extLst>
      <p:ext uri="{BB962C8B-B14F-4D97-AF65-F5344CB8AC3E}">
        <p14:creationId xmlns:p14="http://schemas.microsoft.com/office/powerpoint/2010/main" val="22724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normAutofit fontScale="90000"/>
          </a:bodyPr>
          <a:lstStyle/>
          <a:p>
            <a:r>
              <a:rPr lang="en-IN" dirty="0"/>
              <a:t>Quartile -  2 </a:t>
            </a:r>
            <a:r>
              <a:rPr lang="en-US" b="0" i="0" dirty="0">
                <a:solidFill>
                  <a:srgbClr val="374151"/>
                </a:solidFill>
                <a:effectLst/>
                <a:latin typeface="Söhne"/>
              </a:rPr>
              <a:t>Sales Revenue per Human Resource:</a:t>
            </a:r>
            <a:br>
              <a:rPr lang="en-US" b="0" i="0" dirty="0">
                <a:solidFill>
                  <a:srgbClr val="374151"/>
                </a:solidFill>
                <a:effectLst/>
                <a:latin typeface="Söhne"/>
              </a:rPr>
            </a:br>
            <a:endParaRPr lang="en-IN" dirty="0"/>
          </a:p>
        </p:txBody>
      </p:sp>
      <p:graphicFrame>
        <p:nvGraphicFramePr>
          <p:cNvPr id="7" name="Content Placeholder 6">
            <a:extLst>
              <a:ext uri="{FF2B5EF4-FFF2-40B4-BE49-F238E27FC236}">
                <a16:creationId xmlns:a16="http://schemas.microsoft.com/office/drawing/2014/main" id="{8D9074DB-D5ED-5CF6-C9F8-C5C4AE63F1A5}"/>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rmAutofit fontScale="77500" lnSpcReduction="20000"/>
          </a:bodyPr>
          <a:lstStyle/>
          <a:p>
            <a:pPr algn="l">
              <a:buFont typeface="Arial" panose="020B0604020202020204" pitchFamily="34" charset="0"/>
              <a:buChar char="•"/>
            </a:pPr>
            <a:r>
              <a:rPr lang="en-US" b="0" i="0" dirty="0">
                <a:solidFill>
                  <a:srgbClr val="374151"/>
                </a:solidFill>
                <a:effectLst/>
                <a:latin typeface="Söhne"/>
              </a:rPr>
              <a:t>In the Pharma sector, the average sales revenue per human resource is the highest among all sectors in Q2, with an average of 4 units. This indicates that the Pharma sector is particularly efficient in generating revenue per resource in this quarter.</a:t>
            </a:r>
          </a:p>
          <a:p>
            <a:pPr algn="l">
              <a:buFont typeface="Arial" panose="020B0604020202020204" pitchFamily="34" charset="0"/>
              <a:buChar char="•"/>
            </a:pPr>
            <a:r>
              <a:rPr lang="en-US" b="0" i="0" dirty="0">
                <a:solidFill>
                  <a:srgbClr val="374151"/>
                </a:solidFill>
                <a:effectLst/>
                <a:latin typeface="Söhne"/>
              </a:rPr>
              <a:t>The Oil and Gas sector also shows a relatively high average sales revenue per human resource in Q2, with approximately 3.33 units.</a:t>
            </a:r>
          </a:p>
          <a:p>
            <a:pPr algn="l">
              <a:buFont typeface="Arial" panose="020B0604020202020204" pitchFamily="34" charset="0"/>
              <a:buChar char="•"/>
            </a:pPr>
            <a:r>
              <a:rPr lang="en-US" b="0" i="0" dirty="0">
                <a:solidFill>
                  <a:srgbClr val="374151"/>
                </a:solidFill>
                <a:effectLst/>
                <a:latin typeface="Söhne"/>
              </a:rPr>
              <a:t>The Telecom sector follows with an average of 2.73 units of sales revenue per human resource in Q2.</a:t>
            </a:r>
          </a:p>
          <a:p>
            <a:pPr algn="l">
              <a:buFont typeface="Arial" panose="020B0604020202020204" pitchFamily="34" charset="0"/>
              <a:buChar char="•"/>
            </a:pPr>
            <a:r>
              <a:rPr lang="en-US" b="0" i="0" dirty="0">
                <a:solidFill>
                  <a:srgbClr val="374151"/>
                </a:solidFill>
                <a:effectLst/>
                <a:latin typeface="Söhne"/>
              </a:rPr>
              <a:t>The Retail sector demonstrates a lower average of 1.47 units of sales revenue per human resource in Q2.</a:t>
            </a:r>
          </a:p>
          <a:p>
            <a:pPr algn="l">
              <a:buFont typeface="Arial" panose="020B0604020202020204" pitchFamily="34" charset="0"/>
              <a:buChar char="•"/>
            </a:pPr>
            <a:r>
              <a:rPr lang="en-US" b="0" i="0" dirty="0">
                <a:solidFill>
                  <a:srgbClr val="374151"/>
                </a:solidFill>
                <a:effectLst/>
                <a:latin typeface="Söhne"/>
              </a:rPr>
              <a:t>The Insurance and Software sectors exhibit average sales revenue per human resource around 1.4 and 1.88 units respectively in Q2.</a:t>
            </a:r>
          </a:p>
          <a:p>
            <a:endParaRPr lang="en-IN" dirty="0"/>
          </a:p>
        </p:txBody>
      </p:sp>
    </p:spTree>
    <p:extLst>
      <p:ext uri="{BB962C8B-B14F-4D97-AF65-F5344CB8AC3E}">
        <p14:creationId xmlns:p14="http://schemas.microsoft.com/office/powerpoint/2010/main" val="9671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lstStyle/>
          <a:p>
            <a:r>
              <a:rPr lang="en-IN" dirty="0"/>
              <a:t>Quartile -  2 </a:t>
            </a:r>
            <a:r>
              <a:rPr lang="en-US" b="0" i="0" dirty="0">
                <a:solidFill>
                  <a:srgbClr val="374151"/>
                </a:solidFill>
                <a:effectLst/>
                <a:latin typeface="Söhne"/>
              </a:rPr>
              <a:t>Variations in Resource Allocation:</a:t>
            </a:r>
            <a:endParaRPr lang="en-IN" dirty="0"/>
          </a:p>
        </p:txBody>
      </p:sp>
      <p:graphicFrame>
        <p:nvGraphicFramePr>
          <p:cNvPr id="7" name="Content Placeholder 6">
            <a:extLst>
              <a:ext uri="{FF2B5EF4-FFF2-40B4-BE49-F238E27FC236}">
                <a16:creationId xmlns:a16="http://schemas.microsoft.com/office/drawing/2014/main" id="{8D9074DB-D5ED-5CF6-C9F8-C5C4AE63F1A5}"/>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rmAutofit/>
          </a:bodyPr>
          <a:lstStyle/>
          <a:p>
            <a:pPr marL="0" indent="0" algn="l">
              <a:buNone/>
            </a:pPr>
            <a:endParaRPr lang="en-US" sz="1400" b="0" i="0" dirty="0">
              <a:solidFill>
                <a:srgbClr val="374151"/>
              </a:solidFill>
              <a:effectLst/>
              <a:latin typeface="Söhne"/>
            </a:endParaRPr>
          </a:p>
          <a:p>
            <a:pPr algn="l">
              <a:buFont typeface="Arial" panose="020B0604020202020204" pitchFamily="34" charset="0"/>
              <a:buChar char="•"/>
            </a:pPr>
            <a:r>
              <a:rPr lang="en-US" sz="1400" b="0" i="0" dirty="0">
                <a:solidFill>
                  <a:srgbClr val="374151"/>
                </a:solidFill>
                <a:effectLst/>
                <a:latin typeface="Söhne"/>
              </a:rPr>
              <a:t>The Insurance sector has the highest frequency of allotted Human Resources (55) in Q2, indicating a higher workforce compared to other sectors.</a:t>
            </a:r>
          </a:p>
          <a:p>
            <a:pPr algn="l">
              <a:buFont typeface="Arial" panose="020B0604020202020204" pitchFamily="34" charset="0"/>
              <a:buChar char="•"/>
            </a:pPr>
            <a:r>
              <a:rPr lang="en-US" sz="1400" b="0" i="0" dirty="0">
                <a:solidFill>
                  <a:srgbClr val="374151"/>
                </a:solidFill>
                <a:effectLst/>
                <a:latin typeface="Söhne"/>
              </a:rPr>
              <a:t>The Retail and Oil and Gas sectors have the same frequency of allotted Human Resources (30) in Q2.</a:t>
            </a:r>
          </a:p>
          <a:p>
            <a:pPr algn="l">
              <a:buFont typeface="Arial" panose="020B0604020202020204" pitchFamily="34" charset="0"/>
              <a:buChar char="•"/>
            </a:pPr>
            <a:r>
              <a:rPr lang="en-US" sz="1400" b="0" i="0" dirty="0">
                <a:solidFill>
                  <a:srgbClr val="374151"/>
                </a:solidFill>
                <a:effectLst/>
                <a:latin typeface="Söhne"/>
              </a:rPr>
              <a:t>The Telecom sector has the lowest frequency of allotted Human Resources (15) in Q2.</a:t>
            </a:r>
          </a:p>
          <a:p>
            <a:endParaRPr lang="en-IN" sz="1400" dirty="0"/>
          </a:p>
        </p:txBody>
      </p:sp>
    </p:spTree>
    <p:extLst>
      <p:ext uri="{BB962C8B-B14F-4D97-AF65-F5344CB8AC3E}">
        <p14:creationId xmlns:p14="http://schemas.microsoft.com/office/powerpoint/2010/main" val="422045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normAutofit fontScale="90000"/>
          </a:bodyPr>
          <a:lstStyle/>
          <a:p>
            <a:r>
              <a:rPr lang="en-IN" dirty="0"/>
              <a:t>Quartile -  2 </a:t>
            </a:r>
            <a:r>
              <a:rPr lang="en-US" b="0" i="0" dirty="0">
                <a:solidFill>
                  <a:srgbClr val="374151"/>
                </a:solidFill>
                <a:effectLst/>
                <a:latin typeface="Söhne"/>
              </a:rPr>
              <a:t>Sector-wise Comparison of Sales Revenue:</a:t>
            </a:r>
            <a:br>
              <a:rPr lang="en-US" b="0" i="0" dirty="0">
                <a:solidFill>
                  <a:srgbClr val="374151"/>
                </a:solidFill>
                <a:effectLst/>
                <a:latin typeface="Söhne"/>
              </a:rPr>
            </a:br>
            <a:endParaRPr lang="en-IN" dirty="0"/>
          </a:p>
        </p:txBody>
      </p:sp>
      <p:graphicFrame>
        <p:nvGraphicFramePr>
          <p:cNvPr id="7" name="Content Placeholder 6">
            <a:extLst>
              <a:ext uri="{FF2B5EF4-FFF2-40B4-BE49-F238E27FC236}">
                <a16:creationId xmlns:a16="http://schemas.microsoft.com/office/drawing/2014/main" id="{8D9074DB-D5ED-5CF6-C9F8-C5C4AE63F1A5}"/>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rmAutofit/>
          </a:bodyPr>
          <a:lstStyle/>
          <a:p>
            <a:pPr algn="l">
              <a:buFont typeface="Arial" panose="020B0604020202020204" pitchFamily="34" charset="0"/>
              <a:buChar char="•"/>
            </a:pPr>
            <a:r>
              <a:rPr lang="en-US" sz="1400" b="0" i="0" dirty="0">
                <a:solidFill>
                  <a:srgbClr val="374151"/>
                </a:solidFill>
                <a:effectLst/>
                <a:latin typeface="Söhne"/>
              </a:rPr>
              <a:t>The Oil and Gas sector demonstrates the highest sales revenue in Q2, with an average of 100 units. This indicates a strong performance in generating revenue during this period.</a:t>
            </a:r>
          </a:p>
          <a:p>
            <a:pPr algn="l">
              <a:buFont typeface="Arial" panose="020B0604020202020204" pitchFamily="34" charset="0"/>
              <a:buChar char="•"/>
            </a:pPr>
            <a:r>
              <a:rPr lang="en-US" sz="1400" b="0" i="0" dirty="0">
                <a:solidFill>
                  <a:srgbClr val="374151"/>
                </a:solidFill>
                <a:effectLst/>
                <a:latin typeface="Söhne"/>
              </a:rPr>
              <a:t>The Insurance sector follows with an average of 77 units of sales revenue in Q2.</a:t>
            </a:r>
          </a:p>
          <a:p>
            <a:pPr algn="l">
              <a:buFont typeface="Arial" panose="020B0604020202020204" pitchFamily="34" charset="0"/>
              <a:buChar char="•"/>
            </a:pPr>
            <a:r>
              <a:rPr lang="en-US" sz="1400" b="0" i="0" dirty="0">
                <a:solidFill>
                  <a:srgbClr val="374151"/>
                </a:solidFill>
                <a:effectLst/>
                <a:latin typeface="Söhne"/>
              </a:rPr>
              <a:t>The Pharma and Telecom sectors show relatively high sales revenue, with averages of 60 units and 41 units respectively in Q2.</a:t>
            </a:r>
          </a:p>
          <a:p>
            <a:pPr algn="l">
              <a:buFont typeface="Arial" panose="020B0604020202020204" pitchFamily="34" charset="0"/>
              <a:buChar char="•"/>
            </a:pPr>
            <a:r>
              <a:rPr lang="en-US" sz="1400" b="0" i="0" dirty="0">
                <a:solidFill>
                  <a:srgbClr val="374151"/>
                </a:solidFill>
                <a:effectLst/>
                <a:latin typeface="Söhne"/>
              </a:rPr>
              <a:t>The Retail and Software sectors have comparatively lower sales revenue in Q2, with averages of 44 units and 47 units respectively.</a:t>
            </a:r>
          </a:p>
          <a:p>
            <a:pPr marL="0" indent="0">
              <a:buNone/>
            </a:pPr>
            <a:endParaRPr lang="en-IN" sz="1400" dirty="0"/>
          </a:p>
        </p:txBody>
      </p:sp>
    </p:spTree>
    <p:extLst>
      <p:ext uri="{BB962C8B-B14F-4D97-AF65-F5344CB8AC3E}">
        <p14:creationId xmlns:p14="http://schemas.microsoft.com/office/powerpoint/2010/main" val="84667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normAutofit fontScale="90000"/>
          </a:bodyPr>
          <a:lstStyle/>
          <a:p>
            <a:r>
              <a:rPr lang="en-IN" dirty="0"/>
              <a:t>Quartile -  3 </a:t>
            </a:r>
            <a:r>
              <a:rPr lang="en-US" b="0" i="0" dirty="0">
                <a:solidFill>
                  <a:srgbClr val="374151"/>
                </a:solidFill>
                <a:effectLst/>
                <a:latin typeface="Söhne"/>
              </a:rPr>
              <a:t>Sales Revenue per Human Resource:</a:t>
            </a:r>
            <a:br>
              <a:rPr lang="en-US" b="0" i="0" dirty="0">
                <a:solidFill>
                  <a:srgbClr val="374151"/>
                </a:solidFill>
                <a:effectLst/>
                <a:latin typeface="Söhne"/>
              </a:rPr>
            </a:br>
            <a:endParaRPr lang="en-IN" dirty="0"/>
          </a:p>
        </p:txBody>
      </p:sp>
      <p:graphicFrame>
        <p:nvGraphicFramePr>
          <p:cNvPr id="6" name="Content Placeholder 5">
            <a:extLst>
              <a:ext uri="{FF2B5EF4-FFF2-40B4-BE49-F238E27FC236}">
                <a16:creationId xmlns:a16="http://schemas.microsoft.com/office/drawing/2014/main" id="{63C53D06-E20D-E6B0-FC30-C3FC5D084001}"/>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Autofit/>
          </a:bodyPr>
          <a:lstStyle/>
          <a:p>
            <a:pPr marL="742950" lvl="1" indent="-285750" algn="l">
              <a:buFont typeface="+mj-lt"/>
              <a:buAutoNum type="arabicPeriod"/>
            </a:pPr>
            <a:r>
              <a:rPr lang="en-US" sz="1200" b="0" i="0" dirty="0">
                <a:solidFill>
                  <a:srgbClr val="374151"/>
                </a:solidFill>
                <a:effectLst/>
                <a:latin typeface="Söhne"/>
              </a:rPr>
              <a:t>In the Pharma sector, the average sales revenue per human resource is the highest among all sectors in Q3, with an average of 2.56 units. This suggests that the Pharma sector is particularly efficient in generating revenue per resource in this quarter.</a:t>
            </a:r>
          </a:p>
          <a:p>
            <a:pPr marL="742950" lvl="1" indent="-285750" algn="l">
              <a:buFont typeface="+mj-lt"/>
              <a:buAutoNum type="arabicPeriod"/>
            </a:pPr>
            <a:r>
              <a:rPr lang="en-US" sz="1200" b="0" i="0" dirty="0">
                <a:solidFill>
                  <a:srgbClr val="374151"/>
                </a:solidFill>
                <a:effectLst/>
                <a:latin typeface="Söhne"/>
              </a:rPr>
              <a:t>The Oil and Gas sector also shows a relatively high average sales revenue per human resource in Q3, with approximately 2.86 units.</a:t>
            </a:r>
          </a:p>
          <a:p>
            <a:pPr marL="742950" lvl="1" indent="-285750" algn="l">
              <a:buFont typeface="+mj-lt"/>
              <a:buAutoNum type="arabicPeriod"/>
            </a:pPr>
            <a:r>
              <a:rPr lang="en-US" sz="1200" b="0" i="0" dirty="0">
                <a:solidFill>
                  <a:srgbClr val="374151"/>
                </a:solidFill>
                <a:effectLst/>
                <a:latin typeface="Söhne"/>
              </a:rPr>
              <a:t>The Telecom sector follows closely with an average of 2.67 units of sales revenue per human resource in Q2.</a:t>
            </a:r>
          </a:p>
          <a:p>
            <a:pPr marL="742950" lvl="1" indent="-285750" algn="l">
              <a:buFont typeface="+mj-lt"/>
              <a:buAutoNum type="arabicPeriod"/>
            </a:pPr>
            <a:r>
              <a:rPr lang="en-US" sz="1200" b="0" i="0" dirty="0">
                <a:solidFill>
                  <a:srgbClr val="374151"/>
                </a:solidFill>
                <a:effectLst/>
                <a:latin typeface="Söhne"/>
              </a:rPr>
              <a:t>The Insurance sector exhibits an average sales revenue per human resource of approximately 1.44 units in Q3.</a:t>
            </a:r>
          </a:p>
          <a:p>
            <a:pPr marL="742950" lvl="1" indent="-285750" algn="l">
              <a:buFont typeface="+mj-lt"/>
              <a:buAutoNum type="arabicPeriod"/>
            </a:pPr>
            <a:r>
              <a:rPr lang="en-US" sz="1200" b="0" i="0" dirty="0">
                <a:solidFill>
                  <a:srgbClr val="374151"/>
                </a:solidFill>
                <a:effectLst/>
                <a:latin typeface="Söhne"/>
              </a:rPr>
              <a:t>The Retail and Software sectors demonstrate lower averages of 1.4 units and 1.67 units of sales revenue per human resource respectively in Q3.</a:t>
            </a:r>
          </a:p>
          <a:p>
            <a:br>
              <a:rPr lang="en-US" sz="1200" dirty="0"/>
            </a:br>
            <a:endParaRPr lang="en-IN" sz="1200" dirty="0"/>
          </a:p>
        </p:txBody>
      </p:sp>
    </p:spTree>
    <p:extLst>
      <p:ext uri="{BB962C8B-B14F-4D97-AF65-F5344CB8AC3E}">
        <p14:creationId xmlns:p14="http://schemas.microsoft.com/office/powerpoint/2010/main" val="345287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7785-9EF9-BB26-20B6-C9D979B698ED}"/>
              </a:ext>
            </a:extLst>
          </p:cNvPr>
          <p:cNvSpPr>
            <a:spLocks noGrp="1"/>
          </p:cNvSpPr>
          <p:nvPr>
            <p:ph type="title"/>
          </p:nvPr>
        </p:nvSpPr>
        <p:spPr/>
        <p:txBody>
          <a:bodyPr>
            <a:normAutofit fontScale="90000"/>
          </a:bodyPr>
          <a:lstStyle/>
          <a:p>
            <a:r>
              <a:rPr lang="en-IN" dirty="0"/>
              <a:t>Quartile -  3 </a:t>
            </a:r>
            <a:r>
              <a:rPr lang="en-US" b="0" i="0" dirty="0">
                <a:solidFill>
                  <a:srgbClr val="374151"/>
                </a:solidFill>
                <a:effectLst/>
                <a:latin typeface="Söhne"/>
              </a:rPr>
              <a:t>Variations in Resource Allocation:</a:t>
            </a:r>
            <a:br>
              <a:rPr lang="en-US" b="0" i="0" dirty="0">
                <a:solidFill>
                  <a:srgbClr val="374151"/>
                </a:solidFill>
                <a:effectLst/>
                <a:latin typeface="Söhne"/>
              </a:rPr>
            </a:br>
            <a:endParaRPr lang="en-IN" dirty="0"/>
          </a:p>
        </p:txBody>
      </p:sp>
      <p:graphicFrame>
        <p:nvGraphicFramePr>
          <p:cNvPr id="6" name="Content Placeholder 5">
            <a:extLst>
              <a:ext uri="{FF2B5EF4-FFF2-40B4-BE49-F238E27FC236}">
                <a16:creationId xmlns:a16="http://schemas.microsoft.com/office/drawing/2014/main" id="{63C53D06-E20D-E6B0-FC30-C3FC5D084001}"/>
              </a:ext>
            </a:extLst>
          </p:cNvPr>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2E6C44F-211F-A9AB-33BA-F4C6068A6178}"/>
              </a:ext>
            </a:extLst>
          </p:cNvPr>
          <p:cNvSpPr>
            <a:spLocks noGrp="1"/>
          </p:cNvSpPr>
          <p:nvPr>
            <p:ph sz="half" idx="2"/>
          </p:nvPr>
        </p:nvSpPr>
        <p:spPr/>
        <p:txBody>
          <a:bodyPr>
            <a:normAutofit/>
          </a:bodyPr>
          <a:lstStyle/>
          <a:p>
            <a:pPr marL="742950" lvl="1" indent="-285750" algn="l">
              <a:buFont typeface="+mj-lt"/>
              <a:buAutoNum type="arabicPeriod"/>
            </a:pPr>
            <a:r>
              <a:rPr lang="en-US" sz="1400" b="0" i="0" dirty="0">
                <a:solidFill>
                  <a:srgbClr val="374151"/>
                </a:solidFill>
                <a:effectLst/>
                <a:latin typeface="Söhne"/>
              </a:rPr>
              <a:t>The Insurance sector has the highest frequency of allotted Human Resources (55) in Q3, indicating a relatively larger workforce compared to other sectors.</a:t>
            </a:r>
          </a:p>
          <a:p>
            <a:pPr marL="742950" lvl="1" indent="-285750" algn="l">
              <a:buFont typeface="+mj-lt"/>
              <a:buAutoNum type="arabicPeriod"/>
            </a:pPr>
            <a:r>
              <a:rPr lang="en-US" sz="1400" b="0" i="0" dirty="0">
                <a:solidFill>
                  <a:srgbClr val="374151"/>
                </a:solidFill>
                <a:effectLst/>
                <a:latin typeface="Söhne"/>
              </a:rPr>
              <a:t>The Retail and Oil and Gas sectors have the same frequency of allotted Human Resources (30) in Q3, while the Telecom sector has the lowest frequency (15).</a:t>
            </a:r>
          </a:p>
          <a:p>
            <a:pPr marL="0" indent="0" algn="l">
              <a:buNone/>
            </a:pPr>
            <a:endParaRPr lang="en-US" sz="1400" b="0" i="0" dirty="0">
              <a:solidFill>
                <a:srgbClr val="374151"/>
              </a:solidFill>
              <a:effectLst/>
              <a:latin typeface="Söhne"/>
            </a:endParaRPr>
          </a:p>
          <a:p>
            <a:pPr marL="0" indent="0">
              <a:buNone/>
            </a:pPr>
            <a:endParaRPr lang="en-IN" sz="1400" dirty="0"/>
          </a:p>
        </p:txBody>
      </p:sp>
    </p:spTree>
    <p:extLst>
      <p:ext uri="{BB962C8B-B14F-4D97-AF65-F5344CB8AC3E}">
        <p14:creationId xmlns:p14="http://schemas.microsoft.com/office/powerpoint/2010/main" val="1514533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126</TotalTime>
  <Words>2197</Words>
  <Application>Microsoft Office PowerPoint</Application>
  <PresentationFormat>Widescreen</PresentationFormat>
  <Paragraphs>182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Söhne</vt:lpstr>
      <vt:lpstr>Trebuchet MS</vt:lpstr>
      <vt:lpstr>Wingdings 3</vt:lpstr>
      <vt:lpstr>Facet</vt:lpstr>
      <vt:lpstr>Quick Analysis </vt:lpstr>
      <vt:lpstr>Quartile -  1 Relationship between Human Resources and Sales Revenue: </vt:lpstr>
      <vt:lpstr>Quartile -  1 Variations in Resource Allocation and Sales Revenue: </vt:lpstr>
      <vt:lpstr>Quartile -  1 Sector-wise Comparison of Sales Revenue: </vt:lpstr>
      <vt:lpstr>Quartile -  2 Sales Revenue per Human Resource: </vt:lpstr>
      <vt:lpstr>Quartile -  2 Variations in Resource Allocation:</vt:lpstr>
      <vt:lpstr>Quartile -  2 Sector-wise Comparison of Sales Revenue: </vt:lpstr>
      <vt:lpstr>Quartile -  3 Sales Revenue per Human Resource: </vt:lpstr>
      <vt:lpstr>Quartile -  3 Variations in Resource Allocation: </vt:lpstr>
      <vt:lpstr>Quartile -  3 Sector-wise Comparison of Sales Revenue: </vt:lpstr>
      <vt:lpstr>Quartile -  4 Sales Revenue per Human Resource: </vt:lpstr>
      <vt:lpstr>Quartile -  4 Variations in Resource Allocation: </vt:lpstr>
      <vt:lpstr>Quartile -  4 Sector-wise Comparison of Sales Revenue: </vt:lpstr>
      <vt:lpstr>PowerPoint Presentation</vt:lpstr>
      <vt:lpstr>Hypothesis</vt:lpstr>
      <vt:lpstr>Hypothesis 1: Resource Allocation Impact on Sales Revenue: </vt:lpstr>
      <vt:lpstr>Hypothesis 2: Varied Sales Revenue in the Insurance Sector:</vt:lpstr>
      <vt:lpstr>Hypothesis 3: Sales Revenue per Resource Efficiency:</vt:lpstr>
      <vt:lpstr>Hypothesis 4: Impact of Sales Revenue on Resource Allocation:</vt:lpstr>
      <vt:lpstr>Hypothesis 5: Sector-specific Revenue Patterns:</vt:lpstr>
      <vt:lpstr>Hypothesis 6: Resource Allocation Efficiency:</vt:lpstr>
      <vt:lpstr>Strengths</vt:lpstr>
      <vt:lpstr>Potential Areas for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Quartile -  1</dc:title>
  <dc:creator>Akankshya Rout</dc:creator>
  <cp:lastModifiedBy>Akankshya Rout</cp:lastModifiedBy>
  <cp:revision>4</cp:revision>
  <dcterms:created xsi:type="dcterms:W3CDTF">2023-07-09T17:57:03Z</dcterms:created>
  <dcterms:modified xsi:type="dcterms:W3CDTF">2023-07-09T23:24:15Z</dcterms:modified>
</cp:coreProperties>
</file>