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4" r:id="rId8"/>
    <p:sldId id="262" r:id="rId9"/>
    <p:sldId id="265" r:id="rId10"/>
    <p:sldId id="266" r:id="rId11"/>
    <p:sldId id="267" r:id="rId12"/>
    <p:sldId id="268" r:id="rId13"/>
    <p:sldId id="269" r:id="rId14"/>
    <p:sldId id="270" r:id="rId15"/>
    <p:sldId id="271"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78E9085-E137-44AE-82FE-777CE7572019}">
          <p14:sldIdLst>
            <p14:sldId id="256"/>
            <p14:sldId id="259"/>
            <p14:sldId id="257"/>
            <p14:sldId id="258"/>
            <p14:sldId id="260"/>
            <p14:sldId id="261"/>
            <p14:sldId id="264"/>
            <p14:sldId id="262"/>
            <p14:sldId id="265"/>
            <p14:sldId id="266"/>
            <p14:sldId id="267"/>
            <p14:sldId id="268"/>
            <p14:sldId id="269"/>
            <p14:sldId id="270"/>
            <p14:sldId id="271"/>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559F-627F-8197-CF12-800A27643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3569CC-087F-70AC-5A0E-E86DDA49B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0F1110-591F-F1C4-E7A8-6C0A616790EE}"/>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5" name="Footer Placeholder 4">
            <a:extLst>
              <a:ext uri="{FF2B5EF4-FFF2-40B4-BE49-F238E27FC236}">
                <a16:creationId xmlns:a16="http://schemas.microsoft.com/office/drawing/2014/main" id="{7F62A73C-9B14-40C9-7000-C856D1E71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9DED3-2054-DBC7-F59B-85A7F07FF22C}"/>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110673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B5B3-085D-8526-989B-ABCA00B33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5E17D2-F893-AC69-2D83-2C5B016CF6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1C4CB-4376-8685-4244-9B6566C59E6E}"/>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5" name="Footer Placeholder 4">
            <a:extLst>
              <a:ext uri="{FF2B5EF4-FFF2-40B4-BE49-F238E27FC236}">
                <a16:creationId xmlns:a16="http://schemas.microsoft.com/office/drawing/2014/main" id="{6B2E3915-34B6-9C25-5CCE-8EA9EEA53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222B1-F5CA-D368-4968-7E5424ADE663}"/>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409465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7BAEA6-530F-6B69-4112-0C7C978CB1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1DD21C-0EA8-512D-2E45-91FFD01B8D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324EB-7341-51CD-643F-6EA30E7867B4}"/>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5" name="Footer Placeholder 4">
            <a:extLst>
              <a:ext uri="{FF2B5EF4-FFF2-40B4-BE49-F238E27FC236}">
                <a16:creationId xmlns:a16="http://schemas.microsoft.com/office/drawing/2014/main" id="{A765C79E-CE9D-6ED1-80B7-C3115CD9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DF197-09D5-42CF-ADBC-64BECF92ACF2}"/>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226223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9768-FD91-F7D7-006F-23F26AECE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FF222A-0B31-FA91-DA4E-F3C610CD6F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9E3F8-216F-073E-7B80-C0B57F7AFD43}"/>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5" name="Footer Placeholder 4">
            <a:extLst>
              <a:ext uri="{FF2B5EF4-FFF2-40B4-BE49-F238E27FC236}">
                <a16:creationId xmlns:a16="http://schemas.microsoft.com/office/drawing/2014/main" id="{66408B0C-264D-77A4-1EB6-F20252ABA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6722F-6B7D-C1B7-5A03-4D3D19823D41}"/>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223202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BB7E-86DA-B539-31A0-A95B15DDA1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BDE77E-A637-82BB-1834-9A1E399BC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EDB041-BDE8-0397-8CF3-9499F5DFD256}"/>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5" name="Footer Placeholder 4">
            <a:extLst>
              <a:ext uri="{FF2B5EF4-FFF2-40B4-BE49-F238E27FC236}">
                <a16:creationId xmlns:a16="http://schemas.microsoft.com/office/drawing/2014/main" id="{4394F5EF-1ECB-EB62-46AA-9B8592A11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5B5E6-AF77-6945-D5BC-7709E7697387}"/>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2024308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3602-1ED1-13B8-00DC-A29F2411E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FEF61-7C62-3C7B-3B8F-71EE6DF210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90E86A-19BC-B9AB-0A75-6CF45C2AC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62A87D-051B-2137-2B8B-4F6038C54FF9}"/>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6" name="Footer Placeholder 5">
            <a:extLst>
              <a:ext uri="{FF2B5EF4-FFF2-40B4-BE49-F238E27FC236}">
                <a16:creationId xmlns:a16="http://schemas.microsoft.com/office/drawing/2014/main" id="{96D9EA41-69D2-C3C1-5323-466594451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11152-9437-E0A3-DBA4-AC6FE69DB758}"/>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389917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8005-291B-D99F-DFAC-13186801A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3A17ED-7C05-289A-732C-A0601EF9C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BB5C5D-5539-9917-EB34-253986DE0B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CBEE0-E1B0-9DB5-3DE5-A58F54A438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0A947D-922A-EBB4-E7D2-3F51A8EC3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5F6A78-289A-2758-DE9B-CF39BA04107D}"/>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8" name="Footer Placeholder 7">
            <a:extLst>
              <a:ext uri="{FF2B5EF4-FFF2-40B4-BE49-F238E27FC236}">
                <a16:creationId xmlns:a16="http://schemas.microsoft.com/office/drawing/2014/main" id="{8E8FE682-BD2F-C86D-DE9C-28791DBD4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38029-F44C-23E5-3111-0DA95AB3B0ED}"/>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182069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79CA-C813-F701-0008-C73C15E64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04E3A-1607-663F-C450-4E61E4753445}"/>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4" name="Footer Placeholder 3">
            <a:extLst>
              <a:ext uri="{FF2B5EF4-FFF2-40B4-BE49-F238E27FC236}">
                <a16:creationId xmlns:a16="http://schemas.microsoft.com/office/drawing/2014/main" id="{45687CCD-73F7-995A-F70C-11407AE70D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A03C5F-884E-CD7F-0849-DCF6FE272FB1}"/>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310728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83D83-19E2-B172-9A34-1349AFB28192}"/>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3" name="Footer Placeholder 2">
            <a:extLst>
              <a:ext uri="{FF2B5EF4-FFF2-40B4-BE49-F238E27FC236}">
                <a16:creationId xmlns:a16="http://schemas.microsoft.com/office/drawing/2014/main" id="{02A12960-D8A4-6CFA-BCD8-BCB89C5794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39EC2-EF94-314A-25C2-5516DAA7233D}"/>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81772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C0D7-282C-F0B4-7806-B84EDDA46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D8EDD7-0C2C-8B39-888C-10C83C336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6A0F21-F641-2F45-BBAD-932BD89E1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A1F90-7C0E-828C-86B3-F45D785C48CF}"/>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6" name="Footer Placeholder 5">
            <a:extLst>
              <a:ext uri="{FF2B5EF4-FFF2-40B4-BE49-F238E27FC236}">
                <a16:creationId xmlns:a16="http://schemas.microsoft.com/office/drawing/2014/main" id="{B7249DBD-68F7-2012-17FD-5043AEB5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DE1F0-4DEA-FCAA-8898-E623BE602C96}"/>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208671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BF01-717B-6CFD-4122-4C6D7FE69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58F7FB-EED0-B9BB-D34E-95F19D31B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63FEF-8856-49D3-291A-7B366780F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40033-68A2-81C8-0C97-C72194C6D734}"/>
              </a:ext>
            </a:extLst>
          </p:cNvPr>
          <p:cNvSpPr>
            <a:spLocks noGrp="1"/>
          </p:cNvSpPr>
          <p:nvPr>
            <p:ph type="dt" sz="half" idx="10"/>
          </p:nvPr>
        </p:nvSpPr>
        <p:spPr/>
        <p:txBody>
          <a:bodyPr/>
          <a:lstStyle/>
          <a:p>
            <a:fld id="{33360CFF-FDF7-4606-B6F0-134056BABA51}" type="datetimeFigureOut">
              <a:rPr lang="en-US" smtClean="0"/>
              <a:t>4/23/2024</a:t>
            </a:fld>
            <a:endParaRPr lang="en-US"/>
          </a:p>
        </p:txBody>
      </p:sp>
      <p:sp>
        <p:nvSpPr>
          <p:cNvPr id="6" name="Footer Placeholder 5">
            <a:extLst>
              <a:ext uri="{FF2B5EF4-FFF2-40B4-BE49-F238E27FC236}">
                <a16:creationId xmlns:a16="http://schemas.microsoft.com/office/drawing/2014/main" id="{A8DFC563-8E60-5C33-9BE8-9740012A01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09CD4-C329-ADA8-B657-969DE8BCE1C7}"/>
              </a:ext>
            </a:extLst>
          </p:cNvPr>
          <p:cNvSpPr>
            <a:spLocks noGrp="1"/>
          </p:cNvSpPr>
          <p:nvPr>
            <p:ph type="sldNum" sz="quarter" idx="12"/>
          </p:nvPr>
        </p:nvSpPr>
        <p:spPr/>
        <p:txBody>
          <a:bodyPr/>
          <a:lstStyle/>
          <a:p>
            <a:fld id="{EC5C7B68-DAED-478F-A7EB-B8DCCB8A9B0C}" type="slidenum">
              <a:rPr lang="en-US" smtClean="0"/>
              <a:t>‹#›</a:t>
            </a:fld>
            <a:endParaRPr lang="en-US"/>
          </a:p>
        </p:txBody>
      </p:sp>
    </p:spTree>
    <p:extLst>
      <p:ext uri="{BB962C8B-B14F-4D97-AF65-F5344CB8AC3E}">
        <p14:creationId xmlns:p14="http://schemas.microsoft.com/office/powerpoint/2010/main" val="106442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D0014-6085-7DB8-1CE1-CCEAFBDA5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E4DC19-B8A7-63DC-321E-19E968D35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60879-A587-055B-6529-7E7E2A1C2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60CFF-FDF7-4606-B6F0-134056BABA51}" type="datetimeFigureOut">
              <a:rPr lang="en-US" smtClean="0"/>
              <a:t>4/23/2024</a:t>
            </a:fld>
            <a:endParaRPr lang="en-US"/>
          </a:p>
        </p:txBody>
      </p:sp>
      <p:sp>
        <p:nvSpPr>
          <p:cNvPr id="5" name="Footer Placeholder 4">
            <a:extLst>
              <a:ext uri="{FF2B5EF4-FFF2-40B4-BE49-F238E27FC236}">
                <a16:creationId xmlns:a16="http://schemas.microsoft.com/office/drawing/2014/main" id="{D239F975-981D-ED67-0583-3BF26054F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A1CD9C-3BCC-F0AC-8B0A-063C5CFD9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C7B68-DAED-478F-A7EB-B8DCCB8A9B0C}" type="slidenum">
              <a:rPr lang="en-US" smtClean="0"/>
              <a:t>‹#›</a:t>
            </a:fld>
            <a:endParaRPr lang="en-US"/>
          </a:p>
        </p:txBody>
      </p:sp>
    </p:spTree>
    <p:extLst>
      <p:ext uri="{BB962C8B-B14F-4D97-AF65-F5344CB8AC3E}">
        <p14:creationId xmlns:p14="http://schemas.microsoft.com/office/powerpoint/2010/main" val="350139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A661-226D-2B9E-94A6-917483DDAA39}"/>
              </a:ext>
            </a:extLst>
          </p:cNvPr>
          <p:cNvSpPr>
            <a:spLocks noGrp="1"/>
          </p:cNvSpPr>
          <p:nvPr>
            <p:ph type="ctrTitle"/>
          </p:nvPr>
        </p:nvSpPr>
        <p:spPr/>
        <p:txBody>
          <a:bodyPr>
            <a:normAutofit fontScale="90000"/>
          </a:bodyPr>
          <a:lstStyle/>
          <a:p>
            <a:r>
              <a:rPr lang="en-US" dirty="0"/>
              <a:t>Ideological Scaling of Supreme Court Judges in India</a:t>
            </a:r>
          </a:p>
        </p:txBody>
      </p:sp>
    </p:spTree>
    <p:extLst>
      <p:ext uri="{BB962C8B-B14F-4D97-AF65-F5344CB8AC3E}">
        <p14:creationId xmlns:p14="http://schemas.microsoft.com/office/powerpoint/2010/main" val="193576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DFE-5A91-F069-85BC-15E0AB3D17EC}"/>
              </a:ext>
            </a:extLst>
          </p:cNvPr>
          <p:cNvSpPr>
            <a:spLocks noGrp="1"/>
          </p:cNvSpPr>
          <p:nvPr>
            <p:ph type="title"/>
          </p:nvPr>
        </p:nvSpPr>
        <p:spPr>
          <a:xfrm>
            <a:off x="524435" y="-127934"/>
            <a:ext cx="10515600" cy="1325563"/>
          </a:xfrm>
        </p:spPr>
        <p:txBody>
          <a:bodyPr/>
          <a:lstStyle/>
          <a:p>
            <a:r>
              <a:rPr lang="en-US" dirty="0"/>
              <a:t>Topic Modelling </a:t>
            </a:r>
          </a:p>
        </p:txBody>
      </p:sp>
      <p:sp>
        <p:nvSpPr>
          <p:cNvPr id="3" name="Content Placeholder 2">
            <a:extLst>
              <a:ext uri="{FF2B5EF4-FFF2-40B4-BE49-F238E27FC236}">
                <a16:creationId xmlns:a16="http://schemas.microsoft.com/office/drawing/2014/main" id="{C76915FD-FB17-24EB-DC91-12D59F4315AC}"/>
              </a:ext>
            </a:extLst>
          </p:cNvPr>
          <p:cNvSpPr>
            <a:spLocks noGrp="1"/>
          </p:cNvSpPr>
          <p:nvPr>
            <p:ph idx="1"/>
          </p:nvPr>
        </p:nvSpPr>
        <p:spPr>
          <a:xfrm>
            <a:off x="602876" y="911225"/>
            <a:ext cx="10986247" cy="4351338"/>
          </a:xfrm>
        </p:spPr>
        <p:txBody>
          <a:bodyPr/>
          <a:lstStyle/>
          <a:p>
            <a:r>
              <a:rPr lang="en-US" dirty="0"/>
              <a:t>Methods: </a:t>
            </a:r>
          </a:p>
          <a:p>
            <a:pPr marL="0" indent="0">
              <a:buNone/>
            </a:pPr>
            <a:r>
              <a:rPr lang="en-US" dirty="0"/>
              <a:t>	</a:t>
            </a:r>
            <a:r>
              <a:rPr lang="en-US" sz="2400" dirty="0"/>
              <a:t>1) Structural Topic Modelling : </a:t>
            </a:r>
          </a:p>
          <a:p>
            <a:pPr marL="0" indent="0">
              <a:buNone/>
            </a:pPr>
            <a:r>
              <a:rPr lang="en-US" sz="2400" dirty="0"/>
              <a:t>	2)  </a:t>
            </a:r>
            <a:r>
              <a:rPr lang="en-US" sz="2400" b="1" dirty="0"/>
              <a:t>BERT topic modelling </a:t>
            </a:r>
            <a:r>
              <a:rPr lang="en-US" sz="2400" dirty="0"/>
              <a:t>(Grootendorst, Maarten 2022)</a:t>
            </a:r>
          </a:p>
          <a:p>
            <a:pPr marL="0" indent="0">
              <a:buNone/>
            </a:pPr>
            <a:r>
              <a:rPr lang="en-US" sz="2400" dirty="0"/>
              <a:t>		- Remove names of authoring justice. </a:t>
            </a:r>
          </a:p>
          <a:p>
            <a:pPr marL="0" indent="0">
              <a:buNone/>
            </a:pPr>
            <a:r>
              <a:rPr lang="en-US" sz="2400" dirty="0"/>
              <a:t>		- No other input processing as per author’s recommendation.</a:t>
            </a:r>
          </a:p>
          <a:p>
            <a:pPr marL="0" indent="0">
              <a:buNone/>
            </a:pPr>
            <a:r>
              <a:rPr lang="en-US" sz="2400" dirty="0"/>
              <a:t>		- Results: 198 Topics </a:t>
            </a:r>
          </a:p>
          <a:p>
            <a:pPr marL="0" indent="0">
              <a:buNone/>
            </a:pPr>
            <a:endParaRPr lang="en-US" dirty="0"/>
          </a:p>
        </p:txBody>
      </p:sp>
      <p:pic>
        <p:nvPicPr>
          <p:cNvPr id="5" name="Picture 4">
            <a:extLst>
              <a:ext uri="{FF2B5EF4-FFF2-40B4-BE49-F238E27FC236}">
                <a16:creationId xmlns:a16="http://schemas.microsoft.com/office/drawing/2014/main" id="{A73D7BCA-4C9A-6950-42A4-44BA40885012}"/>
              </a:ext>
            </a:extLst>
          </p:cNvPr>
          <p:cNvPicPr>
            <a:picLocks noChangeAspect="1"/>
          </p:cNvPicPr>
          <p:nvPr/>
        </p:nvPicPr>
        <p:blipFill>
          <a:blip r:embed="rId2"/>
          <a:stretch>
            <a:fillRect/>
          </a:stretch>
        </p:blipFill>
        <p:spPr>
          <a:xfrm>
            <a:off x="3534021" y="3731889"/>
            <a:ext cx="5123957" cy="3061347"/>
          </a:xfrm>
          <a:prstGeom prst="rect">
            <a:avLst/>
          </a:prstGeom>
        </p:spPr>
      </p:pic>
    </p:spTree>
    <p:extLst>
      <p:ext uri="{BB962C8B-B14F-4D97-AF65-F5344CB8AC3E}">
        <p14:creationId xmlns:p14="http://schemas.microsoft.com/office/powerpoint/2010/main" val="250506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DFE-5A91-F069-85BC-15E0AB3D17EC}"/>
              </a:ext>
            </a:extLst>
          </p:cNvPr>
          <p:cNvSpPr>
            <a:spLocks noGrp="1"/>
          </p:cNvSpPr>
          <p:nvPr>
            <p:ph type="title"/>
          </p:nvPr>
        </p:nvSpPr>
        <p:spPr>
          <a:xfrm>
            <a:off x="524435" y="-127934"/>
            <a:ext cx="10515600" cy="1325563"/>
          </a:xfrm>
        </p:spPr>
        <p:txBody>
          <a:bodyPr/>
          <a:lstStyle/>
          <a:p>
            <a:r>
              <a:rPr lang="en-US" dirty="0"/>
              <a:t>Topic Modelling </a:t>
            </a:r>
          </a:p>
        </p:txBody>
      </p:sp>
      <p:sp>
        <p:nvSpPr>
          <p:cNvPr id="3" name="Content Placeholder 2">
            <a:extLst>
              <a:ext uri="{FF2B5EF4-FFF2-40B4-BE49-F238E27FC236}">
                <a16:creationId xmlns:a16="http://schemas.microsoft.com/office/drawing/2014/main" id="{C76915FD-FB17-24EB-DC91-12D59F4315AC}"/>
              </a:ext>
            </a:extLst>
          </p:cNvPr>
          <p:cNvSpPr>
            <a:spLocks noGrp="1"/>
          </p:cNvSpPr>
          <p:nvPr>
            <p:ph idx="1"/>
          </p:nvPr>
        </p:nvSpPr>
        <p:spPr>
          <a:xfrm>
            <a:off x="602876" y="911225"/>
            <a:ext cx="11409830" cy="4351338"/>
          </a:xfrm>
        </p:spPr>
        <p:txBody>
          <a:bodyPr/>
          <a:lstStyle/>
          <a:p>
            <a:r>
              <a:rPr lang="en-US" dirty="0"/>
              <a:t>Methods: </a:t>
            </a:r>
          </a:p>
          <a:p>
            <a:pPr marL="0" indent="0">
              <a:buNone/>
            </a:pPr>
            <a:r>
              <a:rPr lang="en-US" dirty="0"/>
              <a:t>	</a:t>
            </a:r>
            <a:r>
              <a:rPr lang="en-US" sz="2400" dirty="0"/>
              <a:t>1) Structural Topic Modelling : </a:t>
            </a:r>
          </a:p>
          <a:p>
            <a:pPr marL="0" indent="0">
              <a:buNone/>
            </a:pPr>
            <a:r>
              <a:rPr lang="en-US" sz="2400" dirty="0"/>
              <a:t>	2) </a:t>
            </a:r>
            <a:r>
              <a:rPr lang="en-US" sz="2400" b="1" dirty="0"/>
              <a:t>BERT topic modelling </a:t>
            </a:r>
            <a:r>
              <a:rPr lang="en-US" sz="2400" dirty="0"/>
              <a:t>(Grootendorst, Maarten 2022)</a:t>
            </a:r>
          </a:p>
          <a:p>
            <a:pPr marL="0" indent="0">
              <a:buNone/>
            </a:pPr>
            <a:r>
              <a:rPr lang="en-US" sz="2400" dirty="0"/>
              <a:t>	       - Not the best: Constitutional Cases are correctly identified, however</a:t>
            </a:r>
          </a:p>
          <a:p>
            <a:pPr marL="0" indent="0">
              <a:buNone/>
            </a:pPr>
            <a:r>
              <a:rPr lang="en-US" dirty="0"/>
              <a:t>	        </a:t>
            </a:r>
            <a:r>
              <a:rPr lang="en-US" sz="2400" dirty="0"/>
              <a:t>‘governmental’ cases are not easily identifiable. 11,000+ cases remain   	  	          unidentified. Issues in general with accuracy </a:t>
            </a:r>
            <a:endParaRPr lang="en-US" dirty="0"/>
          </a:p>
        </p:txBody>
      </p:sp>
      <p:pic>
        <p:nvPicPr>
          <p:cNvPr id="4" name="Picture 3">
            <a:extLst>
              <a:ext uri="{FF2B5EF4-FFF2-40B4-BE49-F238E27FC236}">
                <a16:creationId xmlns:a16="http://schemas.microsoft.com/office/drawing/2014/main" id="{5F23FA2E-86F9-5D85-EEF1-6FD9E76A180F}"/>
              </a:ext>
            </a:extLst>
          </p:cNvPr>
          <p:cNvPicPr>
            <a:picLocks noChangeAspect="1"/>
          </p:cNvPicPr>
          <p:nvPr/>
        </p:nvPicPr>
        <p:blipFill>
          <a:blip r:embed="rId2"/>
          <a:stretch>
            <a:fillRect/>
          </a:stretch>
        </p:blipFill>
        <p:spPr>
          <a:xfrm>
            <a:off x="3320797" y="3662362"/>
            <a:ext cx="5243694" cy="3132885"/>
          </a:xfrm>
          <a:prstGeom prst="rect">
            <a:avLst/>
          </a:prstGeom>
        </p:spPr>
      </p:pic>
    </p:spTree>
    <p:extLst>
      <p:ext uri="{BB962C8B-B14F-4D97-AF65-F5344CB8AC3E}">
        <p14:creationId xmlns:p14="http://schemas.microsoft.com/office/powerpoint/2010/main" val="418909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DFE-5A91-F069-85BC-15E0AB3D17EC}"/>
              </a:ext>
            </a:extLst>
          </p:cNvPr>
          <p:cNvSpPr>
            <a:spLocks noGrp="1"/>
          </p:cNvSpPr>
          <p:nvPr>
            <p:ph type="title"/>
          </p:nvPr>
        </p:nvSpPr>
        <p:spPr>
          <a:xfrm>
            <a:off x="524435" y="-127934"/>
            <a:ext cx="10515600" cy="1325563"/>
          </a:xfrm>
        </p:spPr>
        <p:txBody>
          <a:bodyPr/>
          <a:lstStyle/>
          <a:p>
            <a:r>
              <a:rPr lang="en-US" dirty="0"/>
              <a:t>Topic Modelling </a:t>
            </a:r>
          </a:p>
        </p:txBody>
      </p:sp>
      <p:sp>
        <p:nvSpPr>
          <p:cNvPr id="3" name="Content Placeholder 2">
            <a:extLst>
              <a:ext uri="{FF2B5EF4-FFF2-40B4-BE49-F238E27FC236}">
                <a16:creationId xmlns:a16="http://schemas.microsoft.com/office/drawing/2014/main" id="{C76915FD-FB17-24EB-DC91-12D59F4315AC}"/>
              </a:ext>
            </a:extLst>
          </p:cNvPr>
          <p:cNvSpPr>
            <a:spLocks noGrp="1"/>
          </p:cNvSpPr>
          <p:nvPr>
            <p:ph idx="1"/>
          </p:nvPr>
        </p:nvSpPr>
        <p:spPr>
          <a:xfrm>
            <a:off x="602876" y="911224"/>
            <a:ext cx="11409830" cy="5597151"/>
          </a:xfrm>
        </p:spPr>
        <p:txBody>
          <a:bodyPr>
            <a:normAutofit fontScale="92500" lnSpcReduction="10000"/>
          </a:bodyPr>
          <a:lstStyle/>
          <a:p>
            <a:r>
              <a:rPr lang="en-US" dirty="0"/>
              <a:t>Methods: </a:t>
            </a:r>
          </a:p>
          <a:p>
            <a:pPr marL="0" indent="0">
              <a:buNone/>
            </a:pPr>
            <a:r>
              <a:rPr lang="en-US" dirty="0"/>
              <a:t>	</a:t>
            </a:r>
            <a:r>
              <a:rPr lang="en-US" sz="2400" dirty="0"/>
              <a:t>1) Structural Topic Modelling : </a:t>
            </a:r>
          </a:p>
          <a:p>
            <a:pPr marL="0" indent="0">
              <a:buNone/>
            </a:pPr>
            <a:r>
              <a:rPr lang="en-US" sz="2400" dirty="0"/>
              <a:t>	2) BERT topic modelling</a:t>
            </a:r>
            <a:r>
              <a:rPr lang="en-US" sz="2400" b="1" dirty="0"/>
              <a:t> </a:t>
            </a:r>
            <a:r>
              <a:rPr lang="en-US" sz="2400" dirty="0"/>
              <a:t>(Grootendorst, Maarten 2022)</a:t>
            </a:r>
          </a:p>
          <a:p>
            <a:pPr marL="0" indent="0">
              <a:buNone/>
            </a:pPr>
            <a:r>
              <a:rPr lang="en-US" sz="2400" dirty="0"/>
              <a:t>	3) </a:t>
            </a:r>
            <a:r>
              <a:rPr lang="en-US" sz="2400" b="1" dirty="0"/>
              <a:t>Zero-shot topic modelling with Chat-GPT </a:t>
            </a:r>
          </a:p>
          <a:p>
            <a:pPr marL="0" indent="0">
              <a:buNone/>
            </a:pPr>
            <a:r>
              <a:rPr lang="en-US" sz="2400" dirty="0"/>
              <a:t>	       - Model: GPT-4-Turbo</a:t>
            </a:r>
          </a:p>
          <a:p>
            <a:pPr marL="0" indent="0">
              <a:buNone/>
            </a:pPr>
            <a:r>
              <a:rPr lang="en-US" sz="2400" dirty="0"/>
              <a:t>	       - Input: First 4000 characters of each judgement</a:t>
            </a:r>
          </a:p>
          <a:p>
            <a:pPr marL="0" indent="0">
              <a:buNone/>
            </a:pPr>
            <a:r>
              <a:rPr lang="en-US" sz="2400" dirty="0"/>
              <a:t>Prompt:</a:t>
            </a:r>
          </a:p>
          <a:p>
            <a:pPr marL="0" indent="0">
              <a:buNone/>
            </a:pPr>
            <a:r>
              <a:rPr lang="en-US" sz="2400" i="1" dirty="0"/>
              <a:t>In this legal text determine if a government agency or constitutionally  is involved as either plaintiff or defendant.</a:t>
            </a:r>
          </a:p>
          <a:p>
            <a:pPr marL="0" indent="0">
              <a:buNone/>
            </a:pPr>
            <a:r>
              <a:rPr lang="en-US" sz="2400" i="1" dirty="0"/>
              <a:t>If the government is involved, return the response in the following format:</a:t>
            </a:r>
          </a:p>
          <a:p>
            <a:pPr marL="0" indent="0">
              <a:buNone/>
            </a:pPr>
            <a:r>
              <a:rPr lang="en-US" sz="2400" i="1" dirty="0"/>
              <a:t>(government role):(specific government agency):(broad issue topic).</a:t>
            </a:r>
          </a:p>
          <a:p>
            <a:pPr marL="0" indent="0">
              <a:buNone/>
            </a:pPr>
            <a:r>
              <a:rPr lang="en-US" sz="2400" i="1" dirty="0"/>
              <a:t>If government is not involved, format your response as:</a:t>
            </a:r>
          </a:p>
          <a:p>
            <a:pPr marL="0" indent="0">
              <a:buNone/>
            </a:pPr>
            <a:r>
              <a:rPr lang="en-US" sz="2400" i="1" dirty="0"/>
              <a:t>Other: (plaintiff/defendant): broad issue.</a:t>
            </a:r>
          </a:p>
          <a:p>
            <a:pPr marL="0" indent="0">
              <a:buNone/>
            </a:pPr>
            <a:r>
              <a:rPr lang="en-US" sz="2400" i="1" dirty="0"/>
              <a:t>	</a:t>
            </a:r>
            <a:endParaRPr lang="en-US" i="1" dirty="0"/>
          </a:p>
        </p:txBody>
      </p:sp>
    </p:spTree>
    <p:extLst>
      <p:ext uri="{BB962C8B-B14F-4D97-AF65-F5344CB8AC3E}">
        <p14:creationId xmlns:p14="http://schemas.microsoft.com/office/powerpoint/2010/main" val="81091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DFE-5A91-F069-85BC-15E0AB3D17EC}"/>
              </a:ext>
            </a:extLst>
          </p:cNvPr>
          <p:cNvSpPr>
            <a:spLocks noGrp="1"/>
          </p:cNvSpPr>
          <p:nvPr>
            <p:ph type="title"/>
          </p:nvPr>
        </p:nvSpPr>
        <p:spPr>
          <a:xfrm>
            <a:off x="524435" y="-127934"/>
            <a:ext cx="10515600" cy="1325563"/>
          </a:xfrm>
        </p:spPr>
        <p:txBody>
          <a:bodyPr/>
          <a:lstStyle/>
          <a:p>
            <a:r>
              <a:rPr lang="en-US" dirty="0"/>
              <a:t>Topic Modelling </a:t>
            </a:r>
          </a:p>
        </p:txBody>
      </p:sp>
      <p:sp>
        <p:nvSpPr>
          <p:cNvPr id="3" name="Content Placeholder 2">
            <a:extLst>
              <a:ext uri="{FF2B5EF4-FFF2-40B4-BE49-F238E27FC236}">
                <a16:creationId xmlns:a16="http://schemas.microsoft.com/office/drawing/2014/main" id="{C76915FD-FB17-24EB-DC91-12D59F4315AC}"/>
              </a:ext>
            </a:extLst>
          </p:cNvPr>
          <p:cNvSpPr>
            <a:spLocks noGrp="1"/>
          </p:cNvSpPr>
          <p:nvPr>
            <p:ph idx="1"/>
          </p:nvPr>
        </p:nvSpPr>
        <p:spPr>
          <a:xfrm>
            <a:off x="611841" y="857437"/>
            <a:ext cx="11409830" cy="4351338"/>
          </a:xfrm>
        </p:spPr>
        <p:txBody>
          <a:bodyPr>
            <a:normAutofit/>
          </a:bodyPr>
          <a:lstStyle/>
          <a:p>
            <a:r>
              <a:rPr lang="en-US" dirty="0"/>
              <a:t>Methods: </a:t>
            </a:r>
          </a:p>
          <a:p>
            <a:pPr marL="0" indent="0">
              <a:buNone/>
            </a:pPr>
            <a:r>
              <a:rPr lang="en-US" dirty="0"/>
              <a:t>	</a:t>
            </a:r>
            <a:r>
              <a:rPr lang="en-US" sz="1800" dirty="0"/>
              <a:t>1) Structural Topic Modelling : </a:t>
            </a:r>
          </a:p>
          <a:p>
            <a:pPr marL="0" indent="0">
              <a:buNone/>
            </a:pPr>
            <a:r>
              <a:rPr lang="en-US" sz="1800" dirty="0"/>
              <a:t>	2) BERT topic modelling</a:t>
            </a:r>
            <a:r>
              <a:rPr lang="en-US" sz="1800" b="1" dirty="0"/>
              <a:t> </a:t>
            </a:r>
            <a:r>
              <a:rPr lang="en-US" sz="1800" dirty="0"/>
              <a:t>(Grootendorst, Maarten 2022)</a:t>
            </a:r>
          </a:p>
          <a:p>
            <a:pPr marL="0" indent="0">
              <a:buNone/>
            </a:pPr>
            <a:r>
              <a:rPr lang="en-US" sz="2400" dirty="0"/>
              <a:t>	3) </a:t>
            </a:r>
            <a:r>
              <a:rPr lang="en-US" sz="2400" b="1" dirty="0"/>
              <a:t>Zero-shot topic modelling with Chat-GPT </a:t>
            </a:r>
          </a:p>
          <a:p>
            <a:pPr marL="0" indent="0">
              <a:buNone/>
            </a:pPr>
            <a:r>
              <a:rPr lang="en-US" sz="2400" dirty="0"/>
              <a:t>	 	</a:t>
            </a:r>
            <a:endParaRPr lang="en-US" dirty="0"/>
          </a:p>
        </p:txBody>
      </p:sp>
      <p:pic>
        <p:nvPicPr>
          <p:cNvPr id="9" name="Picture 8">
            <a:extLst>
              <a:ext uri="{FF2B5EF4-FFF2-40B4-BE49-F238E27FC236}">
                <a16:creationId xmlns:a16="http://schemas.microsoft.com/office/drawing/2014/main" id="{454BFB85-8F6F-E455-1474-6E58EEF8D315}"/>
              </a:ext>
            </a:extLst>
          </p:cNvPr>
          <p:cNvPicPr>
            <a:picLocks noChangeAspect="1"/>
          </p:cNvPicPr>
          <p:nvPr/>
        </p:nvPicPr>
        <p:blipFill>
          <a:blip r:embed="rId2"/>
          <a:stretch>
            <a:fillRect/>
          </a:stretch>
        </p:blipFill>
        <p:spPr>
          <a:xfrm>
            <a:off x="2384612" y="2648219"/>
            <a:ext cx="5825209" cy="4120134"/>
          </a:xfrm>
          <a:prstGeom prst="rect">
            <a:avLst/>
          </a:prstGeom>
        </p:spPr>
      </p:pic>
    </p:spTree>
    <p:extLst>
      <p:ext uri="{BB962C8B-B14F-4D97-AF65-F5344CB8AC3E}">
        <p14:creationId xmlns:p14="http://schemas.microsoft.com/office/powerpoint/2010/main" val="499336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DFE-5A91-F069-85BC-15E0AB3D17EC}"/>
              </a:ext>
            </a:extLst>
          </p:cNvPr>
          <p:cNvSpPr>
            <a:spLocks noGrp="1"/>
          </p:cNvSpPr>
          <p:nvPr>
            <p:ph type="title"/>
          </p:nvPr>
        </p:nvSpPr>
        <p:spPr>
          <a:xfrm>
            <a:off x="524435" y="-127934"/>
            <a:ext cx="10515600" cy="1325563"/>
          </a:xfrm>
        </p:spPr>
        <p:txBody>
          <a:bodyPr/>
          <a:lstStyle/>
          <a:p>
            <a:r>
              <a:rPr lang="en-US" dirty="0"/>
              <a:t>Topic Modelling </a:t>
            </a:r>
          </a:p>
        </p:txBody>
      </p:sp>
      <p:sp>
        <p:nvSpPr>
          <p:cNvPr id="3" name="Content Placeholder 2">
            <a:extLst>
              <a:ext uri="{FF2B5EF4-FFF2-40B4-BE49-F238E27FC236}">
                <a16:creationId xmlns:a16="http://schemas.microsoft.com/office/drawing/2014/main" id="{C76915FD-FB17-24EB-DC91-12D59F4315AC}"/>
              </a:ext>
            </a:extLst>
          </p:cNvPr>
          <p:cNvSpPr>
            <a:spLocks noGrp="1"/>
          </p:cNvSpPr>
          <p:nvPr>
            <p:ph idx="1"/>
          </p:nvPr>
        </p:nvSpPr>
        <p:spPr>
          <a:xfrm>
            <a:off x="611841" y="857436"/>
            <a:ext cx="11329147" cy="6000563"/>
          </a:xfrm>
        </p:spPr>
        <p:txBody>
          <a:bodyPr>
            <a:normAutofit fontScale="92500" lnSpcReduction="10000"/>
          </a:bodyPr>
          <a:lstStyle/>
          <a:p>
            <a:r>
              <a:rPr lang="en-US" dirty="0"/>
              <a:t>Methods: </a:t>
            </a:r>
          </a:p>
          <a:p>
            <a:pPr marL="0" indent="0">
              <a:buNone/>
            </a:pPr>
            <a:r>
              <a:rPr lang="en-US" dirty="0"/>
              <a:t>	</a:t>
            </a:r>
            <a:r>
              <a:rPr lang="en-US" sz="1900" dirty="0"/>
              <a:t>1) Structural Topic Modelling : </a:t>
            </a:r>
          </a:p>
          <a:p>
            <a:pPr marL="0" indent="0">
              <a:buNone/>
            </a:pPr>
            <a:r>
              <a:rPr lang="en-US" sz="1900" dirty="0"/>
              <a:t>	2) BERT topic modelling</a:t>
            </a:r>
            <a:r>
              <a:rPr lang="en-US" sz="1900" b="1" dirty="0"/>
              <a:t> </a:t>
            </a:r>
            <a:r>
              <a:rPr lang="en-US" sz="1900" dirty="0"/>
              <a:t>(Grootendorst, Maarten 2022)</a:t>
            </a:r>
          </a:p>
          <a:p>
            <a:pPr marL="0" indent="0">
              <a:buNone/>
            </a:pPr>
            <a:r>
              <a:rPr lang="en-US" sz="2600" dirty="0"/>
              <a:t>	3) </a:t>
            </a:r>
            <a:r>
              <a:rPr lang="en-US" sz="2600" b="1" dirty="0"/>
              <a:t>Zero-shot topic modelling with Chat-GPT:</a:t>
            </a:r>
          </a:p>
          <a:p>
            <a:pPr marL="0" indent="0">
              <a:buNone/>
            </a:pPr>
            <a:r>
              <a:rPr lang="en-US" sz="2600" b="1" dirty="0"/>
              <a:t>	       -  </a:t>
            </a:r>
            <a:r>
              <a:rPr lang="en-US" sz="2600" dirty="0"/>
              <a:t>Highly accurate</a:t>
            </a:r>
          </a:p>
          <a:p>
            <a:pPr marL="0" indent="0">
              <a:buNone/>
            </a:pPr>
            <a:r>
              <a:rPr lang="en-US" sz="2600" dirty="0"/>
              <a:t>	       -  Output may not follow the exact format I prompted however, structured               	          enough to easily differentiate between governmental and non governmental              	          cases</a:t>
            </a:r>
          </a:p>
          <a:p>
            <a:pPr marL="0" indent="0">
              <a:buNone/>
            </a:pPr>
            <a:r>
              <a:rPr lang="en-US" sz="2600" dirty="0"/>
              <a:t>	       -  Hallucination in only 3 of 3200 cases </a:t>
            </a:r>
          </a:p>
          <a:p>
            <a:pPr marL="0" indent="0">
              <a:buNone/>
            </a:pPr>
            <a:r>
              <a:rPr lang="en-US" sz="2600" dirty="0"/>
              <a:t>	       -  Limited to sample of 3200 cases due to cost</a:t>
            </a:r>
          </a:p>
          <a:p>
            <a:pPr marL="0" indent="0">
              <a:buNone/>
            </a:pPr>
            <a:r>
              <a:rPr lang="en-US" sz="2600" dirty="0"/>
              <a:t>	       - 2900 Governmental cases identified</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	 	</a:t>
            </a:r>
            <a:endParaRPr lang="en-US" dirty="0"/>
          </a:p>
        </p:txBody>
      </p:sp>
    </p:spTree>
    <p:extLst>
      <p:ext uri="{BB962C8B-B14F-4D97-AF65-F5344CB8AC3E}">
        <p14:creationId xmlns:p14="http://schemas.microsoft.com/office/powerpoint/2010/main" val="2844698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DFE-5A91-F069-85BC-15E0AB3D17EC}"/>
              </a:ext>
            </a:extLst>
          </p:cNvPr>
          <p:cNvSpPr>
            <a:spLocks noGrp="1"/>
          </p:cNvSpPr>
          <p:nvPr>
            <p:ph type="title"/>
          </p:nvPr>
        </p:nvSpPr>
        <p:spPr>
          <a:xfrm>
            <a:off x="524435" y="-127934"/>
            <a:ext cx="10515600" cy="1325563"/>
          </a:xfrm>
        </p:spPr>
        <p:txBody>
          <a:bodyPr/>
          <a:lstStyle/>
          <a:p>
            <a:r>
              <a:rPr lang="en-US" dirty="0"/>
              <a:t>Topic Modelling </a:t>
            </a:r>
          </a:p>
        </p:txBody>
      </p:sp>
      <p:sp>
        <p:nvSpPr>
          <p:cNvPr id="3" name="Content Placeholder 2">
            <a:extLst>
              <a:ext uri="{FF2B5EF4-FFF2-40B4-BE49-F238E27FC236}">
                <a16:creationId xmlns:a16="http://schemas.microsoft.com/office/drawing/2014/main" id="{C76915FD-FB17-24EB-DC91-12D59F4315AC}"/>
              </a:ext>
            </a:extLst>
          </p:cNvPr>
          <p:cNvSpPr>
            <a:spLocks noGrp="1"/>
          </p:cNvSpPr>
          <p:nvPr>
            <p:ph idx="1"/>
          </p:nvPr>
        </p:nvSpPr>
        <p:spPr>
          <a:xfrm>
            <a:off x="667423" y="1009836"/>
            <a:ext cx="11524577" cy="5758717"/>
          </a:xfrm>
        </p:spPr>
        <p:txBody>
          <a:bodyPr>
            <a:normAutofit fontScale="85000" lnSpcReduction="20000"/>
          </a:bodyPr>
          <a:lstStyle/>
          <a:p>
            <a:r>
              <a:rPr lang="en-US" dirty="0"/>
              <a:t>Methods: </a:t>
            </a:r>
          </a:p>
          <a:p>
            <a:pPr marL="0" indent="0">
              <a:buNone/>
            </a:pPr>
            <a:r>
              <a:rPr lang="en-US" dirty="0"/>
              <a:t>	</a:t>
            </a:r>
            <a:r>
              <a:rPr lang="en-US" sz="2100" dirty="0"/>
              <a:t>1) Structural Topic Modelling : </a:t>
            </a:r>
          </a:p>
          <a:p>
            <a:pPr marL="0" indent="0">
              <a:buNone/>
            </a:pPr>
            <a:r>
              <a:rPr lang="en-US" sz="2100" dirty="0"/>
              <a:t>	2) BERT topic modelling</a:t>
            </a:r>
            <a:r>
              <a:rPr lang="en-US" sz="2100" b="1" dirty="0"/>
              <a:t> </a:t>
            </a:r>
            <a:r>
              <a:rPr lang="en-US" sz="2100" dirty="0"/>
              <a:t>(Grootendorst, Maarten 2022)</a:t>
            </a:r>
          </a:p>
          <a:p>
            <a:pPr marL="0" indent="0">
              <a:buNone/>
            </a:pPr>
            <a:r>
              <a:rPr lang="en-US" dirty="0"/>
              <a:t>	3) </a:t>
            </a:r>
            <a:r>
              <a:rPr lang="en-US" b="1" dirty="0"/>
              <a:t>Zero-shot topic modelling with Chat-GPT:</a:t>
            </a:r>
          </a:p>
          <a:p>
            <a:pPr marL="0" indent="0">
              <a:buNone/>
            </a:pPr>
            <a:r>
              <a:rPr lang="en-US" b="1" dirty="0"/>
              <a:t>	       -  </a:t>
            </a:r>
            <a:r>
              <a:rPr lang="en-US" dirty="0"/>
              <a:t>Highly accurate</a:t>
            </a:r>
          </a:p>
          <a:p>
            <a:pPr marL="0" indent="0">
              <a:buNone/>
            </a:pPr>
            <a:r>
              <a:rPr lang="en-US" dirty="0"/>
              <a:t>	       -  Output may not follow the exact format I prompted however, structured               	          enough to easily differentiate between governmental and non governmental              	          cases</a:t>
            </a:r>
          </a:p>
          <a:p>
            <a:pPr marL="0" indent="0">
              <a:buNone/>
            </a:pPr>
            <a:r>
              <a:rPr lang="en-US" dirty="0"/>
              <a:t>	       -  Hallucination in only 3 of 2900 cases </a:t>
            </a:r>
          </a:p>
          <a:p>
            <a:pPr marL="0" indent="0">
              <a:buNone/>
            </a:pPr>
            <a:r>
              <a:rPr lang="en-US" dirty="0"/>
              <a:t>	       -  Limited to sample of 2900 cases due to cost </a:t>
            </a:r>
          </a:p>
          <a:p>
            <a:pPr marL="0" indent="0">
              <a:buNone/>
            </a:pPr>
            <a:endParaRPr lang="en-US" sz="2600" dirty="0"/>
          </a:p>
          <a:p>
            <a:pPr marL="0" indent="0">
              <a:buNone/>
            </a:pPr>
            <a:endParaRPr lang="en-US" sz="2600" dirty="0"/>
          </a:p>
          <a:p>
            <a:pPr marL="0" indent="0">
              <a:buNone/>
            </a:pPr>
            <a:r>
              <a:rPr lang="en-US" sz="2400" b="1" dirty="0"/>
              <a:t>PSA: Make sure your payment method is not on auto charge </a:t>
            </a:r>
          </a:p>
          <a:p>
            <a:pPr marL="0" indent="0">
              <a:buNone/>
            </a:pPr>
            <a:endParaRPr lang="en-US" sz="2400" b="1" dirty="0"/>
          </a:p>
          <a:p>
            <a:pPr marL="0" indent="0">
              <a:buNone/>
            </a:pPr>
            <a:endParaRPr lang="en-US" sz="2400" b="1" dirty="0"/>
          </a:p>
          <a:p>
            <a:pPr marL="0" indent="0">
              <a:buNone/>
            </a:pPr>
            <a:r>
              <a:rPr lang="en-US" sz="2400" dirty="0"/>
              <a:t>	 	</a:t>
            </a:r>
            <a:endParaRPr lang="en-US" dirty="0"/>
          </a:p>
        </p:txBody>
      </p:sp>
      <p:pic>
        <p:nvPicPr>
          <p:cNvPr id="1026" name="Picture 2" descr="Huell Rolling In Money | Know Your Meme">
            <a:extLst>
              <a:ext uri="{FF2B5EF4-FFF2-40B4-BE49-F238E27FC236}">
                <a16:creationId xmlns:a16="http://schemas.microsoft.com/office/drawing/2014/main" id="{64616165-37ED-BCA1-E2AC-327C80BA6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2574" y="4652776"/>
            <a:ext cx="2439967" cy="13734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52FD46-2059-BEDB-EA1C-9B1416CA8409}"/>
              </a:ext>
            </a:extLst>
          </p:cNvPr>
          <p:cNvSpPr txBox="1"/>
          <p:nvPr/>
        </p:nvSpPr>
        <p:spPr>
          <a:xfrm>
            <a:off x="7892638" y="6026241"/>
            <a:ext cx="2667784" cy="338554"/>
          </a:xfrm>
          <a:prstGeom prst="rect">
            <a:avLst/>
          </a:prstGeom>
          <a:noFill/>
        </p:spPr>
        <p:txBody>
          <a:bodyPr wrap="square" rtlCol="0">
            <a:spAutoFit/>
          </a:bodyPr>
          <a:lstStyle/>
          <a:p>
            <a:r>
              <a:rPr lang="en-US" sz="1600" dirty="0">
                <a:latin typeface="Bahnschrift Condensed" panose="020B0502040204020203" pitchFamily="34" charset="0"/>
              </a:rPr>
              <a:t>Sam Altman with my $50</a:t>
            </a:r>
          </a:p>
        </p:txBody>
      </p:sp>
    </p:spTree>
    <p:extLst>
      <p:ext uri="{BB962C8B-B14F-4D97-AF65-F5344CB8AC3E}">
        <p14:creationId xmlns:p14="http://schemas.microsoft.com/office/powerpoint/2010/main" val="141622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DAEE-BE03-C2EF-B18F-10BD083CAC76}"/>
              </a:ext>
            </a:extLst>
          </p:cNvPr>
          <p:cNvSpPr>
            <a:spLocks noGrp="1"/>
          </p:cNvSpPr>
          <p:nvPr>
            <p:ph type="title"/>
          </p:nvPr>
        </p:nvSpPr>
        <p:spPr/>
        <p:txBody>
          <a:bodyPr/>
          <a:lstStyle/>
          <a:p>
            <a:r>
              <a:rPr lang="en-US" dirty="0"/>
              <a:t>Scaling </a:t>
            </a:r>
          </a:p>
        </p:txBody>
      </p:sp>
      <p:sp>
        <p:nvSpPr>
          <p:cNvPr id="3" name="Content Placeholder 2">
            <a:extLst>
              <a:ext uri="{FF2B5EF4-FFF2-40B4-BE49-F238E27FC236}">
                <a16:creationId xmlns:a16="http://schemas.microsoft.com/office/drawing/2014/main" id="{AE5FB589-7A45-D80E-1A5B-4711B99D44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89636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C7BE-30F6-A119-D28A-275C9B7113B1}"/>
              </a:ext>
            </a:extLst>
          </p:cNvPr>
          <p:cNvSpPr>
            <a:spLocks noGrp="1"/>
          </p:cNvSpPr>
          <p:nvPr>
            <p:ph type="title"/>
          </p:nvPr>
        </p:nvSpPr>
        <p:spPr/>
        <p:txBody>
          <a:bodyPr/>
          <a:lstStyle/>
          <a:p>
            <a:r>
              <a:rPr lang="en-US" dirty="0"/>
              <a:t>Research Aim</a:t>
            </a:r>
          </a:p>
        </p:txBody>
      </p:sp>
      <p:sp>
        <p:nvSpPr>
          <p:cNvPr id="3" name="Content Placeholder 2">
            <a:extLst>
              <a:ext uri="{FF2B5EF4-FFF2-40B4-BE49-F238E27FC236}">
                <a16:creationId xmlns:a16="http://schemas.microsoft.com/office/drawing/2014/main" id="{D9A3CA60-54CC-928E-8F2F-66CAC1781E45}"/>
              </a:ext>
            </a:extLst>
          </p:cNvPr>
          <p:cNvSpPr>
            <a:spLocks noGrp="1"/>
          </p:cNvSpPr>
          <p:nvPr>
            <p:ph idx="1"/>
          </p:nvPr>
        </p:nvSpPr>
        <p:spPr/>
        <p:txBody>
          <a:bodyPr/>
          <a:lstStyle/>
          <a:p>
            <a:pPr marL="0" indent="0">
              <a:buNone/>
            </a:pPr>
            <a:r>
              <a:rPr lang="en-US" dirty="0"/>
              <a:t>The project aims to produce scaling estimates of ideological placement of judges in the supreme court between 2009 and 2020, utilizing the summary judgements written by the bench and assess whether there has been a shift in ideological diversity within the court post-2014.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682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287E-56C2-4025-64BD-65A8B7D8BAF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924971E-EC13-92CA-C06E-FE1371490C3C}"/>
              </a:ext>
            </a:extLst>
          </p:cNvPr>
          <p:cNvSpPr>
            <a:spLocks noGrp="1"/>
          </p:cNvSpPr>
          <p:nvPr>
            <p:ph idx="1"/>
          </p:nvPr>
        </p:nvSpPr>
        <p:spPr>
          <a:xfrm>
            <a:off x="524434" y="1586752"/>
            <a:ext cx="10959353" cy="4906123"/>
          </a:xfrm>
        </p:spPr>
        <p:txBody>
          <a:bodyPr>
            <a:normAutofit fontScale="92500"/>
          </a:bodyPr>
          <a:lstStyle/>
          <a:p>
            <a:pPr algn="just"/>
            <a:r>
              <a:rPr lang="en-US" b="0" i="0" dirty="0">
                <a:solidFill>
                  <a:srgbClr val="202122"/>
                </a:solidFill>
                <a:effectLst/>
                <a:highlight>
                  <a:srgbClr val="FFFFFF"/>
                </a:highlight>
                <a:latin typeface="15"/>
              </a:rPr>
              <a:t>The Supreme Court consists of the Chief Justice of India and a maximum of fellow 33 judges</a:t>
            </a:r>
          </a:p>
          <a:p>
            <a:pPr algn="just"/>
            <a:r>
              <a:rPr lang="en-US" dirty="0">
                <a:solidFill>
                  <a:srgbClr val="202122"/>
                </a:solidFill>
                <a:highlight>
                  <a:srgbClr val="FFFFFF"/>
                </a:highlight>
                <a:latin typeface="15"/>
              </a:rPr>
              <a:t>Judges sit in smaller benches of 2 or 3 known as a division bench and in larger benches of 5 or more known as a constitution bench when required to “settle fundamental questions of law and the constitution.”</a:t>
            </a:r>
          </a:p>
          <a:p>
            <a:pPr algn="just">
              <a:buFont typeface="Arial" panose="020B0604020202020204" pitchFamily="34" charset="0"/>
              <a:buChar char="•"/>
            </a:pPr>
            <a:r>
              <a:rPr lang="en-US" b="0" i="0" dirty="0">
                <a:solidFill>
                  <a:srgbClr val="0D0D0D"/>
                </a:solidFill>
                <a:effectLst/>
                <a:highlight>
                  <a:srgbClr val="FFFFFF"/>
                </a:highlight>
                <a:latin typeface="Söhne"/>
              </a:rPr>
              <a:t>The Chief Justice is nominated by the President of India. The President's role is primarily as a ceremonial head of state, distinct from the executive-centric role of the U.S. President which is more akin to the Prime Minister of India.</a:t>
            </a:r>
          </a:p>
          <a:p>
            <a:pPr algn="just">
              <a:buFont typeface="Arial" panose="020B0604020202020204" pitchFamily="34" charset="0"/>
              <a:buChar char="•"/>
            </a:pPr>
            <a:r>
              <a:rPr lang="en-US" b="0" i="0" dirty="0">
                <a:solidFill>
                  <a:srgbClr val="0D0D0D"/>
                </a:solidFill>
                <a:effectLst/>
                <a:highlight>
                  <a:srgbClr val="FFFFFF"/>
                </a:highlight>
                <a:latin typeface="Söhne"/>
              </a:rPr>
              <a:t>The Indian President is elected by the parliamentary chambers, generally representing the majority party's choice.</a:t>
            </a:r>
          </a:p>
          <a:p>
            <a:pPr algn="just">
              <a:buFont typeface="Arial" panose="020B0604020202020204" pitchFamily="34" charset="0"/>
              <a:buChar char="•"/>
            </a:pPr>
            <a:r>
              <a:rPr lang="en-US" b="0" i="0" dirty="0">
                <a:solidFill>
                  <a:srgbClr val="0D0D0D"/>
                </a:solidFill>
                <a:effectLst/>
                <a:highlight>
                  <a:srgbClr val="FFFFFF"/>
                </a:highlight>
                <a:latin typeface="Söhne"/>
              </a:rPr>
              <a:t>It's a common view that the President's tenure is influenced by the Prime Minister and the ruling party’s , as political favor for their selection.</a:t>
            </a:r>
          </a:p>
        </p:txBody>
      </p:sp>
    </p:spTree>
    <p:extLst>
      <p:ext uri="{BB962C8B-B14F-4D97-AF65-F5344CB8AC3E}">
        <p14:creationId xmlns:p14="http://schemas.microsoft.com/office/powerpoint/2010/main" val="13999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287E-56C2-4025-64BD-65A8B7D8BAF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924971E-EC13-92CA-C06E-FE1371490C3C}"/>
              </a:ext>
            </a:extLst>
          </p:cNvPr>
          <p:cNvSpPr>
            <a:spLocks noGrp="1"/>
          </p:cNvSpPr>
          <p:nvPr>
            <p:ph idx="1"/>
          </p:nvPr>
        </p:nvSpPr>
        <p:spPr>
          <a:xfrm>
            <a:off x="363070" y="1559859"/>
            <a:ext cx="11604811" cy="5127812"/>
          </a:xfrm>
        </p:spPr>
        <p:txBody>
          <a:bodyPr>
            <a:normAutofit/>
          </a:bodyPr>
          <a:lstStyle/>
          <a:p>
            <a:pPr algn="just"/>
            <a:r>
              <a:rPr lang="en-US" dirty="0"/>
              <a:t>Since 2014, the conservative BJP party, led by Prime Minister Narendra Modi, has held significant power, with policies favoring Hindu majoritarianism. </a:t>
            </a:r>
          </a:p>
          <a:p>
            <a:pPr algn="just"/>
            <a:r>
              <a:rPr lang="en-US" dirty="0"/>
              <a:t>There are concerns that the Supreme Court’s independence is being compromised, with claims that nominations of Supreme Court Judges are increasingly aligned with the BJP’s ideology, reducing the court’s ideological diversity </a:t>
            </a:r>
          </a:p>
          <a:p>
            <a:pPr algn="just"/>
            <a:r>
              <a:rPr lang="en-US" dirty="0"/>
              <a:t>Nonetheless, the Court is historically perceived as  highly objective. </a:t>
            </a:r>
          </a:p>
          <a:p>
            <a:pPr marL="0" indent="0" algn="just">
              <a:buNone/>
            </a:pPr>
            <a:r>
              <a:rPr lang="en-US" dirty="0"/>
              <a:t>For e.g. The court ruled against the building of Hindu temple by demolishing a medieval mosque, despite the construction of the temple being the most prominent campaigning point of the BJP since 1998, </a:t>
            </a:r>
            <a:r>
              <a:rPr lang="en-US" b="0" i="0" dirty="0">
                <a:solidFill>
                  <a:srgbClr val="0D0D0D"/>
                </a:solidFill>
                <a:effectLst/>
                <a:highlight>
                  <a:srgbClr val="FFFFFF"/>
                </a:highlight>
                <a:latin typeface="Söhne"/>
              </a:rPr>
              <a:t>gaining significant traction among conservatives, similar to Trump's "build the wall" slogan.</a:t>
            </a:r>
          </a:p>
        </p:txBody>
      </p:sp>
    </p:spTree>
    <p:extLst>
      <p:ext uri="{BB962C8B-B14F-4D97-AF65-F5344CB8AC3E}">
        <p14:creationId xmlns:p14="http://schemas.microsoft.com/office/powerpoint/2010/main" val="251214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F1DF-783D-1CF2-3F06-33A2AC835486}"/>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E39B8856-11A4-0F6C-D148-E6B840FAB3D9}"/>
              </a:ext>
            </a:extLst>
          </p:cNvPr>
          <p:cNvSpPr>
            <a:spLocks noGrp="1"/>
          </p:cNvSpPr>
          <p:nvPr>
            <p:ph idx="1"/>
          </p:nvPr>
        </p:nvSpPr>
        <p:spPr>
          <a:xfrm>
            <a:off x="838200" y="1690688"/>
            <a:ext cx="10515600" cy="4351338"/>
          </a:xfrm>
        </p:spPr>
        <p:txBody>
          <a:bodyPr/>
          <a:lstStyle/>
          <a:p>
            <a:r>
              <a:rPr lang="en-US" sz="2400" dirty="0"/>
              <a:t>Indian Legal Documents corpus (Malik et al., 2021) : Available with permission from Authors </a:t>
            </a:r>
          </a:p>
          <a:p>
            <a:r>
              <a:rPr lang="en-US" sz="2400" dirty="0"/>
              <a:t>Contains judgement summaries for 35000 cases heard by the supreme court between 1958 and 2020 </a:t>
            </a:r>
          </a:p>
          <a:p>
            <a:endParaRPr lang="en-US" dirty="0"/>
          </a:p>
          <a:p>
            <a:endParaRPr lang="en-US" dirty="0"/>
          </a:p>
        </p:txBody>
      </p:sp>
      <p:pic>
        <p:nvPicPr>
          <p:cNvPr id="8" name="Picture 7">
            <a:extLst>
              <a:ext uri="{FF2B5EF4-FFF2-40B4-BE49-F238E27FC236}">
                <a16:creationId xmlns:a16="http://schemas.microsoft.com/office/drawing/2014/main" id="{8CFEFD96-A96A-19CE-A247-A4142010250D}"/>
              </a:ext>
            </a:extLst>
          </p:cNvPr>
          <p:cNvPicPr>
            <a:picLocks noChangeAspect="1"/>
          </p:cNvPicPr>
          <p:nvPr/>
        </p:nvPicPr>
        <p:blipFill>
          <a:blip r:embed="rId2"/>
          <a:stretch>
            <a:fillRect/>
          </a:stretch>
        </p:blipFill>
        <p:spPr>
          <a:xfrm>
            <a:off x="1183341" y="3553871"/>
            <a:ext cx="9323294" cy="3199529"/>
          </a:xfrm>
          <a:prstGeom prst="rect">
            <a:avLst/>
          </a:prstGeom>
        </p:spPr>
      </p:pic>
    </p:spTree>
    <p:extLst>
      <p:ext uri="{BB962C8B-B14F-4D97-AF65-F5344CB8AC3E}">
        <p14:creationId xmlns:p14="http://schemas.microsoft.com/office/powerpoint/2010/main" val="186101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F1DF-783D-1CF2-3F06-33A2AC835486}"/>
              </a:ext>
            </a:extLst>
          </p:cNvPr>
          <p:cNvSpPr>
            <a:spLocks noGrp="1"/>
          </p:cNvSpPr>
          <p:nvPr>
            <p:ph type="title"/>
          </p:nvPr>
        </p:nvSpPr>
        <p:spPr/>
        <p:txBody>
          <a:bodyPr/>
          <a:lstStyle/>
          <a:p>
            <a:r>
              <a:rPr lang="en-US" dirty="0"/>
              <a:t>Analytic Set</a:t>
            </a:r>
          </a:p>
        </p:txBody>
      </p:sp>
      <p:sp>
        <p:nvSpPr>
          <p:cNvPr id="3" name="Content Placeholder 2">
            <a:extLst>
              <a:ext uri="{FF2B5EF4-FFF2-40B4-BE49-F238E27FC236}">
                <a16:creationId xmlns:a16="http://schemas.microsoft.com/office/drawing/2014/main" id="{E39B8856-11A4-0F6C-D148-E6B840FAB3D9}"/>
              </a:ext>
            </a:extLst>
          </p:cNvPr>
          <p:cNvSpPr>
            <a:spLocks noGrp="1"/>
          </p:cNvSpPr>
          <p:nvPr>
            <p:ph idx="1"/>
          </p:nvPr>
        </p:nvSpPr>
        <p:spPr>
          <a:xfrm>
            <a:off x="838200" y="1986523"/>
            <a:ext cx="10515600" cy="4351338"/>
          </a:xfrm>
        </p:spPr>
        <p:txBody>
          <a:bodyPr/>
          <a:lstStyle/>
          <a:p>
            <a:r>
              <a:rPr lang="en-US" dirty="0"/>
              <a:t>Cases include topics across crime, private disputes, business disputes, government disputes, constitutional amendments etc. </a:t>
            </a:r>
          </a:p>
          <a:p>
            <a:r>
              <a:rPr lang="en-US" dirty="0"/>
              <a:t>Cases where the Government is not the plaintiff or defendant are least likely to have ideological argumentation. </a:t>
            </a:r>
          </a:p>
          <a:p>
            <a:r>
              <a:rPr lang="en-US" dirty="0"/>
              <a:t>Before attempting scaling, we need to subset the data to </a:t>
            </a:r>
            <a:r>
              <a:rPr lang="en-US" dirty="0" err="1"/>
              <a:t>Govermental</a:t>
            </a:r>
            <a:r>
              <a:rPr lang="en-US" dirty="0"/>
              <a:t> cases. </a:t>
            </a:r>
          </a:p>
          <a:p>
            <a:r>
              <a:rPr lang="en-US" dirty="0"/>
              <a:t>Since we do not have this information, we do identify such cases through topic modelling </a:t>
            </a:r>
          </a:p>
        </p:txBody>
      </p:sp>
    </p:spTree>
    <p:extLst>
      <p:ext uri="{BB962C8B-B14F-4D97-AF65-F5344CB8AC3E}">
        <p14:creationId xmlns:p14="http://schemas.microsoft.com/office/powerpoint/2010/main" val="192652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DFE-5A91-F069-85BC-15E0AB3D17EC}"/>
              </a:ext>
            </a:extLst>
          </p:cNvPr>
          <p:cNvSpPr>
            <a:spLocks noGrp="1"/>
          </p:cNvSpPr>
          <p:nvPr>
            <p:ph type="title"/>
          </p:nvPr>
        </p:nvSpPr>
        <p:spPr>
          <a:xfrm>
            <a:off x="506505" y="167902"/>
            <a:ext cx="10515600" cy="1325563"/>
          </a:xfrm>
        </p:spPr>
        <p:txBody>
          <a:bodyPr/>
          <a:lstStyle/>
          <a:p>
            <a:r>
              <a:rPr lang="en-US" dirty="0"/>
              <a:t>Topic Modelling </a:t>
            </a:r>
          </a:p>
        </p:txBody>
      </p:sp>
      <p:sp>
        <p:nvSpPr>
          <p:cNvPr id="3" name="Content Placeholder 2">
            <a:extLst>
              <a:ext uri="{FF2B5EF4-FFF2-40B4-BE49-F238E27FC236}">
                <a16:creationId xmlns:a16="http://schemas.microsoft.com/office/drawing/2014/main" id="{C76915FD-FB17-24EB-DC91-12D59F4315AC}"/>
              </a:ext>
            </a:extLst>
          </p:cNvPr>
          <p:cNvSpPr>
            <a:spLocks noGrp="1"/>
          </p:cNvSpPr>
          <p:nvPr>
            <p:ph idx="1"/>
          </p:nvPr>
        </p:nvSpPr>
        <p:spPr/>
        <p:txBody>
          <a:bodyPr/>
          <a:lstStyle/>
          <a:p>
            <a:r>
              <a:rPr lang="en-US" dirty="0"/>
              <a:t>Methods: </a:t>
            </a:r>
          </a:p>
          <a:p>
            <a:pPr marL="0" indent="0">
              <a:buNone/>
            </a:pPr>
            <a:r>
              <a:rPr lang="en-US" dirty="0"/>
              <a:t>	1) Structural Topic Modelling </a:t>
            </a:r>
          </a:p>
          <a:p>
            <a:pPr marL="0" indent="0">
              <a:buNone/>
            </a:pPr>
            <a:r>
              <a:rPr lang="en-US" dirty="0"/>
              <a:t>	2) BERT topic Modelling </a:t>
            </a:r>
          </a:p>
          <a:p>
            <a:pPr marL="0" indent="0">
              <a:buNone/>
            </a:pPr>
            <a:r>
              <a:rPr lang="en-US" dirty="0"/>
              <a:t>	3) Zero-shot topic modelling with Chat-GPT </a:t>
            </a:r>
          </a:p>
        </p:txBody>
      </p:sp>
    </p:spTree>
    <p:extLst>
      <p:ext uri="{BB962C8B-B14F-4D97-AF65-F5344CB8AC3E}">
        <p14:creationId xmlns:p14="http://schemas.microsoft.com/office/powerpoint/2010/main" val="340584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DFE-5A91-F069-85BC-15E0AB3D17EC}"/>
              </a:ext>
            </a:extLst>
          </p:cNvPr>
          <p:cNvSpPr>
            <a:spLocks noGrp="1"/>
          </p:cNvSpPr>
          <p:nvPr>
            <p:ph type="title"/>
          </p:nvPr>
        </p:nvSpPr>
        <p:spPr/>
        <p:txBody>
          <a:bodyPr/>
          <a:lstStyle/>
          <a:p>
            <a:r>
              <a:rPr lang="en-US" dirty="0"/>
              <a:t>Topic Modelling </a:t>
            </a:r>
          </a:p>
        </p:txBody>
      </p:sp>
      <p:sp>
        <p:nvSpPr>
          <p:cNvPr id="3" name="Content Placeholder 2">
            <a:extLst>
              <a:ext uri="{FF2B5EF4-FFF2-40B4-BE49-F238E27FC236}">
                <a16:creationId xmlns:a16="http://schemas.microsoft.com/office/drawing/2014/main" id="{C76915FD-FB17-24EB-DC91-12D59F4315AC}"/>
              </a:ext>
            </a:extLst>
          </p:cNvPr>
          <p:cNvSpPr>
            <a:spLocks noGrp="1"/>
          </p:cNvSpPr>
          <p:nvPr>
            <p:ph idx="1"/>
          </p:nvPr>
        </p:nvSpPr>
        <p:spPr>
          <a:xfrm>
            <a:off x="977153" y="1404285"/>
            <a:ext cx="10919012" cy="2818092"/>
          </a:xfrm>
        </p:spPr>
        <p:txBody>
          <a:bodyPr>
            <a:normAutofit fontScale="92500"/>
          </a:bodyPr>
          <a:lstStyle/>
          <a:p>
            <a:r>
              <a:rPr lang="en-US" dirty="0"/>
              <a:t>Methods: </a:t>
            </a:r>
          </a:p>
          <a:p>
            <a:pPr marL="0" indent="0">
              <a:buNone/>
            </a:pPr>
            <a:r>
              <a:rPr lang="en-US" dirty="0"/>
              <a:t>      1) </a:t>
            </a:r>
            <a:r>
              <a:rPr lang="en-US" b="1" dirty="0"/>
              <a:t>Structural Topic Modelling </a:t>
            </a:r>
          </a:p>
          <a:p>
            <a:pPr marL="0" indent="0">
              <a:buNone/>
            </a:pPr>
            <a:r>
              <a:rPr lang="en-US" sz="2400" dirty="0"/>
              <a:t>            Input Data Processing: </a:t>
            </a:r>
          </a:p>
          <a:p>
            <a:pPr marL="0" indent="0">
              <a:buNone/>
            </a:pPr>
            <a:r>
              <a:rPr lang="en-US" sz="2400" dirty="0"/>
              <a:t>            - Remove names of authoring justice </a:t>
            </a:r>
          </a:p>
          <a:p>
            <a:pPr marL="0" indent="0">
              <a:buNone/>
            </a:pPr>
            <a:r>
              <a:rPr lang="en-US" sz="2400" dirty="0"/>
              <a:t>            - Remove Punctuation, </a:t>
            </a:r>
            <a:r>
              <a:rPr lang="en-US" sz="2400" dirty="0" err="1"/>
              <a:t>Stopwords</a:t>
            </a:r>
            <a:r>
              <a:rPr lang="en-US" sz="2400" dirty="0"/>
              <a:t>, top 10% most common and 5% least common words </a:t>
            </a:r>
          </a:p>
          <a:p>
            <a:pPr marL="0" indent="0">
              <a:buNone/>
            </a:pPr>
            <a:r>
              <a:rPr lang="en-US" sz="2400" dirty="0"/>
              <a:t>            - Remove tokens of length &lt; 2 , digits, alphanumeric tokens</a:t>
            </a:r>
          </a:p>
        </p:txBody>
      </p:sp>
      <p:pic>
        <p:nvPicPr>
          <p:cNvPr id="9" name="Picture 8">
            <a:extLst>
              <a:ext uri="{FF2B5EF4-FFF2-40B4-BE49-F238E27FC236}">
                <a16:creationId xmlns:a16="http://schemas.microsoft.com/office/drawing/2014/main" id="{AE6A8C47-456B-D27E-4D03-170BCC3D12C5}"/>
              </a:ext>
            </a:extLst>
          </p:cNvPr>
          <p:cNvPicPr>
            <a:picLocks noChangeAspect="1"/>
          </p:cNvPicPr>
          <p:nvPr/>
        </p:nvPicPr>
        <p:blipFill>
          <a:blip r:embed="rId2"/>
          <a:stretch>
            <a:fillRect/>
          </a:stretch>
        </p:blipFill>
        <p:spPr>
          <a:xfrm>
            <a:off x="3101788" y="4276704"/>
            <a:ext cx="5580527" cy="2366143"/>
          </a:xfrm>
          <a:prstGeom prst="rect">
            <a:avLst/>
          </a:prstGeom>
        </p:spPr>
      </p:pic>
    </p:spTree>
    <p:extLst>
      <p:ext uri="{BB962C8B-B14F-4D97-AF65-F5344CB8AC3E}">
        <p14:creationId xmlns:p14="http://schemas.microsoft.com/office/powerpoint/2010/main" val="427335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DFE-5A91-F069-85BC-15E0AB3D17EC}"/>
              </a:ext>
            </a:extLst>
          </p:cNvPr>
          <p:cNvSpPr>
            <a:spLocks noGrp="1"/>
          </p:cNvSpPr>
          <p:nvPr>
            <p:ph type="title"/>
          </p:nvPr>
        </p:nvSpPr>
        <p:spPr/>
        <p:txBody>
          <a:bodyPr/>
          <a:lstStyle/>
          <a:p>
            <a:r>
              <a:rPr lang="en-US" dirty="0"/>
              <a:t>Topic Modelling </a:t>
            </a:r>
          </a:p>
        </p:txBody>
      </p:sp>
      <p:sp>
        <p:nvSpPr>
          <p:cNvPr id="3" name="Content Placeholder 2">
            <a:extLst>
              <a:ext uri="{FF2B5EF4-FFF2-40B4-BE49-F238E27FC236}">
                <a16:creationId xmlns:a16="http://schemas.microsoft.com/office/drawing/2014/main" id="{C76915FD-FB17-24EB-DC91-12D59F4315AC}"/>
              </a:ext>
            </a:extLst>
          </p:cNvPr>
          <p:cNvSpPr>
            <a:spLocks noGrp="1"/>
          </p:cNvSpPr>
          <p:nvPr>
            <p:ph idx="1"/>
          </p:nvPr>
        </p:nvSpPr>
        <p:spPr>
          <a:xfrm>
            <a:off x="838200" y="1825625"/>
            <a:ext cx="10986247" cy="4351338"/>
          </a:xfrm>
        </p:spPr>
        <p:txBody>
          <a:bodyPr/>
          <a:lstStyle/>
          <a:p>
            <a:r>
              <a:rPr lang="en-US" dirty="0"/>
              <a:t>Methods: </a:t>
            </a:r>
          </a:p>
          <a:p>
            <a:pPr marL="0" indent="0">
              <a:buNone/>
            </a:pPr>
            <a:r>
              <a:rPr lang="en-US" dirty="0"/>
              <a:t>	1) </a:t>
            </a:r>
            <a:r>
              <a:rPr lang="en-US" b="1" dirty="0"/>
              <a:t>Structural Topic Modelling : </a:t>
            </a:r>
          </a:p>
          <a:p>
            <a:pPr marL="0" indent="0">
              <a:buNone/>
            </a:pPr>
            <a:r>
              <a:rPr lang="en-US" dirty="0"/>
              <a:t>	- Results not helpful : Document length and complexity + 					     complexity of specific type of topic needed</a:t>
            </a:r>
          </a:p>
          <a:p>
            <a:pPr marL="0" indent="0">
              <a:buNone/>
            </a:pPr>
            <a:endParaRPr lang="en-US" dirty="0"/>
          </a:p>
          <a:p>
            <a:pPr marL="0" indent="0">
              <a:buNone/>
            </a:pPr>
            <a:r>
              <a:rPr lang="en-US" dirty="0"/>
              <a:t>	2)  </a:t>
            </a:r>
            <a:r>
              <a:rPr lang="en-US" b="1" dirty="0"/>
              <a:t>BERT topic modelling (Grootendorst, Maarten 2022)</a:t>
            </a:r>
          </a:p>
          <a:p>
            <a:pPr marL="0" indent="0">
              <a:buNone/>
            </a:pPr>
            <a:endParaRPr lang="en-US" dirty="0"/>
          </a:p>
        </p:txBody>
      </p:sp>
    </p:spTree>
    <p:extLst>
      <p:ext uri="{BB962C8B-B14F-4D97-AF65-F5344CB8AC3E}">
        <p14:creationId xmlns:p14="http://schemas.microsoft.com/office/powerpoint/2010/main" val="2559877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1026</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15</vt:lpstr>
      <vt:lpstr>Arial</vt:lpstr>
      <vt:lpstr>Bahnschrift Condensed</vt:lpstr>
      <vt:lpstr>Calibri</vt:lpstr>
      <vt:lpstr>Calibri Light</vt:lpstr>
      <vt:lpstr>Söhne</vt:lpstr>
      <vt:lpstr>Office Theme</vt:lpstr>
      <vt:lpstr>Ideological Scaling of Supreme Court Judges in India</vt:lpstr>
      <vt:lpstr>Research Aim</vt:lpstr>
      <vt:lpstr>Background</vt:lpstr>
      <vt:lpstr>Background</vt:lpstr>
      <vt:lpstr>Data </vt:lpstr>
      <vt:lpstr>Analytic Set</vt:lpstr>
      <vt:lpstr>Topic Modelling </vt:lpstr>
      <vt:lpstr>Topic Modelling </vt:lpstr>
      <vt:lpstr>Topic Modelling </vt:lpstr>
      <vt:lpstr>Topic Modelling </vt:lpstr>
      <vt:lpstr>Topic Modelling </vt:lpstr>
      <vt:lpstr>Topic Modelling </vt:lpstr>
      <vt:lpstr>Topic Modelling </vt:lpstr>
      <vt:lpstr>Topic Modelling </vt:lpstr>
      <vt:lpstr>Topic Modelling </vt:lpstr>
      <vt:lpstr>Scaling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Ideological Scaling of Supreme Court Judges in India</dc:title>
  <dc:creator>Ayush da beast</dc:creator>
  <cp:lastModifiedBy>Ayush da beast</cp:lastModifiedBy>
  <cp:revision>1</cp:revision>
  <dcterms:created xsi:type="dcterms:W3CDTF">2024-04-24T03:54:45Z</dcterms:created>
  <dcterms:modified xsi:type="dcterms:W3CDTF">2024-04-24T07:33:44Z</dcterms:modified>
</cp:coreProperties>
</file>