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9"/>
  </p:notesMasterIdLst>
  <p:sldIdLst>
    <p:sldId id="256" r:id="rId2"/>
    <p:sldId id="257" r:id="rId3"/>
    <p:sldId id="259" r:id="rId4"/>
    <p:sldId id="311" r:id="rId5"/>
    <p:sldId id="260" r:id="rId6"/>
    <p:sldId id="295" r:id="rId7"/>
    <p:sldId id="310" r:id="rId8"/>
    <p:sldId id="261" r:id="rId9"/>
    <p:sldId id="294" r:id="rId10"/>
    <p:sldId id="301" r:id="rId11"/>
    <p:sldId id="287" r:id="rId12"/>
    <p:sldId id="302" r:id="rId13"/>
    <p:sldId id="288" r:id="rId14"/>
    <p:sldId id="303" r:id="rId15"/>
    <p:sldId id="293" r:id="rId16"/>
    <p:sldId id="304" r:id="rId17"/>
    <p:sldId id="296" r:id="rId18"/>
    <p:sldId id="305" r:id="rId19"/>
    <p:sldId id="297" r:id="rId20"/>
    <p:sldId id="306" r:id="rId21"/>
    <p:sldId id="298" r:id="rId22"/>
    <p:sldId id="307" r:id="rId23"/>
    <p:sldId id="299" r:id="rId24"/>
    <p:sldId id="308" r:id="rId25"/>
    <p:sldId id="300" r:id="rId26"/>
    <p:sldId id="309" r:id="rId27"/>
    <p:sldId id="28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79709-E792-43BB-99EE-2A88CED49BC2}" type="datetimeFigureOut">
              <a:rPr lang="en-IN" smtClean="0"/>
              <a:t>17-05-2025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97802-4C3C-4B1B-9D87-9708FFC8E9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7892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1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6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7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2" algn="l" defTabSz="9142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DBC0812-EE07-4AA4-A641-505F2121B95C}" type="datetimeFigureOut">
              <a:rPr lang="en-IN" smtClean="0"/>
              <a:t>17-05-2025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1A354D9-AD3D-49DF-B39C-F6F2D11898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224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0812-EE07-4AA4-A641-505F2121B95C}" type="datetimeFigureOut">
              <a:rPr lang="en-IN" smtClean="0"/>
              <a:t>17-05-2025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54D9-AD3D-49DF-B39C-F6F2D11898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430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0812-EE07-4AA4-A641-505F2121B95C}" type="datetimeFigureOut">
              <a:rPr lang="en-IN" smtClean="0"/>
              <a:t>17-05-2025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54D9-AD3D-49DF-B39C-F6F2D11898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5704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0812-EE07-4AA4-A641-505F2121B95C}" type="datetimeFigureOut">
              <a:rPr lang="en-IN" smtClean="0"/>
              <a:t>17-05-2025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54D9-AD3D-49DF-B39C-F6F2D11898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7741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0812-EE07-4AA4-A641-505F2121B95C}" type="datetimeFigureOut">
              <a:rPr lang="en-IN" smtClean="0"/>
              <a:t>17-05-2025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54D9-AD3D-49DF-B39C-F6F2D11898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2432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0812-EE07-4AA4-A641-505F2121B95C}" type="datetimeFigureOut">
              <a:rPr lang="en-IN" smtClean="0"/>
              <a:t>17-05-2025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54D9-AD3D-49DF-B39C-F6F2D11898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18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0812-EE07-4AA4-A641-505F2121B95C}" type="datetimeFigureOut">
              <a:rPr lang="en-IN" smtClean="0"/>
              <a:t>17-05-2025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54D9-AD3D-49DF-B39C-F6F2D11898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490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DBC0812-EE07-4AA4-A641-505F2121B95C}" type="datetimeFigureOut">
              <a:rPr lang="en-IN" smtClean="0"/>
              <a:t>17-05-2025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54D9-AD3D-49DF-B39C-F6F2D11898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1961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DBC0812-EE07-4AA4-A641-505F2121B95C}" type="datetimeFigureOut">
              <a:rPr lang="en-IN" smtClean="0"/>
              <a:t>17-05-2025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54D9-AD3D-49DF-B39C-F6F2D11898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9613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0812-EE07-4AA4-A641-505F2121B95C}" type="datetimeFigureOut">
              <a:rPr lang="en-IN" smtClean="0"/>
              <a:t>17-05-2025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54D9-AD3D-49DF-B39C-F6F2D11898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382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0812-EE07-4AA4-A641-505F2121B95C}" type="datetimeFigureOut">
              <a:rPr lang="en-IN" smtClean="0"/>
              <a:t>17-05-2025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54D9-AD3D-49DF-B39C-F6F2D11898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14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0812-EE07-4AA4-A641-505F2121B95C}" type="datetimeFigureOut">
              <a:rPr lang="en-IN" smtClean="0"/>
              <a:t>17-05-2025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54D9-AD3D-49DF-B39C-F6F2D11898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690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0812-EE07-4AA4-A641-505F2121B95C}" type="datetimeFigureOut">
              <a:rPr lang="en-IN" smtClean="0"/>
              <a:t>17-05-2025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54D9-AD3D-49DF-B39C-F6F2D11898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855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0812-EE07-4AA4-A641-505F2121B95C}" type="datetimeFigureOut">
              <a:rPr lang="en-IN" smtClean="0"/>
              <a:t>17-05-2025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54D9-AD3D-49DF-B39C-F6F2D11898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0076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0812-EE07-4AA4-A641-505F2121B95C}" type="datetimeFigureOut">
              <a:rPr lang="en-IN" smtClean="0"/>
              <a:t>17-05-2025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54D9-AD3D-49DF-B39C-F6F2D11898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654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0812-EE07-4AA4-A641-505F2121B95C}" type="datetimeFigureOut">
              <a:rPr lang="en-IN" smtClean="0"/>
              <a:t>17-05-2025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54D9-AD3D-49DF-B39C-F6F2D11898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94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0812-EE07-4AA4-A641-505F2121B95C}" type="datetimeFigureOut">
              <a:rPr lang="en-IN" smtClean="0"/>
              <a:t>17-05-2025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54D9-AD3D-49DF-B39C-F6F2D11898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062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DBC0812-EE07-4AA4-A641-505F2121B95C}" type="datetimeFigureOut">
              <a:rPr lang="en-IN" smtClean="0"/>
              <a:t>17-05-2025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1A354D9-AD3D-49DF-B39C-F6F2D11898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652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linkedin.com/in/ayush-lekhi-148569239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hyperlink" Target="https://github.com/AyushLekhi12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BC914D-39C9-2292-BA36-BFEC9A219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84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67885F-E710-3215-8E6B-FD1D55F8F913}"/>
              </a:ext>
            </a:extLst>
          </p:cNvPr>
          <p:cNvSpPr txBox="1"/>
          <p:nvPr/>
        </p:nvSpPr>
        <p:spPr>
          <a:xfrm>
            <a:off x="287594" y="1559992"/>
            <a:ext cx="113636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-apple-system"/>
              </a:rPr>
              <a:t>As per May 2022-July 2022 data.</a:t>
            </a:r>
            <a:br>
              <a:rPr lang="en-US" sz="2400" b="0" i="0" dirty="0">
                <a:effectLst/>
                <a:latin typeface="-apple-system"/>
              </a:rPr>
            </a:br>
            <a:br>
              <a:rPr lang="en-US" sz="2400" b="0" i="0" dirty="0">
                <a:effectLst/>
                <a:latin typeface="-apple-system"/>
              </a:rPr>
            </a:br>
            <a:r>
              <a:rPr lang="en-US" sz="2400" b="0" i="0" dirty="0">
                <a:effectLst/>
                <a:latin typeface="-apple-system"/>
              </a:rPr>
              <a:t>➡️ </a:t>
            </a:r>
            <a:r>
              <a:rPr lang="en-US" sz="2400" dirty="0"/>
              <a:t>Conduct a competitive analysis to adjust pricing for Standard rooms.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0" i="0" dirty="0">
                <a:effectLst/>
                <a:latin typeface="-apple-system"/>
              </a:rPr>
              <a:t>➡️ </a:t>
            </a:r>
            <a:r>
              <a:rPr lang="en-US" sz="2400" dirty="0"/>
              <a:t>Bundle Standard rooms with additional amenities or discounts to boost occupancy.</a:t>
            </a:r>
          </a:p>
          <a:p>
            <a:endParaRPr lang="en-US" sz="2400" dirty="0"/>
          </a:p>
          <a:p>
            <a:r>
              <a:rPr lang="en-US" sz="2400" b="0" i="0" dirty="0">
                <a:effectLst/>
                <a:latin typeface="-apple-system"/>
              </a:rPr>
              <a:t>➡️ </a:t>
            </a:r>
            <a:r>
              <a:rPr lang="en-US" sz="2400" dirty="0"/>
              <a:t>Offer targeted marketing for Standard rooms, highlighting value-for-money benefits.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84AD4E-71BE-EC04-E204-9B85F5754BD1}"/>
              </a:ext>
            </a:extLst>
          </p:cNvPr>
          <p:cNvSpPr txBox="1"/>
          <p:nvPr/>
        </p:nvSpPr>
        <p:spPr>
          <a:xfrm>
            <a:off x="287594" y="135297"/>
            <a:ext cx="605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Recommendations:</a:t>
            </a:r>
            <a:endParaRPr lang="en-IN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6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97271F0-ADC9-505D-C1A8-A9F882161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462" y="623496"/>
            <a:ext cx="7649643" cy="56110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454855-79C6-5C03-23F5-0BBE4F90527D}"/>
              </a:ext>
            </a:extLst>
          </p:cNvPr>
          <p:cNvSpPr txBox="1"/>
          <p:nvPr/>
        </p:nvSpPr>
        <p:spPr>
          <a:xfrm>
            <a:off x="287595" y="135297"/>
            <a:ext cx="2367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Insights: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43C466-9EFA-F1FD-86F2-3536993B94F1}"/>
              </a:ext>
            </a:extLst>
          </p:cNvPr>
          <p:cNvSpPr txBox="1"/>
          <p:nvPr/>
        </p:nvSpPr>
        <p:spPr>
          <a:xfrm>
            <a:off x="287595" y="2821345"/>
            <a:ext cx="39525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effectLst/>
                <a:latin typeface="-apple-system"/>
              </a:rPr>
              <a:t>Underperforming</a:t>
            </a:r>
            <a:r>
              <a:rPr lang="en-US" sz="2800" b="0" i="0" dirty="0">
                <a:effectLst/>
                <a:latin typeface="-apple-system"/>
              </a:rPr>
              <a:t> City: </a:t>
            </a:r>
            <a:r>
              <a:rPr lang="en-IN" sz="2800" b="0" i="0" dirty="0">
                <a:effectLst/>
                <a:latin typeface="-apple-system"/>
              </a:rPr>
              <a:t> </a:t>
            </a:r>
            <a:r>
              <a:rPr lang="en-IN" sz="2800" b="1" i="0" dirty="0">
                <a:solidFill>
                  <a:srgbClr val="0070C0"/>
                </a:solidFill>
                <a:effectLst/>
                <a:latin typeface="-apple-system"/>
              </a:rPr>
              <a:t>Bangalore</a:t>
            </a:r>
            <a:endParaRPr lang="en-US" sz="2800" b="1" i="0" dirty="0">
              <a:solidFill>
                <a:srgbClr val="0070C0"/>
              </a:solidFill>
              <a:effectLst/>
              <a:latin typeface="-apple-syste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9E95AE-7217-CA1E-2B69-14E86EF65E63}"/>
              </a:ext>
            </a:extLst>
          </p:cNvPr>
          <p:cNvSpPr txBox="1"/>
          <p:nvPr/>
        </p:nvSpPr>
        <p:spPr>
          <a:xfrm>
            <a:off x="294895" y="1191490"/>
            <a:ext cx="33921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i="0" dirty="0">
                <a:effectLst/>
                <a:latin typeface="-apple-system"/>
              </a:rPr>
              <a:t>What is the Average Occupancy rate </a:t>
            </a:r>
            <a:r>
              <a:rPr lang="en-IN" sz="2400" dirty="0">
                <a:latin typeface="-apple-system"/>
              </a:rPr>
              <a:t>per City</a:t>
            </a:r>
            <a:r>
              <a:rPr lang="en-IN" sz="2400" i="0" dirty="0">
                <a:effectLst/>
                <a:latin typeface="-apple-system"/>
              </a:rPr>
              <a:t> ?</a:t>
            </a:r>
            <a:endParaRPr lang="en-US" sz="2400" i="0" dirty="0">
              <a:effectLst/>
              <a:latin typeface="-apple-syste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A1EF38-6CE3-1434-AD92-01BDB0F3541B}"/>
              </a:ext>
            </a:extLst>
          </p:cNvPr>
          <p:cNvSpPr txBox="1"/>
          <p:nvPr/>
        </p:nvSpPr>
        <p:spPr>
          <a:xfrm>
            <a:off x="294895" y="4097256"/>
            <a:ext cx="39525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-apple-system"/>
              </a:rPr>
              <a:t>High P</a:t>
            </a:r>
            <a:r>
              <a:rPr lang="en-US" sz="2800" b="1" i="0" dirty="0">
                <a:effectLst/>
                <a:latin typeface="-apple-system"/>
              </a:rPr>
              <a:t>erforming</a:t>
            </a:r>
            <a:r>
              <a:rPr lang="en-US" sz="2800" b="0" i="0" dirty="0">
                <a:effectLst/>
                <a:latin typeface="-apple-system"/>
              </a:rPr>
              <a:t> City: </a:t>
            </a:r>
            <a:r>
              <a:rPr lang="en-IN" sz="2800" b="0" i="0" dirty="0">
                <a:effectLst/>
                <a:latin typeface="-apple-system"/>
              </a:rPr>
              <a:t> </a:t>
            </a:r>
            <a:r>
              <a:rPr lang="en-IN" sz="2800" b="1" i="0" dirty="0">
                <a:solidFill>
                  <a:srgbClr val="0070C0"/>
                </a:solidFill>
                <a:effectLst/>
                <a:latin typeface="-apple-system"/>
              </a:rPr>
              <a:t>Delhi</a:t>
            </a:r>
            <a:endParaRPr lang="en-US" sz="2800" b="1" i="0" dirty="0">
              <a:solidFill>
                <a:srgbClr val="0070C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21813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8428B-9FFF-5C54-591B-944326285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374AFD-F5C3-7988-1C38-963719624327}"/>
              </a:ext>
            </a:extLst>
          </p:cNvPr>
          <p:cNvSpPr txBox="1"/>
          <p:nvPr/>
        </p:nvSpPr>
        <p:spPr>
          <a:xfrm>
            <a:off x="287594" y="1559992"/>
            <a:ext cx="1136363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As per May 2022-July 2022 data.</a:t>
            </a:r>
            <a:br>
              <a:rPr lang="en-US" sz="2400" b="0" i="0" dirty="0">
                <a:effectLst/>
                <a:latin typeface="-apple-system"/>
              </a:rPr>
            </a:br>
            <a:br>
              <a:rPr lang="en-US" sz="2400" b="0" i="0" dirty="0">
                <a:effectLst/>
                <a:latin typeface="-apple-system"/>
              </a:rPr>
            </a:br>
            <a:r>
              <a:rPr lang="en-US" sz="2400" b="0" i="0" dirty="0">
                <a:effectLst/>
                <a:latin typeface="-apple-system"/>
              </a:rPr>
              <a:t>➡️ </a:t>
            </a:r>
            <a:r>
              <a:rPr lang="en-US" sz="2400" dirty="0"/>
              <a:t>Conduct a market analysis to understand demand patterns and pricing elasticity in Bangalore.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0" i="0" dirty="0">
                <a:effectLst/>
                <a:latin typeface="-apple-system"/>
              </a:rPr>
              <a:t>➡️ </a:t>
            </a:r>
            <a:r>
              <a:rPr lang="en-US" sz="2400" dirty="0"/>
              <a:t>Implement dynamic pricing to attract more bookings during low-occupancy periods.</a:t>
            </a:r>
          </a:p>
          <a:p>
            <a:endParaRPr lang="en-US" sz="2400" dirty="0"/>
          </a:p>
          <a:p>
            <a:r>
              <a:rPr lang="en-US" sz="2400" b="0" i="0" dirty="0">
                <a:effectLst/>
                <a:latin typeface="-apple-system"/>
              </a:rPr>
              <a:t>➡️ </a:t>
            </a:r>
            <a:r>
              <a:rPr lang="en-US" sz="2400" dirty="0"/>
              <a:t>Introduce localized marketing campaigns (e.g., weekend getaways or staycations) to stimulate demand.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472797-BB3F-7249-ABE7-E50AABFB527C}"/>
              </a:ext>
            </a:extLst>
          </p:cNvPr>
          <p:cNvSpPr txBox="1"/>
          <p:nvPr/>
        </p:nvSpPr>
        <p:spPr>
          <a:xfrm>
            <a:off x="287594" y="135297"/>
            <a:ext cx="605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Recommendations:</a:t>
            </a:r>
            <a:endParaRPr lang="en-IN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217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60E995-7279-DC8A-1ECB-D3CF14062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847" y="2350091"/>
            <a:ext cx="7001901" cy="21578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7C464A-3ACC-E826-7DAF-955E3FC8B821}"/>
              </a:ext>
            </a:extLst>
          </p:cNvPr>
          <p:cNvSpPr txBox="1"/>
          <p:nvPr/>
        </p:nvSpPr>
        <p:spPr>
          <a:xfrm>
            <a:off x="287594" y="135297"/>
            <a:ext cx="4048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Insights: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1AFE10-DE05-0ADD-B3A8-C15700FFF818}"/>
              </a:ext>
            </a:extLst>
          </p:cNvPr>
          <p:cNvSpPr txBox="1"/>
          <p:nvPr/>
        </p:nvSpPr>
        <p:spPr>
          <a:xfrm>
            <a:off x="511275" y="1201322"/>
            <a:ext cx="9704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i="0" dirty="0">
                <a:effectLst/>
                <a:latin typeface="-apple-system"/>
              </a:rPr>
              <a:t>When was the Occupancy better?</a:t>
            </a:r>
            <a:endParaRPr lang="en-US" sz="2400" i="0" dirty="0">
              <a:effectLst/>
              <a:latin typeface="-apple-syste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9D03BF-C72A-236A-D0E4-B2894B41F319}"/>
              </a:ext>
            </a:extLst>
          </p:cNvPr>
          <p:cNvSpPr txBox="1"/>
          <p:nvPr/>
        </p:nvSpPr>
        <p:spPr>
          <a:xfrm>
            <a:off x="511275" y="2870506"/>
            <a:ext cx="39525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effectLst/>
                <a:latin typeface="-apple-system"/>
              </a:rPr>
              <a:t>Highest</a:t>
            </a:r>
            <a:r>
              <a:rPr lang="en-US" sz="2800" b="0" i="0" dirty="0">
                <a:effectLst/>
                <a:latin typeface="-apple-system"/>
              </a:rPr>
              <a:t> Occupancy: </a:t>
            </a:r>
            <a:r>
              <a:rPr lang="en-IN" sz="2800" b="0" i="0" dirty="0">
                <a:effectLst/>
                <a:latin typeface="-apple-system"/>
              </a:rPr>
              <a:t> </a:t>
            </a:r>
            <a:r>
              <a:rPr lang="en-IN" sz="2800" b="1" i="0" dirty="0">
                <a:solidFill>
                  <a:srgbClr val="0070C0"/>
                </a:solidFill>
                <a:effectLst/>
                <a:latin typeface="-apple-system"/>
              </a:rPr>
              <a:t>Weekday</a:t>
            </a:r>
            <a:endParaRPr lang="en-US" sz="2800" b="1" i="0" dirty="0">
              <a:solidFill>
                <a:srgbClr val="0070C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290079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748FA-97F5-30D5-6627-42A758D81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D4B07A-EC05-87B8-BCAE-A2249BB24947}"/>
              </a:ext>
            </a:extLst>
          </p:cNvPr>
          <p:cNvSpPr txBox="1"/>
          <p:nvPr/>
        </p:nvSpPr>
        <p:spPr>
          <a:xfrm>
            <a:off x="287594" y="1559992"/>
            <a:ext cx="1136363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As per May 2022-July 2022 data.</a:t>
            </a:r>
            <a:br>
              <a:rPr lang="en-US" sz="2400" b="0" i="0" dirty="0">
                <a:effectLst/>
                <a:latin typeface="-apple-system"/>
              </a:rPr>
            </a:br>
            <a:br>
              <a:rPr lang="en-US" sz="2400" b="0" i="0" dirty="0">
                <a:effectLst/>
                <a:latin typeface="-apple-system"/>
              </a:rPr>
            </a:br>
            <a:r>
              <a:rPr lang="en-US" sz="2400" b="0" i="0" dirty="0">
                <a:effectLst/>
                <a:latin typeface="-apple-system"/>
              </a:rPr>
              <a:t>➡️ </a:t>
            </a:r>
            <a:r>
              <a:rPr lang="en-US" sz="2400" dirty="0"/>
              <a:t>Implement weekday-specific promotions to increase weekday bookings (e.g., business travel packages or work-from-hotel offers).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0" i="0" dirty="0">
                <a:effectLst/>
                <a:latin typeface="-apple-system"/>
              </a:rPr>
              <a:t>➡️ </a:t>
            </a:r>
            <a:r>
              <a:rPr lang="en-US" sz="2400" dirty="0"/>
              <a:t>Collaborate with nearby businesses or corporate offices for corporate tie-ups and long-stay offers.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0" i="0" dirty="0">
                <a:effectLst/>
                <a:latin typeface="-apple-system"/>
              </a:rPr>
              <a:t>➡️ </a:t>
            </a:r>
            <a:r>
              <a:rPr lang="en-US" sz="2400" dirty="0"/>
              <a:t>Focus on promoting weekend packages to maintain strong weekend occupancy.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8A48B-70B3-A3A8-E210-369541B65C8A}"/>
              </a:ext>
            </a:extLst>
          </p:cNvPr>
          <p:cNvSpPr txBox="1"/>
          <p:nvPr/>
        </p:nvSpPr>
        <p:spPr>
          <a:xfrm>
            <a:off x="287594" y="135297"/>
            <a:ext cx="605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Recommendations:</a:t>
            </a:r>
            <a:endParaRPr lang="en-IN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61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76B54C-2801-04ED-9966-6B8FB523A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271" y="2022249"/>
            <a:ext cx="9467044" cy="23826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F8B5D6-33DD-44CA-E8D2-0986C32132EC}"/>
              </a:ext>
            </a:extLst>
          </p:cNvPr>
          <p:cNvSpPr txBox="1"/>
          <p:nvPr/>
        </p:nvSpPr>
        <p:spPr>
          <a:xfrm>
            <a:off x="287594" y="135297"/>
            <a:ext cx="4048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Insights: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8CFAEB-F9FF-70CA-B011-3CCD6E0533DA}"/>
              </a:ext>
            </a:extLst>
          </p:cNvPr>
          <p:cNvSpPr txBox="1"/>
          <p:nvPr/>
        </p:nvSpPr>
        <p:spPr>
          <a:xfrm>
            <a:off x="287594" y="1240651"/>
            <a:ext cx="9704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i="0" dirty="0">
                <a:effectLst/>
                <a:latin typeface="-apple-system"/>
              </a:rPr>
              <a:t>What is the occupancy for different cities in the month of June?</a:t>
            </a:r>
            <a:endParaRPr lang="en-US" sz="2400" i="0" dirty="0">
              <a:effectLst/>
              <a:latin typeface="-apple-syste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D90F5A-6164-F9ED-31CC-C3AFBF34F47F}"/>
              </a:ext>
            </a:extLst>
          </p:cNvPr>
          <p:cNvSpPr txBox="1"/>
          <p:nvPr/>
        </p:nvSpPr>
        <p:spPr>
          <a:xfrm>
            <a:off x="287594" y="4935280"/>
            <a:ext cx="4205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effectLst/>
                <a:latin typeface="-apple-system"/>
              </a:rPr>
              <a:t>Highest</a:t>
            </a:r>
            <a:r>
              <a:rPr lang="en-US" sz="2800" b="0" i="0" dirty="0">
                <a:effectLst/>
                <a:latin typeface="-apple-system"/>
              </a:rPr>
              <a:t> Occupancy: </a:t>
            </a:r>
            <a:r>
              <a:rPr lang="en-IN" sz="2800" b="0" i="0" dirty="0">
                <a:effectLst/>
                <a:latin typeface="-apple-system"/>
              </a:rPr>
              <a:t> </a:t>
            </a:r>
            <a:r>
              <a:rPr lang="en-IN" sz="2800" b="1" i="0" dirty="0">
                <a:solidFill>
                  <a:srgbClr val="0070C0"/>
                </a:solidFill>
                <a:effectLst/>
                <a:latin typeface="-apple-system"/>
              </a:rPr>
              <a:t>Delhi</a:t>
            </a:r>
            <a:endParaRPr lang="en-US" sz="2800" b="1" i="0" dirty="0">
              <a:solidFill>
                <a:srgbClr val="0070C0"/>
              </a:solidFill>
              <a:effectLst/>
              <a:latin typeface="-apple-syste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DA1460-24C9-C0AB-9F55-F64AF6B163AE}"/>
              </a:ext>
            </a:extLst>
          </p:cNvPr>
          <p:cNvSpPr txBox="1"/>
          <p:nvPr/>
        </p:nvSpPr>
        <p:spPr>
          <a:xfrm>
            <a:off x="287593" y="5465708"/>
            <a:ext cx="51496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effectLst/>
                <a:latin typeface="-apple-system"/>
              </a:rPr>
              <a:t>Lowest</a:t>
            </a:r>
            <a:r>
              <a:rPr lang="en-US" sz="2800" b="0" i="0" dirty="0">
                <a:effectLst/>
                <a:latin typeface="-apple-system"/>
              </a:rPr>
              <a:t> Occupancy: </a:t>
            </a:r>
            <a:r>
              <a:rPr lang="en-IN" sz="2800" b="0" i="0" dirty="0">
                <a:effectLst/>
                <a:latin typeface="-apple-system"/>
              </a:rPr>
              <a:t> </a:t>
            </a:r>
            <a:r>
              <a:rPr lang="en-IN" sz="2800" b="1" i="0" dirty="0">
                <a:solidFill>
                  <a:srgbClr val="0070C0"/>
                </a:solidFill>
                <a:effectLst/>
                <a:latin typeface="-apple-system"/>
              </a:rPr>
              <a:t>Bangalore</a:t>
            </a:r>
            <a:endParaRPr lang="en-US" sz="2800" b="1" i="0" dirty="0">
              <a:solidFill>
                <a:srgbClr val="0070C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45370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F8574-476F-49D8-FB46-EF8CD345D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C6DFC1-5F52-8CED-596B-2D5B53D1A4E3}"/>
              </a:ext>
            </a:extLst>
          </p:cNvPr>
          <p:cNvSpPr txBox="1"/>
          <p:nvPr/>
        </p:nvSpPr>
        <p:spPr>
          <a:xfrm>
            <a:off x="287594" y="1559992"/>
            <a:ext cx="113636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As per May 2022-July 2022 data.</a:t>
            </a:r>
            <a:br>
              <a:rPr lang="en-US" sz="2400" b="0" i="0" dirty="0">
                <a:effectLst/>
                <a:latin typeface="-apple-system"/>
              </a:rPr>
            </a:br>
            <a:br>
              <a:rPr lang="en-US" sz="2400" b="0" i="0" dirty="0">
                <a:effectLst/>
                <a:latin typeface="-apple-system"/>
              </a:rPr>
            </a:br>
            <a:r>
              <a:rPr lang="en-US" sz="2400" b="0" i="0" dirty="0">
                <a:effectLst/>
                <a:latin typeface="-apple-system"/>
              </a:rPr>
              <a:t>➡️ </a:t>
            </a:r>
            <a:r>
              <a:rPr lang="en-US" sz="2400" dirty="0"/>
              <a:t>Analyze historical data to identify any recurring patterns or seasonality impacting Bangalore.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0" i="0" dirty="0">
                <a:effectLst/>
                <a:latin typeface="-apple-system"/>
              </a:rPr>
              <a:t>➡️ </a:t>
            </a:r>
            <a:r>
              <a:rPr lang="en-US" sz="2400" dirty="0"/>
              <a:t>Develop targeted marketing for the upcoming months to address the June dip.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0" i="0" dirty="0">
                <a:effectLst/>
                <a:latin typeface="-apple-system"/>
              </a:rPr>
              <a:t>➡️ </a:t>
            </a:r>
            <a:r>
              <a:rPr lang="en-US" sz="2400" dirty="0"/>
              <a:t>Offer limited-time promotions or special packages to boost occupancy.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C04643-123C-B3F0-BFDD-BE1A7DCBC91E}"/>
              </a:ext>
            </a:extLst>
          </p:cNvPr>
          <p:cNvSpPr txBox="1"/>
          <p:nvPr/>
        </p:nvSpPr>
        <p:spPr>
          <a:xfrm>
            <a:off x="287594" y="135297"/>
            <a:ext cx="605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Recommendations:</a:t>
            </a:r>
            <a:endParaRPr lang="en-IN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109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4E0E3-7B54-1222-0DB6-B2CF1FA2F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8E93E8-0B2A-4388-CD0E-ED8743B61E64}"/>
              </a:ext>
            </a:extLst>
          </p:cNvPr>
          <p:cNvSpPr txBox="1"/>
          <p:nvPr/>
        </p:nvSpPr>
        <p:spPr>
          <a:xfrm>
            <a:off x="287594" y="135297"/>
            <a:ext cx="4048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Insights: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D6364-A9B6-F188-CDF9-75FAF419DDB4}"/>
              </a:ext>
            </a:extLst>
          </p:cNvPr>
          <p:cNvSpPr txBox="1"/>
          <p:nvPr/>
        </p:nvSpPr>
        <p:spPr>
          <a:xfrm>
            <a:off x="287594" y="1240651"/>
            <a:ext cx="9704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i="0" dirty="0">
                <a:effectLst/>
                <a:latin typeface="-apple-system"/>
              </a:rPr>
              <a:t>What is the revenue realized per city ?</a:t>
            </a:r>
            <a:endParaRPr lang="en-US" sz="2400" i="0" dirty="0">
              <a:effectLst/>
              <a:latin typeface="-apple-syste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D46321-7201-2740-658B-37644926790E}"/>
              </a:ext>
            </a:extLst>
          </p:cNvPr>
          <p:cNvSpPr txBox="1"/>
          <p:nvPr/>
        </p:nvSpPr>
        <p:spPr>
          <a:xfrm>
            <a:off x="287594" y="3775072"/>
            <a:ext cx="4205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effectLst/>
                <a:latin typeface="-apple-system"/>
              </a:rPr>
              <a:t>Highest</a:t>
            </a:r>
            <a:r>
              <a:rPr lang="en-US" sz="2800" b="0" i="0" dirty="0">
                <a:effectLst/>
                <a:latin typeface="-apple-system"/>
              </a:rPr>
              <a:t> </a:t>
            </a:r>
            <a:r>
              <a:rPr lang="en-US" sz="2800" dirty="0">
                <a:latin typeface="-apple-system"/>
              </a:rPr>
              <a:t>R</a:t>
            </a:r>
            <a:r>
              <a:rPr lang="en-US" sz="2800" b="0" i="0" dirty="0">
                <a:effectLst/>
                <a:latin typeface="-apple-system"/>
              </a:rPr>
              <a:t>evenue: </a:t>
            </a:r>
            <a:r>
              <a:rPr lang="en-IN" sz="2800" b="0" i="0" dirty="0">
                <a:effectLst/>
                <a:latin typeface="-apple-system"/>
              </a:rPr>
              <a:t> </a:t>
            </a:r>
            <a:r>
              <a:rPr lang="en-IN" sz="2800" b="1" dirty="0">
                <a:solidFill>
                  <a:srgbClr val="0070C0"/>
                </a:solidFill>
                <a:latin typeface="-apple-system"/>
              </a:rPr>
              <a:t>M</a:t>
            </a:r>
            <a:r>
              <a:rPr lang="en-IN" sz="2800" b="1" i="0" dirty="0">
                <a:solidFill>
                  <a:srgbClr val="0070C0"/>
                </a:solidFill>
                <a:effectLst/>
                <a:latin typeface="-apple-system"/>
              </a:rPr>
              <a:t>umbai</a:t>
            </a:r>
            <a:endParaRPr lang="en-US" sz="2800" b="1" i="0" dirty="0">
              <a:solidFill>
                <a:srgbClr val="0070C0"/>
              </a:solidFill>
              <a:effectLst/>
              <a:latin typeface="-apple-syste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770484-A709-D7C1-5FE2-782E5851B8C1}"/>
              </a:ext>
            </a:extLst>
          </p:cNvPr>
          <p:cNvSpPr txBox="1"/>
          <p:nvPr/>
        </p:nvSpPr>
        <p:spPr>
          <a:xfrm>
            <a:off x="287593" y="4305500"/>
            <a:ext cx="51496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effectLst/>
                <a:latin typeface="-apple-system"/>
              </a:rPr>
              <a:t>Lowest</a:t>
            </a:r>
            <a:r>
              <a:rPr lang="en-US" sz="2800" b="0" i="0" dirty="0">
                <a:effectLst/>
                <a:latin typeface="-apple-system"/>
              </a:rPr>
              <a:t> </a:t>
            </a:r>
            <a:r>
              <a:rPr lang="en-US" sz="2800" dirty="0">
                <a:latin typeface="-apple-system"/>
              </a:rPr>
              <a:t>R</a:t>
            </a:r>
            <a:r>
              <a:rPr lang="en-US" sz="2800" b="0" i="0" dirty="0">
                <a:effectLst/>
                <a:latin typeface="-apple-system"/>
              </a:rPr>
              <a:t>evenue: </a:t>
            </a:r>
            <a:r>
              <a:rPr lang="en-IN" sz="2800" b="0" i="0" dirty="0">
                <a:effectLst/>
                <a:latin typeface="-apple-system"/>
              </a:rPr>
              <a:t> </a:t>
            </a:r>
            <a:r>
              <a:rPr lang="en-IN" sz="2800" b="1" i="0" dirty="0">
                <a:solidFill>
                  <a:srgbClr val="0070C0"/>
                </a:solidFill>
                <a:effectLst/>
                <a:latin typeface="-apple-system"/>
              </a:rPr>
              <a:t>Delhi</a:t>
            </a:r>
            <a:endParaRPr lang="en-US" sz="2800" b="1" i="0" dirty="0">
              <a:solidFill>
                <a:srgbClr val="0070C0"/>
              </a:solidFill>
              <a:effectLst/>
              <a:latin typeface="-apple-syste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D876C4-C46A-AC2E-EB25-2476A359D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238" y="2018169"/>
            <a:ext cx="6429824" cy="221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0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B2188-7605-F3F5-D3E2-E0F561822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49F5AB-7E79-5E34-5E5D-F2309FA52786}"/>
              </a:ext>
            </a:extLst>
          </p:cNvPr>
          <p:cNvSpPr txBox="1"/>
          <p:nvPr/>
        </p:nvSpPr>
        <p:spPr>
          <a:xfrm>
            <a:off x="287594" y="1559992"/>
            <a:ext cx="113636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As per May 2022-July 2022 data.</a:t>
            </a:r>
            <a:br>
              <a:rPr lang="en-US" sz="2400" b="0" i="0" dirty="0">
                <a:effectLst/>
                <a:latin typeface="-apple-system"/>
              </a:rPr>
            </a:br>
            <a:br>
              <a:rPr lang="en-US" sz="2400" b="0" i="0" dirty="0">
                <a:effectLst/>
                <a:latin typeface="-apple-system"/>
              </a:rPr>
            </a:br>
            <a:r>
              <a:rPr lang="en-US" sz="2400" b="0" i="0" dirty="0">
                <a:effectLst/>
                <a:latin typeface="-apple-system"/>
              </a:rPr>
              <a:t>➡️ </a:t>
            </a:r>
            <a:r>
              <a:rPr lang="en-US" sz="2400" dirty="0"/>
              <a:t>Maintain premium pricing for targeted segments but introduce lower-priced packages to increase occupancy.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0" i="0" dirty="0">
                <a:effectLst/>
                <a:latin typeface="-apple-system"/>
              </a:rPr>
              <a:t>➡️ </a:t>
            </a:r>
            <a:r>
              <a:rPr lang="en-US" sz="2400" dirty="0"/>
              <a:t>Explore targeting different customer segments (e.g., budget travelers, business travelers, etc.).</a:t>
            </a:r>
          </a:p>
          <a:p>
            <a:endParaRPr lang="en-US" sz="2400" dirty="0"/>
          </a:p>
          <a:p>
            <a:r>
              <a:rPr lang="en-US" sz="2400" b="0" i="0" dirty="0">
                <a:effectLst/>
                <a:latin typeface="-apple-system"/>
              </a:rPr>
              <a:t>➡️ </a:t>
            </a:r>
            <a:r>
              <a:rPr lang="en-US" sz="2400" dirty="0"/>
              <a:t>Analyze average length of stay and adjust marketing for longer stays.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0AEDD-741D-1702-8050-5ABF4D1D1A90}"/>
              </a:ext>
            </a:extLst>
          </p:cNvPr>
          <p:cNvSpPr txBox="1"/>
          <p:nvPr/>
        </p:nvSpPr>
        <p:spPr>
          <a:xfrm>
            <a:off x="287594" y="135297"/>
            <a:ext cx="605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Recommendations:</a:t>
            </a:r>
            <a:endParaRPr lang="en-IN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683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DB4F3-179B-5312-B908-DA49EA321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9D11CA-9B02-A65F-5291-E1EAFDD459F5}"/>
              </a:ext>
            </a:extLst>
          </p:cNvPr>
          <p:cNvSpPr txBox="1"/>
          <p:nvPr/>
        </p:nvSpPr>
        <p:spPr>
          <a:xfrm>
            <a:off x="287594" y="135297"/>
            <a:ext cx="4048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Insights: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7D9CB0-721B-34F7-BC98-50E81B015314}"/>
              </a:ext>
            </a:extLst>
          </p:cNvPr>
          <p:cNvSpPr txBox="1"/>
          <p:nvPr/>
        </p:nvSpPr>
        <p:spPr>
          <a:xfrm>
            <a:off x="287594" y="1240651"/>
            <a:ext cx="9704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i="0" dirty="0">
                <a:effectLst/>
                <a:latin typeface="-apple-system"/>
              </a:rPr>
              <a:t>What is the month by month revenue?</a:t>
            </a:r>
            <a:endParaRPr lang="en-US" sz="2400" i="0" dirty="0">
              <a:effectLst/>
              <a:latin typeface="-apple-syste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8B381-8643-C1FC-1DDB-DB22055423EC}"/>
              </a:ext>
            </a:extLst>
          </p:cNvPr>
          <p:cNvSpPr txBox="1"/>
          <p:nvPr/>
        </p:nvSpPr>
        <p:spPr>
          <a:xfrm>
            <a:off x="631725" y="3253960"/>
            <a:ext cx="4205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effectLst/>
                <a:latin typeface="-apple-system"/>
              </a:rPr>
              <a:t>Highest</a:t>
            </a:r>
            <a:r>
              <a:rPr lang="en-US" sz="2800" b="0" i="0" dirty="0">
                <a:effectLst/>
                <a:latin typeface="-apple-system"/>
              </a:rPr>
              <a:t> </a:t>
            </a:r>
            <a:r>
              <a:rPr lang="en-US" sz="2800" dirty="0">
                <a:latin typeface="-apple-system"/>
              </a:rPr>
              <a:t>In</a:t>
            </a:r>
            <a:r>
              <a:rPr lang="en-US" sz="2800" b="0" i="0" dirty="0">
                <a:effectLst/>
                <a:latin typeface="-apple-system"/>
              </a:rPr>
              <a:t>: </a:t>
            </a:r>
            <a:r>
              <a:rPr lang="en-IN" sz="2800" b="0" i="0" dirty="0">
                <a:effectLst/>
                <a:latin typeface="-apple-system"/>
              </a:rPr>
              <a:t> </a:t>
            </a:r>
            <a:r>
              <a:rPr lang="en-IN" sz="2800" b="1" dirty="0">
                <a:solidFill>
                  <a:srgbClr val="0070C0"/>
                </a:solidFill>
                <a:latin typeface="-apple-system"/>
              </a:rPr>
              <a:t>May</a:t>
            </a:r>
            <a:endParaRPr lang="en-US" sz="2800" b="1" i="0" dirty="0">
              <a:solidFill>
                <a:srgbClr val="0070C0"/>
              </a:solidFill>
              <a:effectLst/>
              <a:latin typeface="-apple-syste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5F9F6-8E90-2FC4-D715-B9095596D57B}"/>
              </a:ext>
            </a:extLst>
          </p:cNvPr>
          <p:cNvSpPr txBox="1"/>
          <p:nvPr/>
        </p:nvSpPr>
        <p:spPr>
          <a:xfrm>
            <a:off x="631724" y="3784388"/>
            <a:ext cx="51496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effectLst/>
                <a:latin typeface="-apple-system"/>
              </a:rPr>
              <a:t>Lowest</a:t>
            </a:r>
            <a:r>
              <a:rPr lang="en-US" sz="2800" b="0" i="0" dirty="0">
                <a:effectLst/>
                <a:latin typeface="-apple-system"/>
              </a:rPr>
              <a:t> </a:t>
            </a:r>
            <a:r>
              <a:rPr lang="en-US" sz="2800" dirty="0">
                <a:latin typeface="-apple-system"/>
              </a:rPr>
              <a:t>In</a:t>
            </a:r>
            <a:r>
              <a:rPr lang="en-US" sz="2800" b="0" i="0" dirty="0">
                <a:effectLst/>
                <a:latin typeface="-apple-system"/>
              </a:rPr>
              <a:t>: </a:t>
            </a:r>
            <a:r>
              <a:rPr lang="en-IN" sz="2800" b="0" i="0" dirty="0">
                <a:effectLst/>
                <a:latin typeface="-apple-system"/>
              </a:rPr>
              <a:t> </a:t>
            </a:r>
            <a:r>
              <a:rPr lang="en-IN" sz="2800" b="1" i="0" dirty="0">
                <a:solidFill>
                  <a:srgbClr val="0070C0"/>
                </a:solidFill>
                <a:effectLst/>
                <a:latin typeface="-apple-system"/>
              </a:rPr>
              <a:t>June</a:t>
            </a:r>
            <a:endParaRPr lang="en-US" sz="2800" b="1" i="0" dirty="0">
              <a:solidFill>
                <a:srgbClr val="0070C0"/>
              </a:solidFill>
              <a:effectLst/>
              <a:latin typeface="-apple-syste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8AFEFF-9AAF-3F67-3734-5D88F5A31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864" y="2356407"/>
            <a:ext cx="6691795" cy="200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54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C00AAC-F0EA-FA24-77AB-114CA8357C35}"/>
              </a:ext>
            </a:extLst>
          </p:cNvPr>
          <p:cNvSpPr txBox="1"/>
          <p:nvPr/>
        </p:nvSpPr>
        <p:spPr>
          <a:xfrm>
            <a:off x="5058860" y="78663"/>
            <a:ext cx="2669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Agenda</a:t>
            </a:r>
            <a:endParaRPr lang="en-IN" sz="4800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776F29-87EF-FCBE-9D4C-96C423E8F3A7}"/>
              </a:ext>
            </a:extLst>
          </p:cNvPr>
          <p:cNvSpPr txBox="1"/>
          <p:nvPr/>
        </p:nvSpPr>
        <p:spPr>
          <a:xfrm>
            <a:off x="668597" y="1543665"/>
            <a:ext cx="672526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Bahnschrift" panose="020B0502040204020203" pitchFamily="34" charset="0"/>
                <a:ea typeface="Cambria Math" panose="02040503050406030204" pitchFamily="18" charset="0"/>
              </a:rPr>
              <a:t>About The Company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Bahnschrift" panose="020B0502040204020203" pitchFamily="34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Bahnschrift" panose="020B0502040204020203" pitchFamily="34" charset="0"/>
                <a:ea typeface="Cambria Math" panose="02040503050406030204" pitchFamily="18" charset="0"/>
              </a:rPr>
              <a:t>Problem Statement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Bahnschrift" panose="020B0502040204020203" pitchFamily="34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Bahnschrift" panose="020B0502040204020203" pitchFamily="34" charset="0"/>
                <a:ea typeface="Cambria Math" panose="02040503050406030204" pitchFamily="18" charset="0"/>
              </a:rPr>
              <a:t>Objective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Bahnschrift" panose="020B0502040204020203" pitchFamily="34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Bahnschrift" panose="020B0502040204020203" pitchFamily="34" charset="0"/>
                <a:ea typeface="Cambria Math" panose="02040503050406030204" pitchFamily="18" charset="0"/>
              </a:rPr>
              <a:t>Datasets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Bahnschrift" panose="020B0502040204020203" pitchFamily="34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Bahnschrift" panose="020B0502040204020203" pitchFamily="34" charset="0"/>
                <a:ea typeface="Cambria Math" panose="02040503050406030204" pitchFamily="18" charset="0"/>
              </a:rPr>
              <a:t>Insights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Bahnschrift" panose="020B0502040204020203" pitchFamily="34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Bahnschrift" panose="020B0502040204020203" pitchFamily="34" charset="0"/>
                <a:ea typeface="Cambria Math" panose="02040503050406030204" pitchFamily="18" charset="0"/>
              </a:rPr>
              <a:t>Recommendations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Bahnschrift" panose="020B0502040204020203" pitchFamily="34" charset="0"/>
              <a:ea typeface="Cambria Math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Bahnschrift" panose="020B0502040204020203" pitchFamily="34" charset="0"/>
                <a:ea typeface="Cambria Math" panose="02040503050406030204" pitchFamily="18" charset="0"/>
              </a:rPr>
              <a:t>Conclusion </a:t>
            </a:r>
            <a:endParaRPr lang="en-IN" sz="2400" dirty="0">
              <a:latin typeface="Bahnschrift" panose="020B0502040204020203" pitchFamily="34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123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79F67-2208-24CF-1CB4-C623FD7E7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81D15B-58E2-F74C-10B7-45FC231C507D}"/>
              </a:ext>
            </a:extLst>
          </p:cNvPr>
          <p:cNvSpPr txBox="1"/>
          <p:nvPr/>
        </p:nvSpPr>
        <p:spPr>
          <a:xfrm>
            <a:off x="287594" y="1324019"/>
            <a:ext cx="1136363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As per May 2022-July 2022 data.</a:t>
            </a:r>
            <a:br>
              <a:rPr lang="en-US" sz="2400" b="0" i="0" dirty="0">
                <a:effectLst/>
                <a:latin typeface="-apple-system"/>
              </a:rPr>
            </a:br>
            <a:br>
              <a:rPr lang="en-US" sz="2400" b="0" i="0" dirty="0">
                <a:effectLst/>
                <a:latin typeface="-apple-system"/>
              </a:rPr>
            </a:br>
            <a:r>
              <a:rPr lang="en-US" sz="2400" b="0" i="0" dirty="0">
                <a:effectLst/>
                <a:latin typeface="-apple-system"/>
              </a:rPr>
              <a:t>➡️ </a:t>
            </a:r>
            <a:r>
              <a:rPr lang="en-US" sz="2400" dirty="0"/>
              <a:t>Analyze potential reasons for the June dip (e.g., holidays, events, weather, etc.).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0" i="0" dirty="0">
                <a:effectLst/>
                <a:latin typeface="-apple-system"/>
              </a:rPr>
              <a:t>➡️ </a:t>
            </a:r>
            <a:r>
              <a:rPr lang="en-US" sz="2400" dirty="0"/>
              <a:t>Implement early-bird or last-minute deals in the month of June to boost occupancy and revenue.</a:t>
            </a:r>
          </a:p>
          <a:p>
            <a:endParaRPr lang="en-US" sz="2400" dirty="0"/>
          </a:p>
          <a:p>
            <a:r>
              <a:rPr lang="en-US" sz="2400" b="0" i="0" dirty="0">
                <a:effectLst/>
                <a:latin typeface="-apple-system"/>
              </a:rPr>
              <a:t>➡️</a:t>
            </a:r>
            <a:r>
              <a:rPr lang="en-US" sz="2400" dirty="0"/>
              <a:t> May often marks the end of the fiscal year for many companies, leading to increased business travel. </a:t>
            </a:r>
          </a:p>
          <a:p>
            <a:endParaRPr lang="en-US" sz="2400" b="0" i="0" dirty="0">
              <a:effectLst/>
              <a:latin typeface="-apple-system"/>
            </a:endParaRPr>
          </a:p>
          <a:p>
            <a:r>
              <a:rPr lang="en-US" sz="2400" b="0" i="0" dirty="0">
                <a:effectLst/>
                <a:latin typeface="-apple-system"/>
              </a:rPr>
              <a:t>➡️ </a:t>
            </a:r>
            <a:r>
              <a:rPr lang="en-US" sz="2400" b="0" i="0" dirty="0">
                <a:effectLst/>
              </a:rPr>
              <a:t>Create attractive weekday corporate packages to leverage this trend and balance occupancy.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441DC-669A-4330-B71F-1010E2C21B75}"/>
              </a:ext>
            </a:extLst>
          </p:cNvPr>
          <p:cNvSpPr txBox="1"/>
          <p:nvPr/>
        </p:nvSpPr>
        <p:spPr>
          <a:xfrm>
            <a:off x="287594" y="135297"/>
            <a:ext cx="605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Recommendations:</a:t>
            </a:r>
            <a:endParaRPr lang="en-IN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139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8FD4C-D541-B9A0-E94B-09BB02834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444A21-9E52-4483-E6BC-9C8E12C30580}"/>
              </a:ext>
            </a:extLst>
          </p:cNvPr>
          <p:cNvSpPr txBox="1"/>
          <p:nvPr/>
        </p:nvSpPr>
        <p:spPr>
          <a:xfrm>
            <a:off x="287594" y="135297"/>
            <a:ext cx="4048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Insights: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CCDAD9-1C90-7B92-8956-6DE09FACBC97}"/>
              </a:ext>
            </a:extLst>
          </p:cNvPr>
          <p:cNvSpPr txBox="1"/>
          <p:nvPr/>
        </p:nvSpPr>
        <p:spPr>
          <a:xfrm>
            <a:off x="287594" y="1240651"/>
            <a:ext cx="9704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i="0" dirty="0">
                <a:effectLst/>
                <a:latin typeface="-apple-system"/>
              </a:rPr>
              <a:t>Revenue Realized per Hotel Type ?</a:t>
            </a:r>
            <a:endParaRPr lang="en-US" sz="2400" i="0" dirty="0">
              <a:effectLst/>
              <a:latin typeface="-apple-syste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9A5F06-CF43-3BE6-000A-59743E5E56E4}"/>
              </a:ext>
            </a:extLst>
          </p:cNvPr>
          <p:cNvSpPr txBox="1"/>
          <p:nvPr/>
        </p:nvSpPr>
        <p:spPr>
          <a:xfrm>
            <a:off x="343149" y="3303121"/>
            <a:ext cx="42057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effectLst/>
                <a:latin typeface="-apple-system"/>
              </a:rPr>
              <a:t>Highest</a:t>
            </a:r>
            <a:r>
              <a:rPr lang="en-US" sz="2800" b="0" i="0" dirty="0">
                <a:effectLst/>
                <a:latin typeface="-apple-system"/>
              </a:rPr>
              <a:t> R</a:t>
            </a:r>
            <a:r>
              <a:rPr lang="en-US" sz="2800" dirty="0">
                <a:latin typeface="-apple-system"/>
              </a:rPr>
              <a:t>evenue</a:t>
            </a:r>
            <a:r>
              <a:rPr lang="en-US" sz="2800" b="0" i="0" dirty="0">
                <a:effectLst/>
                <a:latin typeface="-apple-system"/>
              </a:rPr>
              <a:t>: </a:t>
            </a:r>
            <a:endParaRPr lang="en-IN" sz="2800" dirty="0">
              <a:latin typeface="-apple-system"/>
            </a:endParaRPr>
          </a:p>
          <a:p>
            <a:r>
              <a:rPr lang="en-IN" sz="2800" b="1" dirty="0" err="1">
                <a:solidFill>
                  <a:srgbClr val="0070C0"/>
                </a:solidFill>
                <a:latin typeface="-apple-system"/>
              </a:rPr>
              <a:t>AtliQ</a:t>
            </a:r>
            <a:r>
              <a:rPr lang="en-IN" sz="2800" b="1" dirty="0">
                <a:solidFill>
                  <a:srgbClr val="0070C0"/>
                </a:solidFill>
                <a:latin typeface="-apple-system"/>
              </a:rPr>
              <a:t> Exotica</a:t>
            </a:r>
            <a:endParaRPr lang="en-US" sz="2800" b="1" i="0" dirty="0">
              <a:solidFill>
                <a:srgbClr val="0070C0"/>
              </a:solidFill>
              <a:effectLst/>
              <a:latin typeface="-apple-syste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2B9F77-4AE6-9A06-5567-6B0435963342}"/>
              </a:ext>
            </a:extLst>
          </p:cNvPr>
          <p:cNvSpPr txBox="1"/>
          <p:nvPr/>
        </p:nvSpPr>
        <p:spPr>
          <a:xfrm>
            <a:off x="343149" y="4742562"/>
            <a:ext cx="514964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effectLst/>
                <a:latin typeface="-apple-system"/>
              </a:rPr>
              <a:t>Lowest</a:t>
            </a:r>
            <a:r>
              <a:rPr lang="en-US" sz="2800" b="0" i="0" dirty="0">
                <a:effectLst/>
                <a:latin typeface="-apple-system"/>
              </a:rPr>
              <a:t> Revenue: </a:t>
            </a:r>
            <a:endParaRPr lang="en-IN" sz="2800" dirty="0">
              <a:latin typeface="-apple-system"/>
            </a:endParaRPr>
          </a:p>
          <a:p>
            <a:r>
              <a:rPr lang="en-IN" sz="2800" b="1" i="0" dirty="0" err="1">
                <a:solidFill>
                  <a:srgbClr val="0070C0"/>
                </a:solidFill>
                <a:effectLst/>
                <a:latin typeface="-apple-system"/>
              </a:rPr>
              <a:t>AtliQ</a:t>
            </a:r>
            <a:r>
              <a:rPr lang="en-IN" sz="2800" b="1" i="0" dirty="0">
                <a:solidFill>
                  <a:srgbClr val="0070C0"/>
                </a:solidFill>
                <a:effectLst/>
                <a:latin typeface="-apple-system"/>
              </a:rPr>
              <a:t> Seasons</a:t>
            </a:r>
            <a:endParaRPr lang="en-US" sz="2800" b="1" i="0" dirty="0">
              <a:solidFill>
                <a:srgbClr val="0070C0"/>
              </a:solidFill>
              <a:effectLst/>
              <a:latin typeface="-apple-syste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A5B0CA-A207-A53B-233A-8F691933C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473" y="2115438"/>
            <a:ext cx="7011378" cy="26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70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00EA7-44A4-B947-F032-EE11B0AC3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18AD4F-7D93-0BC4-74EF-167E21445A4B}"/>
              </a:ext>
            </a:extLst>
          </p:cNvPr>
          <p:cNvSpPr txBox="1"/>
          <p:nvPr/>
        </p:nvSpPr>
        <p:spPr>
          <a:xfrm>
            <a:off x="287594" y="1559992"/>
            <a:ext cx="1136363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As per May 2022-July 2022 data.</a:t>
            </a:r>
            <a:br>
              <a:rPr lang="en-US" sz="2400" b="0" i="0" dirty="0">
                <a:effectLst/>
                <a:latin typeface="-apple-system"/>
              </a:rPr>
            </a:br>
            <a:br>
              <a:rPr lang="en-US" sz="2400" b="0" i="0" dirty="0">
                <a:effectLst/>
                <a:latin typeface="-apple-system"/>
              </a:rPr>
            </a:br>
            <a:r>
              <a:rPr lang="en-US" sz="2400" b="0" i="0" dirty="0">
                <a:effectLst/>
                <a:latin typeface="-apple-system"/>
              </a:rPr>
              <a:t>➡️ </a:t>
            </a:r>
            <a:r>
              <a:rPr lang="en-US" sz="2400" dirty="0"/>
              <a:t>Assess service quality, facilities, and pricing at </a:t>
            </a:r>
            <a:r>
              <a:rPr lang="en-US" sz="2400" dirty="0" err="1"/>
              <a:t>AtliQ</a:t>
            </a:r>
            <a:r>
              <a:rPr lang="en-US" sz="2400" dirty="0"/>
              <a:t> Seasons to identify improvement areas.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0" i="0" dirty="0">
                <a:effectLst/>
                <a:latin typeface="-apple-system"/>
              </a:rPr>
              <a:t>➡️ </a:t>
            </a:r>
            <a:r>
              <a:rPr lang="en-US" sz="2400" dirty="0"/>
              <a:t>Introduce promotional campaigns or rebranding initiatives to attract more guests.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0" i="0" dirty="0">
                <a:effectLst/>
                <a:latin typeface="-apple-system"/>
              </a:rPr>
              <a:t>➡️ </a:t>
            </a:r>
            <a:r>
              <a:rPr lang="en-US" sz="2400" dirty="0"/>
              <a:t>Consider cross-promotional strategies with other </a:t>
            </a:r>
            <a:r>
              <a:rPr lang="en-US" sz="2400" dirty="0" err="1"/>
              <a:t>AtliQ</a:t>
            </a:r>
            <a:r>
              <a:rPr lang="en-US" sz="2400" dirty="0"/>
              <a:t> properties.</a:t>
            </a:r>
          </a:p>
          <a:p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BBA3F5-B16E-4B76-B2E0-5FABD97DC7CD}"/>
              </a:ext>
            </a:extLst>
          </p:cNvPr>
          <p:cNvSpPr txBox="1"/>
          <p:nvPr/>
        </p:nvSpPr>
        <p:spPr>
          <a:xfrm>
            <a:off x="287594" y="135297"/>
            <a:ext cx="605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Recommendations:</a:t>
            </a:r>
            <a:endParaRPr lang="en-IN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335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19EC1-CD9C-98F4-B167-15DB8FE48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077630-5706-BE9E-C7C3-9559BD8151DB}"/>
              </a:ext>
            </a:extLst>
          </p:cNvPr>
          <p:cNvSpPr txBox="1"/>
          <p:nvPr/>
        </p:nvSpPr>
        <p:spPr>
          <a:xfrm>
            <a:off x="287594" y="135297"/>
            <a:ext cx="4048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Insights: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38F253-C8F6-A96C-B5F7-A58ACA0DDC9D}"/>
              </a:ext>
            </a:extLst>
          </p:cNvPr>
          <p:cNvSpPr txBox="1"/>
          <p:nvPr/>
        </p:nvSpPr>
        <p:spPr>
          <a:xfrm>
            <a:off x="287594" y="1240651"/>
            <a:ext cx="9704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i="0" dirty="0">
                <a:effectLst/>
                <a:latin typeface="-apple-system"/>
              </a:rPr>
              <a:t>Average Rating per City ?</a:t>
            </a:r>
            <a:endParaRPr lang="en-US" sz="2400" i="0" dirty="0">
              <a:effectLst/>
              <a:latin typeface="-apple-syste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68D94-B269-818E-B4B1-1FC8453D804A}"/>
              </a:ext>
            </a:extLst>
          </p:cNvPr>
          <p:cNvSpPr txBox="1"/>
          <p:nvPr/>
        </p:nvSpPr>
        <p:spPr>
          <a:xfrm>
            <a:off x="343149" y="3303121"/>
            <a:ext cx="42057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effectLst/>
                <a:latin typeface="-apple-system"/>
              </a:rPr>
              <a:t>Highest</a:t>
            </a:r>
            <a:r>
              <a:rPr lang="en-US" sz="2800" b="0" i="0" dirty="0">
                <a:effectLst/>
                <a:latin typeface="-apple-system"/>
              </a:rPr>
              <a:t> Rating: </a:t>
            </a:r>
            <a:endParaRPr lang="en-IN" sz="2800" dirty="0">
              <a:latin typeface="-apple-system"/>
            </a:endParaRPr>
          </a:p>
          <a:p>
            <a:r>
              <a:rPr lang="en-IN" sz="2800" b="1" dirty="0">
                <a:solidFill>
                  <a:srgbClr val="0070C0"/>
                </a:solidFill>
                <a:latin typeface="-apple-system"/>
              </a:rPr>
              <a:t>Delhi</a:t>
            </a:r>
            <a:endParaRPr lang="en-US" sz="2800" b="1" i="0" dirty="0">
              <a:solidFill>
                <a:srgbClr val="0070C0"/>
              </a:solidFill>
              <a:effectLst/>
              <a:latin typeface="-apple-syste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1C233A-143F-E77C-286C-49A7F97FDD36}"/>
              </a:ext>
            </a:extLst>
          </p:cNvPr>
          <p:cNvSpPr txBox="1"/>
          <p:nvPr/>
        </p:nvSpPr>
        <p:spPr>
          <a:xfrm>
            <a:off x="343149" y="4742562"/>
            <a:ext cx="514964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effectLst/>
                <a:latin typeface="-apple-system"/>
              </a:rPr>
              <a:t>Lowest</a:t>
            </a:r>
            <a:r>
              <a:rPr lang="en-US" sz="2800" b="0" i="0" dirty="0">
                <a:effectLst/>
                <a:latin typeface="-apple-system"/>
              </a:rPr>
              <a:t> </a:t>
            </a:r>
            <a:r>
              <a:rPr lang="en-US" sz="2800" dirty="0">
                <a:latin typeface="-apple-system"/>
              </a:rPr>
              <a:t>R</a:t>
            </a:r>
            <a:r>
              <a:rPr lang="en-US" sz="2800" b="0" i="0" dirty="0">
                <a:effectLst/>
                <a:latin typeface="-apple-system"/>
              </a:rPr>
              <a:t>ating: </a:t>
            </a:r>
            <a:endParaRPr lang="en-IN" sz="2800" dirty="0">
              <a:latin typeface="-apple-system"/>
            </a:endParaRPr>
          </a:p>
          <a:p>
            <a:r>
              <a:rPr lang="en-IN" sz="2800" b="1" i="0" dirty="0">
                <a:solidFill>
                  <a:srgbClr val="0070C0"/>
                </a:solidFill>
                <a:effectLst/>
                <a:latin typeface="-apple-system"/>
              </a:rPr>
              <a:t>Mumbai</a:t>
            </a:r>
            <a:endParaRPr lang="en-US" sz="2800" b="1" i="0" dirty="0">
              <a:solidFill>
                <a:srgbClr val="0070C0"/>
              </a:solidFill>
              <a:effectLst/>
              <a:latin typeface="-apple-syste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40D86-2BEC-397F-E2EF-AC88D248F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153" y="1870306"/>
            <a:ext cx="7144409" cy="225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49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B24D3-1AF9-BDC9-8EA9-E42DC81D5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96BD30-E7CD-40D4-2450-2E525F0E3576}"/>
              </a:ext>
            </a:extLst>
          </p:cNvPr>
          <p:cNvSpPr txBox="1"/>
          <p:nvPr/>
        </p:nvSpPr>
        <p:spPr>
          <a:xfrm>
            <a:off x="287594" y="1559992"/>
            <a:ext cx="1136363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As per May 2022-July 2022 data.</a:t>
            </a:r>
            <a:br>
              <a:rPr lang="en-US" sz="2400" b="0" i="0" dirty="0">
                <a:effectLst/>
                <a:latin typeface="-apple-system"/>
              </a:rPr>
            </a:br>
            <a:br>
              <a:rPr lang="en-US" sz="2400" b="0" i="0" dirty="0">
                <a:effectLst/>
                <a:latin typeface="-apple-system"/>
              </a:rPr>
            </a:br>
            <a:r>
              <a:rPr lang="en-US" sz="2400" b="0" i="0" dirty="0">
                <a:effectLst/>
                <a:latin typeface="-apple-system"/>
              </a:rPr>
              <a:t>➡️ </a:t>
            </a:r>
            <a:r>
              <a:rPr lang="en-US" sz="2400" dirty="0"/>
              <a:t>Conduct a root cause analysis of customer complaints in Bangalore.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0" i="0" dirty="0">
                <a:effectLst/>
                <a:latin typeface="-apple-system"/>
              </a:rPr>
              <a:t>➡️ </a:t>
            </a:r>
            <a:r>
              <a:rPr lang="en-US" sz="2400" dirty="0"/>
              <a:t>Implement a guest feedback mechanism to promptly address issues and enhance service quality.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0" i="0" dirty="0">
                <a:effectLst/>
                <a:latin typeface="-apple-system"/>
              </a:rPr>
              <a:t>➡️ </a:t>
            </a:r>
            <a:r>
              <a:rPr lang="en-US" sz="2400" dirty="0"/>
              <a:t>Launch a reputation management campaign to improve ratings and attract more bookings.</a:t>
            </a:r>
          </a:p>
          <a:p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28E3FC-05F4-1485-88B3-37132628F372}"/>
              </a:ext>
            </a:extLst>
          </p:cNvPr>
          <p:cNvSpPr txBox="1"/>
          <p:nvPr/>
        </p:nvSpPr>
        <p:spPr>
          <a:xfrm>
            <a:off x="287594" y="135297"/>
            <a:ext cx="605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Recommendations:</a:t>
            </a:r>
            <a:endParaRPr lang="en-IN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660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C7065-DF35-AF52-49DE-E2FABFD24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8D3192-90A9-86ED-2626-CA03A0B39E52}"/>
              </a:ext>
            </a:extLst>
          </p:cNvPr>
          <p:cNvSpPr txBox="1"/>
          <p:nvPr/>
        </p:nvSpPr>
        <p:spPr>
          <a:xfrm>
            <a:off x="287594" y="135297"/>
            <a:ext cx="4048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Insights: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35F854-8080-890E-96BC-78F7B6ADDA99}"/>
              </a:ext>
            </a:extLst>
          </p:cNvPr>
          <p:cNvSpPr txBox="1"/>
          <p:nvPr/>
        </p:nvSpPr>
        <p:spPr>
          <a:xfrm>
            <a:off x="287595" y="1240651"/>
            <a:ext cx="36649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i="0" dirty="0">
                <a:effectLst/>
                <a:latin typeface="-apple-system"/>
              </a:rPr>
              <a:t>Revenue Realized per Booking Platform ?</a:t>
            </a:r>
            <a:endParaRPr lang="en-US" sz="2400" i="0" dirty="0">
              <a:effectLst/>
              <a:latin typeface="-apple-syste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532A50-4464-3DD5-21F0-2F598338162E}"/>
              </a:ext>
            </a:extLst>
          </p:cNvPr>
          <p:cNvSpPr txBox="1"/>
          <p:nvPr/>
        </p:nvSpPr>
        <p:spPr>
          <a:xfrm>
            <a:off x="343149" y="3303121"/>
            <a:ext cx="42057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effectLst/>
                <a:latin typeface="-apple-system"/>
              </a:rPr>
              <a:t>Highest</a:t>
            </a:r>
            <a:r>
              <a:rPr lang="en-US" sz="2800" b="0" i="0" dirty="0">
                <a:effectLst/>
                <a:latin typeface="-apple-system"/>
              </a:rPr>
              <a:t> </a:t>
            </a:r>
            <a:r>
              <a:rPr lang="en-US" sz="2800" dirty="0">
                <a:latin typeface="-apple-system"/>
              </a:rPr>
              <a:t>R</a:t>
            </a:r>
            <a:r>
              <a:rPr lang="en-US" sz="2800" b="0" i="0" dirty="0">
                <a:effectLst/>
                <a:latin typeface="-apple-system"/>
              </a:rPr>
              <a:t>evenue: </a:t>
            </a:r>
            <a:endParaRPr lang="en-IN" sz="2800" dirty="0">
              <a:latin typeface="-apple-system"/>
            </a:endParaRPr>
          </a:p>
          <a:p>
            <a:r>
              <a:rPr lang="en-IN" sz="2800" b="1" dirty="0" err="1">
                <a:solidFill>
                  <a:srgbClr val="0070C0"/>
                </a:solidFill>
                <a:latin typeface="-apple-system"/>
              </a:rPr>
              <a:t>makeyourtrip</a:t>
            </a:r>
            <a:endParaRPr lang="en-US" sz="2800" b="1" i="0" dirty="0">
              <a:solidFill>
                <a:srgbClr val="0070C0"/>
              </a:solidFill>
              <a:effectLst/>
              <a:latin typeface="-apple-syste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531A94-51F4-51D4-B79D-812BEB058D48}"/>
              </a:ext>
            </a:extLst>
          </p:cNvPr>
          <p:cNvSpPr txBox="1"/>
          <p:nvPr/>
        </p:nvSpPr>
        <p:spPr>
          <a:xfrm>
            <a:off x="343149" y="4742562"/>
            <a:ext cx="514964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effectLst/>
                <a:latin typeface="-apple-system"/>
              </a:rPr>
              <a:t>Lowest</a:t>
            </a:r>
            <a:r>
              <a:rPr lang="en-US" sz="2800" b="0" i="0" dirty="0">
                <a:effectLst/>
                <a:latin typeface="-apple-system"/>
              </a:rPr>
              <a:t> R</a:t>
            </a:r>
            <a:r>
              <a:rPr lang="en-US" sz="2800" dirty="0">
                <a:latin typeface="-apple-system"/>
              </a:rPr>
              <a:t>evenue</a:t>
            </a:r>
            <a:r>
              <a:rPr lang="en-US" sz="2800" b="0" i="0" dirty="0">
                <a:effectLst/>
                <a:latin typeface="-apple-system"/>
              </a:rPr>
              <a:t>: </a:t>
            </a:r>
            <a:endParaRPr lang="en-IN" sz="2800" dirty="0">
              <a:latin typeface="-apple-system"/>
            </a:endParaRPr>
          </a:p>
          <a:p>
            <a:r>
              <a:rPr lang="en-IN" sz="2800" b="1" dirty="0">
                <a:solidFill>
                  <a:srgbClr val="0070C0"/>
                </a:solidFill>
                <a:latin typeface="-apple-system"/>
              </a:rPr>
              <a:t>d</a:t>
            </a:r>
            <a:r>
              <a:rPr lang="en-IN" sz="2800" b="1" i="0" dirty="0">
                <a:solidFill>
                  <a:srgbClr val="0070C0"/>
                </a:solidFill>
                <a:effectLst/>
                <a:latin typeface="-apple-system"/>
              </a:rPr>
              <a:t>irect offline</a:t>
            </a:r>
            <a:endParaRPr lang="en-US" sz="2800" b="1" i="0" dirty="0">
              <a:solidFill>
                <a:srgbClr val="0070C0"/>
              </a:solidFill>
              <a:effectLst/>
              <a:latin typeface="-apple-syste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F06A2B-A762-E1F3-54F0-2448CDFD4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63" y="917108"/>
            <a:ext cx="7830643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46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0BF64-E7FA-71BA-96E7-985222094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8A6708-0CD8-EBAD-37E5-4B15ED3121EB}"/>
              </a:ext>
            </a:extLst>
          </p:cNvPr>
          <p:cNvSpPr txBox="1"/>
          <p:nvPr/>
        </p:nvSpPr>
        <p:spPr>
          <a:xfrm>
            <a:off x="287594" y="1559992"/>
            <a:ext cx="113636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As per May 2022-July 2022 data.</a:t>
            </a:r>
            <a:br>
              <a:rPr lang="en-US" sz="2400" b="0" i="0" dirty="0">
                <a:effectLst/>
                <a:latin typeface="-apple-system"/>
              </a:rPr>
            </a:br>
            <a:br>
              <a:rPr lang="en-US" sz="2400" b="0" i="0" dirty="0">
                <a:effectLst/>
                <a:latin typeface="-apple-system"/>
              </a:rPr>
            </a:br>
            <a:r>
              <a:rPr lang="en-US" sz="2400" b="0" i="0" dirty="0">
                <a:effectLst/>
                <a:latin typeface="-apple-system"/>
              </a:rPr>
              <a:t>➡️ </a:t>
            </a:r>
            <a:r>
              <a:rPr lang="en-US" sz="2400" dirty="0"/>
              <a:t>Optimize listings on major booking platforms (e.g., </a:t>
            </a:r>
            <a:r>
              <a:rPr lang="en-US" sz="2400" dirty="0" err="1"/>
              <a:t>MakeYourTrip</a:t>
            </a:r>
            <a:r>
              <a:rPr lang="en-US" sz="2400" dirty="0"/>
              <a:t>, </a:t>
            </a:r>
            <a:r>
              <a:rPr lang="en-US" sz="2400" dirty="0" err="1"/>
              <a:t>Tripster</a:t>
            </a:r>
            <a:r>
              <a:rPr lang="en-US" sz="2400" dirty="0"/>
              <a:t>) to increase visibility and attract more bookings.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0" i="0" dirty="0">
                <a:effectLst/>
                <a:latin typeface="-apple-system"/>
              </a:rPr>
              <a:t>➡️ </a:t>
            </a:r>
            <a:r>
              <a:rPr lang="en-US" sz="2400" dirty="0"/>
              <a:t>Negotiate better commission rates with high-performing platforms.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0" i="0" dirty="0">
                <a:effectLst/>
                <a:latin typeface="-apple-system"/>
              </a:rPr>
              <a:t>➡️ </a:t>
            </a:r>
            <a:r>
              <a:rPr lang="en-US" sz="2400" dirty="0"/>
              <a:t>Implement platform-specific promotional offers to boost direct bookings.</a:t>
            </a:r>
          </a:p>
          <a:p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46617D-0016-89D0-740D-7A43ED5CE2F4}"/>
              </a:ext>
            </a:extLst>
          </p:cNvPr>
          <p:cNvSpPr txBox="1"/>
          <p:nvPr/>
        </p:nvSpPr>
        <p:spPr>
          <a:xfrm>
            <a:off x="287594" y="135297"/>
            <a:ext cx="605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Recommendations:</a:t>
            </a:r>
            <a:endParaRPr lang="en-IN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384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F88A19-AE0F-FF07-5E3D-8E4F2EEE0FCA}"/>
              </a:ext>
            </a:extLst>
          </p:cNvPr>
          <p:cNvSpPr txBox="1"/>
          <p:nvPr/>
        </p:nvSpPr>
        <p:spPr>
          <a:xfrm>
            <a:off x="873760" y="1686560"/>
            <a:ext cx="7715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</a:rPr>
              <a:t>For feedback and suggestions feel free to connect me </a:t>
            </a:r>
          </a:p>
          <a:p>
            <a:r>
              <a:rPr lang="en-IN" sz="2400" dirty="0">
                <a:solidFill>
                  <a:srgbClr val="0070C0"/>
                </a:solidFill>
              </a:rPr>
              <a:t>with me on: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A344B51-28BC-D0F0-E4FF-4DE6D3E9C596}"/>
              </a:ext>
            </a:extLst>
          </p:cNvPr>
          <p:cNvGrpSpPr/>
          <p:nvPr/>
        </p:nvGrpSpPr>
        <p:grpSpPr>
          <a:xfrm>
            <a:off x="3023605" y="2752594"/>
            <a:ext cx="1538295" cy="431823"/>
            <a:chOff x="3033765" y="2732274"/>
            <a:chExt cx="1538295" cy="43182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55B1A9-8127-E857-C301-8E9AB21AE3AB}"/>
                </a:ext>
              </a:extLst>
            </p:cNvPr>
            <p:cNvSpPr txBox="1"/>
            <p:nvPr/>
          </p:nvSpPr>
          <p:spPr>
            <a:xfrm>
              <a:off x="3515360" y="2763520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hlinkClick r:id="rId2" tooltip="https://www.linkedin.com/in/ayush-lekhi-148569239/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LinkedIn</a:t>
              </a:r>
              <a:endParaRPr lang="en-IN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2320629-700F-6FF2-AEF0-6F099F4F6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3765" y="2732274"/>
              <a:ext cx="481595" cy="431823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42F991-7C4B-D86B-FD1C-0F5EC5F0E6CE}"/>
              </a:ext>
            </a:extLst>
          </p:cNvPr>
          <p:cNvGrpSpPr/>
          <p:nvPr/>
        </p:nvGrpSpPr>
        <p:grpSpPr>
          <a:xfrm>
            <a:off x="3023605" y="3304512"/>
            <a:ext cx="1360362" cy="482400"/>
            <a:chOff x="3023605" y="3030192"/>
            <a:chExt cx="1360362" cy="4824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8AF89F-4AB5-6453-6C05-F22C0826451C}"/>
                </a:ext>
              </a:extLst>
            </p:cNvPr>
            <p:cNvSpPr txBox="1"/>
            <p:nvPr/>
          </p:nvSpPr>
          <p:spPr>
            <a:xfrm>
              <a:off x="3505200" y="3086726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Github</a:t>
              </a:r>
              <a:endParaRPr lang="en-IN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5303FBA-AEA6-7738-6208-0E7EFE3A8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605" y="3030192"/>
              <a:ext cx="482400" cy="48240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EB34C8E-9BDC-B42D-3045-FBB71ED707F4}"/>
              </a:ext>
            </a:extLst>
          </p:cNvPr>
          <p:cNvSpPr txBox="1"/>
          <p:nvPr/>
        </p:nvSpPr>
        <p:spPr>
          <a:xfrm>
            <a:off x="873760" y="4145280"/>
            <a:ext cx="57134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</a:rPr>
              <a:t>Or email me directly at:</a:t>
            </a:r>
          </a:p>
          <a:p>
            <a:r>
              <a:rPr lang="en-IN" sz="2400" dirty="0">
                <a:solidFill>
                  <a:srgbClr val="0070C0"/>
                </a:solidFill>
              </a:rPr>
              <a:t>					</a:t>
            </a:r>
            <a:r>
              <a:rPr lang="en-IN" sz="2000" dirty="0"/>
              <a:t>ayushrekh12065@gmail.com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E2C38B-B076-F6F4-A28C-76B70F26B67D}"/>
              </a:ext>
            </a:extLst>
          </p:cNvPr>
          <p:cNvSpPr txBox="1"/>
          <p:nvPr/>
        </p:nvSpPr>
        <p:spPr>
          <a:xfrm>
            <a:off x="599440" y="223520"/>
            <a:ext cx="2297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rgbClr val="C0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5754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6A9C4-F782-933D-C39B-AAC1E372E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3C4CD0-1192-19EC-4F1A-57B53F04E0D9}"/>
              </a:ext>
            </a:extLst>
          </p:cNvPr>
          <p:cNvSpPr txBox="1"/>
          <p:nvPr/>
        </p:nvSpPr>
        <p:spPr>
          <a:xfrm>
            <a:off x="550607" y="321319"/>
            <a:ext cx="5301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C00000"/>
                </a:solidFill>
              </a:rPr>
              <a:t>AtliQ</a:t>
            </a:r>
            <a:r>
              <a:rPr lang="en-US" sz="3600" dirty="0">
                <a:solidFill>
                  <a:srgbClr val="C00000"/>
                </a:solidFill>
              </a:rPr>
              <a:t> Grands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8C18AD-3A2A-6541-234E-74DADA7792DA}"/>
              </a:ext>
            </a:extLst>
          </p:cNvPr>
          <p:cNvSpPr txBox="1"/>
          <p:nvPr/>
        </p:nvSpPr>
        <p:spPr>
          <a:xfrm>
            <a:off x="550607" y="1443845"/>
            <a:ext cx="1089414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AtliQ Grands is a premier luxury hospitality brand that owns and operates a chain of five-star hotels across major cities in India. 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 strong legacy spanning over 20 years, AtliQ Grands has established itself as a trusted name in the hospitality industry, known for its world-class service, elegant design, and exceptional guest experiences.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company’s portfolio includes flagship properties in key metropolitan and tourist destinations, catering to both business and leisure travelers. 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Driven by a commitment to excellence and innovation, AtliQ Grands continues to set new benchmarks in luxury and customer satisfaction across the Indian hospitality landscape.</a:t>
            </a:r>
          </a:p>
        </p:txBody>
      </p:sp>
    </p:spTree>
    <p:extLst>
      <p:ext uri="{BB962C8B-B14F-4D97-AF65-F5344CB8AC3E}">
        <p14:creationId xmlns:p14="http://schemas.microsoft.com/office/powerpoint/2010/main" val="3218268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D9C6B-743E-9181-5981-96233057D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7E25B3-7DE1-BF4E-8F4D-D1889C87065B}"/>
              </a:ext>
            </a:extLst>
          </p:cNvPr>
          <p:cNvSpPr txBox="1"/>
          <p:nvPr/>
        </p:nvSpPr>
        <p:spPr>
          <a:xfrm>
            <a:off x="550607" y="321319"/>
            <a:ext cx="5301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C00000"/>
                </a:solidFill>
              </a:rPr>
              <a:t>AtliQ</a:t>
            </a:r>
            <a:r>
              <a:rPr lang="en-US" sz="3600" dirty="0">
                <a:solidFill>
                  <a:srgbClr val="C00000"/>
                </a:solidFill>
              </a:rPr>
              <a:t> Hotels</a:t>
            </a:r>
            <a:endParaRPr lang="en-IN" sz="3600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DE27A7-75B8-60AF-13AE-2ED9D8EF1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457" y="644484"/>
            <a:ext cx="6201640" cy="34866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01E491-D123-C500-C05F-40AD48133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03" y="3259624"/>
            <a:ext cx="5925377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39BFA-A521-6FE3-E892-B0C09E595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C1754E-A94D-65BC-F3CA-772F78EEDAD0}"/>
              </a:ext>
            </a:extLst>
          </p:cNvPr>
          <p:cNvSpPr txBox="1"/>
          <p:nvPr/>
        </p:nvSpPr>
        <p:spPr>
          <a:xfrm>
            <a:off x="324468" y="256063"/>
            <a:ext cx="64547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Problem Statement</a:t>
            </a:r>
            <a:endParaRPr lang="en-IN" sz="4400" dirty="0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5A9FDB-E0A0-4878-0FB3-A2576B34802A}"/>
              </a:ext>
            </a:extLst>
          </p:cNvPr>
          <p:cNvSpPr txBox="1"/>
          <p:nvPr/>
        </p:nvSpPr>
        <p:spPr>
          <a:xfrm>
            <a:off x="324468" y="2149094"/>
            <a:ext cx="1089414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-apple-system"/>
              </a:rPr>
              <a:t>AtliQ Grands is a company with 20 years of experience in Hotel Industry. It was losing its market share and revenue due to strategic moves from other competitors and ineffective decision-making in management.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0" i="0" dirty="0">
              <a:effectLst/>
              <a:latin typeface="-apple-system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0" i="0" dirty="0">
              <a:effectLst/>
              <a:latin typeface="-apple-system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-apple-system"/>
              </a:rPr>
              <a:t>The company wants to incorporate Business Intelligence and Data Analytics to regain its market share and revenue.</a:t>
            </a:r>
            <a:endParaRPr lang="en-US" sz="2400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13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E5087-E0CA-BC41-18A6-47FA61634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5CC07-5071-3B7C-8428-7F9B04BE47B3}"/>
              </a:ext>
            </a:extLst>
          </p:cNvPr>
          <p:cNvSpPr txBox="1"/>
          <p:nvPr/>
        </p:nvSpPr>
        <p:spPr>
          <a:xfrm>
            <a:off x="471953" y="207414"/>
            <a:ext cx="64547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Objective</a:t>
            </a:r>
            <a:endParaRPr lang="en-IN" sz="4400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63629-0C7A-AC3E-9E4C-95F9BE5F6741}"/>
              </a:ext>
            </a:extLst>
          </p:cNvPr>
          <p:cNvSpPr txBox="1"/>
          <p:nvPr/>
        </p:nvSpPr>
        <p:spPr>
          <a:xfrm>
            <a:off x="471949" y="1294755"/>
            <a:ext cx="108941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-apple-system"/>
              </a:rPr>
              <a:t>Create a python project for analysis.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0" i="0" dirty="0">
              <a:effectLst/>
              <a:latin typeface="-apple-system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-apple-system"/>
              </a:rPr>
              <a:t>Create a presentation detailing the insights and recommendations.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-apple-system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-apple-system"/>
              </a:rPr>
              <a:t>Present the insights before the client.</a:t>
            </a:r>
            <a:endParaRPr lang="en-US" sz="2400" dirty="0">
              <a:latin typeface="Aptos Narrow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CF7235-8EA3-0CD5-96A6-BA1D53F78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02" y="3396736"/>
            <a:ext cx="7255795" cy="32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6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45354-8D2A-342B-D159-83C5CDCA3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F109B3-92D0-0F84-98AD-39B82163F576}"/>
              </a:ext>
            </a:extLst>
          </p:cNvPr>
          <p:cNvSpPr txBox="1"/>
          <p:nvPr/>
        </p:nvSpPr>
        <p:spPr>
          <a:xfrm>
            <a:off x="403127" y="221805"/>
            <a:ext cx="3342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Data Pipeline</a:t>
            </a:r>
            <a:endParaRPr lang="en-IN" sz="3600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D5F0D9-96F3-14EC-3334-1EB80E2A7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253" y="1208842"/>
            <a:ext cx="9697803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9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70513C-EFFB-621B-2506-A039B9CE50CB}"/>
              </a:ext>
            </a:extLst>
          </p:cNvPr>
          <p:cNvSpPr txBox="1"/>
          <p:nvPr/>
        </p:nvSpPr>
        <p:spPr>
          <a:xfrm>
            <a:off x="403127" y="329960"/>
            <a:ext cx="2428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Datasets</a:t>
            </a:r>
            <a:endParaRPr lang="en-IN" sz="3600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2E1105-6F18-2EDF-4DC1-4D9C6EF2B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69" y="1802356"/>
            <a:ext cx="4244034" cy="395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68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09A189-AE63-7711-C56C-52DF6844D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495" y="2353748"/>
            <a:ext cx="6455529" cy="25771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FC0E0D-55A6-0DD3-4A4B-2C05ACD13808}"/>
              </a:ext>
            </a:extLst>
          </p:cNvPr>
          <p:cNvSpPr txBox="1"/>
          <p:nvPr/>
        </p:nvSpPr>
        <p:spPr>
          <a:xfrm>
            <a:off x="287594" y="135297"/>
            <a:ext cx="4048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Insights: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1FB180-05A8-CD67-15D0-9B3AB02150CB}"/>
              </a:ext>
            </a:extLst>
          </p:cNvPr>
          <p:cNvSpPr txBox="1"/>
          <p:nvPr/>
        </p:nvSpPr>
        <p:spPr>
          <a:xfrm>
            <a:off x="511277" y="2624815"/>
            <a:ext cx="41590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effectLst/>
                <a:latin typeface="-apple-system"/>
              </a:rPr>
              <a:t>Underperforming</a:t>
            </a:r>
            <a:r>
              <a:rPr lang="en-US" sz="2800" b="0" i="0" dirty="0">
                <a:effectLst/>
                <a:latin typeface="-apple-system"/>
              </a:rPr>
              <a:t> Room Class: </a:t>
            </a:r>
            <a:r>
              <a:rPr lang="en-IN" sz="2800" b="0" i="0" dirty="0">
                <a:effectLst/>
                <a:latin typeface="-apple-system"/>
              </a:rPr>
              <a:t> </a:t>
            </a:r>
            <a:r>
              <a:rPr lang="en-IN" sz="2800" b="1" i="0" dirty="0">
                <a:solidFill>
                  <a:srgbClr val="0070C0"/>
                </a:solidFill>
                <a:effectLst/>
                <a:latin typeface="-apple-system"/>
              </a:rPr>
              <a:t>Standard</a:t>
            </a:r>
            <a:endParaRPr lang="en-US" sz="2800" b="1" i="0" dirty="0">
              <a:solidFill>
                <a:srgbClr val="0070C0"/>
              </a:solidFill>
              <a:effectLst/>
              <a:latin typeface="-apple-syste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5AD3CF-4DA5-6138-2228-A87B6E9352F4}"/>
              </a:ext>
            </a:extLst>
          </p:cNvPr>
          <p:cNvSpPr txBox="1"/>
          <p:nvPr/>
        </p:nvSpPr>
        <p:spPr>
          <a:xfrm>
            <a:off x="511277" y="3976750"/>
            <a:ext cx="41590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-apple-system"/>
              </a:rPr>
              <a:t>High P</a:t>
            </a:r>
            <a:r>
              <a:rPr lang="en-US" sz="2800" b="1" i="0" dirty="0">
                <a:effectLst/>
                <a:latin typeface="-apple-system"/>
              </a:rPr>
              <a:t>erforming</a:t>
            </a:r>
            <a:r>
              <a:rPr lang="en-US" sz="2800" b="0" i="0" dirty="0">
                <a:effectLst/>
                <a:latin typeface="-apple-system"/>
              </a:rPr>
              <a:t> Room Class: </a:t>
            </a:r>
            <a:r>
              <a:rPr lang="en-IN" sz="2800" b="0" i="0" dirty="0">
                <a:effectLst/>
                <a:latin typeface="-apple-system"/>
              </a:rPr>
              <a:t> </a:t>
            </a:r>
            <a:r>
              <a:rPr lang="en-IN" sz="2800" b="1" i="0" dirty="0">
                <a:solidFill>
                  <a:srgbClr val="0070C0"/>
                </a:solidFill>
                <a:effectLst/>
                <a:latin typeface="-apple-system"/>
              </a:rPr>
              <a:t>Elite</a:t>
            </a:r>
            <a:endParaRPr lang="en-US" sz="2800" b="1" i="0" dirty="0">
              <a:solidFill>
                <a:srgbClr val="0070C0"/>
              </a:solidFill>
              <a:effectLst/>
              <a:latin typeface="-apple-syste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18A20C-A86B-D587-412B-A1949C4FAA50}"/>
              </a:ext>
            </a:extLst>
          </p:cNvPr>
          <p:cNvSpPr txBox="1"/>
          <p:nvPr/>
        </p:nvSpPr>
        <p:spPr>
          <a:xfrm>
            <a:off x="511275" y="1201322"/>
            <a:ext cx="9704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i="0" dirty="0">
                <a:effectLst/>
                <a:latin typeface="-apple-system"/>
              </a:rPr>
              <a:t>What is the Average Occupancy rate in each room class ?</a:t>
            </a:r>
            <a:endParaRPr lang="en-US" sz="240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17810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1217</TotalTime>
  <Words>913</Words>
  <Application>Microsoft Office PowerPoint</Application>
  <PresentationFormat>Widescreen</PresentationFormat>
  <Paragraphs>140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-apple-system</vt:lpstr>
      <vt:lpstr>Aptos Narrow</vt:lpstr>
      <vt:lpstr>Arial</vt:lpstr>
      <vt:lpstr>Bahnschrift</vt:lpstr>
      <vt:lpstr>Calibri</vt:lpstr>
      <vt:lpstr>Century Gothic</vt:lpstr>
      <vt:lpstr>Wingdings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 Lekhi</dc:creator>
  <cp:lastModifiedBy>Ayush Lekhi</cp:lastModifiedBy>
  <cp:revision>8</cp:revision>
  <dcterms:created xsi:type="dcterms:W3CDTF">2025-04-14T10:36:30Z</dcterms:created>
  <dcterms:modified xsi:type="dcterms:W3CDTF">2025-05-17T17:19:01Z</dcterms:modified>
</cp:coreProperties>
</file>