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5.xml" ContentType="application/vnd.openxmlformats-officedocument.presentationml.notesSlid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6.xml" ContentType="application/vnd.openxmlformats-officedocument.presentationml.notesSlide+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7.xml" ContentType="application/vnd.openxmlformats-officedocument.presentationml.notesSlide+xml"/>
  <Override PartName="/ppt/charts/chart8.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8.xml" ContentType="application/vnd.openxmlformats-officedocument.presentationml.notesSlide+xml"/>
  <Override PartName="/ppt/charts/chart9.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0.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1.xml" ContentType="application/vnd.openxmlformats-officedocument.drawingml.chart+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1"/>
  </p:notesMasterIdLst>
  <p:sldIdLst>
    <p:sldId id="256" r:id="rId2"/>
    <p:sldId id="257" r:id="rId3"/>
    <p:sldId id="259" r:id="rId4"/>
    <p:sldId id="260" r:id="rId5"/>
    <p:sldId id="261" r:id="rId6"/>
    <p:sldId id="262" r:id="rId7"/>
    <p:sldId id="263" r:id="rId8"/>
    <p:sldId id="279" r:id="rId9"/>
    <p:sldId id="264" r:id="rId10"/>
    <p:sldId id="275" r:id="rId11"/>
    <p:sldId id="265" r:id="rId12"/>
    <p:sldId id="276" r:id="rId13"/>
    <p:sldId id="266" r:id="rId14"/>
    <p:sldId id="277" r:id="rId15"/>
    <p:sldId id="268" r:id="rId16"/>
    <p:sldId id="274" r:id="rId17"/>
    <p:sldId id="269" r:id="rId18"/>
    <p:sldId id="278" r:id="rId19"/>
    <p:sldId id="270" r:id="rId20"/>
    <p:sldId id="280" r:id="rId21"/>
    <p:sldId id="283" r:id="rId22"/>
    <p:sldId id="271" r:id="rId23"/>
    <p:sldId id="281" r:id="rId24"/>
    <p:sldId id="272" r:id="rId25"/>
    <p:sldId id="282" r:id="rId26"/>
    <p:sldId id="273" r:id="rId27"/>
    <p:sldId id="284" r:id="rId28"/>
    <p:sldId id="285" r:id="rId29"/>
    <p:sldId id="286" r:id="rId30"/>
  </p:sldIdLst>
  <p:sldSz cx="12192000" cy="6858000"/>
  <p:notesSz cx="6858000" cy="9144000"/>
  <p:defaultTextStyle>
    <a:defPPr>
      <a:defRPr lang="en-US"/>
    </a:defPPr>
    <a:lvl1pPr marL="0" algn="l" defTabSz="457145" rtl="0" eaLnBrk="1" latinLnBrk="0" hangingPunct="1">
      <a:defRPr sz="1800" kern="1200">
        <a:solidFill>
          <a:schemeClr val="tx1"/>
        </a:solidFill>
        <a:latin typeface="+mn-lt"/>
        <a:ea typeface="+mn-ea"/>
        <a:cs typeface="+mn-cs"/>
      </a:defRPr>
    </a:lvl1pPr>
    <a:lvl2pPr marL="457145" algn="l" defTabSz="457145" rtl="0" eaLnBrk="1" latinLnBrk="0" hangingPunct="1">
      <a:defRPr sz="1800" kern="1200">
        <a:solidFill>
          <a:schemeClr val="tx1"/>
        </a:solidFill>
        <a:latin typeface="+mn-lt"/>
        <a:ea typeface="+mn-ea"/>
        <a:cs typeface="+mn-cs"/>
      </a:defRPr>
    </a:lvl2pPr>
    <a:lvl3pPr marL="914291" algn="l" defTabSz="457145" rtl="0" eaLnBrk="1" latinLnBrk="0" hangingPunct="1">
      <a:defRPr sz="1800" kern="1200">
        <a:solidFill>
          <a:schemeClr val="tx1"/>
        </a:solidFill>
        <a:latin typeface="+mn-lt"/>
        <a:ea typeface="+mn-ea"/>
        <a:cs typeface="+mn-cs"/>
      </a:defRPr>
    </a:lvl3pPr>
    <a:lvl4pPr marL="1371436" algn="l" defTabSz="457145" rtl="0" eaLnBrk="1" latinLnBrk="0" hangingPunct="1">
      <a:defRPr sz="1800" kern="1200">
        <a:solidFill>
          <a:schemeClr val="tx1"/>
        </a:solidFill>
        <a:latin typeface="+mn-lt"/>
        <a:ea typeface="+mn-ea"/>
        <a:cs typeface="+mn-cs"/>
      </a:defRPr>
    </a:lvl4pPr>
    <a:lvl5pPr marL="1828581" algn="l" defTabSz="457145" rtl="0" eaLnBrk="1" latinLnBrk="0" hangingPunct="1">
      <a:defRPr sz="1800" kern="1200">
        <a:solidFill>
          <a:schemeClr val="tx1"/>
        </a:solidFill>
        <a:latin typeface="+mn-lt"/>
        <a:ea typeface="+mn-ea"/>
        <a:cs typeface="+mn-cs"/>
      </a:defRPr>
    </a:lvl5pPr>
    <a:lvl6pPr marL="2285726" algn="l" defTabSz="457145" rtl="0" eaLnBrk="1" latinLnBrk="0" hangingPunct="1">
      <a:defRPr sz="1800" kern="1200">
        <a:solidFill>
          <a:schemeClr val="tx1"/>
        </a:solidFill>
        <a:latin typeface="+mn-lt"/>
        <a:ea typeface="+mn-ea"/>
        <a:cs typeface="+mn-cs"/>
      </a:defRPr>
    </a:lvl6pPr>
    <a:lvl7pPr marL="2742871" algn="l" defTabSz="457145" rtl="0" eaLnBrk="1" latinLnBrk="0" hangingPunct="1">
      <a:defRPr sz="1800" kern="1200">
        <a:solidFill>
          <a:schemeClr val="tx1"/>
        </a:solidFill>
        <a:latin typeface="+mn-lt"/>
        <a:ea typeface="+mn-ea"/>
        <a:cs typeface="+mn-cs"/>
      </a:defRPr>
    </a:lvl7pPr>
    <a:lvl8pPr marL="3200017" algn="l" defTabSz="457145" rtl="0" eaLnBrk="1" latinLnBrk="0" hangingPunct="1">
      <a:defRPr sz="1800" kern="1200">
        <a:solidFill>
          <a:schemeClr val="tx1"/>
        </a:solidFill>
        <a:latin typeface="+mn-lt"/>
        <a:ea typeface="+mn-ea"/>
        <a:cs typeface="+mn-cs"/>
      </a:defRPr>
    </a:lvl8pPr>
    <a:lvl9pPr marL="3657162" algn="l" defTabSz="457145"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p:scale>
          <a:sx n="75" d="100"/>
          <a:sy n="75" d="100"/>
        </p:scale>
        <p:origin x="965"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D:\SQL\Resume%20Project\Requests\request3.csv" TargetMode="External"/><Relationship Id="rId2" Type="http://schemas.microsoft.com/office/2011/relationships/chartColorStyle" Target="colors2.xml"/><Relationship Id="rId1" Type="http://schemas.microsoft.com/office/2011/relationships/chartStyle" Target="style2.xml"/></Relationships>
</file>

<file path=ppt/charts/_rels/chart10.xml.rels><?xml version="1.0" encoding="UTF-8" standalone="yes"?>
<Relationships xmlns="http://schemas.openxmlformats.org/package/2006/relationships"><Relationship Id="rId3" Type="http://schemas.openxmlformats.org/officeDocument/2006/relationships/oleObject" Target="file:///D:\SQL\Resume%20Project\Requests\request10.csv" TargetMode="External"/><Relationship Id="rId2" Type="http://schemas.microsoft.com/office/2011/relationships/chartColorStyle" Target="colors11.xml"/><Relationship Id="rId1" Type="http://schemas.microsoft.com/office/2011/relationships/chartStyle" Target="style11.xml"/></Relationships>
</file>

<file path=ppt/charts/_rels/chart11.xml.rels><?xml version="1.0" encoding="UTF-8" standalone="yes"?>
<Relationships xmlns="http://schemas.openxmlformats.org/package/2006/relationships"><Relationship Id="rId3" Type="http://schemas.openxmlformats.org/officeDocument/2006/relationships/oleObject" Target="file:///D:\SQL\Resume%20Project\Requests\request10.csv"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D:\SQL\Resume%20Project\Requests\request4.csv" TargetMode="External"/><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oleObject" Target="file:///D:\SQL\Resume%20Project\Requests\request5.csv" TargetMode="External"/><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oleObject" Target="file:///D:\SQL\Resume%20Project\Requests\request6.csv" TargetMode="External"/><Relationship Id="rId2" Type="http://schemas.microsoft.com/office/2011/relationships/chartColorStyle" Target="colors5.xml"/><Relationship Id="rId1" Type="http://schemas.microsoft.com/office/2011/relationships/chartStyle" Target="style5.xml"/></Relationships>
</file>

<file path=ppt/charts/_rels/chart5.xml.rels><?xml version="1.0" encoding="UTF-8" standalone="yes"?>
<Relationships xmlns="http://schemas.openxmlformats.org/package/2006/relationships"><Relationship Id="rId3" Type="http://schemas.openxmlformats.org/officeDocument/2006/relationships/oleObject" Target="file:///D:\SQL\Resume%20Project\Requests\request7.csv" TargetMode="External"/><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oleObject" Target="file:///D:\SQL\Resume%20Project\Requests\request7.csv" TargetMode="External"/><Relationship Id="rId2" Type="http://schemas.microsoft.com/office/2011/relationships/chartColorStyle" Target="colors7.xml"/><Relationship Id="rId1" Type="http://schemas.microsoft.com/office/2011/relationships/chartStyle" Target="style7.xml"/></Relationships>
</file>

<file path=ppt/charts/_rels/chart7.xml.rels><?xml version="1.0" encoding="UTF-8" standalone="yes"?>
<Relationships xmlns="http://schemas.openxmlformats.org/package/2006/relationships"><Relationship Id="rId3" Type="http://schemas.openxmlformats.org/officeDocument/2006/relationships/oleObject" Target="file:///D:\SQL\Resume%20Project\Requests\request8.csv" TargetMode="External"/><Relationship Id="rId2" Type="http://schemas.microsoft.com/office/2011/relationships/chartColorStyle" Target="colors8.xml"/><Relationship Id="rId1" Type="http://schemas.microsoft.com/office/2011/relationships/chartStyle" Target="style8.xml"/></Relationships>
</file>

<file path=ppt/charts/_rels/chart8.xml.rels><?xml version="1.0" encoding="UTF-8" standalone="yes"?>
<Relationships xmlns="http://schemas.openxmlformats.org/package/2006/relationships"><Relationship Id="rId3" Type="http://schemas.openxmlformats.org/officeDocument/2006/relationships/oleObject" Target="file:///D:\SQL\Resume%20Project\Requests\request9.csv" TargetMode="External"/><Relationship Id="rId2" Type="http://schemas.microsoft.com/office/2011/relationships/chartColorStyle" Target="colors9.xml"/><Relationship Id="rId1" Type="http://schemas.microsoft.com/office/2011/relationships/chartStyle" Target="style9.xml"/></Relationships>
</file>

<file path=ppt/charts/_rels/chart9.xml.rels><?xml version="1.0" encoding="UTF-8" standalone="yes"?>
<Relationships xmlns="http://schemas.openxmlformats.org/package/2006/relationships"><Relationship Id="rId3" Type="http://schemas.openxmlformats.org/officeDocument/2006/relationships/oleObject" Target="file:///D:\SQL\Resume%20Project\Requests\request10.csv" TargetMode="External"/><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D:\SQL\Resume%20Project\Requests\request2.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600" dirty="0"/>
              <a:t>Number of Products in Segments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request3!$B$1</c:f>
              <c:strCache>
                <c:ptCount val="1"/>
                <c:pt idx="0">
                  <c:v>product_count</c:v>
                </c:pt>
              </c:strCache>
            </c:strRef>
          </c:tx>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request3!$A$2:$A$7</c:f>
              <c:strCache>
                <c:ptCount val="6"/>
                <c:pt idx="0">
                  <c:v>Networking</c:v>
                </c:pt>
                <c:pt idx="1">
                  <c:v>Storage</c:v>
                </c:pt>
                <c:pt idx="2">
                  <c:v>Desktop</c:v>
                </c:pt>
                <c:pt idx="3">
                  <c:v>Peripherals</c:v>
                </c:pt>
                <c:pt idx="4">
                  <c:v>Accessories</c:v>
                </c:pt>
                <c:pt idx="5">
                  <c:v>Notebook</c:v>
                </c:pt>
              </c:strCache>
            </c:strRef>
          </c:cat>
          <c:val>
            <c:numRef>
              <c:f>request3!$B$2:$B$7</c:f>
              <c:numCache>
                <c:formatCode>General</c:formatCode>
                <c:ptCount val="6"/>
                <c:pt idx="0">
                  <c:v>9</c:v>
                </c:pt>
                <c:pt idx="1">
                  <c:v>27</c:v>
                </c:pt>
                <c:pt idx="2">
                  <c:v>32</c:v>
                </c:pt>
                <c:pt idx="3">
                  <c:v>84</c:v>
                </c:pt>
                <c:pt idx="4">
                  <c:v>116</c:v>
                </c:pt>
                <c:pt idx="5">
                  <c:v>129</c:v>
                </c:pt>
              </c:numCache>
            </c:numRef>
          </c:val>
          <c:extLst>
            <c:ext xmlns:c16="http://schemas.microsoft.com/office/drawing/2014/chart" uri="{C3380CC4-5D6E-409C-BE32-E72D297353CC}">
              <c16:uniqueId val="{00000000-DB3E-4798-8113-7296C7FA47C1}"/>
            </c:ext>
          </c:extLst>
        </c:ser>
        <c:dLbls>
          <c:dLblPos val="outEnd"/>
          <c:showLegendKey val="0"/>
          <c:showVal val="1"/>
          <c:showCatName val="0"/>
          <c:showSerName val="0"/>
          <c:showPercent val="0"/>
          <c:showBubbleSize val="0"/>
        </c:dLbls>
        <c:gapWidth val="100"/>
        <c:overlap val="-24"/>
        <c:axId val="1255507472"/>
        <c:axId val="1255533392"/>
      </c:barChart>
      <c:catAx>
        <c:axId val="125550747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55533392"/>
        <c:crosses val="autoZero"/>
        <c:auto val="1"/>
        <c:lblAlgn val="ctr"/>
        <c:lblOffset val="100"/>
        <c:noMultiLvlLbl val="0"/>
      </c:catAx>
      <c:valAx>
        <c:axId val="125553339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255507472"/>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dirty="0"/>
              <a:t>Top 3 Products in P&amp;A</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'request10 (2)'!$C$1</c:f>
              <c:strCache>
                <c:ptCount val="1"/>
                <c:pt idx="0">
                  <c:v>total_sold_quantity</c:v>
                </c:pt>
              </c:strCache>
            </c:strRef>
          </c:tx>
          <c:spPr>
            <a:gradFill rotWithShape="1">
              <a:gsLst>
                <a:gs pos="0">
                  <a:schemeClr val="accent3">
                    <a:tint val="77000"/>
                    <a:tint val="96000"/>
                    <a:lumMod val="100000"/>
                  </a:schemeClr>
                </a:gs>
                <a:gs pos="78000">
                  <a:schemeClr val="accent3">
                    <a:tint val="7700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'request10 (2)'!$A$2:$B$7</c:f>
              <c:multiLvlStrCache>
                <c:ptCount val="3"/>
                <c:lvl>
                  <c:pt idx="0">
                    <c:v>AQ Gamers Ms</c:v>
                  </c:pt>
                  <c:pt idx="1">
                    <c:v>AQ Maxima Ms</c:v>
                  </c:pt>
                  <c:pt idx="2">
                    <c:v>AQ Maxima Ms</c:v>
                  </c:pt>
                </c:lvl>
                <c:lvl>
                  <c:pt idx="0">
                    <c:v>P &amp; A</c:v>
                  </c:pt>
                  <c:pt idx="1">
                    <c:v>P &amp; A</c:v>
                  </c:pt>
                  <c:pt idx="2">
                    <c:v>P &amp; A</c:v>
                  </c:pt>
                </c:lvl>
              </c:multiLvlStrCache>
            </c:multiLvlStrRef>
          </c:cat>
          <c:val>
            <c:numRef>
              <c:f>'request10 (2)'!$C$2:$C$7</c:f>
              <c:numCache>
                <c:formatCode>#,##0.0,"K"</c:formatCode>
                <c:ptCount val="3"/>
                <c:pt idx="0">
                  <c:v>428498</c:v>
                </c:pt>
                <c:pt idx="1">
                  <c:v>419865</c:v>
                </c:pt>
                <c:pt idx="2">
                  <c:v>419471</c:v>
                </c:pt>
              </c:numCache>
            </c:numRef>
          </c:val>
          <c:extLst>
            <c:ext xmlns:c16="http://schemas.microsoft.com/office/drawing/2014/chart" uri="{C3380CC4-5D6E-409C-BE32-E72D297353CC}">
              <c16:uniqueId val="{00000000-8ACB-45CF-B4B1-0A3B223058B5}"/>
            </c:ext>
          </c:extLst>
        </c:ser>
        <c:ser>
          <c:idx val="1"/>
          <c:order val="1"/>
          <c:tx>
            <c:strRef>
              <c:f>'request10 (2)'!$D$1</c:f>
              <c:strCache>
                <c:ptCount val="1"/>
                <c:pt idx="0">
                  <c:v>rank_order</c:v>
                </c:pt>
              </c:strCache>
            </c:strRef>
          </c:tx>
          <c:spPr>
            <a:gradFill rotWithShape="1">
              <a:gsLst>
                <a:gs pos="0">
                  <a:schemeClr val="accent3">
                    <a:shade val="76000"/>
                    <a:tint val="96000"/>
                    <a:lumMod val="100000"/>
                  </a:schemeClr>
                </a:gs>
                <a:gs pos="78000">
                  <a:schemeClr val="accent3">
                    <a:shade val="7600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'request10 (2)'!$A$2:$B$7</c:f>
              <c:multiLvlStrCache>
                <c:ptCount val="3"/>
                <c:lvl>
                  <c:pt idx="0">
                    <c:v>AQ Gamers Ms</c:v>
                  </c:pt>
                  <c:pt idx="1">
                    <c:v>AQ Maxima Ms</c:v>
                  </c:pt>
                  <c:pt idx="2">
                    <c:v>AQ Maxima Ms</c:v>
                  </c:pt>
                </c:lvl>
                <c:lvl>
                  <c:pt idx="0">
                    <c:v>P &amp; A</c:v>
                  </c:pt>
                  <c:pt idx="1">
                    <c:v>P &amp; A</c:v>
                  </c:pt>
                  <c:pt idx="2">
                    <c:v>P &amp; A</c:v>
                  </c:pt>
                </c:lvl>
              </c:multiLvlStrCache>
            </c:multiLvlStrRef>
          </c:cat>
          <c:val>
            <c:numRef>
              <c:f>'request10 (2)'!$D$2:$D$7</c:f>
              <c:numCache>
                <c:formatCode>General</c:formatCode>
                <c:ptCount val="3"/>
                <c:pt idx="0">
                  <c:v>1</c:v>
                </c:pt>
                <c:pt idx="1">
                  <c:v>2</c:v>
                </c:pt>
                <c:pt idx="2">
                  <c:v>3</c:v>
                </c:pt>
              </c:numCache>
            </c:numRef>
          </c:val>
          <c:extLst>
            <c:ext xmlns:c16="http://schemas.microsoft.com/office/drawing/2014/chart" uri="{C3380CC4-5D6E-409C-BE32-E72D297353CC}">
              <c16:uniqueId val="{00000001-8ACB-45CF-B4B1-0A3B223058B5}"/>
            </c:ext>
          </c:extLst>
        </c:ser>
        <c:dLbls>
          <c:dLblPos val="inBase"/>
          <c:showLegendKey val="0"/>
          <c:showVal val="1"/>
          <c:showCatName val="0"/>
          <c:showSerName val="0"/>
          <c:showPercent val="0"/>
          <c:showBubbleSize val="0"/>
        </c:dLbls>
        <c:gapWidth val="150"/>
        <c:overlap val="100"/>
        <c:axId val="1277814544"/>
        <c:axId val="1277809264"/>
      </c:barChart>
      <c:catAx>
        <c:axId val="127781454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77809264"/>
        <c:crosses val="autoZero"/>
        <c:auto val="1"/>
        <c:lblAlgn val="ctr"/>
        <c:lblOffset val="100"/>
        <c:noMultiLvlLbl val="0"/>
      </c:catAx>
      <c:valAx>
        <c:axId val="1277809264"/>
        <c:scaling>
          <c:orientation val="minMax"/>
        </c:scaling>
        <c:delete val="0"/>
        <c:axPos val="l"/>
        <c:majorGridlines>
          <c:spPr>
            <a:ln w="9525" cap="flat" cmpd="sng" algn="ctr">
              <a:solidFill>
                <a:schemeClr val="tx1">
                  <a:lumMod val="15000"/>
                  <a:lumOff val="85000"/>
                </a:schemeClr>
              </a:solidFill>
              <a:round/>
            </a:ln>
            <a:effectLst/>
          </c:spPr>
        </c:majorGridlines>
        <c:numFmt formatCode="#,##0.0,&quot;K&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778145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dirty="0"/>
              <a:t>Top 3 Products in PC</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'request10 (3)'!$C$1</c:f>
              <c:strCache>
                <c:ptCount val="1"/>
                <c:pt idx="0">
                  <c:v>total_sold_quantity</c:v>
                </c:pt>
              </c:strCache>
            </c:strRef>
          </c:tx>
          <c:spPr>
            <a:gradFill rotWithShape="1">
              <a:gsLst>
                <a:gs pos="0">
                  <a:schemeClr val="accent3">
                    <a:tint val="77000"/>
                    <a:tint val="96000"/>
                    <a:lumMod val="100000"/>
                  </a:schemeClr>
                </a:gs>
                <a:gs pos="78000">
                  <a:schemeClr val="accent3">
                    <a:tint val="7700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'request10 (3)'!$A$2:$B$10</c:f>
              <c:multiLvlStrCache>
                <c:ptCount val="3"/>
                <c:lvl>
                  <c:pt idx="0">
                    <c:v>AQ Digit</c:v>
                  </c:pt>
                  <c:pt idx="1">
                    <c:v>AQ Velocity</c:v>
                  </c:pt>
                  <c:pt idx="2">
                    <c:v>AQ Digit</c:v>
                  </c:pt>
                </c:lvl>
                <c:lvl>
                  <c:pt idx="0">
                    <c:v>PC</c:v>
                  </c:pt>
                  <c:pt idx="1">
                    <c:v>PC</c:v>
                  </c:pt>
                  <c:pt idx="2">
                    <c:v>PC</c:v>
                  </c:pt>
                </c:lvl>
              </c:multiLvlStrCache>
            </c:multiLvlStrRef>
          </c:cat>
          <c:val>
            <c:numRef>
              <c:f>'request10 (3)'!$C$2:$C$10</c:f>
              <c:numCache>
                <c:formatCode>#,##0.000,"K"</c:formatCode>
                <c:ptCount val="3"/>
                <c:pt idx="0">
                  <c:v>17434</c:v>
                </c:pt>
                <c:pt idx="1">
                  <c:v>17280</c:v>
                </c:pt>
                <c:pt idx="2">
                  <c:v>17275</c:v>
                </c:pt>
              </c:numCache>
            </c:numRef>
          </c:val>
          <c:extLst>
            <c:ext xmlns:c16="http://schemas.microsoft.com/office/drawing/2014/chart" uri="{C3380CC4-5D6E-409C-BE32-E72D297353CC}">
              <c16:uniqueId val="{00000000-BD05-4898-803F-5BF25852377E}"/>
            </c:ext>
          </c:extLst>
        </c:ser>
        <c:ser>
          <c:idx val="1"/>
          <c:order val="1"/>
          <c:tx>
            <c:strRef>
              <c:f>'request10 (3)'!$D$1</c:f>
              <c:strCache>
                <c:ptCount val="1"/>
                <c:pt idx="0">
                  <c:v>rank_order</c:v>
                </c:pt>
              </c:strCache>
            </c:strRef>
          </c:tx>
          <c:spPr>
            <a:gradFill rotWithShape="1">
              <a:gsLst>
                <a:gs pos="0">
                  <a:schemeClr val="accent3">
                    <a:shade val="76000"/>
                    <a:tint val="96000"/>
                    <a:lumMod val="100000"/>
                  </a:schemeClr>
                </a:gs>
                <a:gs pos="78000">
                  <a:schemeClr val="accent3">
                    <a:shade val="7600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'request10 (3)'!$A$2:$B$10</c:f>
              <c:multiLvlStrCache>
                <c:ptCount val="3"/>
                <c:lvl>
                  <c:pt idx="0">
                    <c:v>AQ Digit</c:v>
                  </c:pt>
                  <c:pt idx="1">
                    <c:v>AQ Velocity</c:v>
                  </c:pt>
                  <c:pt idx="2">
                    <c:v>AQ Digit</c:v>
                  </c:pt>
                </c:lvl>
                <c:lvl>
                  <c:pt idx="0">
                    <c:v>PC</c:v>
                  </c:pt>
                  <c:pt idx="1">
                    <c:v>PC</c:v>
                  </c:pt>
                  <c:pt idx="2">
                    <c:v>PC</c:v>
                  </c:pt>
                </c:lvl>
              </c:multiLvlStrCache>
            </c:multiLvlStrRef>
          </c:cat>
          <c:val>
            <c:numRef>
              <c:f>'request10 (3)'!$D$2:$D$10</c:f>
              <c:numCache>
                <c:formatCode>General</c:formatCode>
                <c:ptCount val="3"/>
                <c:pt idx="0">
                  <c:v>1</c:v>
                </c:pt>
                <c:pt idx="1">
                  <c:v>2</c:v>
                </c:pt>
                <c:pt idx="2">
                  <c:v>3</c:v>
                </c:pt>
              </c:numCache>
            </c:numRef>
          </c:val>
          <c:extLst>
            <c:ext xmlns:c16="http://schemas.microsoft.com/office/drawing/2014/chart" uri="{C3380CC4-5D6E-409C-BE32-E72D297353CC}">
              <c16:uniqueId val="{00000001-BD05-4898-803F-5BF25852377E}"/>
            </c:ext>
          </c:extLst>
        </c:ser>
        <c:dLbls>
          <c:dLblPos val="inBase"/>
          <c:showLegendKey val="0"/>
          <c:showVal val="1"/>
          <c:showCatName val="0"/>
          <c:showSerName val="0"/>
          <c:showPercent val="0"/>
          <c:showBubbleSize val="0"/>
        </c:dLbls>
        <c:gapWidth val="150"/>
        <c:overlap val="100"/>
        <c:axId val="1277820304"/>
        <c:axId val="1277808304"/>
      </c:barChart>
      <c:catAx>
        <c:axId val="127782030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77808304"/>
        <c:crosses val="autoZero"/>
        <c:auto val="1"/>
        <c:lblAlgn val="ctr"/>
        <c:lblOffset val="100"/>
        <c:noMultiLvlLbl val="0"/>
      </c:catAx>
      <c:valAx>
        <c:axId val="1277808304"/>
        <c:scaling>
          <c:orientation val="minMax"/>
        </c:scaling>
        <c:delete val="0"/>
        <c:axPos val="l"/>
        <c:majorGridlines>
          <c:spPr>
            <a:ln w="9525" cap="flat" cmpd="sng" algn="ctr">
              <a:solidFill>
                <a:schemeClr val="tx1">
                  <a:lumMod val="15000"/>
                  <a:lumOff val="85000"/>
                </a:schemeClr>
              </a:solidFill>
              <a:round/>
            </a:ln>
            <a:effectLst/>
          </c:spPr>
        </c:majorGridlines>
        <c:numFmt formatCode="#,##0.000,&quot;K&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778203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600" dirty="0"/>
              <a:t>Number</a:t>
            </a:r>
            <a:r>
              <a:rPr lang="en-IN" sz="1600" baseline="0" dirty="0"/>
              <a:t> of Products introduced in Segments</a:t>
            </a:r>
            <a:endParaRPr lang="en-IN" sz="1600" dirty="0"/>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request4!$B$1</c:f>
              <c:strCache>
                <c:ptCount val="1"/>
                <c:pt idx="0">
                  <c:v>Product Count 2020</c:v>
                </c:pt>
              </c:strCache>
            </c:strRef>
          </c:tx>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request4!$A$2:$A$7</c:f>
              <c:strCache>
                <c:ptCount val="6"/>
                <c:pt idx="0">
                  <c:v>Accessories</c:v>
                </c:pt>
                <c:pt idx="1">
                  <c:v>Notebook</c:v>
                </c:pt>
                <c:pt idx="2">
                  <c:v>Peripherals</c:v>
                </c:pt>
                <c:pt idx="3">
                  <c:v>Desktop</c:v>
                </c:pt>
                <c:pt idx="4">
                  <c:v>Storage</c:v>
                </c:pt>
                <c:pt idx="5">
                  <c:v>Networking</c:v>
                </c:pt>
              </c:strCache>
            </c:strRef>
          </c:cat>
          <c:val>
            <c:numRef>
              <c:f>request4!$B$2:$B$7</c:f>
              <c:numCache>
                <c:formatCode>General</c:formatCode>
                <c:ptCount val="6"/>
                <c:pt idx="0">
                  <c:v>69</c:v>
                </c:pt>
                <c:pt idx="1">
                  <c:v>92</c:v>
                </c:pt>
                <c:pt idx="2">
                  <c:v>59</c:v>
                </c:pt>
                <c:pt idx="3">
                  <c:v>7</c:v>
                </c:pt>
                <c:pt idx="4">
                  <c:v>12</c:v>
                </c:pt>
                <c:pt idx="5">
                  <c:v>6</c:v>
                </c:pt>
              </c:numCache>
            </c:numRef>
          </c:val>
          <c:extLst>
            <c:ext xmlns:c16="http://schemas.microsoft.com/office/drawing/2014/chart" uri="{C3380CC4-5D6E-409C-BE32-E72D297353CC}">
              <c16:uniqueId val="{00000000-A3A0-4863-9ADB-334A13472040}"/>
            </c:ext>
          </c:extLst>
        </c:ser>
        <c:ser>
          <c:idx val="1"/>
          <c:order val="1"/>
          <c:tx>
            <c:strRef>
              <c:f>request4!$C$1</c:f>
              <c:strCache>
                <c:ptCount val="1"/>
                <c:pt idx="0">
                  <c:v>Product Count 2021</c:v>
                </c:pt>
              </c:strCache>
            </c:strRef>
          </c:tx>
          <c:spPr>
            <a:gradFill rotWithShape="1">
              <a:gsLst>
                <a:gs pos="0">
                  <a:schemeClr val="accent4">
                    <a:tint val="96000"/>
                    <a:lumMod val="100000"/>
                  </a:schemeClr>
                </a:gs>
                <a:gs pos="78000">
                  <a:schemeClr val="accent4">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request4!$A$2:$A$7</c:f>
              <c:strCache>
                <c:ptCount val="6"/>
                <c:pt idx="0">
                  <c:v>Accessories</c:v>
                </c:pt>
                <c:pt idx="1">
                  <c:v>Notebook</c:v>
                </c:pt>
                <c:pt idx="2">
                  <c:v>Peripherals</c:v>
                </c:pt>
                <c:pt idx="3">
                  <c:v>Desktop</c:v>
                </c:pt>
                <c:pt idx="4">
                  <c:v>Storage</c:v>
                </c:pt>
                <c:pt idx="5">
                  <c:v>Networking</c:v>
                </c:pt>
              </c:strCache>
            </c:strRef>
          </c:cat>
          <c:val>
            <c:numRef>
              <c:f>request4!$C$2:$C$7</c:f>
              <c:numCache>
                <c:formatCode>General</c:formatCode>
                <c:ptCount val="6"/>
                <c:pt idx="0">
                  <c:v>103</c:v>
                </c:pt>
                <c:pt idx="1">
                  <c:v>108</c:v>
                </c:pt>
                <c:pt idx="2">
                  <c:v>75</c:v>
                </c:pt>
                <c:pt idx="3">
                  <c:v>22</c:v>
                </c:pt>
                <c:pt idx="4">
                  <c:v>17</c:v>
                </c:pt>
                <c:pt idx="5">
                  <c:v>9</c:v>
                </c:pt>
              </c:numCache>
            </c:numRef>
          </c:val>
          <c:extLst>
            <c:ext xmlns:c16="http://schemas.microsoft.com/office/drawing/2014/chart" uri="{C3380CC4-5D6E-409C-BE32-E72D297353CC}">
              <c16:uniqueId val="{00000001-A3A0-4863-9ADB-334A13472040}"/>
            </c:ext>
          </c:extLst>
        </c:ser>
        <c:ser>
          <c:idx val="2"/>
          <c:order val="2"/>
          <c:tx>
            <c:strRef>
              <c:f>request4!$D$1</c:f>
              <c:strCache>
                <c:ptCount val="1"/>
                <c:pt idx="0">
                  <c:v>Difference</c:v>
                </c:pt>
              </c:strCache>
            </c:strRef>
          </c:tx>
          <c:spPr>
            <a:gradFill rotWithShape="1">
              <a:gsLst>
                <a:gs pos="0">
                  <a:schemeClr val="accent6">
                    <a:tint val="96000"/>
                    <a:lumMod val="100000"/>
                  </a:schemeClr>
                </a:gs>
                <a:gs pos="78000">
                  <a:schemeClr val="accent6">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request4!$A$2:$A$7</c:f>
              <c:strCache>
                <c:ptCount val="6"/>
                <c:pt idx="0">
                  <c:v>Accessories</c:v>
                </c:pt>
                <c:pt idx="1">
                  <c:v>Notebook</c:v>
                </c:pt>
                <c:pt idx="2">
                  <c:v>Peripherals</c:v>
                </c:pt>
                <c:pt idx="3">
                  <c:v>Desktop</c:v>
                </c:pt>
                <c:pt idx="4">
                  <c:v>Storage</c:v>
                </c:pt>
                <c:pt idx="5">
                  <c:v>Networking</c:v>
                </c:pt>
              </c:strCache>
            </c:strRef>
          </c:cat>
          <c:val>
            <c:numRef>
              <c:f>request4!$D$2:$D$7</c:f>
              <c:numCache>
                <c:formatCode>General</c:formatCode>
                <c:ptCount val="6"/>
                <c:pt idx="0">
                  <c:v>34</c:v>
                </c:pt>
                <c:pt idx="1">
                  <c:v>16</c:v>
                </c:pt>
                <c:pt idx="2">
                  <c:v>16</c:v>
                </c:pt>
                <c:pt idx="3">
                  <c:v>15</c:v>
                </c:pt>
                <c:pt idx="4">
                  <c:v>5</c:v>
                </c:pt>
                <c:pt idx="5">
                  <c:v>3</c:v>
                </c:pt>
              </c:numCache>
            </c:numRef>
          </c:val>
          <c:extLst>
            <c:ext xmlns:c16="http://schemas.microsoft.com/office/drawing/2014/chart" uri="{C3380CC4-5D6E-409C-BE32-E72D297353CC}">
              <c16:uniqueId val="{00000002-A3A0-4863-9ADB-334A13472040}"/>
            </c:ext>
          </c:extLst>
        </c:ser>
        <c:dLbls>
          <c:dLblPos val="outEnd"/>
          <c:showLegendKey val="0"/>
          <c:showVal val="1"/>
          <c:showCatName val="0"/>
          <c:showSerName val="0"/>
          <c:showPercent val="0"/>
          <c:showBubbleSize val="0"/>
        </c:dLbls>
        <c:gapWidth val="100"/>
        <c:overlap val="-24"/>
        <c:axId val="850617631"/>
        <c:axId val="850611871"/>
      </c:barChart>
      <c:catAx>
        <c:axId val="850617631"/>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850611871"/>
        <c:crosses val="autoZero"/>
        <c:auto val="1"/>
        <c:lblAlgn val="ctr"/>
        <c:lblOffset val="100"/>
        <c:noMultiLvlLbl val="0"/>
      </c:catAx>
      <c:valAx>
        <c:axId val="850611871"/>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85061763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600" dirty="0"/>
              <a:t>Products with Highest &amp;</a:t>
            </a:r>
            <a:r>
              <a:rPr lang="en-US" sz="1600" baseline="0" dirty="0"/>
              <a:t> Lowest </a:t>
            </a:r>
            <a:r>
              <a:rPr lang="en-US" sz="1600" dirty="0"/>
              <a:t>Manufacturing Cost</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request5!$C$1</c:f>
              <c:strCache>
                <c:ptCount val="1"/>
                <c:pt idx="0">
                  <c:v>Manufacturing Cost</c:v>
                </c:pt>
              </c:strCache>
            </c:strRef>
          </c:tx>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request5!$B$2:$B$3</c:f>
              <c:strCache>
                <c:ptCount val="2"/>
                <c:pt idx="0">
                  <c:v>AQ HOME Allin1 Gen 2</c:v>
                </c:pt>
                <c:pt idx="1">
                  <c:v>AQ Master wired x1 Ms</c:v>
                </c:pt>
              </c:strCache>
            </c:strRef>
          </c:cat>
          <c:val>
            <c:numRef>
              <c:f>request5!$C$2:$C$3</c:f>
              <c:numCache>
                <c:formatCode>General</c:formatCode>
                <c:ptCount val="2"/>
                <c:pt idx="0">
                  <c:v>240.53639999999999</c:v>
                </c:pt>
                <c:pt idx="1">
                  <c:v>0.89200000000000002</c:v>
                </c:pt>
              </c:numCache>
            </c:numRef>
          </c:val>
          <c:extLst>
            <c:ext xmlns:c16="http://schemas.microsoft.com/office/drawing/2014/chart" uri="{C3380CC4-5D6E-409C-BE32-E72D297353CC}">
              <c16:uniqueId val="{00000000-42E0-4475-89C4-A2B2E7570BFE}"/>
            </c:ext>
          </c:extLst>
        </c:ser>
        <c:dLbls>
          <c:dLblPos val="outEnd"/>
          <c:showLegendKey val="0"/>
          <c:showVal val="1"/>
          <c:showCatName val="0"/>
          <c:showSerName val="0"/>
          <c:showPercent val="0"/>
          <c:showBubbleSize val="0"/>
        </c:dLbls>
        <c:gapWidth val="115"/>
        <c:overlap val="-20"/>
        <c:axId val="653376495"/>
        <c:axId val="653368815"/>
      </c:barChart>
      <c:catAx>
        <c:axId val="653376495"/>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653368815"/>
        <c:crosses val="autoZero"/>
        <c:auto val="1"/>
        <c:lblAlgn val="ctr"/>
        <c:lblOffset val="100"/>
        <c:noMultiLvlLbl val="0"/>
      </c:catAx>
      <c:valAx>
        <c:axId val="653368815"/>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653376495"/>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US" dirty="0"/>
              <a:t>Top 5 Customers in India</a:t>
            </a:r>
          </a:p>
        </c:rich>
      </c:tx>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barChart>
        <c:barDir val="col"/>
        <c:grouping val="clustered"/>
        <c:varyColors val="0"/>
        <c:ser>
          <c:idx val="0"/>
          <c:order val="0"/>
          <c:tx>
            <c:strRef>
              <c:f>request6!$C$1</c:f>
              <c:strCache>
                <c:ptCount val="1"/>
                <c:pt idx="0">
                  <c:v>average_discount_percentage</c:v>
                </c:pt>
              </c:strCache>
            </c:strRef>
          </c:tx>
          <c:spPr>
            <a:gradFill>
              <a:gsLst>
                <a:gs pos="0">
                  <a:schemeClr val="accent4"/>
                </a:gs>
                <a:gs pos="100000">
                  <a:schemeClr val="accent4">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request6!$B$2:$B$6</c:f>
              <c:strCache>
                <c:ptCount val="5"/>
                <c:pt idx="0">
                  <c:v>Flipkart</c:v>
                </c:pt>
                <c:pt idx="1">
                  <c:v>Viveks</c:v>
                </c:pt>
                <c:pt idx="2">
                  <c:v>Ezone</c:v>
                </c:pt>
                <c:pt idx="3">
                  <c:v>Croma</c:v>
                </c:pt>
                <c:pt idx="4">
                  <c:v>Amazon </c:v>
                </c:pt>
              </c:strCache>
            </c:strRef>
          </c:cat>
          <c:val>
            <c:numRef>
              <c:f>request6!$C$2:$C$6</c:f>
              <c:numCache>
                <c:formatCode>General</c:formatCode>
                <c:ptCount val="5"/>
                <c:pt idx="0">
                  <c:v>30.83</c:v>
                </c:pt>
                <c:pt idx="1">
                  <c:v>30.38</c:v>
                </c:pt>
                <c:pt idx="2">
                  <c:v>30.28</c:v>
                </c:pt>
                <c:pt idx="3">
                  <c:v>30.25</c:v>
                </c:pt>
                <c:pt idx="4">
                  <c:v>29.33</c:v>
                </c:pt>
              </c:numCache>
            </c:numRef>
          </c:val>
          <c:extLst>
            <c:ext xmlns:c16="http://schemas.microsoft.com/office/drawing/2014/chart" uri="{C3380CC4-5D6E-409C-BE32-E72D297353CC}">
              <c16:uniqueId val="{00000000-EE5C-4B2C-8F8D-B37B35321579}"/>
            </c:ext>
          </c:extLst>
        </c:ser>
        <c:dLbls>
          <c:dLblPos val="inEnd"/>
          <c:showLegendKey val="0"/>
          <c:showVal val="1"/>
          <c:showCatName val="0"/>
          <c:showSerName val="0"/>
          <c:showPercent val="0"/>
          <c:showBubbleSize val="0"/>
        </c:dLbls>
        <c:gapWidth val="41"/>
        <c:axId val="91862095"/>
        <c:axId val="91870735"/>
      </c:barChart>
      <c:catAx>
        <c:axId val="9186209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effectLst/>
                <a:latin typeface="+mn-lt"/>
                <a:ea typeface="+mn-ea"/>
                <a:cs typeface="+mn-cs"/>
              </a:defRPr>
            </a:pPr>
            <a:endParaRPr lang="en-US"/>
          </a:p>
        </c:txPr>
        <c:crossAx val="91870735"/>
        <c:crosses val="autoZero"/>
        <c:auto val="1"/>
        <c:lblAlgn val="ctr"/>
        <c:lblOffset val="100"/>
        <c:noMultiLvlLbl val="0"/>
      </c:catAx>
      <c:valAx>
        <c:axId val="91870735"/>
        <c:scaling>
          <c:orientation val="minMax"/>
        </c:scaling>
        <c:delete val="1"/>
        <c:axPos val="l"/>
        <c:title>
          <c:tx>
            <c:rich>
              <a:bodyPr rot="0" spcFirstLastPara="1" vertOverflow="ellipsis" wrap="square" anchor="ctr" anchorCtr="1"/>
              <a:lstStyle/>
              <a:p>
                <a:pPr>
                  <a:defRPr sz="1197" b="1" i="0" u="none" strike="noStrike" kern="1200" baseline="0">
                    <a:solidFill>
                      <a:schemeClr val="dk1">
                        <a:lumMod val="65000"/>
                        <a:lumOff val="35000"/>
                      </a:schemeClr>
                    </a:solidFill>
                    <a:latin typeface="+mn-lt"/>
                    <a:ea typeface="+mn-ea"/>
                    <a:cs typeface="+mn-cs"/>
                  </a:defRPr>
                </a:pPr>
                <a:r>
                  <a:rPr lang="en-IN" dirty="0"/>
                  <a:t>Average Discount %</a:t>
                </a:r>
              </a:p>
            </c:rich>
          </c:tx>
          <c:overlay val="0"/>
          <c:spPr>
            <a:noFill/>
            <a:ln>
              <a:noFill/>
            </a:ln>
            <a:effectLst/>
          </c:spPr>
          <c:txPr>
            <a:bodyPr rot="0" spcFirstLastPara="1" vertOverflow="ellipsis"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IN"/>
            </a:p>
          </c:txPr>
        </c:title>
        <c:numFmt formatCode="General" sourceLinked="1"/>
        <c:majorTickMark val="none"/>
        <c:minorTickMark val="none"/>
        <c:tickLblPos val="nextTo"/>
        <c:crossAx val="91862095"/>
        <c:crosses val="autoZero"/>
        <c:crossBetween val="between"/>
      </c:valAx>
      <c:spPr>
        <a:noFill/>
        <a:ln>
          <a:noFill/>
        </a:ln>
        <a:effectLst/>
      </c:spPr>
    </c:plotArea>
    <c:plotVisOnly val="1"/>
    <c:dispBlanksAs val="gap"/>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dirty="0"/>
              <a:t>Gross sales- 2020</a:t>
            </a: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request7!$C$1</c:f>
              <c:strCache>
                <c:ptCount val="1"/>
                <c:pt idx="0">
                  <c:v>gross_sales_amount</c:v>
                </c:pt>
              </c:strCache>
            </c:strRef>
          </c:tx>
          <c:spPr>
            <a:ln w="22225" cap="rnd" cmpd="sng" algn="ctr">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request7!$A$2:$A$25</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request7!$C$2:$C$25</c:f>
              <c:numCache>
                <c:formatCode>#,##0.00\ "M"</c:formatCode>
                <c:ptCount val="12"/>
                <c:pt idx="0">
                  <c:v>4.7406001599999996</c:v>
                </c:pt>
                <c:pt idx="1">
                  <c:v>3.99622777</c:v>
                </c:pt>
                <c:pt idx="2">
                  <c:v>0.37877096999999998</c:v>
                </c:pt>
                <c:pt idx="3">
                  <c:v>0.39503535000000001</c:v>
                </c:pt>
                <c:pt idx="4">
                  <c:v>0.78381341999999998</c:v>
                </c:pt>
                <c:pt idx="5">
                  <c:v>1.6952166</c:v>
                </c:pt>
                <c:pt idx="6">
                  <c:v>2.5511591600000001</c:v>
                </c:pt>
                <c:pt idx="7">
                  <c:v>2.7866482600000002</c:v>
                </c:pt>
                <c:pt idx="8">
                  <c:v>4.4962596699999997</c:v>
                </c:pt>
                <c:pt idx="9">
                  <c:v>5.1359023500000003</c:v>
                </c:pt>
                <c:pt idx="10">
                  <c:v>7.5228925599999998</c:v>
                </c:pt>
                <c:pt idx="11">
                  <c:v>4.8304047299999997</c:v>
                </c:pt>
              </c:numCache>
            </c:numRef>
          </c:val>
          <c:smooth val="0"/>
          <c:extLst>
            <c:ext xmlns:c16="http://schemas.microsoft.com/office/drawing/2014/chart" uri="{C3380CC4-5D6E-409C-BE32-E72D297353CC}">
              <c16:uniqueId val="{00000000-45BB-4312-8604-630A7F8752DB}"/>
            </c:ext>
          </c:extLst>
        </c:ser>
        <c:dLbls>
          <c:dLblPos val="t"/>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41263551"/>
        <c:axId val="141268351"/>
      </c:lineChart>
      <c:catAx>
        <c:axId val="141263551"/>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41268351"/>
        <c:crosses val="autoZero"/>
        <c:auto val="1"/>
        <c:lblAlgn val="ctr"/>
        <c:lblOffset val="100"/>
        <c:noMultiLvlLbl val="0"/>
      </c:catAx>
      <c:valAx>
        <c:axId val="141268351"/>
        <c:scaling>
          <c:orientation val="minMax"/>
        </c:scaling>
        <c:delete val="0"/>
        <c:axPos val="l"/>
        <c:numFmt formatCode="#,##0.00\ &quot;M&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41263551"/>
        <c:crosses val="autoZero"/>
        <c:crossBetween val="between"/>
      </c:valAx>
      <c:spPr>
        <a:gradFill>
          <a:gsLst>
            <a:gs pos="100000">
              <a:schemeClr val="lt1">
                <a:lumMod val="95000"/>
              </a:schemeClr>
            </a:gs>
            <a:gs pos="0">
              <a:schemeClr val="lt1"/>
            </a:gs>
          </a:gsLst>
          <a:lin ang="5400000" scaled="0"/>
        </a:gra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dirty="0"/>
              <a:t>Gross sales- 2021</a:t>
            </a:r>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lineChart>
        <c:grouping val="standard"/>
        <c:varyColors val="0"/>
        <c:ser>
          <c:idx val="0"/>
          <c:order val="0"/>
          <c:tx>
            <c:strRef>
              <c:f>'request7 (2)'!$C$1</c:f>
              <c:strCache>
                <c:ptCount val="1"/>
                <c:pt idx="0">
                  <c:v>gross_sales_amount</c:v>
                </c:pt>
              </c:strCache>
            </c:strRef>
          </c:tx>
          <c:spPr>
            <a:ln w="22225" cap="rnd" cmpd="sng" algn="ctr">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'request7 (2)'!$A$2:$A$25</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'request7 (2)'!$C$2:$C$25</c:f>
              <c:numCache>
                <c:formatCode>#,##0.00\ "M"</c:formatCode>
                <c:ptCount val="12"/>
                <c:pt idx="0">
                  <c:v>12.39939298</c:v>
                </c:pt>
                <c:pt idx="1">
                  <c:v>10.129735569999999</c:v>
                </c:pt>
                <c:pt idx="2">
                  <c:v>12.14406125</c:v>
                </c:pt>
                <c:pt idx="3">
                  <c:v>7.3119999499999997</c:v>
                </c:pt>
                <c:pt idx="4">
                  <c:v>12.15022501</c:v>
                </c:pt>
                <c:pt idx="5">
                  <c:v>9.8245210099999998</c:v>
                </c:pt>
                <c:pt idx="6">
                  <c:v>12.092346320000001</c:v>
                </c:pt>
                <c:pt idx="7">
                  <c:v>7.1787075900000001</c:v>
                </c:pt>
                <c:pt idx="8">
                  <c:v>12.35350979</c:v>
                </c:pt>
                <c:pt idx="9">
                  <c:v>13.218636200000001</c:v>
                </c:pt>
                <c:pt idx="10">
                  <c:v>20.4649991</c:v>
                </c:pt>
                <c:pt idx="11">
                  <c:v>12.94465965</c:v>
                </c:pt>
              </c:numCache>
            </c:numRef>
          </c:val>
          <c:smooth val="0"/>
          <c:extLst>
            <c:ext xmlns:c16="http://schemas.microsoft.com/office/drawing/2014/chart" uri="{C3380CC4-5D6E-409C-BE32-E72D297353CC}">
              <c16:uniqueId val="{00000000-7C19-4ACC-8AF6-5BCD198603BC}"/>
            </c:ext>
          </c:extLst>
        </c:ser>
        <c:dLbls>
          <c:dLblPos val="t"/>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141263551"/>
        <c:axId val="141268351"/>
      </c:lineChart>
      <c:catAx>
        <c:axId val="141263551"/>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41268351"/>
        <c:crosses val="autoZero"/>
        <c:auto val="1"/>
        <c:lblAlgn val="ctr"/>
        <c:lblOffset val="100"/>
        <c:noMultiLvlLbl val="0"/>
      </c:catAx>
      <c:valAx>
        <c:axId val="141268351"/>
        <c:scaling>
          <c:orientation val="minMax"/>
        </c:scaling>
        <c:delete val="0"/>
        <c:axPos val="l"/>
        <c:numFmt formatCode="#,##0.00\ &quot;M&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41263551"/>
        <c:crosses val="autoZero"/>
        <c:crossBetween val="between"/>
      </c:valAx>
      <c:spPr>
        <a:gradFill>
          <a:gsLst>
            <a:gs pos="100000">
              <a:schemeClr val="lt1">
                <a:lumMod val="95000"/>
              </a:schemeClr>
            </a:gs>
            <a:gs pos="0">
              <a:schemeClr val="lt1"/>
            </a:gs>
          </a:gsLst>
          <a:lin ang="5400000" scaled="0"/>
        </a:gra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r>
              <a:rPr lang="en-IN" dirty="0"/>
              <a:t>Quarters with total sold quantity in 2020</a:t>
            </a:r>
          </a:p>
        </c:rich>
      </c:tx>
      <c:overlay val="0"/>
      <c:spPr>
        <a:noFill/>
        <a:ln>
          <a:noFill/>
        </a:ln>
        <a:effectLst/>
      </c:spPr>
      <c:txPr>
        <a:bodyPr rot="0" spcFirstLastPara="1" vertOverflow="ellipsis" vert="horz" wrap="square" anchor="ctr" anchorCtr="1"/>
        <a:lstStyle/>
        <a:p>
          <a:pPr>
            <a:defRPr b="0" i="0" u="none" strike="noStrike" kern="1200" baseline="0">
              <a:solidFill>
                <a:schemeClr val="dk1">
                  <a:lumMod val="65000"/>
                  <a:lumOff val="35000"/>
                </a:schemeClr>
              </a:solidFill>
              <a:effectLst/>
              <a:latin typeface="+mn-lt"/>
              <a:ea typeface="+mn-ea"/>
              <a:cs typeface="+mn-cs"/>
            </a:defRPr>
          </a:pPr>
          <a:endParaRPr lang="en-US"/>
        </a:p>
      </c:txPr>
    </c:title>
    <c:autoTitleDeleted val="0"/>
    <c:plotArea>
      <c:layout/>
      <c:barChart>
        <c:barDir val="col"/>
        <c:grouping val="clustered"/>
        <c:varyColors val="0"/>
        <c:ser>
          <c:idx val="0"/>
          <c:order val="0"/>
          <c:tx>
            <c:strRef>
              <c:f>request8!$B$1</c:f>
              <c:strCache>
                <c:ptCount val="1"/>
                <c:pt idx="0">
                  <c:v>total_sold_quantity</c:v>
                </c:pt>
              </c:strCache>
            </c:strRef>
          </c:tx>
          <c:spPr>
            <a:gradFill>
              <a:gsLst>
                <a:gs pos="0">
                  <a:schemeClr val="accent4"/>
                </a:gs>
                <a:gs pos="100000">
                  <a:schemeClr val="accent4">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request8!$A$2:$A$5</c:f>
              <c:strCache>
                <c:ptCount val="4"/>
                <c:pt idx="0">
                  <c:v>Q1</c:v>
                </c:pt>
                <c:pt idx="1">
                  <c:v>Q2</c:v>
                </c:pt>
                <c:pt idx="2">
                  <c:v>Q4</c:v>
                </c:pt>
                <c:pt idx="3">
                  <c:v>Q3</c:v>
                </c:pt>
              </c:strCache>
            </c:strRef>
          </c:cat>
          <c:val>
            <c:numRef>
              <c:f>request8!$B$2:$B$5</c:f>
              <c:numCache>
                <c:formatCode>#,##0.00,,\ "M"</c:formatCode>
                <c:ptCount val="4"/>
                <c:pt idx="0">
                  <c:v>7005619</c:v>
                </c:pt>
                <c:pt idx="1">
                  <c:v>6649642</c:v>
                </c:pt>
                <c:pt idx="2">
                  <c:v>5042541</c:v>
                </c:pt>
                <c:pt idx="3">
                  <c:v>2075087</c:v>
                </c:pt>
              </c:numCache>
            </c:numRef>
          </c:val>
          <c:extLst>
            <c:ext xmlns:c16="http://schemas.microsoft.com/office/drawing/2014/chart" uri="{C3380CC4-5D6E-409C-BE32-E72D297353CC}">
              <c16:uniqueId val="{00000000-CD37-47D0-8C64-70DC8B601552}"/>
            </c:ext>
          </c:extLst>
        </c:ser>
        <c:dLbls>
          <c:dLblPos val="inEnd"/>
          <c:showLegendKey val="0"/>
          <c:showVal val="1"/>
          <c:showCatName val="0"/>
          <c:showSerName val="0"/>
          <c:showPercent val="0"/>
          <c:showBubbleSize val="0"/>
        </c:dLbls>
        <c:gapWidth val="41"/>
        <c:axId val="2049093440"/>
        <c:axId val="2049092480"/>
      </c:barChart>
      <c:catAx>
        <c:axId val="204909344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effectLst/>
                <a:latin typeface="+mn-lt"/>
                <a:ea typeface="+mn-ea"/>
                <a:cs typeface="+mn-cs"/>
              </a:defRPr>
            </a:pPr>
            <a:endParaRPr lang="en-US"/>
          </a:p>
        </c:txPr>
        <c:crossAx val="2049092480"/>
        <c:crosses val="autoZero"/>
        <c:auto val="1"/>
        <c:lblAlgn val="ctr"/>
        <c:lblOffset val="100"/>
        <c:noMultiLvlLbl val="0"/>
      </c:catAx>
      <c:valAx>
        <c:axId val="2049092480"/>
        <c:scaling>
          <c:orientation val="minMax"/>
        </c:scaling>
        <c:delete val="1"/>
        <c:axPos val="l"/>
        <c:numFmt formatCode="#,##0.00,,\ &quot;M&quot;" sourceLinked="1"/>
        <c:majorTickMark val="none"/>
        <c:minorTickMark val="none"/>
        <c:tickLblPos val="nextTo"/>
        <c:crossAx val="20490934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600" dirty="0"/>
              <a:t>Channels generating Gross sales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IN"/>
        </a:p>
      </c:txPr>
    </c:title>
    <c:autoTitleDeleted val="0"/>
    <c:plotArea>
      <c:layout/>
      <c:barChart>
        <c:barDir val="bar"/>
        <c:grouping val="stacked"/>
        <c:varyColors val="0"/>
        <c:ser>
          <c:idx val="0"/>
          <c:order val="0"/>
          <c:tx>
            <c:strRef>
              <c:f>request9!$B$1</c:f>
              <c:strCache>
                <c:ptCount val="1"/>
                <c:pt idx="0">
                  <c:v>gross_sales_mln</c:v>
                </c:pt>
              </c:strCache>
            </c:strRef>
          </c:tx>
          <c:spPr>
            <a:gradFill rotWithShape="1">
              <a:gsLst>
                <a:gs pos="0">
                  <a:schemeClr val="accent4">
                    <a:shade val="76000"/>
                    <a:tint val="96000"/>
                    <a:lumMod val="100000"/>
                  </a:schemeClr>
                </a:gs>
                <a:gs pos="78000">
                  <a:schemeClr val="accent4">
                    <a:shade val="7600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dLbl>
              <c:idx val="0"/>
              <c:layout>
                <c:manualLayout>
                  <c:x val="4.2792792792792793E-2"/>
                  <c:y val="-8.3333333333333329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0AB-4E1E-8628-B4B7F017F3A1}"/>
                </c:ext>
              </c:extLst>
            </c:dLbl>
            <c:dLbl>
              <c:idx val="1"/>
              <c:layout>
                <c:manualLayout>
                  <c:x val="-9.0090090090090297E-3"/>
                  <c:y val="-8.333333333333337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0AB-4E1E-8628-B4B7F017F3A1}"/>
                </c:ext>
              </c:extLst>
            </c:dLbl>
            <c:dLbl>
              <c:idx val="2"/>
              <c:layout>
                <c:manualLayout>
                  <c:x val="0"/>
                  <c:y val="-9.7222222222222238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0AB-4E1E-8628-B4B7F017F3A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request9!$A$2:$A$4</c:f>
              <c:strCache>
                <c:ptCount val="3"/>
                <c:pt idx="0">
                  <c:v>Retailer</c:v>
                </c:pt>
                <c:pt idx="1">
                  <c:v>Direct</c:v>
                </c:pt>
                <c:pt idx="2">
                  <c:v>Distributor</c:v>
                </c:pt>
              </c:strCache>
            </c:strRef>
          </c:cat>
          <c:val>
            <c:numRef>
              <c:f>request9!$B$2:$B$4</c:f>
              <c:numCache>
                <c:formatCode>General</c:formatCode>
                <c:ptCount val="3"/>
                <c:pt idx="0">
                  <c:v>1219.08</c:v>
                </c:pt>
                <c:pt idx="1">
                  <c:v>257.52999999999997</c:v>
                </c:pt>
                <c:pt idx="2">
                  <c:v>188.03</c:v>
                </c:pt>
              </c:numCache>
            </c:numRef>
          </c:val>
          <c:extLst>
            <c:ext xmlns:c16="http://schemas.microsoft.com/office/drawing/2014/chart" uri="{C3380CC4-5D6E-409C-BE32-E72D297353CC}">
              <c16:uniqueId val="{00000003-F0AB-4E1E-8628-B4B7F017F3A1}"/>
            </c:ext>
          </c:extLst>
        </c:ser>
        <c:ser>
          <c:idx val="1"/>
          <c:order val="1"/>
          <c:tx>
            <c:strRef>
              <c:f>request9!$C$1</c:f>
              <c:strCache>
                <c:ptCount val="1"/>
                <c:pt idx="0">
                  <c:v>percentage</c:v>
                </c:pt>
              </c:strCache>
            </c:strRef>
          </c:tx>
          <c:spPr>
            <a:gradFill rotWithShape="1">
              <a:gsLst>
                <a:gs pos="0">
                  <a:schemeClr val="accent4">
                    <a:tint val="77000"/>
                    <a:tint val="96000"/>
                    <a:lumMod val="100000"/>
                  </a:schemeClr>
                </a:gs>
                <a:gs pos="78000">
                  <a:schemeClr val="accent4">
                    <a:tint val="7700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dLbl>
              <c:idx val="0"/>
              <c:layout>
                <c:manualLayout>
                  <c:x val="6.5315315315315314E-2"/>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F0AB-4E1E-8628-B4B7F017F3A1}"/>
                </c:ext>
              </c:extLst>
            </c:dLbl>
            <c:dLbl>
              <c:idx val="1"/>
              <c:layout>
                <c:manualLayout>
                  <c:x val="4.72972972972973E-2"/>
                  <c:y val="-4.6296296296296294E-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0AB-4E1E-8628-B4B7F017F3A1}"/>
                </c:ext>
              </c:extLst>
            </c:dLbl>
            <c:dLbl>
              <c:idx val="2"/>
              <c:layout>
                <c:manualLayout>
                  <c:x val="4.5045045045045043E-2"/>
                  <c:y val="0"/>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F0AB-4E1E-8628-B4B7F017F3A1}"/>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request9!$A$2:$A$4</c:f>
              <c:strCache>
                <c:ptCount val="3"/>
                <c:pt idx="0">
                  <c:v>Retailer</c:v>
                </c:pt>
                <c:pt idx="1">
                  <c:v>Direct</c:v>
                </c:pt>
                <c:pt idx="2">
                  <c:v>Distributor</c:v>
                </c:pt>
              </c:strCache>
            </c:strRef>
          </c:cat>
          <c:val>
            <c:numRef>
              <c:f>request9!$C$2:$C$4</c:f>
              <c:numCache>
                <c:formatCode>0.00%</c:formatCode>
                <c:ptCount val="3"/>
                <c:pt idx="0">
                  <c:v>0.73233851999999999</c:v>
                </c:pt>
                <c:pt idx="1">
                  <c:v>0.15470612</c:v>
                </c:pt>
                <c:pt idx="2">
                  <c:v>0.11295535</c:v>
                </c:pt>
              </c:numCache>
            </c:numRef>
          </c:val>
          <c:extLst>
            <c:ext xmlns:c16="http://schemas.microsoft.com/office/drawing/2014/chart" uri="{C3380CC4-5D6E-409C-BE32-E72D297353CC}">
              <c16:uniqueId val="{00000007-F0AB-4E1E-8628-B4B7F017F3A1}"/>
            </c:ext>
          </c:extLst>
        </c:ser>
        <c:dLbls>
          <c:dLblPos val="ctr"/>
          <c:showLegendKey val="0"/>
          <c:showVal val="1"/>
          <c:showCatName val="0"/>
          <c:showSerName val="0"/>
          <c:showPercent val="0"/>
          <c:showBubbleSize val="0"/>
        </c:dLbls>
        <c:gapWidth val="150"/>
        <c:overlap val="100"/>
        <c:axId val="1051457632"/>
        <c:axId val="1051446592"/>
      </c:barChart>
      <c:catAx>
        <c:axId val="1051457632"/>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051446592"/>
        <c:crosses val="autoZero"/>
        <c:auto val="1"/>
        <c:lblAlgn val="ctr"/>
        <c:lblOffset val="100"/>
        <c:noMultiLvlLbl val="0"/>
      </c:catAx>
      <c:valAx>
        <c:axId val="1051446592"/>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0514576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dirty="0"/>
              <a:t>Top 3 Products in N&amp;S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request10!$C$1</c:f>
              <c:strCache>
                <c:ptCount val="1"/>
                <c:pt idx="0">
                  <c:v>total_sold_quantity</c:v>
                </c:pt>
              </c:strCache>
            </c:strRef>
          </c:tx>
          <c:spPr>
            <a:gradFill rotWithShape="1">
              <a:gsLst>
                <a:gs pos="0">
                  <a:schemeClr val="accent3">
                    <a:tint val="77000"/>
                    <a:tint val="96000"/>
                    <a:lumMod val="100000"/>
                  </a:schemeClr>
                </a:gs>
                <a:gs pos="78000">
                  <a:schemeClr val="accent3">
                    <a:tint val="7700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request10!$A$2:$B$4</c:f>
              <c:multiLvlStrCache>
                <c:ptCount val="3"/>
                <c:lvl>
                  <c:pt idx="0">
                    <c:v>AQ Pen Drive 2 IN 1</c:v>
                  </c:pt>
                  <c:pt idx="1">
                    <c:v>AQ Pen Drive DRC</c:v>
                  </c:pt>
                  <c:pt idx="2">
                    <c:v>AQ Pen Drive DRC</c:v>
                  </c:pt>
                </c:lvl>
                <c:lvl>
                  <c:pt idx="0">
                    <c:v>N &amp; S</c:v>
                  </c:pt>
                  <c:pt idx="1">
                    <c:v>N &amp; S</c:v>
                  </c:pt>
                  <c:pt idx="2">
                    <c:v>N &amp; S</c:v>
                  </c:pt>
                </c:lvl>
              </c:multiLvlStrCache>
            </c:multiLvlStrRef>
          </c:cat>
          <c:val>
            <c:numRef>
              <c:f>request10!$C$2:$C$4</c:f>
              <c:numCache>
                <c:formatCode>#,##0.0,"K"</c:formatCode>
                <c:ptCount val="3"/>
                <c:pt idx="0">
                  <c:v>701373</c:v>
                </c:pt>
                <c:pt idx="1">
                  <c:v>688003</c:v>
                </c:pt>
                <c:pt idx="2">
                  <c:v>676245</c:v>
                </c:pt>
              </c:numCache>
            </c:numRef>
          </c:val>
          <c:extLst>
            <c:ext xmlns:c16="http://schemas.microsoft.com/office/drawing/2014/chart" uri="{C3380CC4-5D6E-409C-BE32-E72D297353CC}">
              <c16:uniqueId val="{00000000-B467-4A3E-9E10-79B72CA334BF}"/>
            </c:ext>
          </c:extLst>
        </c:ser>
        <c:ser>
          <c:idx val="1"/>
          <c:order val="1"/>
          <c:tx>
            <c:strRef>
              <c:f>request10!$D$1</c:f>
              <c:strCache>
                <c:ptCount val="1"/>
                <c:pt idx="0">
                  <c:v>rank_order</c:v>
                </c:pt>
              </c:strCache>
            </c:strRef>
          </c:tx>
          <c:spPr>
            <a:gradFill rotWithShape="1">
              <a:gsLst>
                <a:gs pos="0">
                  <a:schemeClr val="accent3">
                    <a:shade val="76000"/>
                    <a:tint val="96000"/>
                    <a:lumMod val="100000"/>
                  </a:schemeClr>
                </a:gs>
                <a:gs pos="78000">
                  <a:schemeClr val="accent3">
                    <a:shade val="7600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request10!$A$2:$B$4</c:f>
              <c:multiLvlStrCache>
                <c:ptCount val="3"/>
                <c:lvl>
                  <c:pt idx="0">
                    <c:v>AQ Pen Drive 2 IN 1</c:v>
                  </c:pt>
                  <c:pt idx="1">
                    <c:v>AQ Pen Drive DRC</c:v>
                  </c:pt>
                  <c:pt idx="2">
                    <c:v>AQ Pen Drive DRC</c:v>
                  </c:pt>
                </c:lvl>
                <c:lvl>
                  <c:pt idx="0">
                    <c:v>N &amp; S</c:v>
                  </c:pt>
                  <c:pt idx="1">
                    <c:v>N &amp; S</c:v>
                  </c:pt>
                  <c:pt idx="2">
                    <c:v>N &amp; S</c:v>
                  </c:pt>
                </c:lvl>
              </c:multiLvlStrCache>
            </c:multiLvlStrRef>
          </c:cat>
          <c:val>
            <c:numRef>
              <c:f>request10!$D$2:$D$4</c:f>
              <c:numCache>
                <c:formatCode>General</c:formatCode>
                <c:ptCount val="3"/>
                <c:pt idx="0">
                  <c:v>1</c:v>
                </c:pt>
                <c:pt idx="1">
                  <c:v>2</c:v>
                </c:pt>
                <c:pt idx="2">
                  <c:v>3</c:v>
                </c:pt>
              </c:numCache>
            </c:numRef>
          </c:val>
          <c:extLst>
            <c:ext xmlns:c16="http://schemas.microsoft.com/office/drawing/2014/chart" uri="{C3380CC4-5D6E-409C-BE32-E72D297353CC}">
              <c16:uniqueId val="{00000001-B467-4A3E-9E10-79B72CA334BF}"/>
            </c:ext>
          </c:extLst>
        </c:ser>
        <c:dLbls>
          <c:dLblPos val="inBase"/>
          <c:showLegendKey val="0"/>
          <c:showVal val="1"/>
          <c:showCatName val="0"/>
          <c:showSerName val="0"/>
          <c:showPercent val="0"/>
          <c:showBubbleSize val="0"/>
        </c:dLbls>
        <c:gapWidth val="150"/>
        <c:overlap val="100"/>
        <c:axId val="1277750224"/>
        <c:axId val="1277760784"/>
      </c:barChart>
      <c:catAx>
        <c:axId val="127775022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77760784"/>
        <c:crosses val="autoZero"/>
        <c:auto val="1"/>
        <c:lblAlgn val="ctr"/>
        <c:lblOffset val="100"/>
        <c:noMultiLvlLbl val="0"/>
      </c:catAx>
      <c:valAx>
        <c:axId val="1277760784"/>
        <c:scaling>
          <c:orientation val="minMax"/>
        </c:scaling>
        <c:delete val="0"/>
        <c:axPos val="l"/>
        <c:majorGridlines>
          <c:spPr>
            <a:ln w="9525" cap="flat" cmpd="sng" algn="ctr">
              <a:solidFill>
                <a:schemeClr val="tx1">
                  <a:lumMod val="15000"/>
                  <a:lumOff val="85000"/>
                </a:schemeClr>
              </a:solidFill>
              <a:round/>
            </a:ln>
            <a:effectLst/>
          </c:spPr>
        </c:majorGridlines>
        <c:numFmt formatCode="#,##0.0,&quot;K&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777502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request2!$A$1:$C$1</cx:f>
        <cx:lvl ptCount="3">
          <cx:pt idx="0">Unique Products 2020</cx:pt>
          <cx:pt idx="1">Unique Products 2021</cx:pt>
          <cx:pt idx="2">Percentage Change</cx:pt>
        </cx:lvl>
      </cx:strDim>
      <cx:numDim type="val">
        <cx:f dir="row">request2!$A$2:$C$2</cx:f>
        <cx:lvl ptCount="3" formatCode="General">
          <cx:pt idx="0">245</cx:pt>
          <cx:pt idx="1">334</cx:pt>
          <cx:pt idx="2">0.36330000000000001</cx:pt>
        </cx:lvl>
      </cx:numDim>
    </cx:data>
  </cx:chartData>
  <cx:chart>
    <cx:title pos="t" align="ctr" overlay="0">
      <cx:tx>
        <cx:txData>
          <cx:v>% Increase in Products in 2021</cx:v>
        </cx:txData>
      </cx:tx>
      <cx:txPr>
        <a:bodyPr spcFirstLastPara="1" vertOverflow="ellipsis" horzOverflow="overflow" wrap="square" lIns="0" tIns="0" rIns="0" bIns="0" anchor="ctr" anchorCtr="1"/>
        <a:lstStyle/>
        <a:p>
          <a:pPr algn="ctr" rtl="0">
            <a:defRPr/>
          </a:pPr>
          <a:r>
            <a:rPr lang="en-US" sz="2200" b="1" i="0" u="none" strike="noStrike" baseline="0" dirty="0">
              <a:solidFill>
                <a:prstClr val="black">
                  <a:lumMod val="75000"/>
                  <a:lumOff val="25000"/>
                </a:prstClr>
              </a:solidFill>
              <a:latin typeface="Trebuchet MS" panose="020B0603020202020204"/>
            </a:rPr>
            <a:t>% Increase in Products in 2021</a:t>
          </a:r>
        </a:p>
      </cx:txPr>
    </cx:title>
    <cx:plotArea>
      <cx:plotAreaRegion>
        <cx:series layoutId="waterfall" uniqueId="{256DFF02-37A0-4B38-B6FE-E769F7F1A165}">
          <cx:dataPt idx="0">
            <cx:spPr>
              <a:solidFill>
                <a:srgbClr val="FF0000"/>
              </a:solidFill>
            </cx:spPr>
          </cx:dataPt>
          <cx:dataPt idx="1">
            <cx:spPr>
              <a:solidFill>
                <a:srgbClr val="54A021">
                  <a:lumMod val="75000"/>
                </a:srgbClr>
              </a:solidFill>
            </cx:spPr>
          </cx:dataPt>
          <cx:dataLabels pos="outEnd">
            <cx:visibility seriesName="0" categoryName="0" value="1"/>
            <cx:dataLabel idx="2">
              <cx:numFmt formatCode="0.00%" sourceLinked="0"/>
              <cx:visibility seriesName="0" categoryName="0" value="1"/>
              <cx:separator>, </cx:separator>
            </cx:dataLabel>
          </cx:dataLabels>
          <cx:dataId val="0"/>
          <cx:layoutPr>
            <cx:visibility connectorLines="0"/>
            <cx:subtotals/>
          </cx:layoutPr>
        </cx:series>
      </cx:plotAreaRegion>
      <cx:axis id="0">
        <cx:catScaling gapWidth="0.25"/>
        <cx:tickLabels/>
        <cx:txPr>
          <a:bodyPr spcFirstLastPara="1" vertOverflow="ellipsis" horzOverflow="overflow" wrap="square" lIns="0" tIns="0" rIns="0" bIns="0" anchor="ctr" anchorCtr="1"/>
          <a:lstStyle/>
          <a:p>
            <a:pPr algn="ctr" rtl="0">
              <a:defRPr b="1"/>
            </a:pPr>
            <a:endParaRPr lang="en-US" sz="1197" b="1" i="0" u="none" strike="noStrike" baseline="0">
              <a:solidFill>
                <a:prstClr val="black">
                  <a:lumMod val="75000"/>
                  <a:lumOff val="25000"/>
                </a:prstClr>
              </a:solidFill>
              <a:latin typeface="Trebuchet MS" panose="020B0603020202020204"/>
            </a:endParaRPr>
          </a:p>
        </cx:txPr>
      </cx:axis>
      <cx:axis id="1" hidden="1">
        <cx:valScaling/>
        <cx:majorGridlines/>
        <cx:tickLabels/>
      </cx:axis>
    </cx:plotArea>
  </cx:chart>
  <cx:fmtOvrs>
    <cx:fmtOvr idx="0">
      <cx:spPr>
        <a:solidFill>
          <a:schemeClr val="accent2">
            <a:lumMod val="75000"/>
          </a:schemeClr>
        </a:solidFill>
      </cx:spPr>
    </cx:fmtOvr>
    <cx:fmtOvr idx="1">
      <cx:spPr>
        <a:solidFill>
          <a:srgbClr val="FF0000"/>
        </a:solidFill>
      </cx:spPr>
    </cx:fmtOvr>
  </cx:fmtOvrs>
</cx: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10.xml><?xml version="1.0" encoding="utf-8"?>
<cs:colorStyle xmlns:cs="http://schemas.microsoft.com/office/drawing/2012/chartStyle" xmlns:a="http://schemas.openxmlformats.org/drawingml/2006/main" meth="withinLinearReversed" id="23">
  <a:schemeClr val="accent3"/>
</cs:colorStyle>
</file>

<file path=ppt/charts/colors11.xml><?xml version="1.0" encoding="utf-8"?>
<cs:colorStyle xmlns:cs="http://schemas.microsoft.com/office/drawing/2012/chartStyle" xmlns:a="http://schemas.openxmlformats.org/drawingml/2006/main" meth="withinLinearReversed" id="23">
  <a:schemeClr val="accent3"/>
</cs:colorStyle>
</file>

<file path=ppt/charts/colors12.xml><?xml version="1.0" encoding="utf-8"?>
<cs:colorStyle xmlns:cs="http://schemas.microsoft.com/office/drawing/2012/chartStyle" xmlns:a="http://schemas.openxmlformats.org/drawingml/2006/main" meth="withinLinearReversed" id="23">
  <a:schemeClr val="accent3"/>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7">
  <a:schemeClr val="accent4"/>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withinLinear" id="17">
  <a:schemeClr val="accent4"/>
</cs:colorStyle>
</file>

<file path=ppt/charts/colors9.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397">
  <cs:axisTitle>
    <cs:lnRef idx="0"/>
    <cs:fillRef idx="0"/>
    <cs:effectRef idx="0"/>
    <cs:fontRef idx="minor">
      <a:schemeClr val="dk1">
        <a:lumMod val="75000"/>
        <a:lumOff val="25000"/>
      </a:schemeClr>
    </cs:fontRef>
    <cs:defRPr sz="1197"/>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cs:chartArea>
  <cs:dataLabel>
    <cs:lnRef idx="0"/>
    <cs:fillRef idx="0"/>
    <cs:effectRef idx="0"/>
    <cs:fontRef idx="minor">
      <a:schemeClr val="dk1"/>
    </cs:fontRef>
    <cs:defRPr sz="1197"/>
  </cs:dataLabel>
  <cs:dataLabelCallout>
    <cs:lnRef idx="0"/>
    <cs:fillRef idx="0"/>
    <cs:effectRef idx="0"/>
    <cs:fontRef idx="minor">
      <a:schemeClr val="lt1"/>
    </cs:fontRef>
    <cs:spPr>
      <a:solidFill>
        <a:schemeClr val="dk1">
          <a:lumMod val="65000"/>
          <a:lumOff val="35000"/>
          <a:alpha val="75000"/>
        </a:schemeClr>
      </a:solidFill>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1197"/>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22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1197"/>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1197"/>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1.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2.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330" kern="1200"/>
  </cs:chartArea>
  <cs:dataLabel>
    <cs:lnRef idx="0"/>
    <cs:fillRef idx="0"/>
    <cs:effectRef idx="0"/>
    <cs:fontRef idx="minor">
      <a:schemeClr val="lt1"/>
    </cs:fontRef>
    <cs:spPr/>
    <cs:defRPr sz="133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33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defRPr sz="1197"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330" kern="1200"/>
  </cs:chartArea>
  <cs:dataLabel>
    <cs:lnRef idx="0"/>
    <cs:fillRef idx="0"/>
    <cs:effectRef idx="0"/>
    <cs:fontRef idx="minor">
      <a:schemeClr val="lt1"/>
    </cs:fontRef>
    <cs:spPr/>
    <cs:defRPr sz="133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33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28079709-E792-43BB-99EE-2A88CED49BC2}" type="datetimeFigureOut">
              <a:rPr lang="en-IN" smtClean="0"/>
              <a:t>14-04-2025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B97802-4C3C-4B1B-9D87-9708FFC8E94B}" type="slidenum">
              <a:rPr lang="en-IN" smtClean="0"/>
              <a:t>‹#›</a:t>
            </a:fld>
            <a:endParaRPr lang="en-IN" dirty="0"/>
          </a:p>
        </p:txBody>
      </p:sp>
    </p:spTree>
    <p:extLst>
      <p:ext uri="{BB962C8B-B14F-4D97-AF65-F5344CB8AC3E}">
        <p14:creationId xmlns:p14="http://schemas.microsoft.com/office/powerpoint/2010/main" val="2737892967"/>
      </p:ext>
    </p:extLst>
  </p:cSld>
  <p:clrMap bg1="lt1" tx1="dk1" bg2="lt2" tx2="dk2" accent1="accent1" accent2="accent2" accent3="accent3" accent4="accent4" accent5="accent5" accent6="accent6" hlink="hlink" folHlink="folHlink"/>
  <p:notesStyle>
    <a:lvl1pPr marL="0" algn="l" defTabSz="914291" rtl="0" eaLnBrk="1" latinLnBrk="0" hangingPunct="1">
      <a:defRPr sz="1200" kern="1200">
        <a:solidFill>
          <a:schemeClr val="tx1"/>
        </a:solidFill>
        <a:latin typeface="+mn-lt"/>
        <a:ea typeface="+mn-ea"/>
        <a:cs typeface="+mn-cs"/>
      </a:defRPr>
    </a:lvl1pPr>
    <a:lvl2pPr marL="457145" algn="l" defTabSz="914291" rtl="0" eaLnBrk="1" latinLnBrk="0" hangingPunct="1">
      <a:defRPr sz="1200" kern="1200">
        <a:solidFill>
          <a:schemeClr val="tx1"/>
        </a:solidFill>
        <a:latin typeface="+mn-lt"/>
        <a:ea typeface="+mn-ea"/>
        <a:cs typeface="+mn-cs"/>
      </a:defRPr>
    </a:lvl2pPr>
    <a:lvl3pPr marL="914291" algn="l" defTabSz="914291" rtl="0" eaLnBrk="1" latinLnBrk="0" hangingPunct="1">
      <a:defRPr sz="1200" kern="1200">
        <a:solidFill>
          <a:schemeClr val="tx1"/>
        </a:solidFill>
        <a:latin typeface="+mn-lt"/>
        <a:ea typeface="+mn-ea"/>
        <a:cs typeface="+mn-cs"/>
      </a:defRPr>
    </a:lvl3pPr>
    <a:lvl4pPr marL="1371436" algn="l" defTabSz="914291" rtl="0" eaLnBrk="1" latinLnBrk="0" hangingPunct="1">
      <a:defRPr sz="1200" kern="1200">
        <a:solidFill>
          <a:schemeClr val="tx1"/>
        </a:solidFill>
        <a:latin typeface="+mn-lt"/>
        <a:ea typeface="+mn-ea"/>
        <a:cs typeface="+mn-cs"/>
      </a:defRPr>
    </a:lvl4pPr>
    <a:lvl5pPr marL="1828581" algn="l" defTabSz="914291" rtl="0" eaLnBrk="1" latinLnBrk="0" hangingPunct="1">
      <a:defRPr sz="1200" kern="1200">
        <a:solidFill>
          <a:schemeClr val="tx1"/>
        </a:solidFill>
        <a:latin typeface="+mn-lt"/>
        <a:ea typeface="+mn-ea"/>
        <a:cs typeface="+mn-cs"/>
      </a:defRPr>
    </a:lvl5pPr>
    <a:lvl6pPr marL="2285726" algn="l" defTabSz="914291" rtl="0" eaLnBrk="1" latinLnBrk="0" hangingPunct="1">
      <a:defRPr sz="1200" kern="1200">
        <a:solidFill>
          <a:schemeClr val="tx1"/>
        </a:solidFill>
        <a:latin typeface="+mn-lt"/>
        <a:ea typeface="+mn-ea"/>
        <a:cs typeface="+mn-cs"/>
      </a:defRPr>
    </a:lvl6pPr>
    <a:lvl7pPr marL="2742871" algn="l" defTabSz="914291" rtl="0" eaLnBrk="1" latinLnBrk="0" hangingPunct="1">
      <a:defRPr sz="1200" kern="1200">
        <a:solidFill>
          <a:schemeClr val="tx1"/>
        </a:solidFill>
        <a:latin typeface="+mn-lt"/>
        <a:ea typeface="+mn-ea"/>
        <a:cs typeface="+mn-cs"/>
      </a:defRPr>
    </a:lvl7pPr>
    <a:lvl8pPr marL="3200017" algn="l" defTabSz="914291" rtl="0" eaLnBrk="1" latinLnBrk="0" hangingPunct="1">
      <a:defRPr sz="1200" kern="1200">
        <a:solidFill>
          <a:schemeClr val="tx1"/>
        </a:solidFill>
        <a:latin typeface="+mn-lt"/>
        <a:ea typeface="+mn-ea"/>
        <a:cs typeface="+mn-cs"/>
      </a:defRPr>
    </a:lvl8pPr>
    <a:lvl9pPr marL="3657162" algn="l" defTabSz="914291"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EB97802-4C3C-4B1B-9D87-9708FFC8E94B}" type="slidenum">
              <a:rPr lang="en-IN" smtClean="0"/>
              <a:t>11</a:t>
            </a:fld>
            <a:endParaRPr lang="en-IN" dirty="0"/>
          </a:p>
        </p:txBody>
      </p:sp>
    </p:spTree>
    <p:extLst>
      <p:ext uri="{BB962C8B-B14F-4D97-AF65-F5344CB8AC3E}">
        <p14:creationId xmlns:p14="http://schemas.microsoft.com/office/powerpoint/2010/main" val="3035086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412DF2-CE1E-F4F8-1A0B-47382CD613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6B06FD-A924-7114-C211-EE9FAE085E7B}"/>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AE08F1C-77E4-CC91-6F87-F919600D973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4180C6B-2FEF-B596-100E-439B54099923}"/>
              </a:ext>
            </a:extLst>
          </p:cNvPr>
          <p:cNvSpPr>
            <a:spLocks noGrp="1"/>
          </p:cNvSpPr>
          <p:nvPr>
            <p:ph type="sldNum" sz="quarter" idx="5"/>
          </p:nvPr>
        </p:nvSpPr>
        <p:spPr/>
        <p:txBody>
          <a:bodyPr/>
          <a:lstStyle/>
          <a:p>
            <a:fld id="{6EB97802-4C3C-4B1B-9D87-9708FFC8E94B}" type="slidenum">
              <a:rPr lang="en-IN" smtClean="0"/>
              <a:t>13</a:t>
            </a:fld>
            <a:endParaRPr lang="en-IN" dirty="0"/>
          </a:p>
        </p:txBody>
      </p:sp>
    </p:spTree>
    <p:extLst>
      <p:ext uri="{BB962C8B-B14F-4D97-AF65-F5344CB8AC3E}">
        <p14:creationId xmlns:p14="http://schemas.microsoft.com/office/powerpoint/2010/main" val="964561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A9AA14-A808-8290-A431-EDA4ECB8E7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D90C82-A188-B7C5-D484-15DC22BAF800}"/>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9C49D5-73C0-2660-91BD-947F22F1055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B1C847E-9175-2E1A-AE36-F73BC46A8837}"/>
              </a:ext>
            </a:extLst>
          </p:cNvPr>
          <p:cNvSpPr>
            <a:spLocks noGrp="1"/>
          </p:cNvSpPr>
          <p:nvPr>
            <p:ph type="sldNum" sz="quarter" idx="5"/>
          </p:nvPr>
        </p:nvSpPr>
        <p:spPr/>
        <p:txBody>
          <a:bodyPr/>
          <a:lstStyle/>
          <a:p>
            <a:fld id="{6EB97802-4C3C-4B1B-9D87-9708FFC8E94B}" type="slidenum">
              <a:rPr lang="en-IN" smtClean="0"/>
              <a:t>15</a:t>
            </a:fld>
            <a:endParaRPr lang="en-IN" dirty="0"/>
          </a:p>
        </p:txBody>
      </p:sp>
    </p:spTree>
    <p:extLst>
      <p:ext uri="{BB962C8B-B14F-4D97-AF65-F5344CB8AC3E}">
        <p14:creationId xmlns:p14="http://schemas.microsoft.com/office/powerpoint/2010/main" val="4140886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BD8094-ACB8-9CDF-161D-0BC9458912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8FF22A-503C-CA90-D3EB-31B6C7DA1AF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5646E94-58A3-9673-5DC7-B32FA798E04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EC32CDA-E8C6-AE83-C037-B4D330041C8D}"/>
              </a:ext>
            </a:extLst>
          </p:cNvPr>
          <p:cNvSpPr>
            <a:spLocks noGrp="1"/>
          </p:cNvSpPr>
          <p:nvPr>
            <p:ph type="sldNum" sz="quarter" idx="5"/>
          </p:nvPr>
        </p:nvSpPr>
        <p:spPr/>
        <p:txBody>
          <a:bodyPr/>
          <a:lstStyle/>
          <a:p>
            <a:fld id="{6EB97802-4C3C-4B1B-9D87-9708FFC8E94B}" type="slidenum">
              <a:rPr lang="en-IN" smtClean="0"/>
              <a:t>17</a:t>
            </a:fld>
            <a:endParaRPr lang="en-IN" dirty="0"/>
          </a:p>
        </p:txBody>
      </p:sp>
    </p:spTree>
    <p:extLst>
      <p:ext uri="{BB962C8B-B14F-4D97-AF65-F5344CB8AC3E}">
        <p14:creationId xmlns:p14="http://schemas.microsoft.com/office/powerpoint/2010/main" val="923685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1BCB5F-316D-C060-2BC4-075EADF3C6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CE6C0C-840F-6570-5647-B8DD8FEB5834}"/>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BCD59039-744E-6F3B-7C94-1AD772B0AD1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7DC2FD8-44C7-FD49-FA11-DAAC19AC14CC}"/>
              </a:ext>
            </a:extLst>
          </p:cNvPr>
          <p:cNvSpPr>
            <a:spLocks noGrp="1"/>
          </p:cNvSpPr>
          <p:nvPr>
            <p:ph type="sldNum" sz="quarter" idx="5"/>
          </p:nvPr>
        </p:nvSpPr>
        <p:spPr/>
        <p:txBody>
          <a:bodyPr/>
          <a:lstStyle/>
          <a:p>
            <a:fld id="{6EB97802-4C3C-4B1B-9D87-9708FFC8E94B}" type="slidenum">
              <a:rPr lang="en-IN" smtClean="0"/>
              <a:t>19</a:t>
            </a:fld>
            <a:endParaRPr lang="en-IN" dirty="0"/>
          </a:p>
        </p:txBody>
      </p:sp>
    </p:spTree>
    <p:extLst>
      <p:ext uri="{BB962C8B-B14F-4D97-AF65-F5344CB8AC3E}">
        <p14:creationId xmlns:p14="http://schemas.microsoft.com/office/powerpoint/2010/main" val="1481701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C3AAB2-3AA0-A7AA-B485-F65CA50190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8AAF82-A0B3-DF34-85D4-75EAD23C5F89}"/>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0C3FFD2-EB98-00F5-2948-941F2BEF11D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EB3794D-1BB9-5945-3154-4B8751220D30}"/>
              </a:ext>
            </a:extLst>
          </p:cNvPr>
          <p:cNvSpPr>
            <a:spLocks noGrp="1"/>
          </p:cNvSpPr>
          <p:nvPr>
            <p:ph type="sldNum" sz="quarter" idx="5"/>
          </p:nvPr>
        </p:nvSpPr>
        <p:spPr/>
        <p:txBody>
          <a:bodyPr/>
          <a:lstStyle/>
          <a:p>
            <a:fld id="{6EB97802-4C3C-4B1B-9D87-9708FFC8E94B}" type="slidenum">
              <a:rPr lang="en-IN" smtClean="0"/>
              <a:t>22</a:t>
            </a:fld>
            <a:endParaRPr lang="en-IN" dirty="0"/>
          </a:p>
        </p:txBody>
      </p:sp>
    </p:spTree>
    <p:extLst>
      <p:ext uri="{BB962C8B-B14F-4D97-AF65-F5344CB8AC3E}">
        <p14:creationId xmlns:p14="http://schemas.microsoft.com/office/powerpoint/2010/main" val="2048259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B13F1-54F9-38A1-AD35-0C38135FC1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258B11-1567-B925-5E06-808C701C6F7A}"/>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A9C4F0A2-7B70-22A7-67EC-8FABC5A5899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3878A5C-4244-FA38-FAC3-009013A3B17D}"/>
              </a:ext>
            </a:extLst>
          </p:cNvPr>
          <p:cNvSpPr>
            <a:spLocks noGrp="1"/>
          </p:cNvSpPr>
          <p:nvPr>
            <p:ph type="sldNum" sz="quarter" idx="5"/>
          </p:nvPr>
        </p:nvSpPr>
        <p:spPr/>
        <p:txBody>
          <a:bodyPr/>
          <a:lstStyle/>
          <a:p>
            <a:fld id="{6EB97802-4C3C-4B1B-9D87-9708FFC8E94B}" type="slidenum">
              <a:rPr lang="en-IN" smtClean="0"/>
              <a:t>24</a:t>
            </a:fld>
            <a:endParaRPr lang="en-IN" dirty="0"/>
          </a:p>
        </p:txBody>
      </p:sp>
    </p:spTree>
    <p:extLst>
      <p:ext uri="{BB962C8B-B14F-4D97-AF65-F5344CB8AC3E}">
        <p14:creationId xmlns:p14="http://schemas.microsoft.com/office/powerpoint/2010/main" val="554252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A92057-FFEB-4707-99A6-C34C732821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6200C5-D307-1AD6-8C6D-1D414107238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E0FF808-3101-4CBD-093D-00DA93F9D30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68B2761-2106-AFD9-3D89-0E45AF6EBF82}"/>
              </a:ext>
            </a:extLst>
          </p:cNvPr>
          <p:cNvSpPr>
            <a:spLocks noGrp="1"/>
          </p:cNvSpPr>
          <p:nvPr>
            <p:ph type="sldNum" sz="quarter" idx="5"/>
          </p:nvPr>
        </p:nvSpPr>
        <p:spPr/>
        <p:txBody>
          <a:bodyPr/>
          <a:lstStyle/>
          <a:p>
            <a:fld id="{6EB97802-4C3C-4B1B-9D87-9708FFC8E94B}" type="slidenum">
              <a:rPr lang="en-IN" smtClean="0"/>
              <a:t>26</a:t>
            </a:fld>
            <a:endParaRPr lang="en-IN" dirty="0"/>
          </a:p>
        </p:txBody>
      </p:sp>
    </p:spTree>
    <p:extLst>
      <p:ext uri="{BB962C8B-B14F-4D97-AF65-F5344CB8AC3E}">
        <p14:creationId xmlns:p14="http://schemas.microsoft.com/office/powerpoint/2010/main" val="1113683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6"/>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8"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8" y="4050834"/>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BC0812-EE07-4AA4-A641-505F2121B95C}" type="datetimeFigureOut">
              <a:rPr lang="en-IN" smtClean="0"/>
              <a:t>14-04-2025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1A354D9-AD3D-49DF-B39C-F6F2D1189880}" type="slidenum">
              <a:rPr lang="en-IN" smtClean="0"/>
              <a:t>‹#›</a:t>
            </a:fld>
            <a:endParaRPr lang="en-IN" dirty="0"/>
          </a:p>
        </p:txBody>
      </p:sp>
    </p:spTree>
    <p:extLst>
      <p:ext uri="{BB962C8B-B14F-4D97-AF65-F5344CB8AC3E}">
        <p14:creationId xmlns:p14="http://schemas.microsoft.com/office/powerpoint/2010/main" val="3397268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BC0812-EE07-4AA4-A641-505F2121B95C}" type="datetimeFigureOut">
              <a:rPr lang="en-IN" smtClean="0"/>
              <a:t>14-04-2025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1A354D9-AD3D-49DF-B39C-F6F2D1189880}" type="slidenum">
              <a:rPr lang="en-IN" smtClean="0"/>
              <a:t>‹#›</a:t>
            </a:fld>
            <a:endParaRPr lang="en-IN" dirty="0"/>
          </a:p>
        </p:txBody>
      </p:sp>
    </p:spTree>
    <p:extLst>
      <p:ext uri="{BB962C8B-B14F-4D97-AF65-F5344CB8AC3E}">
        <p14:creationId xmlns:p14="http://schemas.microsoft.com/office/powerpoint/2010/main" val="3359234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1"/>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BC0812-EE07-4AA4-A641-505F2121B95C}" type="datetimeFigureOut">
              <a:rPr lang="en-IN" smtClean="0"/>
              <a:t>14-04-2025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1A354D9-AD3D-49DF-B39C-F6F2D1189880}"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7"/>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sz="2245" dirty="0">
              <a:solidFill>
                <a:schemeClr val="accent1">
                  <a:lumMod val="60000"/>
                  <a:lumOff val="40000"/>
                </a:schemeClr>
              </a:solidFill>
              <a:latin typeface="Arial"/>
            </a:endParaRPr>
          </a:p>
        </p:txBody>
      </p:sp>
    </p:spTree>
    <p:extLst>
      <p:ext uri="{BB962C8B-B14F-4D97-AF65-F5344CB8AC3E}">
        <p14:creationId xmlns:p14="http://schemas.microsoft.com/office/powerpoint/2010/main" val="1649869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BC0812-EE07-4AA4-A641-505F2121B95C}" type="datetimeFigureOut">
              <a:rPr lang="en-IN" smtClean="0"/>
              <a:t>14-04-2025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1A354D9-AD3D-49DF-B39C-F6F2D1189880}" type="slidenum">
              <a:rPr lang="en-IN" smtClean="0"/>
              <a:t>‹#›</a:t>
            </a:fld>
            <a:endParaRPr lang="en-IN" dirty="0"/>
          </a:p>
        </p:txBody>
      </p:sp>
    </p:spTree>
    <p:extLst>
      <p:ext uri="{BB962C8B-B14F-4D97-AF65-F5344CB8AC3E}">
        <p14:creationId xmlns:p14="http://schemas.microsoft.com/office/powerpoint/2010/main" val="1423719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5" y="4013201"/>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BC0812-EE07-4AA4-A641-505F2121B95C}" type="datetimeFigureOut">
              <a:rPr lang="en-IN" smtClean="0"/>
              <a:t>14-04-2025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1A354D9-AD3D-49DF-B39C-F6F2D1189880}"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7"/>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066876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2"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5" y="4013201"/>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BC0812-EE07-4AA4-A641-505F2121B95C}" type="datetimeFigureOut">
              <a:rPr lang="en-IN" smtClean="0"/>
              <a:t>14-04-2025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1A354D9-AD3D-49DF-B39C-F6F2D1189880}" type="slidenum">
              <a:rPr lang="en-IN" smtClean="0"/>
              <a:t>‹#›</a:t>
            </a:fld>
            <a:endParaRPr lang="en-IN" dirty="0"/>
          </a:p>
        </p:txBody>
      </p:sp>
    </p:spTree>
    <p:extLst>
      <p:ext uri="{BB962C8B-B14F-4D97-AF65-F5344CB8AC3E}">
        <p14:creationId xmlns:p14="http://schemas.microsoft.com/office/powerpoint/2010/main" val="1967529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BC0812-EE07-4AA4-A641-505F2121B95C}" type="datetimeFigureOut">
              <a:rPr lang="en-IN" smtClean="0"/>
              <a:t>14-04-2025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1A354D9-AD3D-49DF-B39C-F6F2D1189880}" type="slidenum">
              <a:rPr lang="en-IN" smtClean="0"/>
              <a:t>‹#›</a:t>
            </a:fld>
            <a:endParaRPr lang="en-IN" dirty="0"/>
          </a:p>
        </p:txBody>
      </p:sp>
    </p:spTree>
    <p:extLst>
      <p:ext uri="{BB962C8B-B14F-4D97-AF65-F5344CB8AC3E}">
        <p14:creationId xmlns:p14="http://schemas.microsoft.com/office/powerpoint/2010/main" val="35389778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6" y="609600"/>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1"/>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BC0812-EE07-4AA4-A641-505F2121B95C}" type="datetimeFigureOut">
              <a:rPr lang="en-IN" smtClean="0"/>
              <a:t>14-04-2025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1A354D9-AD3D-49DF-B39C-F6F2D1189880}" type="slidenum">
              <a:rPr lang="en-IN" smtClean="0"/>
              <a:t>‹#›</a:t>
            </a:fld>
            <a:endParaRPr lang="en-IN" dirty="0"/>
          </a:p>
        </p:txBody>
      </p:sp>
    </p:spTree>
    <p:extLst>
      <p:ext uri="{BB962C8B-B14F-4D97-AF65-F5344CB8AC3E}">
        <p14:creationId xmlns:p14="http://schemas.microsoft.com/office/powerpoint/2010/main" val="3975858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BC0812-EE07-4AA4-A641-505F2121B95C}" type="datetimeFigureOut">
              <a:rPr lang="en-IN" smtClean="0"/>
              <a:t>14-04-2025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1A354D9-AD3D-49DF-B39C-F6F2D1189880}" type="slidenum">
              <a:rPr lang="en-IN" smtClean="0"/>
              <a:t>‹#›</a:t>
            </a:fld>
            <a:endParaRPr lang="en-IN" dirty="0"/>
          </a:p>
        </p:txBody>
      </p:sp>
    </p:spTree>
    <p:extLst>
      <p:ext uri="{BB962C8B-B14F-4D97-AF65-F5344CB8AC3E}">
        <p14:creationId xmlns:p14="http://schemas.microsoft.com/office/powerpoint/2010/main" val="1824971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9"/>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BC0812-EE07-4AA4-A641-505F2121B95C}" type="datetimeFigureOut">
              <a:rPr lang="en-IN" smtClean="0"/>
              <a:t>14-04-2025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1A354D9-AD3D-49DF-B39C-F6F2D1189880}" type="slidenum">
              <a:rPr lang="en-IN" smtClean="0"/>
              <a:t>‹#›</a:t>
            </a:fld>
            <a:endParaRPr lang="en-IN" dirty="0"/>
          </a:p>
        </p:txBody>
      </p:sp>
    </p:spTree>
    <p:extLst>
      <p:ext uri="{BB962C8B-B14F-4D97-AF65-F5344CB8AC3E}">
        <p14:creationId xmlns:p14="http://schemas.microsoft.com/office/powerpoint/2010/main" val="4157504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7"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91"/>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BC0812-EE07-4AA4-A641-505F2121B95C}" type="datetimeFigureOut">
              <a:rPr lang="en-IN" smtClean="0"/>
              <a:t>14-04-2025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1A354D9-AD3D-49DF-B39C-F6F2D1189880}" type="slidenum">
              <a:rPr lang="en-IN" smtClean="0"/>
              <a:t>‹#›</a:t>
            </a:fld>
            <a:endParaRPr lang="en-IN" dirty="0"/>
          </a:p>
        </p:txBody>
      </p:sp>
    </p:spTree>
    <p:extLst>
      <p:ext uri="{BB962C8B-B14F-4D97-AF65-F5344CB8AC3E}">
        <p14:creationId xmlns:p14="http://schemas.microsoft.com/office/powerpoint/2010/main" val="2093816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8"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8"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7"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BC0812-EE07-4AA4-A641-505F2121B95C}" type="datetimeFigureOut">
              <a:rPr lang="en-IN" smtClean="0"/>
              <a:t>14-04-2025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1A354D9-AD3D-49DF-B39C-F6F2D1189880}" type="slidenum">
              <a:rPr lang="en-IN" smtClean="0"/>
              <a:t>‹#›</a:t>
            </a:fld>
            <a:endParaRPr lang="en-IN" dirty="0"/>
          </a:p>
        </p:txBody>
      </p:sp>
    </p:spTree>
    <p:extLst>
      <p:ext uri="{BB962C8B-B14F-4D97-AF65-F5344CB8AC3E}">
        <p14:creationId xmlns:p14="http://schemas.microsoft.com/office/powerpoint/2010/main" val="1069530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BC0812-EE07-4AA4-A641-505F2121B95C}" type="datetimeFigureOut">
              <a:rPr lang="en-IN" smtClean="0"/>
              <a:t>14-04-2025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1A354D9-AD3D-49DF-B39C-F6F2D1189880}" type="slidenum">
              <a:rPr lang="en-IN" smtClean="0"/>
              <a:t>‹#›</a:t>
            </a:fld>
            <a:endParaRPr lang="en-IN" dirty="0"/>
          </a:p>
        </p:txBody>
      </p:sp>
    </p:spTree>
    <p:extLst>
      <p:ext uri="{BB962C8B-B14F-4D97-AF65-F5344CB8AC3E}">
        <p14:creationId xmlns:p14="http://schemas.microsoft.com/office/powerpoint/2010/main" val="3244422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BC0812-EE07-4AA4-A641-505F2121B95C}" type="datetimeFigureOut">
              <a:rPr lang="en-IN" smtClean="0"/>
              <a:t>14-04-2025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1A354D9-AD3D-49DF-B39C-F6F2D1189880}" type="slidenum">
              <a:rPr lang="en-IN" smtClean="0"/>
              <a:t>‹#›</a:t>
            </a:fld>
            <a:endParaRPr lang="en-IN" dirty="0"/>
          </a:p>
        </p:txBody>
      </p:sp>
    </p:spTree>
    <p:extLst>
      <p:ext uri="{BB962C8B-B14F-4D97-AF65-F5344CB8AC3E}">
        <p14:creationId xmlns:p14="http://schemas.microsoft.com/office/powerpoint/2010/main" val="3833488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2" y="514926"/>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70"/>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BC0812-EE07-4AA4-A641-505F2121B95C}" type="datetimeFigureOut">
              <a:rPr lang="en-IN" smtClean="0"/>
              <a:t>14-04-2025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1A354D9-AD3D-49DF-B39C-F6F2D1189880}" type="slidenum">
              <a:rPr lang="en-IN" smtClean="0"/>
              <a:t>‹#›</a:t>
            </a:fld>
            <a:endParaRPr lang="en-IN" dirty="0"/>
          </a:p>
        </p:txBody>
      </p:sp>
    </p:spTree>
    <p:extLst>
      <p:ext uri="{BB962C8B-B14F-4D97-AF65-F5344CB8AC3E}">
        <p14:creationId xmlns:p14="http://schemas.microsoft.com/office/powerpoint/2010/main" val="1684229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7"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7"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DBC0812-EE07-4AA4-A641-505F2121B95C}" type="datetimeFigureOut">
              <a:rPr lang="en-IN" smtClean="0"/>
              <a:t>14-04-2025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1A354D9-AD3D-49DF-B39C-F6F2D1189880}" type="slidenum">
              <a:rPr lang="en-IN" smtClean="0"/>
              <a:t>‹#›</a:t>
            </a:fld>
            <a:endParaRPr lang="en-IN" dirty="0"/>
          </a:p>
        </p:txBody>
      </p:sp>
    </p:spTree>
    <p:extLst>
      <p:ext uri="{BB962C8B-B14F-4D97-AF65-F5344CB8AC3E}">
        <p14:creationId xmlns:p14="http://schemas.microsoft.com/office/powerpoint/2010/main" val="4108777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6"/>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91"/>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4"/>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DBC0812-EE07-4AA4-A641-505F2121B95C}" type="datetimeFigureOut">
              <a:rPr lang="en-IN" smtClean="0"/>
              <a:t>14-04-2025</a:t>
            </a:fld>
            <a:endParaRPr lang="en-IN" dirty="0"/>
          </a:p>
        </p:txBody>
      </p:sp>
      <p:sp>
        <p:nvSpPr>
          <p:cNvPr id="5" name="Footer Placeholder 4"/>
          <p:cNvSpPr>
            <a:spLocks noGrp="1"/>
          </p:cNvSpPr>
          <p:nvPr>
            <p:ph type="ftr" sz="quarter" idx="3"/>
          </p:nvPr>
        </p:nvSpPr>
        <p:spPr>
          <a:xfrm>
            <a:off x="677334" y="6041364"/>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5" y="6041364"/>
            <a:ext cx="683339" cy="365125"/>
          </a:xfrm>
          <a:prstGeom prst="rect">
            <a:avLst/>
          </a:prstGeom>
        </p:spPr>
        <p:txBody>
          <a:bodyPr vert="horz" lIns="91440" tIns="45720" rIns="91440" bIns="45720" rtlCol="0" anchor="ctr"/>
          <a:lstStyle>
            <a:lvl1pPr algn="r">
              <a:defRPr sz="900">
                <a:solidFill>
                  <a:schemeClr val="accent1"/>
                </a:solidFill>
              </a:defRPr>
            </a:lvl1pPr>
          </a:lstStyle>
          <a:p>
            <a:fld id="{A1A354D9-AD3D-49DF-B39C-F6F2D1189880}" type="slidenum">
              <a:rPr lang="en-IN" smtClean="0"/>
              <a:t>‹#›</a:t>
            </a:fld>
            <a:endParaRPr lang="en-IN" dirty="0"/>
          </a:p>
        </p:txBody>
      </p:sp>
    </p:spTree>
    <p:extLst>
      <p:ext uri="{BB962C8B-B14F-4D97-AF65-F5344CB8AC3E}">
        <p14:creationId xmlns:p14="http://schemas.microsoft.com/office/powerpoint/2010/main" val="357846162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microsoft.com/office/2014/relationships/chartEx" Target="../charts/chartEx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7.xml"/><Relationship Id="rId4" Type="http://schemas.openxmlformats.org/officeDocument/2006/relationships/chart" Target="../charts/char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www.linkedin.com/in/ayush-lekhi-148569239/" TargetMode="Externa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hyperlink" Target="https://github.com/AyushLekhi12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C544B1-9314-6F70-168C-B4A8C48B3F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55384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F958263-1EF4-8DC8-9890-A94D1A0B28E5}"/>
              </a:ext>
            </a:extLst>
          </p:cNvPr>
          <p:cNvGrpSpPr/>
          <p:nvPr/>
        </p:nvGrpSpPr>
        <p:grpSpPr>
          <a:xfrm>
            <a:off x="2428240" y="2266559"/>
            <a:ext cx="6278880" cy="3876040"/>
            <a:chOff x="-1097280" y="2148840"/>
            <a:chExt cx="6278880" cy="3876040"/>
          </a:xfrm>
        </p:grpSpPr>
        <mc:AlternateContent xmlns:mc="http://schemas.openxmlformats.org/markup-compatibility/2006">
          <mc:Choice xmlns:cx4="http://schemas.microsoft.com/office/drawing/2016/5/10/chartex" Requires="cx4">
            <p:graphicFrame>
              <p:nvGraphicFramePr>
                <p:cNvPr id="3" name="Chart 2">
                  <a:extLst>
                    <a:ext uri="{FF2B5EF4-FFF2-40B4-BE49-F238E27FC236}">
                      <a16:creationId xmlns:a16="http://schemas.microsoft.com/office/drawing/2014/main" id="{F2D63CCC-0C3A-C48B-3F64-CCDE289EAD0A}"/>
                    </a:ext>
                  </a:extLst>
                </p:cNvPr>
                <p:cNvGraphicFramePr/>
                <p:nvPr>
                  <p:extLst>
                    <p:ext uri="{D42A27DB-BD31-4B8C-83A1-F6EECF244321}">
                      <p14:modId xmlns:p14="http://schemas.microsoft.com/office/powerpoint/2010/main" val="1967259911"/>
                    </p:ext>
                  </p:extLst>
                </p:nvPr>
              </p:nvGraphicFramePr>
              <p:xfrm>
                <a:off x="-1097280" y="2148840"/>
                <a:ext cx="6278880" cy="3876040"/>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3" name="Chart 2">
                  <a:extLst>
                    <a:ext uri="{FF2B5EF4-FFF2-40B4-BE49-F238E27FC236}">
                      <a16:creationId xmlns:a16="http://schemas.microsoft.com/office/drawing/2014/main" id="{F2D63CCC-0C3A-C48B-3F64-CCDE289EAD0A}"/>
                    </a:ext>
                  </a:extLst>
                </p:cNvPr>
                <p:cNvPicPr>
                  <a:picLocks noGrp="1" noRot="1" noChangeAspect="1" noMove="1" noResize="1" noEditPoints="1" noAdjustHandles="1" noChangeArrowheads="1" noChangeShapeType="1"/>
                </p:cNvPicPr>
                <p:nvPr/>
              </p:nvPicPr>
              <p:blipFill>
                <a:blip r:embed="rId3"/>
                <a:stretch>
                  <a:fillRect/>
                </a:stretch>
              </p:blipFill>
              <p:spPr>
                <a:xfrm>
                  <a:off x="2428240" y="2266559"/>
                  <a:ext cx="6278880" cy="3876040"/>
                </a:xfrm>
                <a:prstGeom prst="rect">
                  <a:avLst/>
                </a:prstGeom>
              </p:spPr>
            </p:pic>
          </mc:Fallback>
        </mc:AlternateContent>
        <p:cxnSp>
          <p:nvCxnSpPr>
            <p:cNvPr id="9" name="Straight Arrow Connector 8">
              <a:extLst>
                <a:ext uri="{FF2B5EF4-FFF2-40B4-BE49-F238E27FC236}">
                  <a16:creationId xmlns:a16="http://schemas.microsoft.com/office/drawing/2014/main" id="{37412495-8141-7F49-71F0-B56614F73B6A}"/>
                </a:ext>
              </a:extLst>
            </p:cNvPr>
            <p:cNvCxnSpPr>
              <a:cxnSpLocks/>
            </p:cNvCxnSpPr>
            <p:nvPr/>
          </p:nvCxnSpPr>
          <p:spPr>
            <a:xfrm flipV="1">
              <a:off x="4439920" y="2621280"/>
              <a:ext cx="0" cy="528320"/>
            </a:xfrm>
            <a:prstGeom prst="straightConnector1">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grpSp>
      <p:sp>
        <p:nvSpPr>
          <p:cNvPr id="13" name="TextBox 12">
            <a:extLst>
              <a:ext uri="{FF2B5EF4-FFF2-40B4-BE49-F238E27FC236}">
                <a16:creationId xmlns:a16="http://schemas.microsoft.com/office/drawing/2014/main" id="{6A6C441E-9E3D-6DCA-285B-802E32CF0FE4}"/>
              </a:ext>
            </a:extLst>
          </p:cNvPr>
          <p:cNvSpPr txBox="1"/>
          <p:nvPr/>
        </p:nvSpPr>
        <p:spPr>
          <a:xfrm>
            <a:off x="474408" y="145130"/>
            <a:ext cx="1700979" cy="461665"/>
          </a:xfrm>
          <a:prstGeom prst="rect">
            <a:avLst/>
          </a:prstGeom>
          <a:noFill/>
        </p:spPr>
        <p:txBody>
          <a:bodyPr wrap="square" rtlCol="0">
            <a:spAutoFit/>
          </a:bodyPr>
          <a:lstStyle/>
          <a:p>
            <a:r>
              <a:rPr lang="en-US" sz="2400" dirty="0">
                <a:solidFill>
                  <a:srgbClr val="C00000"/>
                </a:solidFill>
              </a:rPr>
              <a:t>Insight:</a:t>
            </a:r>
            <a:endParaRPr lang="en-IN" sz="2400" dirty="0">
              <a:solidFill>
                <a:srgbClr val="C00000"/>
              </a:solidFill>
            </a:endParaRPr>
          </a:p>
        </p:txBody>
      </p:sp>
      <p:sp>
        <p:nvSpPr>
          <p:cNvPr id="14" name="TextBox 13">
            <a:extLst>
              <a:ext uri="{FF2B5EF4-FFF2-40B4-BE49-F238E27FC236}">
                <a16:creationId xmlns:a16="http://schemas.microsoft.com/office/drawing/2014/main" id="{E8A6808A-4588-1753-5236-9A111B04A45A}"/>
              </a:ext>
            </a:extLst>
          </p:cNvPr>
          <p:cNvSpPr txBox="1"/>
          <p:nvPr/>
        </p:nvSpPr>
        <p:spPr>
          <a:xfrm>
            <a:off x="287595" y="715401"/>
            <a:ext cx="11363635" cy="369332"/>
          </a:xfrm>
          <a:prstGeom prst="rect">
            <a:avLst/>
          </a:prstGeom>
          <a:noFill/>
        </p:spPr>
        <p:txBody>
          <a:bodyPr wrap="square">
            <a:spAutoFit/>
          </a:bodyPr>
          <a:lstStyle/>
          <a:p>
            <a:r>
              <a:rPr lang="en-US" dirty="0">
                <a:latin typeface="Arial" panose="020B0604020202020204" pitchFamily="34" charset="0"/>
              </a:rPr>
              <a:t>The number of unique products increased by </a:t>
            </a:r>
            <a:r>
              <a:rPr lang="en-US" b="1" dirty="0">
                <a:latin typeface="Arial" panose="020B0604020202020204" pitchFamily="34" charset="0"/>
              </a:rPr>
              <a:t>36.33%</a:t>
            </a:r>
            <a:r>
              <a:rPr lang="en-US" dirty="0">
                <a:latin typeface="Arial" panose="020B0604020202020204" pitchFamily="34" charset="0"/>
              </a:rPr>
              <a:t> in 2021 as compared to 2020</a:t>
            </a:r>
            <a:endParaRPr lang="en-IN" dirty="0"/>
          </a:p>
        </p:txBody>
      </p:sp>
      <p:sp>
        <p:nvSpPr>
          <p:cNvPr id="15" name="TextBox 14">
            <a:extLst>
              <a:ext uri="{FF2B5EF4-FFF2-40B4-BE49-F238E27FC236}">
                <a16:creationId xmlns:a16="http://schemas.microsoft.com/office/drawing/2014/main" id="{B5E79340-76C3-D439-A923-79A015C829B9}"/>
              </a:ext>
            </a:extLst>
          </p:cNvPr>
          <p:cNvSpPr txBox="1"/>
          <p:nvPr/>
        </p:nvSpPr>
        <p:spPr>
          <a:xfrm>
            <a:off x="474408" y="1444813"/>
            <a:ext cx="2146872" cy="461665"/>
          </a:xfrm>
          <a:prstGeom prst="rect">
            <a:avLst/>
          </a:prstGeom>
          <a:noFill/>
        </p:spPr>
        <p:txBody>
          <a:bodyPr wrap="square" rtlCol="0">
            <a:spAutoFit/>
          </a:bodyPr>
          <a:lstStyle/>
          <a:p>
            <a:r>
              <a:rPr lang="en-US" sz="2400" dirty="0">
                <a:solidFill>
                  <a:srgbClr val="C00000"/>
                </a:solidFill>
              </a:rPr>
              <a:t>Visualization:</a:t>
            </a:r>
            <a:endParaRPr lang="en-IN" sz="2400" dirty="0">
              <a:solidFill>
                <a:srgbClr val="C00000"/>
              </a:solidFill>
            </a:endParaRPr>
          </a:p>
        </p:txBody>
      </p:sp>
    </p:spTree>
    <p:extLst>
      <p:ext uri="{BB962C8B-B14F-4D97-AF65-F5344CB8AC3E}">
        <p14:creationId xmlns:p14="http://schemas.microsoft.com/office/powerpoint/2010/main" val="421150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CB0699-9A88-8D41-BE35-C5529AF50873}"/>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43CC84CC-EB70-C06F-016A-B5919E0975B1}"/>
              </a:ext>
            </a:extLst>
          </p:cNvPr>
          <p:cNvSpPr txBox="1"/>
          <p:nvPr/>
        </p:nvSpPr>
        <p:spPr>
          <a:xfrm>
            <a:off x="474408" y="145130"/>
            <a:ext cx="1700979" cy="461665"/>
          </a:xfrm>
          <a:prstGeom prst="rect">
            <a:avLst/>
          </a:prstGeom>
          <a:noFill/>
        </p:spPr>
        <p:txBody>
          <a:bodyPr wrap="square" rtlCol="0">
            <a:spAutoFit/>
          </a:bodyPr>
          <a:lstStyle/>
          <a:p>
            <a:r>
              <a:rPr lang="en-US" sz="2400" dirty="0">
                <a:solidFill>
                  <a:srgbClr val="C00000"/>
                </a:solidFill>
              </a:rPr>
              <a:t>Request 3:</a:t>
            </a:r>
            <a:endParaRPr lang="en-IN" sz="2400" dirty="0">
              <a:solidFill>
                <a:srgbClr val="C00000"/>
              </a:solidFill>
            </a:endParaRPr>
          </a:p>
        </p:txBody>
      </p:sp>
      <p:sp>
        <p:nvSpPr>
          <p:cNvPr id="5" name="TextBox 4">
            <a:extLst>
              <a:ext uri="{FF2B5EF4-FFF2-40B4-BE49-F238E27FC236}">
                <a16:creationId xmlns:a16="http://schemas.microsoft.com/office/drawing/2014/main" id="{C6E7223F-A7C3-AD87-BC33-5C8C701910DC}"/>
              </a:ext>
            </a:extLst>
          </p:cNvPr>
          <p:cNvSpPr txBox="1"/>
          <p:nvPr/>
        </p:nvSpPr>
        <p:spPr>
          <a:xfrm>
            <a:off x="287595" y="715401"/>
            <a:ext cx="11825751" cy="1200329"/>
          </a:xfrm>
          <a:prstGeom prst="rect">
            <a:avLst/>
          </a:prstGeom>
          <a:noFill/>
        </p:spPr>
        <p:txBody>
          <a:bodyPr wrap="square">
            <a:spAutoFit/>
          </a:bodyPr>
          <a:lstStyle/>
          <a:p>
            <a:r>
              <a:rPr lang="en-US" dirty="0">
                <a:latin typeface="Arial" panose="020B0604020202020204" pitchFamily="34" charset="0"/>
              </a:rPr>
              <a:t>Provide a report with all the unique product counts for each segment and sort them in descending order of product counts. The final output contains 2 fields, </a:t>
            </a:r>
          </a:p>
          <a:p>
            <a:r>
              <a:rPr lang="en-US" dirty="0">
                <a:latin typeface="Arial" panose="020B0604020202020204" pitchFamily="34" charset="0"/>
              </a:rPr>
              <a:t>					segment </a:t>
            </a:r>
          </a:p>
          <a:p>
            <a:r>
              <a:rPr lang="en-US" dirty="0">
                <a:latin typeface="Arial" panose="020B0604020202020204" pitchFamily="34" charset="0"/>
              </a:rPr>
              <a:t>					product_count </a:t>
            </a:r>
            <a:endParaRPr lang="en-IN" dirty="0"/>
          </a:p>
        </p:txBody>
      </p:sp>
      <p:sp>
        <p:nvSpPr>
          <p:cNvPr id="8" name="TextBox 7">
            <a:extLst>
              <a:ext uri="{FF2B5EF4-FFF2-40B4-BE49-F238E27FC236}">
                <a16:creationId xmlns:a16="http://schemas.microsoft.com/office/drawing/2014/main" id="{3ACFE161-2A70-CB37-CC03-30F0AE74B1E3}"/>
              </a:ext>
            </a:extLst>
          </p:cNvPr>
          <p:cNvSpPr txBox="1"/>
          <p:nvPr/>
        </p:nvSpPr>
        <p:spPr>
          <a:xfrm>
            <a:off x="474408" y="2204988"/>
            <a:ext cx="1700979" cy="461665"/>
          </a:xfrm>
          <a:prstGeom prst="rect">
            <a:avLst/>
          </a:prstGeom>
          <a:noFill/>
        </p:spPr>
        <p:txBody>
          <a:bodyPr wrap="square" rtlCol="0">
            <a:spAutoFit/>
          </a:bodyPr>
          <a:lstStyle/>
          <a:p>
            <a:r>
              <a:rPr lang="en-US" sz="2400" dirty="0"/>
              <a:t>SQL Query:</a:t>
            </a:r>
            <a:endParaRPr lang="en-IN" sz="2400" dirty="0"/>
          </a:p>
        </p:txBody>
      </p:sp>
      <p:sp>
        <p:nvSpPr>
          <p:cNvPr id="15" name="TextBox 14">
            <a:extLst>
              <a:ext uri="{FF2B5EF4-FFF2-40B4-BE49-F238E27FC236}">
                <a16:creationId xmlns:a16="http://schemas.microsoft.com/office/drawing/2014/main" id="{D1A31F51-CBDE-2741-9C53-13BDC19573C3}"/>
              </a:ext>
            </a:extLst>
          </p:cNvPr>
          <p:cNvSpPr txBox="1"/>
          <p:nvPr/>
        </p:nvSpPr>
        <p:spPr>
          <a:xfrm>
            <a:off x="474408" y="4314439"/>
            <a:ext cx="1700979" cy="461665"/>
          </a:xfrm>
          <a:prstGeom prst="rect">
            <a:avLst/>
          </a:prstGeom>
          <a:noFill/>
        </p:spPr>
        <p:txBody>
          <a:bodyPr wrap="square" rtlCol="0">
            <a:spAutoFit/>
          </a:bodyPr>
          <a:lstStyle/>
          <a:p>
            <a:r>
              <a:rPr lang="en-US" sz="2400" dirty="0"/>
              <a:t>Output:</a:t>
            </a:r>
            <a:endParaRPr lang="en-IN" sz="2400" dirty="0"/>
          </a:p>
        </p:txBody>
      </p:sp>
      <p:pic>
        <p:nvPicPr>
          <p:cNvPr id="3" name="Picture 2">
            <a:extLst>
              <a:ext uri="{FF2B5EF4-FFF2-40B4-BE49-F238E27FC236}">
                <a16:creationId xmlns:a16="http://schemas.microsoft.com/office/drawing/2014/main" id="{0270626B-ABC8-8E17-D2CB-FC706E4E3C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2288" y="2832244"/>
            <a:ext cx="5342555" cy="1130156"/>
          </a:xfrm>
          <a:prstGeom prst="rect">
            <a:avLst/>
          </a:prstGeom>
        </p:spPr>
      </p:pic>
      <p:pic>
        <p:nvPicPr>
          <p:cNvPr id="6" name="Picture 5">
            <a:extLst>
              <a:ext uri="{FF2B5EF4-FFF2-40B4-BE49-F238E27FC236}">
                <a16:creationId xmlns:a16="http://schemas.microsoft.com/office/drawing/2014/main" id="{BFF2505A-0604-C076-AE60-1BCEFDD050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5708" y="4743805"/>
            <a:ext cx="2546231" cy="2114199"/>
          </a:xfrm>
          <a:prstGeom prst="rect">
            <a:avLst/>
          </a:prstGeom>
        </p:spPr>
      </p:pic>
    </p:spTree>
    <p:extLst>
      <p:ext uri="{BB962C8B-B14F-4D97-AF65-F5344CB8AC3E}">
        <p14:creationId xmlns:p14="http://schemas.microsoft.com/office/powerpoint/2010/main" val="1444642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10A3A08E-BF8D-79DA-2B43-B6B201D7481A}"/>
              </a:ext>
            </a:extLst>
          </p:cNvPr>
          <p:cNvGraphicFramePr>
            <a:graphicFrameLocks/>
          </p:cNvGraphicFramePr>
          <p:nvPr>
            <p:extLst>
              <p:ext uri="{D42A27DB-BD31-4B8C-83A1-F6EECF244321}">
                <p14:modId xmlns:p14="http://schemas.microsoft.com/office/powerpoint/2010/main" val="2795619516"/>
              </p:ext>
            </p:extLst>
          </p:nvPr>
        </p:nvGraphicFramePr>
        <p:xfrm>
          <a:off x="2831690" y="2716160"/>
          <a:ext cx="5840362" cy="321269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6C444CAC-3C3D-388F-413D-408357153F5D}"/>
              </a:ext>
            </a:extLst>
          </p:cNvPr>
          <p:cNvSpPr txBox="1"/>
          <p:nvPr/>
        </p:nvSpPr>
        <p:spPr>
          <a:xfrm>
            <a:off x="474408" y="145130"/>
            <a:ext cx="1700979" cy="461665"/>
          </a:xfrm>
          <a:prstGeom prst="rect">
            <a:avLst/>
          </a:prstGeom>
          <a:noFill/>
        </p:spPr>
        <p:txBody>
          <a:bodyPr wrap="square" rtlCol="0">
            <a:spAutoFit/>
          </a:bodyPr>
          <a:lstStyle/>
          <a:p>
            <a:r>
              <a:rPr lang="en-US" sz="2400" dirty="0">
                <a:solidFill>
                  <a:srgbClr val="C00000"/>
                </a:solidFill>
              </a:rPr>
              <a:t>Insight:</a:t>
            </a:r>
            <a:endParaRPr lang="en-IN" sz="2400" dirty="0">
              <a:solidFill>
                <a:srgbClr val="C00000"/>
              </a:solidFill>
            </a:endParaRPr>
          </a:p>
        </p:txBody>
      </p:sp>
      <p:sp>
        <p:nvSpPr>
          <p:cNvPr id="6" name="TextBox 5">
            <a:extLst>
              <a:ext uri="{FF2B5EF4-FFF2-40B4-BE49-F238E27FC236}">
                <a16:creationId xmlns:a16="http://schemas.microsoft.com/office/drawing/2014/main" id="{FF118C06-2389-82AE-A25B-276408F5CFFE}"/>
              </a:ext>
            </a:extLst>
          </p:cNvPr>
          <p:cNvSpPr txBox="1"/>
          <p:nvPr/>
        </p:nvSpPr>
        <p:spPr>
          <a:xfrm>
            <a:off x="287595" y="715401"/>
            <a:ext cx="11363635" cy="646331"/>
          </a:xfrm>
          <a:prstGeom prst="rect">
            <a:avLst/>
          </a:prstGeom>
          <a:noFill/>
        </p:spPr>
        <p:txBody>
          <a:bodyPr wrap="square">
            <a:spAutoFit/>
          </a:bodyPr>
          <a:lstStyle/>
          <a:p>
            <a:r>
              <a:rPr lang="en-US" dirty="0">
                <a:latin typeface="Arial" panose="020B0604020202020204" pitchFamily="34" charset="0"/>
              </a:rPr>
              <a:t>The highest number of unique products is in </a:t>
            </a:r>
            <a:r>
              <a:rPr lang="en-US" b="1" dirty="0">
                <a:latin typeface="Arial" panose="020B0604020202020204" pitchFamily="34" charset="0"/>
              </a:rPr>
              <a:t>Notebook</a:t>
            </a:r>
            <a:r>
              <a:rPr lang="en-US" dirty="0">
                <a:latin typeface="Arial" panose="020B0604020202020204" pitchFamily="34" charset="0"/>
              </a:rPr>
              <a:t> segment which is </a:t>
            </a:r>
            <a:r>
              <a:rPr lang="en-US" b="1" dirty="0">
                <a:latin typeface="Arial" panose="020B0604020202020204" pitchFamily="34" charset="0"/>
              </a:rPr>
              <a:t>129</a:t>
            </a:r>
            <a:r>
              <a:rPr lang="en-US" dirty="0">
                <a:latin typeface="Arial" panose="020B0604020202020204" pitchFamily="34" charset="0"/>
              </a:rPr>
              <a:t> and the least number of products is in </a:t>
            </a:r>
            <a:r>
              <a:rPr lang="en-US" b="1" dirty="0">
                <a:latin typeface="Arial" panose="020B0604020202020204" pitchFamily="34" charset="0"/>
              </a:rPr>
              <a:t>Networking</a:t>
            </a:r>
            <a:r>
              <a:rPr lang="en-US" dirty="0">
                <a:latin typeface="Arial" panose="020B0604020202020204" pitchFamily="34" charset="0"/>
              </a:rPr>
              <a:t> which is </a:t>
            </a:r>
            <a:r>
              <a:rPr lang="en-US" b="1" dirty="0">
                <a:latin typeface="Arial" panose="020B0604020202020204" pitchFamily="34" charset="0"/>
              </a:rPr>
              <a:t>9</a:t>
            </a:r>
            <a:r>
              <a:rPr lang="en-US" dirty="0">
                <a:latin typeface="Arial" panose="020B0604020202020204" pitchFamily="34" charset="0"/>
              </a:rPr>
              <a:t>.</a:t>
            </a:r>
            <a:endParaRPr lang="en-IN" dirty="0"/>
          </a:p>
        </p:txBody>
      </p:sp>
      <p:sp>
        <p:nvSpPr>
          <p:cNvPr id="7" name="TextBox 6">
            <a:extLst>
              <a:ext uri="{FF2B5EF4-FFF2-40B4-BE49-F238E27FC236}">
                <a16:creationId xmlns:a16="http://schemas.microsoft.com/office/drawing/2014/main" id="{B81C9D82-0D91-28AB-AC88-296959D82FBC}"/>
              </a:ext>
            </a:extLst>
          </p:cNvPr>
          <p:cNvSpPr txBox="1"/>
          <p:nvPr/>
        </p:nvSpPr>
        <p:spPr>
          <a:xfrm>
            <a:off x="474408" y="1892650"/>
            <a:ext cx="2106232" cy="461665"/>
          </a:xfrm>
          <a:prstGeom prst="rect">
            <a:avLst/>
          </a:prstGeom>
          <a:noFill/>
        </p:spPr>
        <p:txBody>
          <a:bodyPr wrap="square" rtlCol="0">
            <a:spAutoFit/>
          </a:bodyPr>
          <a:lstStyle/>
          <a:p>
            <a:r>
              <a:rPr lang="en-US" sz="2400" dirty="0">
                <a:solidFill>
                  <a:srgbClr val="C00000"/>
                </a:solidFill>
              </a:rPr>
              <a:t>Visualization:</a:t>
            </a:r>
            <a:endParaRPr lang="en-IN" sz="2400" dirty="0">
              <a:solidFill>
                <a:srgbClr val="C00000"/>
              </a:solidFill>
            </a:endParaRPr>
          </a:p>
        </p:txBody>
      </p:sp>
    </p:spTree>
    <p:extLst>
      <p:ext uri="{BB962C8B-B14F-4D97-AF65-F5344CB8AC3E}">
        <p14:creationId xmlns:p14="http://schemas.microsoft.com/office/powerpoint/2010/main" val="507520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2C1D47-FE70-7B0C-5CF6-677DE110DA38}"/>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86AC05FD-3872-F747-C118-06A55F628661}"/>
              </a:ext>
            </a:extLst>
          </p:cNvPr>
          <p:cNvSpPr txBox="1"/>
          <p:nvPr/>
        </p:nvSpPr>
        <p:spPr>
          <a:xfrm>
            <a:off x="474408" y="56642"/>
            <a:ext cx="1700979" cy="461665"/>
          </a:xfrm>
          <a:prstGeom prst="rect">
            <a:avLst/>
          </a:prstGeom>
          <a:noFill/>
        </p:spPr>
        <p:txBody>
          <a:bodyPr wrap="square" rtlCol="0">
            <a:spAutoFit/>
          </a:bodyPr>
          <a:lstStyle/>
          <a:p>
            <a:r>
              <a:rPr lang="en-US" sz="2400" dirty="0">
                <a:solidFill>
                  <a:srgbClr val="C00000"/>
                </a:solidFill>
              </a:rPr>
              <a:t>Request 4:</a:t>
            </a:r>
            <a:endParaRPr lang="en-IN" sz="2400" dirty="0">
              <a:solidFill>
                <a:srgbClr val="C00000"/>
              </a:solidFill>
            </a:endParaRPr>
          </a:p>
        </p:txBody>
      </p:sp>
      <p:sp>
        <p:nvSpPr>
          <p:cNvPr id="5" name="TextBox 4">
            <a:extLst>
              <a:ext uri="{FF2B5EF4-FFF2-40B4-BE49-F238E27FC236}">
                <a16:creationId xmlns:a16="http://schemas.microsoft.com/office/drawing/2014/main" id="{766A7807-9DF2-DC53-D009-8701D49A3F09}"/>
              </a:ext>
            </a:extLst>
          </p:cNvPr>
          <p:cNvSpPr txBox="1"/>
          <p:nvPr/>
        </p:nvSpPr>
        <p:spPr>
          <a:xfrm>
            <a:off x="287595" y="558085"/>
            <a:ext cx="11825751" cy="1754326"/>
          </a:xfrm>
          <a:prstGeom prst="rect">
            <a:avLst/>
          </a:prstGeom>
          <a:noFill/>
        </p:spPr>
        <p:txBody>
          <a:bodyPr wrap="square">
            <a:spAutoFit/>
          </a:bodyPr>
          <a:lstStyle/>
          <a:p>
            <a:r>
              <a:rPr lang="en-US" dirty="0">
                <a:latin typeface="Arial" panose="020B0604020202020204" pitchFamily="34" charset="0"/>
              </a:rPr>
              <a:t>Follow-up: Which segment had the most increase in unique products in 2021 vs 2020? The final output contains these fields, </a:t>
            </a:r>
          </a:p>
          <a:p>
            <a:pPr lvl="6"/>
            <a:r>
              <a:rPr lang="en-US" dirty="0">
                <a:latin typeface="Arial" panose="020B0604020202020204" pitchFamily="34" charset="0"/>
              </a:rPr>
              <a:t>										segment </a:t>
            </a:r>
          </a:p>
          <a:p>
            <a:pPr lvl="6"/>
            <a:r>
              <a:rPr lang="en-US" dirty="0">
                <a:latin typeface="Arial" panose="020B0604020202020204" pitchFamily="34" charset="0"/>
              </a:rPr>
              <a:t>										product_count_2020 </a:t>
            </a:r>
          </a:p>
          <a:p>
            <a:pPr lvl="6"/>
            <a:r>
              <a:rPr lang="en-US" dirty="0">
                <a:latin typeface="Arial" panose="020B0604020202020204" pitchFamily="34" charset="0"/>
              </a:rPr>
              <a:t>										product_count_2021 </a:t>
            </a:r>
          </a:p>
          <a:p>
            <a:pPr lvl="6"/>
            <a:r>
              <a:rPr lang="en-US" dirty="0">
                <a:latin typeface="Arial" panose="020B0604020202020204" pitchFamily="34" charset="0"/>
              </a:rPr>
              <a:t>										difference </a:t>
            </a:r>
            <a:endParaRPr lang="en-IN" dirty="0"/>
          </a:p>
        </p:txBody>
      </p:sp>
      <p:sp>
        <p:nvSpPr>
          <p:cNvPr id="8" name="TextBox 7">
            <a:extLst>
              <a:ext uri="{FF2B5EF4-FFF2-40B4-BE49-F238E27FC236}">
                <a16:creationId xmlns:a16="http://schemas.microsoft.com/office/drawing/2014/main" id="{7CE9BE5F-A0D2-73B9-27A0-62D4EE4D2C90}"/>
              </a:ext>
            </a:extLst>
          </p:cNvPr>
          <p:cNvSpPr txBox="1"/>
          <p:nvPr/>
        </p:nvSpPr>
        <p:spPr>
          <a:xfrm>
            <a:off x="474407" y="1501613"/>
            <a:ext cx="1700979" cy="461665"/>
          </a:xfrm>
          <a:prstGeom prst="rect">
            <a:avLst/>
          </a:prstGeom>
          <a:noFill/>
        </p:spPr>
        <p:txBody>
          <a:bodyPr wrap="square" rtlCol="0">
            <a:spAutoFit/>
          </a:bodyPr>
          <a:lstStyle/>
          <a:p>
            <a:r>
              <a:rPr lang="en-US" sz="2400" dirty="0"/>
              <a:t>SQL Query:</a:t>
            </a:r>
            <a:endParaRPr lang="en-IN" sz="2400" dirty="0"/>
          </a:p>
        </p:txBody>
      </p:sp>
      <p:pic>
        <p:nvPicPr>
          <p:cNvPr id="4" name="Picture 3">
            <a:extLst>
              <a:ext uri="{FF2B5EF4-FFF2-40B4-BE49-F238E27FC236}">
                <a16:creationId xmlns:a16="http://schemas.microsoft.com/office/drawing/2014/main" id="{D4B94997-C8FD-FD80-F50D-BC06D411A6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943" y="2105934"/>
            <a:ext cx="5175437" cy="4702335"/>
          </a:xfrm>
          <a:prstGeom prst="rect">
            <a:avLst/>
          </a:prstGeom>
        </p:spPr>
      </p:pic>
      <p:pic>
        <p:nvPicPr>
          <p:cNvPr id="7" name="Picture 6">
            <a:extLst>
              <a:ext uri="{FF2B5EF4-FFF2-40B4-BE49-F238E27FC236}">
                <a16:creationId xmlns:a16="http://schemas.microsoft.com/office/drawing/2014/main" id="{9244108A-6F15-D6FB-0795-6905F2B5EC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3882" y="3973264"/>
            <a:ext cx="4867500" cy="1981063"/>
          </a:xfrm>
          <a:prstGeom prst="rect">
            <a:avLst/>
          </a:prstGeom>
        </p:spPr>
      </p:pic>
      <p:sp>
        <p:nvSpPr>
          <p:cNvPr id="9" name="TextBox 8">
            <a:extLst>
              <a:ext uri="{FF2B5EF4-FFF2-40B4-BE49-F238E27FC236}">
                <a16:creationId xmlns:a16="http://schemas.microsoft.com/office/drawing/2014/main" id="{AB0DE8B1-DEAB-849B-EF1C-D69422E3AE7C}"/>
              </a:ext>
            </a:extLst>
          </p:cNvPr>
          <p:cNvSpPr txBox="1"/>
          <p:nvPr/>
        </p:nvSpPr>
        <p:spPr>
          <a:xfrm>
            <a:off x="6553882" y="3317936"/>
            <a:ext cx="1700979" cy="461665"/>
          </a:xfrm>
          <a:prstGeom prst="rect">
            <a:avLst/>
          </a:prstGeom>
          <a:noFill/>
        </p:spPr>
        <p:txBody>
          <a:bodyPr wrap="square" rtlCol="0">
            <a:spAutoFit/>
          </a:bodyPr>
          <a:lstStyle/>
          <a:p>
            <a:r>
              <a:rPr lang="en-US" sz="2400" dirty="0"/>
              <a:t>Output:</a:t>
            </a:r>
            <a:endParaRPr lang="en-IN" sz="2400" dirty="0"/>
          </a:p>
        </p:txBody>
      </p:sp>
    </p:spTree>
    <p:extLst>
      <p:ext uri="{BB962C8B-B14F-4D97-AF65-F5344CB8AC3E}">
        <p14:creationId xmlns:p14="http://schemas.microsoft.com/office/powerpoint/2010/main" val="179286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E6DC1B6D-BDD5-71D5-2977-4EE56DBE8221}"/>
              </a:ext>
            </a:extLst>
          </p:cNvPr>
          <p:cNvGraphicFramePr>
            <a:graphicFrameLocks/>
          </p:cNvGraphicFramePr>
          <p:nvPr>
            <p:extLst>
              <p:ext uri="{D42A27DB-BD31-4B8C-83A1-F6EECF244321}">
                <p14:modId xmlns:p14="http://schemas.microsoft.com/office/powerpoint/2010/main" val="490150320"/>
              </p:ext>
            </p:extLst>
          </p:nvPr>
        </p:nvGraphicFramePr>
        <p:xfrm>
          <a:off x="2682240" y="3007360"/>
          <a:ext cx="6756400" cy="364744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47C61541-0AF9-6951-8370-3F58F618A2B4}"/>
              </a:ext>
            </a:extLst>
          </p:cNvPr>
          <p:cNvSpPr txBox="1"/>
          <p:nvPr/>
        </p:nvSpPr>
        <p:spPr>
          <a:xfrm>
            <a:off x="474408" y="145130"/>
            <a:ext cx="1700979" cy="461665"/>
          </a:xfrm>
          <a:prstGeom prst="rect">
            <a:avLst/>
          </a:prstGeom>
          <a:noFill/>
        </p:spPr>
        <p:txBody>
          <a:bodyPr wrap="square" rtlCol="0">
            <a:spAutoFit/>
          </a:bodyPr>
          <a:lstStyle/>
          <a:p>
            <a:r>
              <a:rPr lang="en-US" sz="2400" dirty="0">
                <a:solidFill>
                  <a:srgbClr val="C00000"/>
                </a:solidFill>
              </a:rPr>
              <a:t>Insight:</a:t>
            </a:r>
            <a:endParaRPr lang="en-IN" sz="2400" dirty="0">
              <a:solidFill>
                <a:srgbClr val="C00000"/>
              </a:solidFill>
            </a:endParaRPr>
          </a:p>
        </p:txBody>
      </p:sp>
      <p:sp>
        <p:nvSpPr>
          <p:cNvPr id="4" name="TextBox 3">
            <a:extLst>
              <a:ext uri="{FF2B5EF4-FFF2-40B4-BE49-F238E27FC236}">
                <a16:creationId xmlns:a16="http://schemas.microsoft.com/office/drawing/2014/main" id="{BB88250E-9D1E-9FC6-7C92-265628BEFB07}"/>
              </a:ext>
            </a:extLst>
          </p:cNvPr>
          <p:cNvSpPr txBox="1"/>
          <p:nvPr/>
        </p:nvSpPr>
        <p:spPr>
          <a:xfrm>
            <a:off x="287595" y="715401"/>
            <a:ext cx="11363635" cy="646331"/>
          </a:xfrm>
          <a:prstGeom prst="rect">
            <a:avLst/>
          </a:prstGeom>
          <a:noFill/>
        </p:spPr>
        <p:txBody>
          <a:bodyPr wrap="square">
            <a:spAutoFit/>
          </a:bodyPr>
          <a:lstStyle/>
          <a:p>
            <a:r>
              <a:rPr lang="en-US" dirty="0">
                <a:latin typeface="Arial" panose="020B0604020202020204" pitchFamily="34" charset="0"/>
              </a:rPr>
              <a:t>Although Notebook has more products in Notebook segment but Atliq introduced more number products in Accessories segment and the least in Networking.</a:t>
            </a:r>
            <a:endParaRPr lang="en-IN" dirty="0"/>
          </a:p>
        </p:txBody>
      </p:sp>
      <p:sp>
        <p:nvSpPr>
          <p:cNvPr id="5" name="TextBox 4">
            <a:extLst>
              <a:ext uri="{FF2B5EF4-FFF2-40B4-BE49-F238E27FC236}">
                <a16:creationId xmlns:a16="http://schemas.microsoft.com/office/drawing/2014/main" id="{D4AE2BCF-BD44-4218-1396-945999FCD0CA}"/>
              </a:ext>
            </a:extLst>
          </p:cNvPr>
          <p:cNvSpPr txBox="1"/>
          <p:nvPr/>
        </p:nvSpPr>
        <p:spPr>
          <a:xfrm>
            <a:off x="474407" y="1872330"/>
            <a:ext cx="2207833" cy="461665"/>
          </a:xfrm>
          <a:prstGeom prst="rect">
            <a:avLst/>
          </a:prstGeom>
          <a:noFill/>
        </p:spPr>
        <p:txBody>
          <a:bodyPr wrap="square" rtlCol="0">
            <a:spAutoFit/>
          </a:bodyPr>
          <a:lstStyle/>
          <a:p>
            <a:r>
              <a:rPr lang="en-US" sz="2400" dirty="0">
                <a:solidFill>
                  <a:srgbClr val="C00000"/>
                </a:solidFill>
              </a:rPr>
              <a:t>Visualization:</a:t>
            </a:r>
            <a:endParaRPr lang="en-IN" sz="2400" dirty="0">
              <a:solidFill>
                <a:srgbClr val="C00000"/>
              </a:solidFill>
            </a:endParaRPr>
          </a:p>
        </p:txBody>
      </p:sp>
    </p:spTree>
    <p:extLst>
      <p:ext uri="{BB962C8B-B14F-4D97-AF65-F5344CB8AC3E}">
        <p14:creationId xmlns:p14="http://schemas.microsoft.com/office/powerpoint/2010/main" val="3968209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255B0F-80C3-316A-6CD6-87B2C2DEA9B2}"/>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BB79C43B-02A0-2D0A-68B6-11800894A7B6}"/>
              </a:ext>
            </a:extLst>
          </p:cNvPr>
          <p:cNvSpPr txBox="1"/>
          <p:nvPr/>
        </p:nvSpPr>
        <p:spPr>
          <a:xfrm>
            <a:off x="474408" y="145130"/>
            <a:ext cx="1700979" cy="461665"/>
          </a:xfrm>
          <a:prstGeom prst="rect">
            <a:avLst/>
          </a:prstGeom>
          <a:noFill/>
        </p:spPr>
        <p:txBody>
          <a:bodyPr wrap="square" rtlCol="0">
            <a:spAutoFit/>
          </a:bodyPr>
          <a:lstStyle/>
          <a:p>
            <a:r>
              <a:rPr lang="en-US" sz="2400" dirty="0">
                <a:solidFill>
                  <a:srgbClr val="C00000"/>
                </a:solidFill>
              </a:rPr>
              <a:t>Request 5:</a:t>
            </a:r>
            <a:endParaRPr lang="en-IN" sz="2400" dirty="0">
              <a:solidFill>
                <a:srgbClr val="C00000"/>
              </a:solidFill>
            </a:endParaRPr>
          </a:p>
        </p:txBody>
      </p:sp>
      <p:sp>
        <p:nvSpPr>
          <p:cNvPr id="5" name="TextBox 4">
            <a:extLst>
              <a:ext uri="{FF2B5EF4-FFF2-40B4-BE49-F238E27FC236}">
                <a16:creationId xmlns:a16="http://schemas.microsoft.com/office/drawing/2014/main" id="{0FECC911-BE75-001E-F8E1-752B81E63459}"/>
              </a:ext>
            </a:extLst>
          </p:cNvPr>
          <p:cNvSpPr txBox="1"/>
          <p:nvPr/>
        </p:nvSpPr>
        <p:spPr>
          <a:xfrm>
            <a:off x="287595" y="646573"/>
            <a:ext cx="11825751" cy="1477328"/>
          </a:xfrm>
          <a:prstGeom prst="rect">
            <a:avLst/>
          </a:prstGeom>
          <a:noFill/>
        </p:spPr>
        <p:txBody>
          <a:bodyPr wrap="square">
            <a:spAutoFit/>
          </a:bodyPr>
          <a:lstStyle/>
          <a:p>
            <a:r>
              <a:rPr lang="en-US" sz="1800" b="0" i="0" u="none" strike="noStrike" baseline="0" dirty="0">
                <a:latin typeface="Arial" panose="020B0604020202020204" pitchFamily="34" charset="0"/>
              </a:rPr>
              <a:t>Get the products that have the highest and lowest manufacturing costs. The final output should contain these fields, </a:t>
            </a:r>
          </a:p>
          <a:p>
            <a:r>
              <a:rPr lang="en-US" dirty="0">
                <a:latin typeface="Arial" panose="020B0604020202020204" pitchFamily="34" charset="0"/>
              </a:rPr>
              <a:t>			</a:t>
            </a:r>
            <a:r>
              <a:rPr lang="en-US" sz="1800" b="0" i="0" u="none" strike="noStrike" baseline="0" dirty="0">
                <a:latin typeface="Arial" panose="020B0604020202020204" pitchFamily="34" charset="0"/>
              </a:rPr>
              <a:t>product_code </a:t>
            </a:r>
          </a:p>
          <a:p>
            <a:r>
              <a:rPr lang="en-US" dirty="0">
                <a:latin typeface="Arial" panose="020B0604020202020204" pitchFamily="34" charset="0"/>
              </a:rPr>
              <a:t>			</a:t>
            </a:r>
            <a:r>
              <a:rPr lang="en-US" sz="1800" b="0" i="0" u="none" strike="noStrike" baseline="0" dirty="0">
                <a:latin typeface="Arial" panose="020B0604020202020204" pitchFamily="34" charset="0"/>
              </a:rPr>
              <a:t>product </a:t>
            </a:r>
          </a:p>
          <a:p>
            <a:r>
              <a:rPr lang="en-US" dirty="0">
                <a:latin typeface="Arial" panose="020B0604020202020204" pitchFamily="34" charset="0"/>
              </a:rPr>
              <a:t>			</a:t>
            </a:r>
            <a:r>
              <a:rPr lang="en-US" sz="1800" b="0" i="0" u="none" strike="noStrike" baseline="0" dirty="0">
                <a:latin typeface="Arial" panose="020B0604020202020204" pitchFamily="34" charset="0"/>
              </a:rPr>
              <a:t>manufacturing_cost </a:t>
            </a:r>
            <a:endParaRPr lang="en-IN" dirty="0"/>
          </a:p>
        </p:txBody>
      </p:sp>
      <p:sp>
        <p:nvSpPr>
          <p:cNvPr id="8" name="TextBox 7">
            <a:extLst>
              <a:ext uri="{FF2B5EF4-FFF2-40B4-BE49-F238E27FC236}">
                <a16:creationId xmlns:a16="http://schemas.microsoft.com/office/drawing/2014/main" id="{5597CDCC-834E-781A-1274-D7A0E9757195}"/>
              </a:ext>
            </a:extLst>
          </p:cNvPr>
          <p:cNvSpPr txBox="1"/>
          <p:nvPr/>
        </p:nvSpPr>
        <p:spPr>
          <a:xfrm>
            <a:off x="474408" y="2386781"/>
            <a:ext cx="1700979" cy="461665"/>
          </a:xfrm>
          <a:prstGeom prst="rect">
            <a:avLst/>
          </a:prstGeom>
          <a:noFill/>
        </p:spPr>
        <p:txBody>
          <a:bodyPr wrap="square" rtlCol="0">
            <a:spAutoFit/>
          </a:bodyPr>
          <a:lstStyle/>
          <a:p>
            <a:r>
              <a:rPr lang="en-US" sz="2400" dirty="0"/>
              <a:t>SQL Query:</a:t>
            </a:r>
            <a:endParaRPr lang="en-IN" sz="2400" dirty="0"/>
          </a:p>
        </p:txBody>
      </p:sp>
      <p:pic>
        <p:nvPicPr>
          <p:cNvPr id="3" name="Picture 2">
            <a:extLst>
              <a:ext uri="{FF2B5EF4-FFF2-40B4-BE49-F238E27FC236}">
                <a16:creationId xmlns:a16="http://schemas.microsoft.com/office/drawing/2014/main" id="{A5CA567B-CBF5-82BE-71DA-B28B7ABD75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0017" y="3492777"/>
            <a:ext cx="4823329" cy="1477328"/>
          </a:xfrm>
          <a:prstGeom prst="rect">
            <a:avLst/>
          </a:prstGeom>
        </p:spPr>
      </p:pic>
      <p:pic>
        <p:nvPicPr>
          <p:cNvPr id="7" name="Picture 6">
            <a:extLst>
              <a:ext uri="{FF2B5EF4-FFF2-40B4-BE49-F238E27FC236}">
                <a16:creationId xmlns:a16="http://schemas.microsoft.com/office/drawing/2014/main" id="{B57B86B3-5658-A889-0A0D-24767A7213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917" y="3262120"/>
            <a:ext cx="5958934" cy="2873209"/>
          </a:xfrm>
          <a:prstGeom prst="rect">
            <a:avLst/>
          </a:prstGeom>
        </p:spPr>
      </p:pic>
      <p:sp>
        <p:nvSpPr>
          <p:cNvPr id="9" name="TextBox 8">
            <a:extLst>
              <a:ext uri="{FF2B5EF4-FFF2-40B4-BE49-F238E27FC236}">
                <a16:creationId xmlns:a16="http://schemas.microsoft.com/office/drawing/2014/main" id="{9B2E9B8B-FE8F-8DD2-D7AF-6F6423340350}"/>
              </a:ext>
            </a:extLst>
          </p:cNvPr>
          <p:cNvSpPr txBox="1"/>
          <p:nvPr/>
        </p:nvSpPr>
        <p:spPr>
          <a:xfrm>
            <a:off x="7290017" y="2374040"/>
            <a:ext cx="1700979" cy="461665"/>
          </a:xfrm>
          <a:prstGeom prst="rect">
            <a:avLst/>
          </a:prstGeom>
          <a:noFill/>
        </p:spPr>
        <p:txBody>
          <a:bodyPr wrap="square" rtlCol="0">
            <a:spAutoFit/>
          </a:bodyPr>
          <a:lstStyle/>
          <a:p>
            <a:r>
              <a:rPr lang="en-US" sz="2400" dirty="0"/>
              <a:t>Output:</a:t>
            </a:r>
            <a:endParaRPr lang="en-IN" sz="2400" dirty="0"/>
          </a:p>
        </p:txBody>
      </p:sp>
    </p:spTree>
    <p:extLst>
      <p:ext uri="{BB962C8B-B14F-4D97-AF65-F5344CB8AC3E}">
        <p14:creationId xmlns:p14="http://schemas.microsoft.com/office/powerpoint/2010/main" val="932790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F7A9D141-5151-0D77-B9B8-5C83390C0991}"/>
              </a:ext>
            </a:extLst>
          </p:cNvPr>
          <p:cNvGraphicFramePr>
            <a:graphicFrameLocks/>
          </p:cNvGraphicFramePr>
          <p:nvPr>
            <p:extLst>
              <p:ext uri="{D42A27DB-BD31-4B8C-83A1-F6EECF244321}">
                <p14:modId xmlns:p14="http://schemas.microsoft.com/office/powerpoint/2010/main" val="41612350"/>
              </p:ext>
            </p:extLst>
          </p:nvPr>
        </p:nvGraphicFramePr>
        <p:xfrm>
          <a:off x="2641600" y="2468880"/>
          <a:ext cx="6654800" cy="427736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49B6E803-62E0-0360-D815-57CC4D713320}"/>
              </a:ext>
            </a:extLst>
          </p:cNvPr>
          <p:cNvSpPr txBox="1"/>
          <p:nvPr/>
        </p:nvSpPr>
        <p:spPr>
          <a:xfrm>
            <a:off x="474408" y="145130"/>
            <a:ext cx="1700979" cy="461665"/>
          </a:xfrm>
          <a:prstGeom prst="rect">
            <a:avLst/>
          </a:prstGeom>
          <a:noFill/>
        </p:spPr>
        <p:txBody>
          <a:bodyPr wrap="square" rtlCol="0">
            <a:spAutoFit/>
          </a:bodyPr>
          <a:lstStyle/>
          <a:p>
            <a:r>
              <a:rPr lang="en-US" sz="2400" dirty="0">
                <a:solidFill>
                  <a:srgbClr val="C00000"/>
                </a:solidFill>
              </a:rPr>
              <a:t>Insight:</a:t>
            </a:r>
            <a:endParaRPr lang="en-IN" sz="2400" dirty="0">
              <a:solidFill>
                <a:srgbClr val="C00000"/>
              </a:solidFill>
            </a:endParaRPr>
          </a:p>
        </p:txBody>
      </p:sp>
      <p:sp>
        <p:nvSpPr>
          <p:cNvPr id="4" name="TextBox 3">
            <a:extLst>
              <a:ext uri="{FF2B5EF4-FFF2-40B4-BE49-F238E27FC236}">
                <a16:creationId xmlns:a16="http://schemas.microsoft.com/office/drawing/2014/main" id="{1CBEDEC7-2EED-61F7-A88F-CA8166FC3AFC}"/>
              </a:ext>
            </a:extLst>
          </p:cNvPr>
          <p:cNvSpPr txBox="1"/>
          <p:nvPr/>
        </p:nvSpPr>
        <p:spPr>
          <a:xfrm>
            <a:off x="287595" y="715401"/>
            <a:ext cx="11363635" cy="369332"/>
          </a:xfrm>
          <a:prstGeom prst="rect">
            <a:avLst/>
          </a:prstGeom>
          <a:noFill/>
        </p:spPr>
        <p:txBody>
          <a:bodyPr wrap="square">
            <a:spAutoFit/>
          </a:bodyPr>
          <a:lstStyle/>
          <a:p>
            <a:r>
              <a:rPr lang="en-US" b="1" dirty="0">
                <a:latin typeface="Arial" panose="020B0604020202020204" pitchFamily="34" charset="0"/>
              </a:rPr>
              <a:t>AQ HOME All in 1 Gen 2 </a:t>
            </a:r>
            <a:r>
              <a:rPr lang="en-US" dirty="0">
                <a:latin typeface="Arial" panose="020B0604020202020204" pitchFamily="34" charset="0"/>
              </a:rPr>
              <a:t>incurs highest manufacturing cost among all products.</a:t>
            </a:r>
            <a:endParaRPr lang="en-IN" b="1" dirty="0"/>
          </a:p>
        </p:txBody>
      </p:sp>
      <p:sp>
        <p:nvSpPr>
          <p:cNvPr id="5" name="TextBox 4">
            <a:extLst>
              <a:ext uri="{FF2B5EF4-FFF2-40B4-BE49-F238E27FC236}">
                <a16:creationId xmlns:a16="http://schemas.microsoft.com/office/drawing/2014/main" id="{3DE8876E-C552-59F1-90DE-2BFD916984C1}"/>
              </a:ext>
            </a:extLst>
          </p:cNvPr>
          <p:cNvSpPr txBox="1"/>
          <p:nvPr/>
        </p:nvSpPr>
        <p:spPr>
          <a:xfrm>
            <a:off x="474407" y="1479055"/>
            <a:ext cx="2085913" cy="461665"/>
          </a:xfrm>
          <a:prstGeom prst="rect">
            <a:avLst/>
          </a:prstGeom>
          <a:noFill/>
        </p:spPr>
        <p:txBody>
          <a:bodyPr wrap="square" rtlCol="0">
            <a:spAutoFit/>
          </a:bodyPr>
          <a:lstStyle/>
          <a:p>
            <a:r>
              <a:rPr lang="en-US" sz="2400" dirty="0">
                <a:solidFill>
                  <a:srgbClr val="C00000"/>
                </a:solidFill>
              </a:rPr>
              <a:t>Visualization:</a:t>
            </a:r>
            <a:endParaRPr lang="en-IN" sz="2400" dirty="0">
              <a:solidFill>
                <a:srgbClr val="C00000"/>
              </a:solidFill>
            </a:endParaRPr>
          </a:p>
        </p:txBody>
      </p:sp>
    </p:spTree>
    <p:extLst>
      <p:ext uri="{BB962C8B-B14F-4D97-AF65-F5344CB8AC3E}">
        <p14:creationId xmlns:p14="http://schemas.microsoft.com/office/powerpoint/2010/main" val="2036204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EF9544-3B19-1F9D-9E25-F84C2B5875E5}"/>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84194AA2-6F7F-4C0B-1B26-B0F98CE28AE9}"/>
              </a:ext>
            </a:extLst>
          </p:cNvPr>
          <p:cNvSpPr txBox="1"/>
          <p:nvPr/>
        </p:nvSpPr>
        <p:spPr>
          <a:xfrm>
            <a:off x="474408" y="145130"/>
            <a:ext cx="1700979" cy="461665"/>
          </a:xfrm>
          <a:prstGeom prst="rect">
            <a:avLst/>
          </a:prstGeom>
          <a:noFill/>
        </p:spPr>
        <p:txBody>
          <a:bodyPr wrap="square" rtlCol="0">
            <a:spAutoFit/>
          </a:bodyPr>
          <a:lstStyle/>
          <a:p>
            <a:r>
              <a:rPr lang="en-US" sz="2400" dirty="0">
                <a:solidFill>
                  <a:srgbClr val="C00000"/>
                </a:solidFill>
              </a:rPr>
              <a:t>Request 6:</a:t>
            </a:r>
            <a:endParaRPr lang="en-IN" sz="2400" dirty="0">
              <a:solidFill>
                <a:srgbClr val="C00000"/>
              </a:solidFill>
            </a:endParaRPr>
          </a:p>
        </p:txBody>
      </p:sp>
      <p:sp>
        <p:nvSpPr>
          <p:cNvPr id="5" name="TextBox 4">
            <a:extLst>
              <a:ext uri="{FF2B5EF4-FFF2-40B4-BE49-F238E27FC236}">
                <a16:creationId xmlns:a16="http://schemas.microsoft.com/office/drawing/2014/main" id="{BF5CB109-96CA-157E-1F39-BCBB348B310E}"/>
              </a:ext>
            </a:extLst>
          </p:cNvPr>
          <p:cNvSpPr txBox="1"/>
          <p:nvPr/>
        </p:nvSpPr>
        <p:spPr>
          <a:xfrm>
            <a:off x="287595" y="646573"/>
            <a:ext cx="11825751" cy="1477328"/>
          </a:xfrm>
          <a:prstGeom prst="rect">
            <a:avLst/>
          </a:prstGeom>
          <a:noFill/>
        </p:spPr>
        <p:txBody>
          <a:bodyPr wrap="square">
            <a:spAutoFit/>
          </a:bodyPr>
          <a:lstStyle/>
          <a:p>
            <a:r>
              <a:rPr lang="en-US" sz="1800" b="0" i="0" u="none" strike="noStrike" baseline="0" dirty="0">
                <a:latin typeface="Arial" panose="020B0604020202020204" pitchFamily="34" charset="0"/>
              </a:rPr>
              <a:t>Generate a report which contains the top 5 customers who received an average high pre_invoice_discount_pct for the fiscal year 2021 and in the Indian market. The final output contains these fields,</a:t>
            </a:r>
          </a:p>
          <a:p>
            <a:r>
              <a:rPr lang="en-US" dirty="0">
                <a:latin typeface="Arial" panose="020B0604020202020204" pitchFamily="34" charset="0"/>
              </a:rPr>
              <a:t>					</a:t>
            </a:r>
            <a:r>
              <a:rPr lang="en-US" sz="1800" b="0" i="0" u="none" strike="noStrike" baseline="0" dirty="0">
                <a:latin typeface="Arial" panose="020B0604020202020204" pitchFamily="34" charset="0"/>
              </a:rPr>
              <a:t> customer_code </a:t>
            </a:r>
          </a:p>
          <a:p>
            <a:r>
              <a:rPr lang="en-US" dirty="0">
                <a:latin typeface="Arial" panose="020B0604020202020204" pitchFamily="34" charset="0"/>
              </a:rPr>
              <a:t>					 </a:t>
            </a:r>
            <a:r>
              <a:rPr lang="en-US" sz="1800" b="0" i="0" u="none" strike="noStrike" baseline="0" dirty="0">
                <a:latin typeface="Arial" panose="020B0604020202020204" pitchFamily="34" charset="0"/>
              </a:rPr>
              <a:t>customer </a:t>
            </a:r>
          </a:p>
          <a:p>
            <a:r>
              <a:rPr lang="en-US" dirty="0">
                <a:latin typeface="Arial" panose="020B0604020202020204" pitchFamily="34" charset="0"/>
              </a:rPr>
              <a:t>					 </a:t>
            </a:r>
            <a:r>
              <a:rPr lang="en-US" sz="1800" b="0" i="0" u="none" strike="noStrike" baseline="0" dirty="0">
                <a:latin typeface="Arial" panose="020B0604020202020204" pitchFamily="34" charset="0"/>
              </a:rPr>
              <a:t>average_discount_percentage </a:t>
            </a:r>
            <a:endParaRPr lang="en-IN" dirty="0"/>
          </a:p>
        </p:txBody>
      </p:sp>
      <p:sp>
        <p:nvSpPr>
          <p:cNvPr id="8" name="TextBox 7">
            <a:extLst>
              <a:ext uri="{FF2B5EF4-FFF2-40B4-BE49-F238E27FC236}">
                <a16:creationId xmlns:a16="http://schemas.microsoft.com/office/drawing/2014/main" id="{F1DEF2E3-21F1-CB85-852F-F0E2E9D77873}"/>
              </a:ext>
            </a:extLst>
          </p:cNvPr>
          <p:cNvSpPr txBox="1"/>
          <p:nvPr/>
        </p:nvSpPr>
        <p:spPr>
          <a:xfrm>
            <a:off x="474408" y="2386781"/>
            <a:ext cx="1700979" cy="461665"/>
          </a:xfrm>
          <a:prstGeom prst="rect">
            <a:avLst/>
          </a:prstGeom>
          <a:noFill/>
        </p:spPr>
        <p:txBody>
          <a:bodyPr wrap="square" rtlCol="0">
            <a:spAutoFit/>
          </a:bodyPr>
          <a:lstStyle/>
          <a:p>
            <a:r>
              <a:rPr lang="en-US" sz="2400" dirty="0"/>
              <a:t>SQL Query:</a:t>
            </a:r>
            <a:endParaRPr lang="en-IN" sz="2400" dirty="0"/>
          </a:p>
        </p:txBody>
      </p:sp>
      <p:sp>
        <p:nvSpPr>
          <p:cNvPr id="9" name="TextBox 8">
            <a:extLst>
              <a:ext uri="{FF2B5EF4-FFF2-40B4-BE49-F238E27FC236}">
                <a16:creationId xmlns:a16="http://schemas.microsoft.com/office/drawing/2014/main" id="{CDE94D7D-40FF-0D1A-584A-F3672D7C4198}"/>
              </a:ext>
            </a:extLst>
          </p:cNvPr>
          <p:cNvSpPr txBox="1"/>
          <p:nvPr/>
        </p:nvSpPr>
        <p:spPr>
          <a:xfrm>
            <a:off x="7290017" y="2374040"/>
            <a:ext cx="1700979" cy="461665"/>
          </a:xfrm>
          <a:prstGeom prst="rect">
            <a:avLst/>
          </a:prstGeom>
          <a:noFill/>
        </p:spPr>
        <p:txBody>
          <a:bodyPr wrap="square" rtlCol="0">
            <a:spAutoFit/>
          </a:bodyPr>
          <a:lstStyle/>
          <a:p>
            <a:r>
              <a:rPr lang="en-US" sz="2400" dirty="0"/>
              <a:t>Output:</a:t>
            </a:r>
            <a:endParaRPr lang="en-IN" sz="2400" dirty="0"/>
          </a:p>
        </p:txBody>
      </p:sp>
      <p:pic>
        <p:nvPicPr>
          <p:cNvPr id="4" name="Picture 3">
            <a:extLst>
              <a:ext uri="{FF2B5EF4-FFF2-40B4-BE49-F238E27FC236}">
                <a16:creationId xmlns:a16="http://schemas.microsoft.com/office/drawing/2014/main" id="{9F438D88-A2EB-6789-9469-374B274027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595" y="3339443"/>
            <a:ext cx="6503759" cy="2284607"/>
          </a:xfrm>
          <a:prstGeom prst="rect">
            <a:avLst/>
          </a:prstGeom>
        </p:spPr>
      </p:pic>
      <p:pic>
        <p:nvPicPr>
          <p:cNvPr id="11" name="Picture 10">
            <a:extLst>
              <a:ext uri="{FF2B5EF4-FFF2-40B4-BE49-F238E27FC236}">
                <a16:creationId xmlns:a16="http://schemas.microsoft.com/office/drawing/2014/main" id="{53575A1C-F0E2-AC2F-E98E-5BA5E59AE3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4869" y="3243160"/>
            <a:ext cx="4325203" cy="1889279"/>
          </a:xfrm>
          <a:prstGeom prst="rect">
            <a:avLst/>
          </a:prstGeom>
        </p:spPr>
      </p:pic>
    </p:spTree>
    <p:extLst>
      <p:ext uri="{BB962C8B-B14F-4D97-AF65-F5344CB8AC3E}">
        <p14:creationId xmlns:p14="http://schemas.microsoft.com/office/powerpoint/2010/main" val="4207721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76BF0566-F65D-4A6E-8224-F364D4E48193}"/>
              </a:ext>
            </a:extLst>
          </p:cNvPr>
          <p:cNvGraphicFramePr>
            <a:graphicFrameLocks/>
          </p:cNvGraphicFramePr>
          <p:nvPr>
            <p:extLst>
              <p:ext uri="{D42A27DB-BD31-4B8C-83A1-F6EECF244321}">
                <p14:modId xmlns:p14="http://schemas.microsoft.com/office/powerpoint/2010/main" val="3999740308"/>
              </p:ext>
            </p:extLst>
          </p:nvPr>
        </p:nvGraphicFramePr>
        <p:xfrm>
          <a:off x="2326640" y="3048000"/>
          <a:ext cx="6461760" cy="346456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10CA2339-D5D8-08F7-2D1A-467B8CDAC22A}"/>
              </a:ext>
            </a:extLst>
          </p:cNvPr>
          <p:cNvSpPr txBox="1"/>
          <p:nvPr/>
        </p:nvSpPr>
        <p:spPr>
          <a:xfrm>
            <a:off x="474408" y="145130"/>
            <a:ext cx="1700979" cy="461665"/>
          </a:xfrm>
          <a:prstGeom prst="rect">
            <a:avLst/>
          </a:prstGeom>
          <a:noFill/>
        </p:spPr>
        <p:txBody>
          <a:bodyPr wrap="square" rtlCol="0">
            <a:spAutoFit/>
          </a:bodyPr>
          <a:lstStyle/>
          <a:p>
            <a:r>
              <a:rPr lang="en-US" sz="2400" dirty="0">
                <a:solidFill>
                  <a:srgbClr val="C00000"/>
                </a:solidFill>
              </a:rPr>
              <a:t>Insight:</a:t>
            </a:r>
            <a:endParaRPr lang="en-IN" sz="2400" dirty="0">
              <a:solidFill>
                <a:srgbClr val="C00000"/>
              </a:solidFill>
            </a:endParaRPr>
          </a:p>
        </p:txBody>
      </p:sp>
      <p:sp>
        <p:nvSpPr>
          <p:cNvPr id="4" name="TextBox 3">
            <a:extLst>
              <a:ext uri="{FF2B5EF4-FFF2-40B4-BE49-F238E27FC236}">
                <a16:creationId xmlns:a16="http://schemas.microsoft.com/office/drawing/2014/main" id="{3172A872-C1C3-A19B-CC4E-8AF04A8F7614}"/>
              </a:ext>
            </a:extLst>
          </p:cNvPr>
          <p:cNvSpPr txBox="1"/>
          <p:nvPr/>
        </p:nvSpPr>
        <p:spPr>
          <a:xfrm>
            <a:off x="287595" y="715401"/>
            <a:ext cx="11363635" cy="646331"/>
          </a:xfrm>
          <a:prstGeom prst="rect">
            <a:avLst/>
          </a:prstGeom>
          <a:noFill/>
        </p:spPr>
        <p:txBody>
          <a:bodyPr wrap="square">
            <a:spAutoFit/>
          </a:bodyPr>
          <a:lstStyle/>
          <a:p>
            <a:r>
              <a:rPr lang="en-US" b="1" dirty="0">
                <a:latin typeface="Arial" panose="020B0604020202020204" pitchFamily="34" charset="0"/>
              </a:rPr>
              <a:t>Flipkart </a:t>
            </a:r>
            <a:r>
              <a:rPr lang="en-US" dirty="0">
                <a:latin typeface="Arial" panose="020B0604020202020204" pitchFamily="34" charset="0"/>
              </a:rPr>
              <a:t>got the highest pre-invoice discount % in 2021 in Indian market among the top five as shown below in the chart. </a:t>
            </a:r>
          </a:p>
        </p:txBody>
      </p:sp>
      <p:sp>
        <p:nvSpPr>
          <p:cNvPr id="5" name="TextBox 4">
            <a:extLst>
              <a:ext uri="{FF2B5EF4-FFF2-40B4-BE49-F238E27FC236}">
                <a16:creationId xmlns:a16="http://schemas.microsoft.com/office/drawing/2014/main" id="{6FCEE2C6-2228-7B7A-CDAD-7064393D0EB0}"/>
              </a:ext>
            </a:extLst>
          </p:cNvPr>
          <p:cNvSpPr txBox="1"/>
          <p:nvPr/>
        </p:nvSpPr>
        <p:spPr>
          <a:xfrm>
            <a:off x="474408" y="1933700"/>
            <a:ext cx="2096072" cy="461665"/>
          </a:xfrm>
          <a:prstGeom prst="rect">
            <a:avLst/>
          </a:prstGeom>
          <a:noFill/>
        </p:spPr>
        <p:txBody>
          <a:bodyPr wrap="square" rtlCol="0">
            <a:spAutoFit/>
          </a:bodyPr>
          <a:lstStyle/>
          <a:p>
            <a:r>
              <a:rPr lang="en-US" sz="2400" dirty="0">
                <a:solidFill>
                  <a:srgbClr val="C00000"/>
                </a:solidFill>
              </a:rPr>
              <a:t>Visualization:</a:t>
            </a:r>
            <a:endParaRPr lang="en-IN" sz="2400" dirty="0">
              <a:solidFill>
                <a:srgbClr val="C00000"/>
              </a:solidFill>
            </a:endParaRPr>
          </a:p>
        </p:txBody>
      </p:sp>
    </p:spTree>
    <p:extLst>
      <p:ext uri="{BB962C8B-B14F-4D97-AF65-F5344CB8AC3E}">
        <p14:creationId xmlns:p14="http://schemas.microsoft.com/office/powerpoint/2010/main" val="2518377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4F5197-0161-F73B-931F-4EA493B52511}"/>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C2A58A64-3F87-154E-2E16-E9F4FFE0D52C}"/>
              </a:ext>
            </a:extLst>
          </p:cNvPr>
          <p:cNvSpPr txBox="1"/>
          <p:nvPr/>
        </p:nvSpPr>
        <p:spPr>
          <a:xfrm>
            <a:off x="474408" y="66474"/>
            <a:ext cx="1700979" cy="461665"/>
          </a:xfrm>
          <a:prstGeom prst="rect">
            <a:avLst/>
          </a:prstGeom>
          <a:noFill/>
        </p:spPr>
        <p:txBody>
          <a:bodyPr wrap="square" rtlCol="0">
            <a:spAutoFit/>
          </a:bodyPr>
          <a:lstStyle/>
          <a:p>
            <a:r>
              <a:rPr lang="en-US" sz="2400" dirty="0">
                <a:solidFill>
                  <a:srgbClr val="C00000"/>
                </a:solidFill>
              </a:rPr>
              <a:t>Request 7:</a:t>
            </a:r>
            <a:endParaRPr lang="en-IN" sz="2400" dirty="0">
              <a:solidFill>
                <a:srgbClr val="C00000"/>
              </a:solidFill>
            </a:endParaRPr>
          </a:p>
        </p:txBody>
      </p:sp>
      <p:sp>
        <p:nvSpPr>
          <p:cNvPr id="5" name="TextBox 4">
            <a:extLst>
              <a:ext uri="{FF2B5EF4-FFF2-40B4-BE49-F238E27FC236}">
                <a16:creationId xmlns:a16="http://schemas.microsoft.com/office/drawing/2014/main" id="{BF0086B4-B250-CFFD-D34A-35622CC7D7B9}"/>
              </a:ext>
            </a:extLst>
          </p:cNvPr>
          <p:cNvSpPr txBox="1"/>
          <p:nvPr/>
        </p:nvSpPr>
        <p:spPr>
          <a:xfrm>
            <a:off x="287595" y="567917"/>
            <a:ext cx="11973231" cy="1754326"/>
          </a:xfrm>
          <a:prstGeom prst="rect">
            <a:avLst/>
          </a:prstGeom>
          <a:noFill/>
        </p:spPr>
        <p:txBody>
          <a:bodyPr wrap="square">
            <a:spAutoFit/>
          </a:bodyPr>
          <a:lstStyle/>
          <a:p>
            <a:r>
              <a:rPr lang="en-US" sz="1800" b="0" i="0" u="none" strike="noStrike" baseline="0" dirty="0">
                <a:latin typeface="Arial" panose="020B0604020202020204" pitchFamily="34" charset="0"/>
              </a:rPr>
              <a:t>Get the complete report of the Gross sales amount for the customer </a:t>
            </a:r>
            <a:r>
              <a:rPr lang="en-US" sz="1800" b="1" i="0" u="none" strike="noStrike" baseline="0" dirty="0">
                <a:latin typeface="Arial" panose="020B0604020202020204" pitchFamily="34" charset="0"/>
              </a:rPr>
              <a:t>“Atliq Exclusive” </a:t>
            </a:r>
            <a:r>
              <a:rPr lang="en-US" sz="1800" b="0" i="0" u="none" strike="noStrike" baseline="0" dirty="0">
                <a:latin typeface="Arial" panose="020B0604020202020204" pitchFamily="34" charset="0"/>
              </a:rPr>
              <a:t>for each month </a:t>
            </a:r>
            <a:r>
              <a:rPr lang="en-US" sz="1800" b="1" i="0" u="none" strike="noStrike" baseline="0" dirty="0">
                <a:latin typeface="Arial" panose="020B0604020202020204" pitchFamily="34" charset="0"/>
              </a:rPr>
              <a:t>. </a:t>
            </a:r>
            <a:r>
              <a:rPr lang="en-US" sz="1800" b="0" i="0" u="none" strike="noStrike" baseline="0" dirty="0">
                <a:latin typeface="Arial" panose="020B0604020202020204" pitchFamily="34" charset="0"/>
              </a:rPr>
              <a:t>This analysis helps to get an idea of low and high-performing months and take strategic decisions. The final report contains these columns: </a:t>
            </a:r>
          </a:p>
          <a:p>
            <a:r>
              <a:rPr lang="en-US" dirty="0">
                <a:latin typeface="Arial" panose="020B0604020202020204" pitchFamily="34" charset="0"/>
              </a:rPr>
              <a:t>						</a:t>
            </a:r>
            <a:r>
              <a:rPr lang="en-US" sz="1800" b="0" i="0" u="none" strike="noStrike" baseline="0" dirty="0">
                <a:latin typeface="Arial" panose="020B0604020202020204" pitchFamily="34" charset="0"/>
              </a:rPr>
              <a:t>Month </a:t>
            </a:r>
          </a:p>
          <a:p>
            <a:r>
              <a:rPr lang="en-US" dirty="0">
                <a:latin typeface="Arial" panose="020B0604020202020204" pitchFamily="34" charset="0"/>
              </a:rPr>
              <a:t>						</a:t>
            </a:r>
            <a:r>
              <a:rPr lang="en-US" sz="1800" b="0" i="0" u="none" strike="noStrike" baseline="0" dirty="0">
                <a:latin typeface="Arial" panose="020B0604020202020204" pitchFamily="34" charset="0"/>
              </a:rPr>
              <a:t>Year </a:t>
            </a:r>
          </a:p>
          <a:p>
            <a:r>
              <a:rPr lang="en-US" sz="1800" b="0" i="0" u="none" strike="noStrike" baseline="0" dirty="0">
                <a:latin typeface="Arial" panose="020B0604020202020204" pitchFamily="34" charset="0"/>
              </a:rPr>
              <a:t>						Gross sales Amount </a:t>
            </a:r>
            <a:endParaRPr lang="en-IN" dirty="0"/>
          </a:p>
        </p:txBody>
      </p:sp>
      <p:sp>
        <p:nvSpPr>
          <p:cNvPr id="8" name="TextBox 7">
            <a:extLst>
              <a:ext uri="{FF2B5EF4-FFF2-40B4-BE49-F238E27FC236}">
                <a16:creationId xmlns:a16="http://schemas.microsoft.com/office/drawing/2014/main" id="{1296B61C-2C83-5484-7065-248EC08EF74F}"/>
              </a:ext>
            </a:extLst>
          </p:cNvPr>
          <p:cNvSpPr txBox="1"/>
          <p:nvPr/>
        </p:nvSpPr>
        <p:spPr>
          <a:xfrm>
            <a:off x="474408" y="2386781"/>
            <a:ext cx="1700979" cy="461665"/>
          </a:xfrm>
          <a:prstGeom prst="rect">
            <a:avLst/>
          </a:prstGeom>
          <a:noFill/>
        </p:spPr>
        <p:txBody>
          <a:bodyPr wrap="square" rtlCol="0">
            <a:spAutoFit/>
          </a:bodyPr>
          <a:lstStyle/>
          <a:p>
            <a:r>
              <a:rPr lang="en-US" sz="2400" dirty="0"/>
              <a:t>SQL Query:</a:t>
            </a:r>
            <a:endParaRPr lang="en-IN" sz="2400" dirty="0"/>
          </a:p>
        </p:txBody>
      </p:sp>
      <p:sp>
        <p:nvSpPr>
          <p:cNvPr id="9" name="TextBox 8">
            <a:extLst>
              <a:ext uri="{FF2B5EF4-FFF2-40B4-BE49-F238E27FC236}">
                <a16:creationId xmlns:a16="http://schemas.microsoft.com/office/drawing/2014/main" id="{50C270FF-494E-477C-30F3-B8FF2788BAD3}"/>
              </a:ext>
            </a:extLst>
          </p:cNvPr>
          <p:cNvSpPr txBox="1"/>
          <p:nvPr/>
        </p:nvSpPr>
        <p:spPr>
          <a:xfrm>
            <a:off x="7290017" y="2374040"/>
            <a:ext cx="1700979" cy="461665"/>
          </a:xfrm>
          <a:prstGeom prst="rect">
            <a:avLst/>
          </a:prstGeom>
          <a:noFill/>
        </p:spPr>
        <p:txBody>
          <a:bodyPr wrap="square" rtlCol="0">
            <a:spAutoFit/>
          </a:bodyPr>
          <a:lstStyle/>
          <a:p>
            <a:r>
              <a:rPr lang="en-US" sz="2400" dirty="0"/>
              <a:t>Output:</a:t>
            </a:r>
            <a:endParaRPr lang="en-IN" sz="2400" dirty="0"/>
          </a:p>
        </p:txBody>
      </p:sp>
      <p:pic>
        <p:nvPicPr>
          <p:cNvPr id="3" name="Picture 2">
            <a:extLst>
              <a:ext uri="{FF2B5EF4-FFF2-40B4-BE49-F238E27FC236}">
                <a16:creationId xmlns:a16="http://schemas.microsoft.com/office/drawing/2014/main" id="{9C9F783B-797D-3660-308F-33DF351B4F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927" y="3225299"/>
            <a:ext cx="6655787" cy="2654391"/>
          </a:xfrm>
          <a:prstGeom prst="rect">
            <a:avLst/>
          </a:prstGeom>
        </p:spPr>
      </p:pic>
      <p:pic>
        <p:nvPicPr>
          <p:cNvPr id="7" name="Picture 6">
            <a:extLst>
              <a:ext uri="{FF2B5EF4-FFF2-40B4-BE49-F238E27FC236}">
                <a16:creationId xmlns:a16="http://schemas.microsoft.com/office/drawing/2014/main" id="{CD8DB2E2-92EE-8459-E0C0-2AE9983D7B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8954" y="2239350"/>
            <a:ext cx="2573446" cy="4605115"/>
          </a:xfrm>
          <a:prstGeom prst="rect">
            <a:avLst/>
          </a:prstGeom>
        </p:spPr>
      </p:pic>
    </p:spTree>
    <p:extLst>
      <p:ext uri="{BB962C8B-B14F-4D97-AF65-F5344CB8AC3E}">
        <p14:creationId xmlns:p14="http://schemas.microsoft.com/office/powerpoint/2010/main" val="3369941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C00AAC-F0EA-FA24-77AB-114CA8357C35}"/>
              </a:ext>
            </a:extLst>
          </p:cNvPr>
          <p:cNvSpPr txBox="1"/>
          <p:nvPr/>
        </p:nvSpPr>
        <p:spPr>
          <a:xfrm>
            <a:off x="5058860" y="78663"/>
            <a:ext cx="2196435" cy="830997"/>
          </a:xfrm>
          <a:prstGeom prst="rect">
            <a:avLst/>
          </a:prstGeom>
          <a:noFill/>
        </p:spPr>
        <p:txBody>
          <a:bodyPr wrap="none" rtlCol="0">
            <a:spAutoFit/>
          </a:bodyPr>
          <a:lstStyle/>
          <a:p>
            <a:r>
              <a:rPr lang="en-US" sz="4800" dirty="0"/>
              <a:t>Agenda</a:t>
            </a:r>
            <a:endParaRPr lang="en-IN" sz="4800" dirty="0"/>
          </a:p>
        </p:txBody>
      </p:sp>
      <p:sp>
        <p:nvSpPr>
          <p:cNvPr id="9" name="TextBox 8">
            <a:extLst>
              <a:ext uri="{FF2B5EF4-FFF2-40B4-BE49-F238E27FC236}">
                <a16:creationId xmlns:a16="http://schemas.microsoft.com/office/drawing/2014/main" id="{9F776F29-87EF-FCBE-9D4C-96C423E8F3A7}"/>
              </a:ext>
            </a:extLst>
          </p:cNvPr>
          <p:cNvSpPr txBox="1"/>
          <p:nvPr/>
        </p:nvSpPr>
        <p:spPr>
          <a:xfrm>
            <a:off x="668597" y="1543665"/>
            <a:ext cx="6725265" cy="4154984"/>
          </a:xfrm>
          <a:prstGeom prst="rect">
            <a:avLst/>
          </a:prstGeom>
          <a:noFill/>
        </p:spPr>
        <p:txBody>
          <a:bodyPr wrap="square" rtlCol="0">
            <a:spAutoFit/>
          </a:bodyPr>
          <a:lstStyle/>
          <a:p>
            <a:pPr marL="342900" indent="-342900">
              <a:buFont typeface="Wingdings" panose="05000000000000000000" pitchFamily="2" charset="2"/>
              <a:buChar char="v"/>
            </a:pPr>
            <a:r>
              <a:rPr lang="en-US" sz="2400" dirty="0">
                <a:latin typeface="Bahnschrift" panose="020B0502040204020203" pitchFamily="34" charset="0"/>
                <a:ea typeface="Cambria Math" panose="02040503050406030204" pitchFamily="18" charset="0"/>
              </a:rPr>
              <a:t>About The Company</a:t>
            </a:r>
          </a:p>
          <a:p>
            <a:pPr marL="342900" indent="-342900">
              <a:buFont typeface="Wingdings" panose="05000000000000000000" pitchFamily="2" charset="2"/>
              <a:buChar char="v"/>
            </a:pPr>
            <a:endParaRPr lang="en-US" sz="2400" dirty="0">
              <a:latin typeface="Bahnschrift" panose="020B0502040204020203" pitchFamily="34" charset="0"/>
              <a:ea typeface="Cambria Math" panose="02040503050406030204" pitchFamily="18" charset="0"/>
            </a:endParaRPr>
          </a:p>
          <a:p>
            <a:pPr marL="342900" indent="-342900">
              <a:buFont typeface="Wingdings" panose="05000000000000000000" pitchFamily="2" charset="2"/>
              <a:buChar char="v"/>
            </a:pPr>
            <a:r>
              <a:rPr lang="en-US" sz="2400" dirty="0">
                <a:latin typeface="Bahnschrift" panose="020B0502040204020203" pitchFamily="34" charset="0"/>
                <a:ea typeface="Cambria Math" panose="02040503050406030204" pitchFamily="18" charset="0"/>
              </a:rPr>
              <a:t>Problem Statement</a:t>
            </a:r>
          </a:p>
          <a:p>
            <a:pPr marL="342900" indent="-342900">
              <a:buFont typeface="Wingdings" panose="05000000000000000000" pitchFamily="2" charset="2"/>
              <a:buChar char="v"/>
            </a:pPr>
            <a:endParaRPr lang="en-US" sz="2400" dirty="0">
              <a:latin typeface="Bahnschrift" panose="020B0502040204020203" pitchFamily="34" charset="0"/>
              <a:ea typeface="Cambria Math" panose="02040503050406030204" pitchFamily="18" charset="0"/>
            </a:endParaRPr>
          </a:p>
          <a:p>
            <a:pPr marL="342900" indent="-342900">
              <a:buFont typeface="Wingdings" panose="05000000000000000000" pitchFamily="2" charset="2"/>
              <a:buChar char="v"/>
            </a:pPr>
            <a:r>
              <a:rPr lang="en-US" sz="2400" dirty="0">
                <a:latin typeface="Bahnschrift" panose="020B0502040204020203" pitchFamily="34" charset="0"/>
                <a:ea typeface="Cambria Math" panose="02040503050406030204" pitchFamily="18" charset="0"/>
              </a:rPr>
              <a:t>Objective</a:t>
            </a:r>
          </a:p>
          <a:p>
            <a:pPr marL="342900" indent="-342900">
              <a:buFont typeface="Wingdings" panose="05000000000000000000" pitchFamily="2" charset="2"/>
              <a:buChar char="v"/>
            </a:pPr>
            <a:endParaRPr lang="en-US" sz="2400" dirty="0">
              <a:latin typeface="Bahnschrift" panose="020B0502040204020203" pitchFamily="34" charset="0"/>
              <a:ea typeface="Cambria Math" panose="02040503050406030204" pitchFamily="18" charset="0"/>
            </a:endParaRPr>
          </a:p>
          <a:p>
            <a:pPr marL="342900" indent="-342900">
              <a:buFont typeface="Wingdings" panose="05000000000000000000" pitchFamily="2" charset="2"/>
              <a:buChar char="v"/>
            </a:pPr>
            <a:r>
              <a:rPr lang="en-US" sz="2400" dirty="0">
                <a:latin typeface="Bahnschrift" panose="020B0502040204020203" pitchFamily="34" charset="0"/>
                <a:ea typeface="Cambria Math" panose="02040503050406030204" pitchFamily="18" charset="0"/>
              </a:rPr>
              <a:t>Datasets</a:t>
            </a:r>
          </a:p>
          <a:p>
            <a:pPr marL="342900" indent="-342900">
              <a:buFont typeface="Wingdings" panose="05000000000000000000" pitchFamily="2" charset="2"/>
              <a:buChar char="v"/>
            </a:pPr>
            <a:endParaRPr lang="en-US" sz="2400" dirty="0">
              <a:latin typeface="Bahnschrift" panose="020B0502040204020203" pitchFamily="34" charset="0"/>
              <a:ea typeface="Cambria Math" panose="02040503050406030204" pitchFamily="18" charset="0"/>
            </a:endParaRPr>
          </a:p>
          <a:p>
            <a:pPr marL="342900" indent="-342900">
              <a:buFont typeface="Wingdings" panose="05000000000000000000" pitchFamily="2" charset="2"/>
              <a:buChar char="v"/>
            </a:pPr>
            <a:r>
              <a:rPr lang="en-US" sz="2400" dirty="0">
                <a:latin typeface="Bahnschrift" panose="020B0502040204020203" pitchFamily="34" charset="0"/>
                <a:ea typeface="Cambria Math" panose="02040503050406030204" pitchFamily="18" charset="0"/>
              </a:rPr>
              <a:t>Ad Hoc Requests, Solutions and Insights</a:t>
            </a:r>
          </a:p>
          <a:p>
            <a:pPr marL="342900" indent="-342900">
              <a:buFont typeface="Wingdings" panose="05000000000000000000" pitchFamily="2" charset="2"/>
              <a:buChar char="v"/>
            </a:pPr>
            <a:endParaRPr lang="en-US" sz="2400" dirty="0">
              <a:latin typeface="Bahnschrift" panose="020B0502040204020203" pitchFamily="34" charset="0"/>
              <a:ea typeface="Cambria Math" panose="02040503050406030204" pitchFamily="18" charset="0"/>
            </a:endParaRPr>
          </a:p>
          <a:p>
            <a:pPr marL="342900" indent="-342900">
              <a:buFont typeface="Wingdings" panose="05000000000000000000" pitchFamily="2" charset="2"/>
              <a:buChar char="v"/>
            </a:pPr>
            <a:r>
              <a:rPr lang="en-US" sz="2400" dirty="0">
                <a:latin typeface="Bahnschrift" panose="020B0502040204020203" pitchFamily="34" charset="0"/>
                <a:ea typeface="Cambria Math" panose="02040503050406030204" pitchFamily="18" charset="0"/>
              </a:rPr>
              <a:t>Conclusions </a:t>
            </a:r>
            <a:endParaRPr lang="en-IN" sz="2400" dirty="0">
              <a:latin typeface="Bahnschrift" panose="020B0502040204020203" pitchFamily="34" charset="0"/>
              <a:ea typeface="Cambria Math" panose="02040503050406030204" pitchFamily="18" charset="0"/>
            </a:endParaRPr>
          </a:p>
        </p:txBody>
      </p:sp>
    </p:spTree>
    <p:extLst>
      <p:ext uri="{BB962C8B-B14F-4D97-AF65-F5344CB8AC3E}">
        <p14:creationId xmlns:p14="http://schemas.microsoft.com/office/powerpoint/2010/main" val="3862123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4405BBEF-1F34-2C22-DBCE-9451BA4DC6B2}"/>
              </a:ext>
            </a:extLst>
          </p:cNvPr>
          <p:cNvGraphicFramePr>
            <a:graphicFrameLocks/>
          </p:cNvGraphicFramePr>
          <p:nvPr>
            <p:extLst>
              <p:ext uri="{D42A27DB-BD31-4B8C-83A1-F6EECF244321}">
                <p14:modId xmlns:p14="http://schemas.microsoft.com/office/powerpoint/2010/main" val="486457627"/>
              </p:ext>
            </p:extLst>
          </p:nvPr>
        </p:nvGraphicFramePr>
        <p:xfrm>
          <a:off x="660400" y="3027680"/>
          <a:ext cx="10871200" cy="349313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27746E24-35EC-694A-476E-D42807B6C2CF}"/>
              </a:ext>
            </a:extLst>
          </p:cNvPr>
          <p:cNvSpPr txBox="1"/>
          <p:nvPr/>
        </p:nvSpPr>
        <p:spPr>
          <a:xfrm>
            <a:off x="474408" y="145130"/>
            <a:ext cx="1700979" cy="461665"/>
          </a:xfrm>
          <a:prstGeom prst="rect">
            <a:avLst/>
          </a:prstGeom>
          <a:noFill/>
        </p:spPr>
        <p:txBody>
          <a:bodyPr wrap="square" rtlCol="0">
            <a:spAutoFit/>
          </a:bodyPr>
          <a:lstStyle/>
          <a:p>
            <a:r>
              <a:rPr lang="en-US" sz="2400" dirty="0">
                <a:solidFill>
                  <a:srgbClr val="C00000"/>
                </a:solidFill>
              </a:rPr>
              <a:t>Insight:</a:t>
            </a:r>
            <a:endParaRPr lang="en-IN" sz="2400" dirty="0">
              <a:solidFill>
                <a:srgbClr val="C00000"/>
              </a:solidFill>
            </a:endParaRPr>
          </a:p>
        </p:txBody>
      </p:sp>
      <p:sp>
        <p:nvSpPr>
          <p:cNvPr id="5" name="TextBox 4">
            <a:extLst>
              <a:ext uri="{FF2B5EF4-FFF2-40B4-BE49-F238E27FC236}">
                <a16:creationId xmlns:a16="http://schemas.microsoft.com/office/drawing/2014/main" id="{3EF53DE0-5FAA-ECB8-9334-F7AF4E29777E}"/>
              </a:ext>
            </a:extLst>
          </p:cNvPr>
          <p:cNvSpPr txBox="1"/>
          <p:nvPr/>
        </p:nvSpPr>
        <p:spPr>
          <a:xfrm>
            <a:off x="287595" y="715401"/>
            <a:ext cx="11363635" cy="923330"/>
          </a:xfrm>
          <a:prstGeom prst="rect">
            <a:avLst/>
          </a:prstGeom>
          <a:noFill/>
        </p:spPr>
        <p:txBody>
          <a:bodyPr wrap="square">
            <a:spAutoFit/>
          </a:bodyPr>
          <a:lstStyle/>
          <a:p>
            <a:r>
              <a:rPr lang="en-US" b="1" dirty="0">
                <a:latin typeface="Arial" panose="020B0604020202020204" pitchFamily="34" charset="0"/>
              </a:rPr>
              <a:t>November (</a:t>
            </a:r>
            <a:r>
              <a:rPr lang="en-US" dirty="0">
                <a:latin typeface="Arial" panose="020B0604020202020204" pitchFamily="34" charset="0"/>
              </a:rPr>
              <a:t>Which is the festive season in countries like India</a:t>
            </a:r>
            <a:r>
              <a:rPr lang="en-US" b="1" dirty="0">
                <a:latin typeface="Arial" panose="020B0604020202020204" pitchFamily="34" charset="0"/>
              </a:rPr>
              <a:t>) </a:t>
            </a:r>
            <a:r>
              <a:rPr lang="en-US" dirty="0">
                <a:latin typeface="Arial" panose="020B0604020202020204" pitchFamily="34" charset="0"/>
              </a:rPr>
              <a:t>month generated highest gross sales for Atliq in 2020 and the least in March, the month that got the whole world locked inside their homes and affected many businesses due to </a:t>
            </a:r>
            <a:r>
              <a:rPr lang="en-US" b="1" dirty="0">
                <a:latin typeface="Arial" panose="020B0604020202020204" pitchFamily="34" charset="0"/>
              </a:rPr>
              <a:t>Covid-19</a:t>
            </a:r>
            <a:r>
              <a:rPr lang="en-US" dirty="0">
                <a:latin typeface="Arial" panose="020B0604020202020204" pitchFamily="34" charset="0"/>
              </a:rPr>
              <a:t>.</a:t>
            </a:r>
          </a:p>
        </p:txBody>
      </p:sp>
      <p:sp>
        <p:nvSpPr>
          <p:cNvPr id="6" name="TextBox 5">
            <a:extLst>
              <a:ext uri="{FF2B5EF4-FFF2-40B4-BE49-F238E27FC236}">
                <a16:creationId xmlns:a16="http://schemas.microsoft.com/office/drawing/2014/main" id="{09F12189-ECF1-C790-0428-26EE303B3818}"/>
              </a:ext>
            </a:extLst>
          </p:cNvPr>
          <p:cNvSpPr txBox="1"/>
          <p:nvPr/>
        </p:nvSpPr>
        <p:spPr>
          <a:xfrm>
            <a:off x="474407" y="2143086"/>
            <a:ext cx="2096073" cy="461665"/>
          </a:xfrm>
          <a:prstGeom prst="rect">
            <a:avLst/>
          </a:prstGeom>
          <a:noFill/>
        </p:spPr>
        <p:txBody>
          <a:bodyPr wrap="square" rtlCol="0">
            <a:spAutoFit/>
          </a:bodyPr>
          <a:lstStyle/>
          <a:p>
            <a:r>
              <a:rPr lang="en-US" sz="2400" dirty="0">
                <a:solidFill>
                  <a:srgbClr val="C00000"/>
                </a:solidFill>
              </a:rPr>
              <a:t>Visualization:</a:t>
            </a:r>
            <a:endParaRPr lang="en-IN" sz="2400" dirty="0">
              <a:solidFill>
                <a:srgbClr val="C00000"/>
              </a:solidFill>
            </a:endParaRPr>
          </a:p>
        </p:txBody>
      </p:sp>
    </p:spTree>
    <p:extLst>
      <p:ext uri="{BB962C8B-B14F-4D97-AF65-F5344CB8AC3E}">
        <p14:creationId xmlns:p14="http://schemas.microsoft.com/office/powerpoint/2010/main" val="1596785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02BA92C4-EC0A-4EB1-8451-F64B60520306}"/>
              </a:ext>
            </a:extLst>
          </p:cNvPr>
          <p:cNvGraphicFramePr>
            <a:graphicFrameLocks/>
          </p:cNvGraphicFramePr>
          <p:nvPr>
            <p:extLst>
              <p:ext uri="{D42A27DB-BD31-4B8C-83A1-F6EECF244321}">
                <p14:modId xmlns:p14="http://schemas.microsoft.com/office/powerpoint/2010/main" val="1086172542"/>
              </p:ext>
            </p:extLst>
          </p:nvPr>
        </p:nvGraphicFramePr>
        <p:xfrm>
          <a:off x="960120" y="2496470"/>
          <a:ext cx="10271760" cy="42164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5A294CF2-668C-7A10-A6F8-A253788D1685}"/>
              </a:ext>
            </a:extLst>
          </p:cNvPr>
          <p:cNvSpPr txBox="1"/>
          <p:nvPr/>
        </p:nvSpPr>
        <p:spPr>
          <a:xfrm>
            <a:off x="474408" y="145130"/>
            <a:ext cx="1700979" cy="461665"/>
          </a:xfrm>
          <a:prstGeom prst="rect">
            <a:avLst/>
          </a:prstGeom>
          <a:noFill/>
        </p:spPr>
        <p:txBody>
          <a:bodyPr wrap="square" rtlCol="0">
            <a:spAutoFit/>
          </a:bodyPr>
          <a:lstStyle/>
          <a:p>
            <a:r>
              <a:rPr lang="en-US" sz="2400" dirty="0">
                <a:solidFill>
                  <a:srgbClr val="C00000"/>
                </a:solidFill>
              </a:rPr>
              <a:t>Insight:</a:t>
            </a:r>
            <a:endParaRPr lang="en-IN" sz="2400" dirty="0">
              <a:solidFill>
                <a:srgbClr val="C00000"/>
              </a:solidFill>
            </a:endParaRPr>
          </a:p>
        </p:txBody>
      </p:sp>
      <p:sp>
        <p:nvSpPr>
          <p:cNvPr id="4" name="TextBox 3">
            <a:extLst>
              <a:ext uri="{FF2B5EF4-FFF2-40B4-BE49-F238E27FC236}">
                <a16:creationId xmlns:a16="http://schemas.microsoft.com/office/drawing/2014/main" id="{365D0CC4-9BAD-40DB-F210-7E1DE6F476D3}"/>
              </a:ext>
            </a:extLst>
          </p:cNvPr>
          <p:cNvSpPr txBox="1"/>
          <p:nvPr/>
        </p:nvSpPr>
        <p:spPr>
          <a:xfrm>
            <a:off x="287595" y="715401"/>
            <a:ext cx="11363635" cy="646331"/>
          </a:xfrm>
          <a:prstGeom prst="rect">
            <a:avLst/>
          </a:prstGeom>
          <a:noFill/>
        </p:spPr>
        <p:txBody>
          <a:bodyPr wrap="square">
            <a:spAutoFit/>
          </a:bodyPr>
          <a:lstStyle/>
          <a:p>
            <a:r>
              <a:rPr lang="en-US" b="1" dirty="0">
                <a:latin typeface="Arial" panose="020B0604020202020204" pitchFamily="34" charset="0"/>
              </a:rPr>
              <a:t>November </a:t>
            </a:r>
            <a:r>
              <a:rPr lang="en-US" dirty="0">
                <a:latin typeface="Arial" panose="020B0604020202020204" pitchFamily="34" charset="0"/>
              </a:rPr>
              <a:t>month again generated the highest gross sales for Atliq in 2021 which is 20.46 millions dollars and the least in </a:t>
            </a:r>
            <a:r>
              <a:rPr lang="en-US" b="1" dirty="0">
                <a:latin typeface="Arial" panose="020B0604020202020204" pitchFamily="34" charset="0"/>
              </a:rPr>
              <a:t>April</a:t>
            </a:r>
            <a:r>
              <a:rPr lang="en-US" dirty="0">
                <a:latin typeface="Arial" panose="020B0604020202020204" pitchFamily="34" charset="0"/>
              </a:rPr>
              <a:t> which is 7.32 millions</a:t>
            </a:r>
            <a:r>
              <a:rPr lang="en-US" b="1" dirty="0">
                <a:latin typeface="Arial" panose="020B0604020202020204" pitchFamily="34" charset="0"/>
              </a:rPr>
              <a:t> </a:t>
            </a:r>
            <a:r>
              <a:rPr lang="en-US" dirty="0">
                <a:latin typeface="Arial" panose="020B0604020202020204" pitchFamily="34" charset="0"/>
              </a:rPr>
              <a:t>dollars.</a:t>
            </a:r>
          </a:p>
        </p:txBody>
      </p:sp>
      <p:sp>
        <p:nvSpPr>
          <p:cNvPr id="5" name="TextBox 4">
            <a:extLst>
              <a:ext uri="{FF2B5EF4-FFF2-40B4-BE49-F238E27FC236}">
                <a16:creationId xmlns:a16="http://schemas.microsoft.com/office/drawing/2014/main" id="{64DDA9F4-FDFA-561A-68D7-6A83DF4A3473}"/>
              </a:ext>
            </a:extLst>
          </p:cNvPr>
          <p:cNvSpPr txBox="1"/>
          <p:nvPr/>
        </p:nvSpPr>
        <p:spPr>
          <a:xfrm>
            <a:off x="474408" y="1682149"/>
            <a:ext cx="2106232" cy="461665"/>
          </a:xfrm>
          <a:prstGeom prst="rect">
            <a:avLst/>
          </a:prstGeom>
          <a:noFill/>
        </p:spPr>
        <p:txBody>
          <a:bodyPr wrap="square" rtlCol="0">
            <a:spAutoFit/>
          </a:bodyPr>
          <a:lstStyle/>
          <a:p>
            <a:r>
              <a:rPr lang="en-US" sz="2400" dirty="0">
                <a:solidFill>
                  <a:srgbClr val="C00000"/>
                </a:solidFill>
              </a:rPr>
              <a:t>Visualization:</a:t>
            </a:r>
            <a:endParaRPr lang="en-IN" sz="2400" dirty="0">
              <a:solidFill>
                <a:srgbClr val="C00000"/>
              </a:solidFill>
            </a:endParaRPr>
          </a:p>
        </p:txBody>
      </p:sp>
    </p:spTree>
    <p:extLst>
      <p:ext uri="{BB962C8B-B14F-4D97-AF65-F5344CB8AC3E}">
        <p14:creationId xmlns:p14="http://schemas.microsoft.com/office/powerpoint/2010/main" val="39723891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740A2-9D4E-800D-0795-7E66EBB32022}"/>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15FC930F-FFAF-4538-E601-5A938EC987E7}"/>
              </a:ext>
            </a:extLst>
          </p:cNvPr>
          <p:cNvSpPr txBox="1"/>
          <p:nvPr/>
        </p:nvSpPr>
        <p:spPr>
          <a:xfrm>
            <a:off x="474408" y="66474"/>
            <a:ext cx="1700979" cy="461665"/>
          </a:xfrm>
          <a:prstGeom prst="rect">
            <a:avLst/>
          </a:prstGeom>
          <a:noFill/>
        </p:spPr>
        <p:txBody>
          <a:bodyPr wrap="square" rtlCol="0">
            <a:spAutoFit/>
          </a:bodyPr>
          <a:lstStyle/>
          <a:p>
            <a:r>
              <a:rPr lang="en-US" sz="2400" dirty="0">
                <a:solidFill>
                  <a:srgbClr val="C00000"/>
                </a:solidFill>
              </a:rPr>
              <a:t>Request 8:</a:t>
            </a:r>
            <a:endParaRPr lang="en-IN" sz="2400" dirty="0">
              <a:solidFill>
                <a:srgbClr val="C00000"/>
              </a:solidFill>
            </a:endParaRPr>
          </a:p>
        </p:txBody>
      </p:sp>
      <p:sp>
        <p:nvSpPr>
          <p:cNvPr id="5" name="TextBox 4">
            <a:extLst>
              <a:ext uri="{FF2B5EF4-FFF2-40B4-BE49-F238E27FC236}">
                <a16:creationId xmlns:a16="http://schemas.microsoft.com/office/drawing/2014/main" id="{E530F998-13C0-FF51-FB68-D60A1A051919}"/>
              </a:ext>
            </a:extLst>
          </p:cNvPr>
          <p:cNvSpPr txBox="1"/>
          <p:nvPr/>
        </p:nvSpPr>
        <p:spPr>
          <a:xfrm>
            <a:off x="287595" y="567917"/>
            <a:ext cx="11973231" cy="1200329"/>
          </a:xfrm>
          <a:prstGeom prst="rect">
            <a:avLst/>
          </a:prstGeom>
          <a:noFill/>
        </p:spPr>
        <p:txBody>
          <a:bodyPr wrap="square">
            <a:spAutoFit/>
          </a:bodyPr>
          <a:lstStyle/>
          <a:p>
            <a:r>
              <a:rPr lang="en-US" sz="1800" b="0" i="0" u="none" strike="noStrike" baseline="0" dirty="0">
                <a:latin typeface="Arial" panose="020B0604020202020204" pitchFamily="34" charset="0"/>
              </a:rPr>
              <a:t>In which quarter of 2020, got the maximum total_sold_quantity? The final output contains these fields sorted by the total_sold_quantity, </a:t>
            </a:r>
          </a:p>
          <a:p>
            <a:pPr lvl="2"/>
            <a:r>
              <a:rPr lang="en-US" dirty="0">
                <a:latin typeface="Arial" panose="020B0604020202020204" pitchFamily="34" charset="0"/>
              </a:rPr>
              <a:t>				</a:t>
            </a:r>
            <a:r>
              <a:rPr lang="en-US" b="0" i="0" u="none" strike="noStrike" baseline="0" dirty="0">
                <a:latin typeface="Arial" panose="020B0604020202020204" pitchFamily="34" charset="0"/>
              </a:rPr>
              <a:t>Quarter </a:t>
            </a:r>
          </a:p>
          <a:p>
            <a:pPr lvl="2"/>
            <a:r>
              <a:rPr lang="en-US" dirty="0">
                <a:latin typeface="Arial" panose="020B0604020202020204" pitchFamily="34" charset="0"/>
              </a:rPr>
              <a:t>				</a:t>
            </a:r>
            <a:r>
              <a:rPr lang="en-US" b="0" i="0" u="none" strike="noStrike" baseline="0" dirty="0">
                <a:latin typeface="Arial" panose="020B0604020202020204" pitchFamily="34" charset="0"/>
              </a:rPr>
              <a:t>total_sold_quantity </a:t>
            </a:r>
            <a:endParaRPr lang="en-IN" dirty="0"/>
          </a:p>
        </p:txBody>
      </p:sp>
      <p:sp>
        <p:nvSpPr>
          <p:cNvPr id="8" name="TextBox 7">
            <a:extLst>
              <a:ext uri="{FF2B5EF4-FFF2-40B4-BE49-F238E27FC236}">
                <a16:creationId xmlns:a16="http://schemas.microsoft.com/office/drawing/2014/main" id="{9F7AAA85-7CB1-6228-417A-D3F5C6490791}"/>
              </a:ext>
            </a:extLst>
          </p:cNvPr>
          <p:cNvSpPr txBox="1"/>
          <p:nvPr/>
        </p:nvSpPr>
        <p:spPr>
          <a:xfrm>
            <a:off x="474408" y="1875503"/>
            <a:ext cx="1700979" cy="461665"/>
          </a:xfrm>
          <a:prstGeom prst="rect">
            <a:avLst/>
          </a:prstGeom>
          <a:noFill/>
        </p:spPr>
        <p:txBody>
          <a:bodyPr wrap="square" rtlCol="0">
            <a:spAutoFit/>
          </a:bodyPr>
          <a:lstStyle/>
          <a:p>
            <a:r>
              <a:rPr lang="en-US" sz="2400" dirty="0"/>
              <a:t>SQL Query:</a:t>
            </a:r>
            <a:endParaRPr lang="en-IN" sz="2400" dirty="0"/>
          </a:p>
        </p:txBody>
      </p:sp>
      <p:sp>
        <p:nvSpPr>
          <p:cNvPr id="9" name="TextBox 8">
            <a:extLst>
              <a:ext uri="{FF2B5EF4-FFF2-40B4-BE49-F238E27FC236}">
                <a16:creationId xmlns:a16="http://schemas.microsoft.com/office/drawing/2014/main" id="{D7FBC9B8-FA5E-5528-95EA-E2D4628C505A}"/>
              </a:ext>
            </a:extLst>
          </p:cNvPr>
          <p:cNvSpPr txBox="1"/>
          <p:nvPr/>
        </p:nvSpPr>
        <p:spPr>
          <a:xfrm>
            <a:off x="7083539" y="1875503"/>
            <a:ext cx="1700979" cy="461665"/>
          </a:xfrm>
          <a:prstGeom prst="rect">
            <a:avLst/>
          </a:prstGeom>
          <a:noFill/>
        </p:spPr>
        <p:txBody>
          <a:bodyPr wrap="square" rtlCol="0">
            <a:spAutoFit/>
          </a:bodyPr>
          <a:lstStyle/>
          <a:p>
            <a:r>
              <a:rPr lang="en-US" sz="2400" dirty="0"/>
              <a:t>Output:</a:t>
            </a:r>
            <a:endParaRPr lang="en-IN" sz="2400" dirty="0"/>
          </a:p>
        </p:txBody>
      </p:sp>
      <p:pic>
        <p:nvPicPr>
          <p:cNvPr id="4" name="Picture 3">
            <a:extLst>
              <a:ext uri="{FF2B5EF4-FFF2-40B4-BE49-F238E27FC236}">
                <a16:creationId xmlns:a16="http://schemas.microsoft.com/office/drawing/2014/main" id="{B701A719-972A-AD9A-9356-225922E9E8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408" y="2750438"/>
            <a:ext cx="4530277" cy="4094027"/>
          </a:xfrm>
          <a:prstGeom prst="rect">
            <a:avLst/>
          </a:prstGeom>
        </p:spPr>
      </p:pic>
      <p:pic>
        <p:nvPicPr>
          <p:cNvPr id="11" name="Picture 10">
            <a:extLst>
              <a:ext uri="{FF2B5EF4-FFF2-40B4-BE49-F238E27FC236}">
                <a16:creationId xmlns:a16="http://schemas.microsoft.com/office/drawing/2014/main" id="{AC8D64DA-A47D-0A83-0ADD-F808B12899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3539" y="2907464"/>
            <a:ext cx="2689726" cy="1782845"/>
          </a:xfrm>
          <a:prstGeom prst="rect">
            <a:avLst/>
          </a:prstGeom>
        </p:spPr>
      </p:pic>
    </p:spTree>
    <p:extLst>
      <p:ext uri="{BB962C8B-B14F-4D97-AF65-F5344CB8AC3E}">
        <p14:creationId xmlns:p14="http://schemas.microsoft.com/office/powerpoint/2010/main" val="23482105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26862167-6006-94AA-C236-895E1B3E7B14}"/>
              </a:ext>
            </a:extLst>
          </p:cNvPr>
          <p:cNvGraphicFramePr>
            <a:graphicFrameLocks/>
          </p:cNvGraphicFramePr>
          <p:nvPr>
            <p:extLst>
              <p:ext uri="{D42A27DB-BD31-4B8C-83A1-F6EECF244321}">
                <p14:modId xmlns:p14="http://schemas.microsoft.com/office/powerpoint/2010/main" val="3317757340"/>
              </p:ext>
            </p:extLst>
          </p:nvPr>
        </p:nvGraphicFramePr>
        <p:xfrm>
          <a:off x="2677979" y="2865120"/>
          <a:ext cx="5978341" cy="3765591"/>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BAB53C4F-9807-BCFB-9A55-098C8DEB30A4}"/>
              </a:ext>
            </a:extLst>
          </p:cNvPr>
          <p:cNvSpPr txBox="1"/>
          <p:nvPr/>
        </p:nvSpPr>
        <p:spPr>
          <a:xfrm>
            <a:off x="474408" y="145130"/>
            <a:ext cx="1700979" cy="461665"/>
          </a:xfrm>
          <a:prstGeom prst="rect">
            <a:avLst/>
          </a:prstGeom>
          <a:noFill/>
        </p:spPr>
        <p:txBody>
          <a:bodyPr wrap="square" rtlCol="0">
            <a:spAutoFit/>
          </a:bodyPr>
          <a:lstStyle/>
          <a:p>
            <a:r>
              <a:rPr lang="en-US" sz="2400" dirty="0">
                <a:solidFill>
                  <a:srgbClr val="C00000"/>
                </a:solidFill>
              </a:rPr>
              <a:t>Insight:</a:t>
            </a:r>
            <a:endParaRPr lang="en-IN" sz="2400" dirty="0">
              <a:solidFill>
                <a:srgbClr val="C00000"/>
              </a:solidFill>
            </a:endParaRPr>
          </a:p>
        </p:txBody>
      </p:sp>
      <p:sp>
        <p:nvSpPr>
          <p:cNvPr id="4" name="TextBox 3">
            <a:extLst>
              <a:ext uri="{FF2B5EF4-FFF2-40B4-BE49-F238E27FC236}">
                <a16:creationId xmlns:a16="http://schemas.microsoft.com/office/drawing/2014/main" id="{3BBCA184-2AFB-E302-B9D8-6C76A9FBE72C}"/>
              </a:ext>
            </a:extLst>
          </p:cNvPr>
          <p:cNvSpPr txBox="1"/>
          <p:nvPr/>
        </p:nvSpPr>
        <p:spPr>
          <a:xfrm>
            <a:off x="287595" y="715401"/>
            <a:ext cx="11363635" cy="646331"/>
          </a:xfrm>
          <a:prstGeom prst="rect">
            <a:avLst/>
          </a:prstGeom>
          <a:noFill/>
        </p:spPr>
        <p:txBody>
          <a:bodyPr wrap="square">
            <a:spAutoFit/>
          </a:bodyPr>
          <a:lstStyle/>
          <a:p>
            <a:r>
              <a:rPr lang="en-US" b="1" dirty="0">
                <a:latin typeface="Arial" panose="020B0604020202020204" pitchFamily="34" charset="0"/>
              </a:rPr>
              <a:t>Quarter 1 </a:t>
            </a:r>
            <a:r>
              <a:rPr lang="en-US" dirty="0">
                <a:latin typeface="Arial" panose="020B0604020202020204" pitchFamily="34" charset="0"/>
              </a:rPr>
              <a:t>which comprises months like September, October and November generated highest sales for Atliq in 2020 and the least performing quarter was </a:t>
            </a:r>
            <a:r>
              <a:rPr lang="en-US" b="1" dirty="0">
                <a:latin typeface="Arial" panose="020B0604020202020204" pitchFamily="34" charset="0"/>
              </a:rPr>
              <a:t>Quarter 3 </a:t>
            </a:r>
            <a:r>
              <a:rPr lang="en-US" dirty="0">
                <a:latin typeface="Arial" panose="020B0604020202020204" pitchFamily="34" charset="0"/>
              </a:rPr>
              <a:t>(March, April, May).</a:t>
            </a:r>
            <a:endParaRPr lang="en-US" b="1" dirty="0">
              <a:latin typeface="Arial" panose="020B0604020202020204" pitchFamily="34" charset="0"/>
            </a:endParaRPr>
          </a:p>
        </p:txBody>
      </p:sp>
      <p:sp>
        <p:nvSpPr>
          <p:cNvPr id="5" name="TextBox 4">
            <a:extLst>
              <a:ext uri="{FF2B5EF4-FFF2-40B4-BE49-F238E27FC236}">
                <a16:creationId xmlns:a16="http://schemas.microsoft.com/office/drawing/2014/main" id="{7E5343CB-73E4-6B79-8D38-7296FD8DF44C}"/>
              </a:ext>
            </a:extLst>
          </p:cNvPr>
          <p:cNvSpPr txBox="1"/>
          <p:nvPr/>
        </p:nvSpPr>
        <p:spPr>
          <a:xfrm>
            <a:off x="474408" y="1866474"/>
            <a:ext cx="2055432" cy="461665"/>
          </a:xfrm>
          <a:prstGeom prst="rect">
            <a:avLst/>
          </a:prstGeom>
          <a:noFill/>
        </p:spPr>
        <p:txBody>
          <a:bodyPr wrap="square" rtlCol="0">
            <a:spAutoFit/>
          </a:bodyPr>
          <a:lstStyle/>
          <a:p>
            <a:r>
              <a:rPr lang="en-US" sz="2400" dirty="0">
                <a:solidFill>
                  <a:srgbClr val="C00000"/>
                </a:solidFill>
              </a:rPr>
              <a:t>Visualization:</a:t>
            </a:r>
            <a:endParaRPr lang="en-IN" sz="2400" dirty="0">
              <a:solidFill>
                <a:srgbClr val="C00000"/>
              </a:solidFill>
            </a:endParaRPr>
          </a:p>
        </p:txBody>
      </p:sp>
    </p:spTree>
    <p:extLst>
      <p:ext uri="{BB962C8B-B14F-4D97-AF65-F5344CB8AC3E}">
        <p14:creationId xmlns:p14="http://schemas.microsoft.com/office/powerpoint/2010/main" val="4126855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3ED4D9-563E-C143-A0DE-A9EBC1AF6C46}"/>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12E79D2E-846F-270C-2A49-B6D933638C51}"/>
              </a:ext>
            </a:extLst>
          </p:cNvPr>
          <p:cNvSpPr txBox="1"/>
          <p:nvPr/>
        </p:nvSpPr>
        <p:spPr>
          <a:xfrm>
            <a:off x="474408" y="66474"/>
            <a:ext cx="1700979" cy="461665"/>
          </a:xfrm>
          <a:prstGeom prst="rect">
            <a:avLst/>
          </a:prstGeom>
          <a:noFill/>
        </p:spPr>
        <p:txBody>
          <a:bodyPr wrap="square" rtlCol="0">
            <a:spAutoFit/>
          </a:bodyPr>
          <a:lstStyle/>
          <a:p>
            <a:r>
              <a:rPr lang="en-US" sz="2400" dirty="0">
                <a:solidFill>
                  <a:srgbClr val="C00000"/>
                </a:solidFill>
              </a:rPr>
              <a:t>Request 9:</a:t>
            </a:r>
            <a:endParaRPr lang="en-IN" sz="2400" dirty="0">
              <a:solidFill>
                <a:srgbClr val="C00000"/>
              </a:solidFill>
            </a:endParaRPr>
          </a:p>
        </p:txBody>
      </p:sp>
      <p:sp>
        <p:nvSpPr>
          <p:cNvPr id="5" name="TextBox 4">
            <a:extLst>
              <a:ext uri="{FF2B5EF4-FFF2-40B4-BE49-F238E27FC236}">
                <a16:creationId xmlns:a16="http://schemas.microsoft.com/office/drawing/2014/main" id="{9630E884-A029-4437-70A1-E8E5222FCCE0}"/>
              </a:ext>
            </a:extLst>
          </p:cNvPr>
          <p:cNvSpPr txBox="1"/>
          <p:nvPr/>
        </p:nvSpPr>
        <p:spPr>
          <a:xfrm>
            <a:off x="287595" y="567917"/>
            <a:ext cx="11973231" cy="1477328"/>
          </a:xfrm>
          <a:prstGeom prst="rect">
            <a:avLst/>
          </a:prstGeom>
          <a:noFill/>
        </p:spPr>
        <p:txBody>
          <a:bodyPr wrap="square">
            <a:spAutoFit/>
          </a:bodyPr>
          <a:lstStyle/>
          <a:p>
            <a:r>
              <a:rPr lang="en-US" sz="1800" b="0" i="0" u="none" strike="noStrike" baseline="0" dirty="0">
                <a:latin typeface="Arial" panose="020B0604020202020204" pitchFamily="34" charset="0"/>
              </a:rPr>
              <a:t>Which channel helped to bring more gross sales in the fiscal year 2021 and the percentage of contribution? The final output contains these fields, </a:t>
            </a:r>
          </a:p>
          <a:p>
            <a:r>
              <a:rPr lang="en-US" dirty="0">
                <a:latin typeface="Arial" panose="020B0604020202020204" pitchFamily="34" charset="0"/>
              </a:rPr>
              <a:t>								</a:t>
            </a:r>
            <a:r>
              <a:rPr lang="en-US" sz="1800" b="0" i="0" u="none" strike="noStrike" baseline="0" dirty="0">
                <a:latin typeface="Arial" panose="020B0604020202020204" pitchFamily="34" charset="0"/>
              </a:rPr>
              <a:t>channel </a:t>
            </a:r>
          </a:p>
          <a:p>
            <a:r>
              <a:rPr lang="en-US" dirty="0">
                <a:latin typeface="Arial" panose="020B0604020202020204" pitchFamily="34" charset="0"/>
              </a:rPr>
              <a:t>								</a:t>
            </a:r>
            <a:r>
              <a:rPr lang="en-US" sz="1800" b="0" i="0" u="none" strike="noStrike" baseline="0" dirty="0">
                <a:latin typeface="Arial" panose="020B0604020202020204" pitchFamily="34" charset="0"/>
              </a:rPr>
              <a:t>gross_sales_mln </a:t>
            </a:r>
          </a:p>
          <a:p>
            <a:r>
              <a:rPr lang="en-US" dirty="0">
                <a:latin typeface="Arial" panose="020B0604020202020204" pitchFamily="34" charset="0"/>
              </a:rPr>
              <a:t>								</a:t>
            </a:r>
            <a:r>
              <a:rPr lang="en-US" sz="1800" b="0" i="0" u="none" strike="noStrike" baseline="0" dirty="0">
                <a:latin typeface="Arial" panose="020B0604020202020204" pitchFamily="34" charset="0"/>
              </a:rPr>
              <a:t>percentage </a:t>
            </a:r>
            <a:endParaRPr lang="en-IN" dirty="0"/>
          </a:p>
        </p:txBody>
      </p:sp>
      <p:sp>
        <p:nvSpPr>
          <p:cNvPr id="8" name="TextBox 7">
            <a:extLst>
              <a:ext uri="{FF2B5EF4-FFF2-40B4-BE49-F238E27FC236}">
                <a16:creationId xmlns:a16="http://schemas.microsoft.com/office/drawing/2014/main" id="{7227EBC5-0687-443A-F8B4-0877338DE6DD}"/>
              </a:ext>
            </a:extLst>
          </p:cNvPr>
          <p:cNvSpPr txBox="1"/>
          <p:nvPr/>
        </p:nvSpPr>
        <p:spPr>
          <a:xfrm>
            <a:off x="474408" y="2642421"/>
            <a:ext cx="1700979" cy="461665"/>
          </a:xfrm>
          <a:prstGeom prst="rect">
            <a:avLst/>
          </a:prstGeom>
          <a:noFill/>
        </p:spPr>
        <p:txBody>
          <a:bodyPr wrap="square" rtlCol="0">
            <a:spAutoFit/>
          </a:bodyPr>
          <a:lstStyle/>
          <a:p>
            <a:r>
              <a:rPr lang="en-US" sz="2400" dirty="0"/>
              <a:t>SQL Query:</a:t>
            </a:r>
            <a:endParaRPr lang="en-IN" sz="2400" dirty="0"/>
          </a:p>
        </p:txBody>
      </p:sp>
      <p:sp>
        <p:nvSpPr>
          <p:cNvPr id="9" name="TextBox 8">
            <a:extLst>
              <a:ext uri="{FF2B5EF4-FFF2-40B4-BE49-F238E27FC236}">
                <a16:creationId xmlns:a16="http://schemas.microsoft.com/office/drawing/2014/main" id="{618C1898-398A-36B2-D5EF-63D2CC881751}"/>
              </a:ext>
            </a:extLst>
          </p:cNvPr>
          <p:cNvSpPr txBox="1"/>
          <p:nvPr/>
        </p:nvSpPr>
        <p:spPr>
          <a:xfrm>
            <a:off x="7860291" y="2642421"/>
            <a:ext cx="1700979" cy="461665"/>
          </a:xfrm>
          <a:prstGeom prst="rect">
            <a:avLst/>
          </a:prstGeom>
          <a:noFill/>
        </p:spPr>
        <p:txBody>
          <a:bodyPr wrap="square" rtlCol="0">
            <a:spAutoFit/>
          </a:bodyPr>
          <a:lstStyle/>
          <a:p>
            <a:r>
              <a:rPr lang="en-US" sz="2400" dirty="0"/>
              <a:t>Output:</a:t>
            </a:r>
            <a:endParaRPr lang="en-IN" sz="2400" dirty="0"/>
          </a:p>
        </p:txBody>
      </p:sp>
      <p:pic>
        <p:nvPicPr>
          <p:cNvPr id="3" name="Picture 2">
            <a:extLst>
              <a:ext uri="{FF2B5EF4-FFF2-40B4-BE49-F238E27FC236}">
                <a16:creationId xmlns:a16="http://schemas.microsoft.com/office/drawing/2014/main" id="{CDCBE9C2-A1A2-78A2-88B5-02C6E82C04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595" y="3408404"/>
            <a:ext cx="6958601" cy="3041557"/>
          </a:xfrm>
          <a:prstGeom prst="rect">
            <a:avLst/>
          </a:prstGeom>
        </p:spPr>
      </p:pic>
      <p:pic>
        <p:nvPicPr>
          <p:cNvPr id="7" name="Picture 6">
            <a:extLst>
              <a:ext uri="{FF2B5EF4-FFF2-40B4-BE49-F238E27FC236}">
                <a16:creationId xmlns:a16="http://schemas.microsoft.com/office/drawing/2014/main" id="{30E5AC96-E95A-0BA7-EBFC-687BA12ED1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2486" y="3455589"/>
            <a:ext cx="4247206" cy="1676850"/>
          </a:xfrm>
          <a:prstGeom prst="rect">
            <a:avLst/>
          </a:prstGeom>
        </p:spPr>
      </p:pic>
    </p:spTree>
    <p:extLst>
      <p:ext uri="{BB962C8B-B14F-4D97-AF65-F5344CB8AC3E}">
        <p14:creationId xmlns:p14="http://schemas.microsoft.com/office/powerpoint/2010/main" val="2127128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BB38F307-5DA5-DCCC-F3C1-A8E75E81E610}"/>
              </a:ext>
            </a:extLst>
          </p:cNvPr>
          <p:cNvGraphicFramePr>
            <a:graphicFrameLocks/>
          </p:cNvGraphicFramePr>
          <p:nvPr>
            <p:extLst>
              <p:ext uri="{D42A27DB-BD31-4B8C-83A1-F6EECF244321}">
                <p14:modId xmlns:p14="http://schemas.microsoft.com/office/powerpoint/2010/main" val="3477602990"/>
              </p:ext>
            </p:extLst>
          </p:nvPr>
        </p:nvGraphicFramePr>
        <p:xfrm>
          <a:off x="2251587" y="2841522"/>
          <a:ext cx="6821129" cy="3716593"/>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C7E253F5-23D0-7C8D-D596-BC7FAF842DD3}"/>
              </a:ext>
            </a:extLst>
          </p:cNvPr>
          <p:cNvSpPr txBox="1"/>
          <p:nvPr/>
        </p:nvSpPr>
        <p:spPr>
          <a:xfrm>
            <a:off x="474408" y="145130"/>
            <a:ext cx="1700979" cy="461665"/>
          </a:xfrm>
          <a:prstGeom prst="rect">
            <a:avLst/>
          </a:prstGeom>
          <a:noFill/>
        </p:spPr>
        <p:txBody>
          <a:bodyPr wrap="square" rtlCol="0">
            <a:spAutoFit/>
          </a:bodyPr>
          <a:lstStyle/>
          <a:p>
            <a:r>
              <a:rPr lang="en-US" sz="2400" dirty="0">
                <a:solidFill>
                  <a:srgbClr val="C00000"/>
                </a:solidFill>
              </a:rPr>
              <a:t>Insight:</a:t>
            </a:r>
            <a:endParaRPr lang="en-IN" sz="2400" dirty="0">
              <a:solidFill>
                <a:srgbClr val="C00000"/>
              </a:solidFill>
            </a:endParaRPr>
          </a:p>
        </p:txBody>
      </p:sp>
      <p:sp>
        <p:nvSpPr>
          <p:cNvPr id="6" name="TextBox 5">
            <a:extLst>
              <a:ext uri="{FF2B5EF4-FFF2-40B4-BE49-F238E27FC236}">
                <a16:creationId xmlns:a16="http://schemas.microsoft.com/office/drawing/2014/main" id="{4AB8F801-94DC-52C4-BA76-1D8DA0CC1A4E}"/>
              </a:ext>
            </a:extLst>
          </p:cNvPr>
          <p:cNvSpPr txBox="1"/>
          <p:nvPr/>
        </p:nvSpPr>
        <p:spPr>
          <a:xfrm>
            <a:off x="287595" y="715401"/>
            <a:ext cx="11363635" cy="646331"/>
          </a:xfrm>
          <a:prstGeom prst="rect">
            <a:avLst/>
          </a:prstGeom>
          <a:noFill/>
        </p:spPr>
        <p:txBody>
          <a:bodyPr wrap="square">
            <a:spAutoFit/>
          </a:bodyPr>
          <a:lstStyle/>
          <a:p>
            <a:r>
              <a:rPr lang="en-US" b="1" dirty="0">
                <a:latin typeface="Arial" panose="020B0604020202020204" pitchFamily="34" charset="0"/>
              </a:rPr>
              <a:t>AtliQ </a:t>
            </a:r>
            <a:r>
              <a:rPr lang="en-US" dirty="0">
                <a:latin typeface="Arial" panose="020B0604020202020204" pitchFamily="34" charset="0"/>
              </a:rPr>
              <a:t>earned highest gross sales through </a:t>
            </a:r>
            <a:r>
              <a:rPr lang="en-US" b="1" dirty="0">
                <a:latin typeface="Arial" panose="020B0604020202020204" pitchFamily="34" charset="0"/>
              </a:rPr>
              <a:t>Retailer </a:t>
            </a:r>
            <a:r>
              <a:rPr lang="en-US" dirty="0">
                <a:latin typeface="Arial" panose="020B0604020202020204" pitchFamily="34" charset="0"/>
              </a:rPr>
              <a:t>channel that contributed around </a:t>
            </a:r>
            <a:r>
              <a:rPr lang="en-US" b="1" dirty="0">
                <a:latin typeface="Arial" panose="020B0604020202020204" pitchFamily="34" charset="0"/>
              </a:rPr>
              <a:t>73.23 %</a:t>
            </a:r>
            <a:r>
              <a:rPr lang="en-US" dirty="0">
                <a:latin typeface="Arial" panose="020B0604020202020204" pitchFamily="34" charset="0"/>
              </a:rPr>
              <a:t> of all the other channels. And the least sales came through </a:t>
            </a:r>
            <a:r>
              <a:rPr lang="en-US" b="1" dirty="0">
                <a:latin typeface="Arial" panose="020B0604020202020204" pitchFamily="34" charset="0"/>
              </a:rPr>
              <a:t>Distributor</a:t>
            </a:r>
            <a:r>
              <a:rPr lang="en-US" dirty="0">
                <a:latin typeface="Arial" panose="020B0604020202020204" pitchFamily="34" charset="0"/>
              </a:rPr>
              <a:t> channel that contributed around </a:t>
            </a:r>
            <a:r>
              <a:rPr lang="en-US" b="1" dirty="0">
                <a:latin typeface="Arial" panose="020B0604020202020204" pitchFamily="34" charset="0"/>
              </a:rPr>
              <a:t>11.30 %</a:t>
            </a:r>
            <a:r>
              <a:rPr lang="en-US" dirty="0">
                <a:latin typeface="Arial" panose="020B0604020202020204" pitchFamily="34" charset="0"/>
              </a:rPr>
              <a:t>.</a:t>
            </a:r>
            <a:endParaRPr lang="en-US" b="1" dirty="0">
              <a:latin typeface="Arial" panose="020B0604020202020204" pitchFamily="34" charset="0"/>
            </a:endParaRPr>
          </a:p>
        </p:txBody>
      </p:sp>
      <p:sp>
        <p:nvSpPr>
          <p:cNvPr id="7" name="TextBox 6">
            <a:extLst>
              <a:ext uri="{FF2B5EF4-FFF2-40B4-BE49-F238E27FC236}">
                <a16:creationId xmlns:a16="http://schemas.microsoft.com/office/drawing/2014/main" id="{8DC4C725-55F8-522F-93D9-8DDEAC741B41}"/>
              </a:ext>
            </a:extLst>
          </p:cNvPr>
          <p:cNvSpPr txBox="1"/>
          <p:nvPr/>
        </p:nvSpPr>
        <p:spPr>
          <a:xfrm>
            <a:off x="474408" y="1803875"/>
            <a:ext cx="2075752" cy="461665"/>
          </a:xfrm>
          <a:prstGeom prst="rect">
            <a:avLst/>
          </a:prstGeom>
          <a:noFill/>
        </p:spPr>
        <p:txBody>
          <a:bodyPr wrap="square" rtlCol="0">
            <a:spAutoFit/>
          </a:bodyPr>
          <a:lstStyle/>
          <a:p>
            <a:r>
              <a:rPr lang="en-US" sz="2400" dirty="0">
                <a:solidFill>
                  <a:srgbClr val="C00000"/>
                </a:solidFill>
              </a:rPr>
              <a:t>Visualization:</a:t>
            </a:r>
            <a:endParaRPr lang="en-IN" sz="2400" dirty="0">
              <a:solidFill>
                <a:srgbClr val="C00000"/>
              </a:solidFill>
            </a:endParaRPr>
          </a:p>
        </p:txBody>
      </p:sp>
    </p:spTree>
    <p:extLst>
      <p:ext uri="{BB962C8B-B14F-4D97-AF65-F5344CB8AC3E}">
        <p14:creationId xmlns:p14="http://schemas.microsoft.com/office/powerpoint/2010/main" val="1497135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2A3CB6-3C05-9ACB-2A78-C62298E55C19}"/>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0E270CE3-8BB6-9575-1618-DC33A9F24F21}"/>
              </a:ext>
            </a:extLst>
          </p:cNvPr>
          <p:cNvSpPr txBox="1"/>
          <p:nvPr/>
        </p:nvSpPr>
        <p:spPr>
          <a:xfrm>
            <a:off x="474408" y="66474"/>
            <a:ext cx="1855837" cy="461665"/>
          </a:xfrm>
          <a:prstGeom prst="rect">
            <a:avLst/>
          </a:prstGeom>
          <a:noFill/>
        </p:spPr>
        <p:txBody>
          <a:bodyPr wrap="square" rtlCol="0">
            <a:spAutoFit/>
          </a:bodyPr>
          <a:lstStyle/>
          <a:p>
            <a:r>
              <a:rPr lang="en-US" sz="2400" dirty="0">
                <a:solidFill>
                  <a:srgbClr val="C00000"/>
                </a:solidFill>
              </a:rPr>
              <a:t>Request 10:</a:t>
            </a:r>
            <a:endParaRPr lang="en-IN" sz="2400" dirty="0">
              <a:solidFill>
                <a:srgbClr val="C00000"/>
              </a:solidFill>
            </a:endParaRPr>
          </a:p>
        </p:txBody>
      </p:sp>
      <p:sp>
        <p:nvSpPr>
          <p:cNvPr id="5" name="TextBox 4">
            <a:extLst>
              <a:ext uri="{FF2B5EF4-FFF2-40B4-BE49-F238E27FC236}">
                <a16:creationId xmlns:a16="http://schemas.microsoft.com/office/drawing/2014/main" id="{496AC20E-A9CA-AA8B-6922-3FC8E0D82F26}"/>
              </a:ext>
            </a:extLst>
          </p:cNvPr>
          <p:cNvSpPr txBox="1"/>
          <p:nvPr/>
        </p:nvSpPr>
        <p:spPr>
          <a:xfrm>
            <a:off x="287595" y="567917"/>
            <a:ext cx="11973231" cy="1477328"/>
          </a:xfrm>
          <a:prstGeom prst="rect">
            <a:avLst/>
          </a:prstGeom>
          <a:noFill/>
        </p:spPr>
        <p:txBody>
          <a:bodyPr wrap="square">
            <a:spAutoFit/>
          </a:bodyPr>
          <a:lstStyle/>
          <a:p>
            <a:r>
              <a:rPr lang="en-US" sz="1800" b="0" i="0" u="none" strike="noStrike" baseline="0" dirty="0">
                <a:latin typeface="Arial" panose="020B0604020202020204" pitchFamily="34" charset="0"/>
              </a:rPr>
              <a:t>Get the Top 3 products in each division that have a high total_sold_quantity in the fiscal_year 2021? The final output contains these fields, </a:t>
            </a:r>
          </a:p>
          <a:p>
            <a:r>
              <a:rPr lang="en-US" dirty="0">
                <a:latin typeface="Arial" panose="020B0604020202020204" pitchFamily="34" charset="0"/>
              </a:rPr>
              <a:t>							</a:t>
            </a:r>
            <a:r>
              <a:rPr lang="en-US" sz="1800" b="0" i="0" u="none" strike="noStrike" baseline="0" dirty="0">
                <a:latin typeface="Arial" panose="020B0604020202020204" pitchFamily="34" charset="0"/>
              </a:rPr>
              <a:t>division,    product_code </a:t>
            </a:r>
          </a:p>
          <a:p>
            <a:pPr algn="l"/>
            <a:r>
              <a:rPr lang="en-US" dirty="0">
                <a:latin typeface="Arial" panose="020B0604020202020204" pitchFamily="34" charset="0"/>
              </a:rPr>
              <a:t>							</a:t>
            </a:r>
            <a:r>
              <a:rPr lang="en-US" sz="1800" b="0" i="0" u="none" strike="noStrike" baseline="0" dirty="0">
                <a:latin typeface="Arial" panose="020B0604020202020204" pitchFamily="34" charset="0"/>
              </a:rPr>
              <a:t>product,    total_sold_quantity </a:t>
            </a:r>
          </a:p>
          <a:p>
            <a:pPr algn="l"/>
            <a:r>
              <a:rPr lang="en-US" dirty="0">
                <a:latin typeface="Arial" panose="020B0604020202020204" pitchFamily="34" charset="0"/>
              </a:rPr>
              <a:t>							</a:t>
            </a:r>
            <a:r>
              <a:rPr lang="en-US" sz="1800" b="0" i="0" u="none" strike="noStrike" baseline="0" dirty="0">
                <a:latin typeface="Arial" panose="020B0604020202020204" pitchFamily="34" charset="0"/>
              </a:rPr>
              <a:t>rank_order </a:t>
            </a:r>
            <a:endParaRPr lang="en-IN" dirty="0"/>
          </a:p>
        </p:txBody>
      </p:sp>
      <p:sp>
        <p:nvSpPr>
          <p:cNvPr id="8" name="TextBox 7">
            <a:extLst>
              <a:ext uri="{FF2B5EF4-FFF2-40B4-BE49-F238E27FC236}">
                <a16:creationId xmlns:a16="http://schemas.microsoft.com/office/drawing/2014/main" id="{56054A3C-E073-651D-F236-C8263A96F029}"/>
              </a:ext>
            </a:extLst>
          </p:cNvPr>
          <p:cNvSpPr txBox="1"/>
          <p:nvPr/>
        </p:nvSpPr>
        <p:spPr>
          <a:xfrm>
            <a:off x="474408" y="2363407"/>
            <a:ext cx="1700979" cy="461665"/>
          </a:xfrm>
          <a:prstGeom prst="rect">
            <a:avLst/>
          </a:prstGeom>
          <a:noFill/>
        </p:spPr>
        <p:txBody>
          <a:bodyPr wrap="square" rtlCol="0">
            <a:spAutoFit/>
          </a:bodyPr>
          <a:lstStyle/>
          <a:p>
            <a:r>
              <a:rPr lang="en-US" sz="2400" dirty="0"/>
              <a:t>SQL Query:</a:t>
            </a:r>
            <a:endParaRPr lang="en-IN" sz="2400" dirty="0"/>
          </a:p>
        </p:txBody>
      </p:sp>
      <p:sp>
        <p:nvSpPr>
          <p:cNvPr id="9" name="TextBox 8">
            <a:extLst>
              <a:ext uri="{FF2B5EF4-FFF2-40B4-BE49-F238E27FC236}">
                <a16:creationId xmlns:a16="http://schemas.microsoft.com/office/drawing/2014/main" id="{715117C2-E3C6-44C8-A787-4DBBF88B4CB6}"/>
              </a:ext>
            </a:extLst>
          </p:cNvPr>
          <p:cNvSpPr txBox="1"/>
          <p:nvPr/>
        </p:nvSpPr>
        <p:spPr>
          <a:xfrm>
            <a:off x="7850459" y="2358924"/>
            <a:ext cx="1700979" cy="461665"/>
          </a:xfrm>
          <a:prstGeom prst="rect">
            <a:avLst/>
          </a:prstGeom>
          <a:noFill/>
        </p:spPr>
        <p:txBody>
          <a:bodyPr wrap="square" rtlCol="0">
            <a:spAutoFit/>
          </a:bodyPr>
          <a:lstStyle/>
          <a:p>
            <a:r>
              <a:rPr lang="en-US" sz="2400" dirty="0"/>
              <a:t>Output:</a:t>
            </a:r>
            <a:endParaRPr lang="en-IN" sz="2400" dirty="0"/>
          </a:p>
        </p:txBody>
      </p:sp>
      <p:pic>
        <p:nvPicPr>
          <p:cNvPr id="4" name="Picture 3">
            <a:extLst>
              <a:ext uri="{FF2B5EF4-FFF2-40B4-BE49-F238E27FC236}">
                <a16:creationId xmlns:a16="http://schemas.microsoft.com/office/drawing/2014/main" id="{9F40E38F-08E3-6489-5D19-1D9BA0156E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595" y="3255853"/>
            <a:ext cx="6986378" cy="3034230"/>
          </a:xfrm>
          <a:prstGeom prst="rect">
            <a:avLst/>
          </a:prstGeom>
        </p:spPr>
      </p:pic>
      <p:pic>
        <p:nvPicPr>
          <p:cNvPr id="11" name="Picture 10">
            <a:extLst>
              <a:ext uri="{FF2B5EF4-FFF2-40B4-BE49-F238E27FC236}">
                <a16:creationId xmlns:a16="http://schemas.microsoft.com/office/drawing/2014/main" id="{AFAD95BC-45CB-9CED-C6D9-93335306CC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5823" y="3255853"/>
            <a:ext cx="4620986" cy="2536722"/>
          </a:xfrm>
          <a:prstGeom prst="rect">
            <a:avLst/>
          </a:prstGeom>
        </p:spPr>
      </p:pic>
    </p:spTree>
    <p:extLst>
      <p:ext uri="{BB962C8B-B14F-4D97-AF65-F5344CB8AC3E}">
        <p14:creationId xmlns:p14="http://schemas.microsoft.com/office/powerpoint/2010/main" val="29831629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3D388CBB-8927-7576-3BEC-CE6640A13912}"/>
              </a:ext>
            </a:extLst>
          </p:cNvPr>
          <p:cNvGraphicFramePr>
            <a:graphicFrameLocks/>
          </p:cNvGraphicFramePr>
          <p:nvPr>
            <p:extLst>
              <p:ext uri="{D42A27DB-BD31-4B8C-83A1-F6EECF244321}">
                <p14:modId xmlns:p14="http://schemas.microsoft.com/office/powerpoint/2010/main" val="398270561"/>
              </p:ext>
            </p:extLst>
          </p:nvPr>
        </p:nvGraphicFramePr>
        <p:xfrm>
          <a:off x="2879090" y="92074"/>
          <a:ext cx="5783580" cy="32575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1BF5A97E-58DC-95E2-B020-CAF0F661396A}"/>
              </a:ext>
            </a:extLst>
          </p:cNvPr>
          <p:cNvGraphicFramePr>
            <a:graphicFrameLocks/>
          </p:cNvGraphicFramePr>
          <p:nvPr>
            <p:extLst>
              <p:ext uri="{D42A27DB-BD31-4B8C-83A1-F6EECF244321}">
                <p14:modId xmlns:p14="http://schemas.microsoft.com/office/powerpoint/2010/main" val="106483719"/>
              </p:ext>
            </p:extLst>
          </p:nvPr>
        </p:nvGraphicFramePr>
        <p:xfrm>
          <a:off x="262892" y="3428366"/>
          <a:ext cx="5568950" cy="32575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B77AECCF-F01A-AFDD-B40B-E57699D783DB}"/>
              </a:ext>
            </a:extLst>
          </p:cNvPr>
          <p:cNvGraphicFramePr>
            <a:graphicFrameLocks/>
          </p:cNvGraphicFramePr>
          <p:nvPr>
            <p:extLst>
              <p:ext uri="{D42A27DB-BD31-4B8C-83A1-F6EECF244321}">
                <p14:modId xmlns:p14="http://schemas.microsoft.com/office/powerpoint/2010/main" val="208129715"/>
              </p:ext>
            </p:extLst>
          </p:nvPr>
        </p:nvGraphicFramePr>
        <p:xfrm>
          <a:off x="6096000" y="3428366"/>
          <a:ext cx="5730242" cy="325755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80586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D39D2D-927D-F0DC-4497-20BE57651B2A}"/>
              </a:ext>
            </a:extLst>
          </p:cNvPr>
          <p:cNvSpPr txBox="1"/>
          <p:nvPr/>
        </p:nvSpPr>
        <p:spPr>
          <a:xfrm>
            <a:off x="474408" y="145130"/>
            <a:ext cx="2278952" cy="523220"/>
          </a:xfrm>
          <a:prstGeom prst="rect">
            <a:avLst/>
          </a:prstGeom>
          <a:noFill/>
        </p:spPr>
        <p:txBody>
          <a:bodyPr wrap="square" rtlCol="0">
            <a:spAutoFit/>
          </a:bodyPr>
          <a:lstStyle/>
          <a:p>
            <a:r>
              <a:rPr lang="en-US" sz="2800" dirty="0">
                <a:solidFill>
                  <a:srgbClr val="C00000"/>
                </a:solidFill>
              </a:rPr>
              <a:t>Conclusions:</a:t>
            </a:r>
            <a:endParaRPr lang="en-IN" sz="2800" dirty="0">
              <a:solidFill>
                <a:srgbClr val="C00000"/>
              </a:solidFill>
            </a:endParaRPr>
          </a:p>
        </p:txBody>
      </p:sp>
      <p:sp>
        <p:nvSpPr>
          <p:cNvPr id="3" name="TextBox 2">
            <a:extLst>
              <a:ext uri="{FF2B5EF4-FFF2-40B4-BE49-F238E27FC236}">
                <a16:creationId xmlns:a16="http://schemas.microsoft.com/office/drawing/2014/main" id="{5580DBF5-4755-4582-8D9F-7E920FAFECD9}"/>
              </a:ext>
            </a:extLst>
          </p:cNvPr>
          <p:cNvSpPr txBox="1"/>
          <p:nvPr/>
        </p:nvSpPr>
        <p:spPr>
          <a:xfrm>
            <a:off x="287595" y="989721"/>
            <a:ext cx="11363635" cy="4093428"/>
          </a:xfrm>
          <a:prstGeom prst="rect">
            <a:avLst/>
          </a:prstGeom>
          <a:noFill/>
        </p:spPr>
        <p:txBody>
          <a:bodyPr wrap="square">
            <a:spAutoFit/>
          </a:bodyPr>
          <a:lstStyle/>
          <a:p>
            <a:pPr marL="285750" indent="-285750">
              <a:buFont typeface="Wingdings" panose="05000000000000000000" pitchFamily="2" charset="2"/>
              <a:buChar char="Ø"/>
            </a:pPr>
            <a:r>
              <a:rPr lang="en-US" sz="2000" dirty="0">
                <a:latin typeface="Arial" panose="020B0604020202020204" pitchFamily="34" charset="0"/>
              </a:rPr>
              <a:t>Atliq</a:t>
            </a:r>
            <a:r>
              <a:rPr lang="en-US" sz="2000" b="1" dirty="0">
                <a:latin typeface="Arial" panose="020B0604020202020204" pitchFamily="34" charset="0"/>
              </a:rPr>
              <a:t> </a:t>
            </a:r>
            <a:r>
              <a:rPr lang="en-US" sz="2000" dirty="0">
                <a:latin typeface="Arial" panose="020B0604020202020204" pitchFamily="34" charset="0"/>
              </a:rPr>
              <a:t>focus more on increasing its number of products in </a:t>
            </a:r>
            <a:r>
              <a:rPr lang="en-US" sz="2000" b="1" dirty="0">
                <a:latin typeface="Arial" panose="020B0604020202020204" pitchFamily="34" charset="0"/>
              </a:rPr>
              <a:t>Networking</a:t>
            </a:r>
            <a:r>
              <a:rPr lang="en-US" sz="2000" dirty="0">
                <a:latin typeface="Arial" panose="020B0604020202020204" pitchFamily="34" charset="0"/>
              </a:rPr>
              <a:t> segment.</a:t>
            </a:r>
          </a:p>
          <a:p>
            <a:pPr marL="285750" indent="-285750">
              <a:buFont typeface="Wingdings" panose="05000000000000000000" pitchFamily="2" charset="2"/>
              <a:buChar char="Ø"/>
            </a:pPr>
            <a:endParaRPr lang="en-US" sz="2000" dirty="0">
              <a:latin typeface="Arial" panose="020B0604020202020204" pitchFamily="34" charset="0"/>
            </a:endParaRPr>
          </a:p>
          <a:p>
            <a:pPr marL="285750" indent="-285750">
              <a:buFont typeface="Wingdings" panose="05000000000000000000" pitchFamily="2" charset="2"/>
              <a:buChar char="Ø"/>
            </a:pPr>
            <a:r>
              <a:rPr lang="en-US" sz="2000" dirty="0">
                <a:latin typeface="Arial" panose="020B0604020202020204" pitchFamily="34" charset="0"/>
              </a:rPr>
              <a:t>Atliq should also focus on increasing its sales in </a:t>
            </a:r>
            <a:r>
              <a:rPr lang="en-US" sz="2000" b="1" dirty="0">
                <a:latin typeface="Arial" panose="020B0604020202020204" pitchFamily="34" charset="0"/>
              </a:rPr>
              <a:t>Quarter3 </a:t>
            </a:r>
            <a:r>
              <a:rPr lang="en-US" sz="2000" dirty="0">
                <a:latin typeface="Arial" panose="020B0604020202020204" pitchFamily="34" charset="0"/>
              </a:rPr>
              <a:t>which is the least sales generating month for Atliq.</a:t>
            </a:r>
          </a:p>
          <a:p>
            <a:pPr marL="285750" indent="-285750">
              <a:buFont typeface="Wingdings" panose="05000000000000000000" pitchFamily="2" charset="2"/>
              <a:buChar char="Ø"/>
            </a:pPr>
            <a:endParaRPr lang="en-US" sz="2000" b="1" dirty="0">
              <a:latin typeface="Arial" panose="020B0604020202020204" pitchFamily="34" charset="0"/>
            </a:endParaRPr>
          </a:p>
          <a:p>
            <a:pPr marL="285750" indent="-285750">
              <a:buFont typeface="Wingdings" panose="05000000000000000000" pitchFamily="2" charset="2"/>
              <a:buChar char="Ø"/>
            </a:pPr>
            <a:r>
              <a:rPr lang="en-US" sz="2000" dirty="0">
                <a:latin typeface="Arial" panose="020B0604020202020204" pitchFamily="34" charset="0"/>
              </a:rPr>
              <a:t>Atliq should also try to expand its markets in Southeast Asian countries like </a:t>
            </a:r>
            <a:r>
              <a:rPr lang="en-US" sz="2000" b="1" dirty="0">
                <a:latin typeface="Arial" panose="020B0604020202020204" pitchFamily="34" charset="0"/>
              </a:rPr>
              <a:t>Vietnam</a:t>
            </a:r>
            <a:r>
              <a:rPr lang="en-US" sz="2000" dirty="0">
                <a:latin typeface="Arial" panose="020B0604020202020204" pitchFamily="34" charset="0"/>
              </a:rPr>
              <a:t> and </a:t>
            </a:r>
            <a:r>
              <a:rPr lang="en-US" sz="2000" b="1" dirty="0">
                <a:latin typeface="Arial" panose="020B0604020202020204" pitchFamily="34" charset="0"/>
              </a:rPr>
              <a:t>Thailand</a:t>
            </a:r>
            <a:r>
              <a:rPr lang="en-US" sz="2000" dirty="0">
                <a:latin typeface="Arial" panose="020B0604020202020204" pitchFamily="34" charset="0"/>
              </a:rPr>
              <a:t> as these two countries can generate a lot of revenue for Atliq in the manufacturing sector.</a:t>
            </a:r>
          </a:p>
          <a:p>
            <a:pPr marL="285750" indent="-285750">
              <a:buFont typeface="Wingdings" panose="05000000000000000000" pitchFamily="2" charset="2"/>
              <a:buChar char="Ø"/>
            </a:pPr>
            <a:endParaRPr lang="en-US" sz="2000" dirty="0">
              <a:latin typeface="Arial" panose="020B0604020202020204" pitchFamily="34" charset="0"/>
            </a:endParaRPr>
          </a:p>
          <a:p>
            <a:pPr marL="285750" indent="-285750">
              <a:buFont typeface="Wingdings" panose="05000000000000000000" pitchFamily="2" charset="2"/>
              <a:buChar char="Ø"/>
            </a:pPr>
            <a:r>
              <a:rPr lang="en-US" sz="2000" dirty="0">
                <a:latin typeface="Arial" panose="020B0604020202020204" pitchFamily="34" charset="0"/>
              </a:rPr>
              <a:t>Atliq should also focus on marketing its Direct channel i.e., its own stores (</a:t>
            </a:r>
            <a:r>
              <a:rPr lang="en-US" sz="2000" b="1" dirty="0">
                <a:latin typeface="Arial" panose="020B0604020202020204" pitchFamily="34" charset="0"/>
              </a:rPr>
              <a:t>Atliq Exclusive </a:t>
            </a:r>
            <a:r>
              <a:rPr lang="en-US" sz="2000" dirty="0">
                <a:latin typeface="Arial" panose="020B0604020202020204" pitchFamily="34" charset="0"/>
              </a:rPr>
              <a:t>and </a:t>
            </a:r>
            <a:r>
              <a:rPr lang="en-US" sz="2000" b="1" dirty="0">
                <a:latin typeface="Arial" panose="020B0604020202020204" pitchFamily="34" charset="0"/>
              </a:rPr>
              <a:t>Atliq e Store</a:t>
            </a:r>
            <a:r>
              <a:rPr lang="en-US" sz="2000" dirty="0">
                <a:latin typeface="Arial" panose="020B0604020202020204" pitchFamily="34" charset="0"/>
              </a:rPr>
              <a:t>) as it will help it to get more revenue by providing discounted prices and avoiding costs that are involved in Retail channel like pre-invoice discounts, post-invoice discounts and miscellaneous costs like placement fees.</a:t>
            </a:r>
          </a:p>
        </p:txBody>
      </p:sp>
    </p:spTree>
    <p:extLst>
      <p:ext uri="{BB962C8B-B14F-4D97-AF65-F5344CB8AC3E}">
        <p14:creationId xmlns:p14="http://schemas.microsoft.com/office/powerpoint/2010/main" val="619761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F88A19-AE0F-FF07-5E3D-8E4F2EEE0FCA}"/>
              </a:ext>
            </a:extLst>
          </p:cNvPr>
          <p:cNvSpPr txBox="1"/>
          <p:nvPr/>
        </p:nvSpPr>
        <p:spPr>
          <a:xfrm>
            <a:off x="873760" y="1686560"/>
            <a:ext cx="7715574" cy="830997"/>
          </a:xfrm>
          <a:prstGeom prst="rect">
            <a:avLst/>
          </a:prstGeom>
          <a:noFill/>
        </p:spPr>
        <p:txBody>
          <a:bodyPr wrap="none" rtlCol="0">
            <a:spAutoFit/>
          </a:bodyPr>
          <a:lstStyle/>
          <a:p>
            <a:r>
              <a:rPr lang="en-IN" sz="2400" dirty="0">
                <a:solidFill>
                  <a:srgbClr val="0070C0"/>
                </a:solidFill>
              </a:rPr>
              <a:t>For feedback and suggestions feel free to connect me </a:t>
            </a:r>
          </a:p>
          <a:p>
            <a:r>
              <a:rPr lang="en-IN" sz="2400" dirty="0">
                <a:solidFill>
                  <a:srgbClr val="0070C0"/>
                </a:solidFill>
              </a:rPr>
              <a:t>with me on:</a:t>
            </a:r>
          </a:p>
        </p:txBody>
      </p:sp>
      <p:grpSp>
        <p:nvGrpSpPr>
          <p:cNvPr id="6" name="Group 5">
            <a:extLst>
              <a:ext uri="{FF2B5EF4-FFF2-40B4-BE49-F238E27FC236}">
                <a16:creationId xmlns:a16="http://schemas.microsoft.com/office/drawing/2014/main" id="{CA344B51-28BC-D0F0-E4FF-4DE6D3E9C596}"/>
              </a:ext>
            </a:extLst>
          </p:cNvPr>
          <p:cNvGrpSpPr/>
          <p:nvPr/>
        </p:nvGrpSpPr>
        <p:grpSpPr>
          <a:xfrm>
            <a:off x="3023605" y="2752594"/>
            <a:ext cx="1538295" cy="431823"/>
            <a:chOff x="3033765" y="2732274"/>
            <a:chExt cx="1538295" cy="431823"/>
          </a:xfrm>
        </p:grpSpPr>
        <p:sp>
          <p:nvSpPr>
            <p:cNvPr id="3" name="TextBox 2">
              <a:extLst>
                <a:ext uri="{FF2B5EF4-FFF2-40B4-BE49-F238E27FC236}">
                  <a16:creationId xmlns:a16="http://schemas.microsoft.com/office/drawing/2014/main" id="{8A55B1A9-8127-E857-C301-8E9AB21AE3AB}"/>
                </a:ext>
              </a:extLst>
            </p:cNvPr>
            <p:cNvSpPr txBox="1"/>
            <p:nvPr/>
          </p:nvSpPr>
          <p:spPr>
            <a:xfrm>
              <a:off x="3515360" y="2763520"/>
              <a:ext cx="1056700" cy="369332"/>
            </a:xfrm>
            <a:prstGeom prst="rect">
              <a:avLst/>
            </a:prstGeom>
            <a:noFill/>
          </p:spPr>
          <p:txBody>
            <a:bodyPr wrap="none" rtlCol="0">
              <a:spAutoFit/>
            </a:bodyPr>
            <a:lstStyle/>
            <a:p>
              <a:r>
                <a:rPr lang="en-IN" dirty="0">
                  <a:hlinkClick r:id="rId2" tooltip="https://www.linkedin.com/in/ayush-lekhi-148569239/">
                    <a:extLst>
                      <a:ext uri="{A12FA001-AC4F-418D-AE19-62706E023703}">
                        <ahyp:hlinkClr xmlns:ahyp="http://schemas.microsoft.com/office/drawing/2018/hyperlinkcolor" val="tx"/>
                      </a:ext>
                    </a:extLst>
                  </a:hlinkClick>
                </a:rPr>
                <a:t>LinkedIn</a:t>
              </a:r>
              <a:endParaRPr lang="en-IN" dirty="0"/>
            </a:p>
          </p:txBody>
        </p:sp>
        <p:pic>
          <p:nvPicPr>
            <p:cNvPr id="5" name="Picture 4">
              <a:extLst>
                <a:ext uri="{FF2B5EF4-FFF2-40B4-BE49-F238E27FC236}">
                  <a16:creationId xmlns:a16="http://schemas.microsoft.com/office/drawing/2014/main" id="{02320629-700F-6FF2-AEF0-6F099F4F6A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765" y="2732274"/>
              <a:ext cx="481595" cy="431823"/>
            </a:xfrm>
            <a:prstGeom prst="rect">
              <a:avLst/>
            </a:prstGeom>
          </p:spPr>
        </p:pic>
      </p:grpSp>
      <p:grpSp>
        <p:nvGrpSpPr>
          <p:cNvPr id="11" name="Group 10">
            <a:extLst>
              <a:ext uri="{FF2B5EF4-FFF2-40B4-BE49-F238E27FC236}">
                <a16:creationId xmlns:a16="http://schemas.microsoft.com/office/drawing/2014/main" id="{DB42F991-7C4B-D86B-FD1C-0F5EC5F0E6CE}"/>
              </a:ext>
            </a:extLst>
          </p:cNvPr>
          <p:cNvGrpSpPr/>
          <p:nvPr/>
        </p:nvGrpSpPr>
        <p:grpSpPr>
          <a:xfrm>
            <a:off x="3023605" y="3304512"/>
            <a:ext cx="1360362" cy="482400"/>
            <a:chOff x="3023605" y="3030192"/>
            <a:chExt cx="1360362" cy="482400"/>
          </a:xfrm>
        </p:grpSpPr>
        <p:sp>
          <p:nvSpPr>
            <p:cNvPr id="8" name="TextBox 7">
              <a:extLst>
                <a:ext uri="{FF2B5EF4-FFF2-40B4-BE49-F238E27FC236}">
                  <a16:creationId xmlns:a16="http://schemas.microsoft.com/office/drawing/2014/main" id="{C98AF89F-4AB5-6453-6C05-F22C0826451C}"/>
                </a:ext>
              </a:extLst>
            </p:cNvPr>
            <p:cNvSpPr txBox="1"/>
            <p:nvPr/>
          </p:nvSpPr>
          <p:spPr>
            <a:xfrm>
              <a:off x="3505200" y="3086726"/>
              <a:ext cx="878767" cy="369332"/>
            </a:xfrm>
            <a:prstGeom prst="rect">
              <a:avLst/>
            </a:prstGeom>
            <a:noFill/>
          </p:spPr>
          <p:txBody>
            <a:bodyPr wrap="none" rtlCol="0">
              <a:spAutoFit/>
            </a:bodyPr>
            <a:lstStyle/>
            <a:p>
              <a:r>
                <a:rPr lang="en-IN" dirty="0">
                  <a:hlinkClick r:id="rId4">
                    <a:extLst>
                      <a:ext uri="{A12FA001-AC4F-418D-AE19-62706E023703}">
                        <ahyp:hlinkClr xmlns:ahyp="http://schemas.microsoft.com/office/drawing/2018/hyperlinkcolor" val="tx"/>
                      </a:ext>
                    </a:extLst>
                  </a:hlinkClick>
                </a:rPr>
                <a:t>Github</a:t>
              </a:r>
              <a:endParaRPr lang="en-IN" dirty="0"/>
            </a:p>
          </p:txBody>
        </p:sp>
        <p:pic>
          <p:nvPicPr>
            <p:cNvPr id="10" name="Picture 9">
              <a:extLst>
                <a:ext uri="{FF2B5EF4-FFF2-40B4-BE49-F238E27FC236}">
                  <a16:creationId xmlns:a16="http://schemas.microsoft.com/office/drawing/2014/main" id="{B5303FBA-AEA6-7738-6208-0E7EFE3A8D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23605" y="3030192"/>
              <a:ext cx="482400" cy="482400"/>
            </a:xfrm>
            <a:prstGeom prst="rect">
              <a:avLst/>
            </a:prstGeom>
          </p:spPr>
        </p:pic>
      </p:grpSp>
      <p:sp>
        <p:nvSpPr>
          <p:cNvPr id="12" name="TextBox 11">
            <a:extLst>
              <a:ext uri="{FF2B5EF4-FFF2-40B4-BE49-F238E27FC236}">
                <a16:creationId xmlns:a16="http://schemas.microsoft.com/office/drawing/2014/main" id="{2EB34C8E-9BDC-B42D-3045-FBB71ED707F4}"/>
              </a:ext>
            </a:extLst>
          </p:cNvPr>
          <p:cNvSpPr txBox="1"/>
          <p:nvPr/>
        </p:nvSpPr>
        <p:spPr>
          <a:xfrm>
            <a:off x="873760" y="4145280"/>
            <a:ext cx="5713424" cy="830997"/>
          </a:xfrm>
          <a:prstGeom prst="rect">
            <a:avLst/>
          </a:prstGeom>
          <a:noFill/>
        </p:spPr>
        <p:txBody>
          <a:bodyPr wrap="none" rtlCol="0">
            <a:spAutoFit/>
          </a:bodyPr>
          <a:lstStyle/>
          <a:p>
            <a:r>
              <a:rPr lang="en-IN" sz="2400" dirty="0">
                <a:solidFill>
                  <a:srgbClr val="0070C0"/>
                </a:solidFill>
              </a:rPr>
              <a:t>Or email me directly at:</a:t>
            </a:r>
          </a:p>
          <a:p>
            <a:r>
              <a:rPr lang="en-IN" sz="2400" dirty="0">
                <a:solidFill>
                  <a:srgbClr val="0070C0"/>
                </a:solidFill>
              </a:rPr>
              <a:t>					</a:t>
            </a:r>
            <a:r>
              <a:rPr lang="en-IN" sz="2000" dirty="0"/>
              <a:t>ayushrekh12065@gmail.com</a:t>
            </a:r>
            <a:endParaRPr lang="en-IN" sz="2000" dirty="0">
              <a:solidFill>
                <a:srgbClr val="0070C0"/>
              </a:solidFill>
            </a:endParaRPr>
          </a:p>
        </p:txBody>
      </p:sp>
      <p:sp>
        <p:nvSpPr>
          <p:cNvPr id="13" name="TextBox 12">
            <a:extLst>
              <a:ext uri="{FF2B5EF4-FFF2-40B4-BE49-F238E27FC236}">
                <a16:creationId xmlns:a16="http://schemas.microsoft.com/office/drawing/2014/main" id="{ECE2C38B-B076-F6F4-A28C-76B70F26B67D}"/>
              </a:ext>
            </a:extLst>
          </p:cNvPr>
          <p:cNvSpPr txBox="1"/>
          <p:nvPr/>
        </p:nvSpPr>
        <p:spPr>
          <a:xfrm>
            <a:off x="599440" y="223520"/>
            <a:ext cx="2297424" cy="646331"/>
          </a:xfrm>
          <a:prstGeom prst="rect">
            <a:avLst/>
          </a:prstGeom>
          <a:noFill/>
        </p:spPr>
        <p:txBody>
          <a:bodyPr wrap="none" rtlCol="0">
            <a:spAutoFit/>
          </a:bodyPr>
          <a:lstStyle/>
          <a:p>
            <a:r>
              <a:rPr lang="en-IN" sz="3600" dirty="0">
                <a:solidFill>
                  <a:srgbClr val="C00000"/>
                </a:solidFill>
              </a:rPr>
              <a:t>Thank you</a:t>
            </a:r>
          </a:p>
        </p:txBody>
      </p:sp>
    </p:spTree>
    <p:extLst>
      <p:ext uri="{BB962C8B-B14F-4D97-AF65-F5344CB8AC3E}">
        <p14:creationId xmlns:p14="http://schemas.microsoft.com/office/powerpoint/2010/main" val="1457547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A6A9C4-F782-933D-C39B-AAC1E372EC6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93C4CD0-1192-19EC-4F1A-57B53F04E0D9}"/>
              </a:ext>
            </a:extLst>
          </p:cNvPr>
          <p:cNvSpPr txBox="1"/>
          <p:nvPr/>
        </p:nvSpPr>
        <p:spPr>
          <a:xfrm>
            <a:off x="2770322" y="4"/>
            <a:ext cx="6454719" cy="830997"/>
          </a:xfrm>
          <a:prstGeom prst="rect">
            <a:avLst/>
          </a:prstGeom>
          <a:noFill/>
        </p:spPr>
        <p:txBody>
          <a:bodyPr wrap="square" rtlCol="0">
            <a:spAutoFit/>
          </a:bodyPr>
          <a:lstStyle/>
          <a:p>
            <a:pPr algn="ctr"/>
            <a:r>
              <a:rPr lang="en-US" sz="4800" dirty="0"/>
              <a:t>About the Company</a:t>
            </a:r>
            <a:endParaRPr lang="en-IN" sz="4800" dirty="0"/>
          </a:p>
        </p:txBody>
      </p:sp>
      <p:sp>
        <p:nvSpPr>
          <p:cNvPr id="23" name="TextBox 22">
            <a:extLst>
              <a:ext uri="{FF2B5EF4-FFF2-40B4-BE49-F238E27FC236}">
                <a16:creationId xmlns:a16="http://schemas.microsoft.com/office/drawing/2014/main" id="{4A8C18AD-3A2A-6541-234E-74DADA7792DA}"/>
              </a:ext>
            </a:extLst>
          </p:cNvPr>
          <p:cNvSpPr txBox="1"/>
          <p:nvPr/>
        </p:nvSpPr>
        <p:spPr>
          <a:xfrm>
            <a:off x="550607" y="1443845"/>
            <a:ext cx="10894142" cy="4893647"/>
          </a:xfrm>
          <a:prstGeom prst="rect">
            <a:avLst/>
          </a:prstGeom>
          <a:noFill/>
        </p:spPr>
        <p:txBody>
          <a:bodyPr wrap="square">
            <a:spAutoFit/>
          </a:bodyPr>
          <a:lstStyle/>
          <a:p>
            <a:pPr>
              <a:buNone/>
            </a:pPr>
            <a:r>
              <a:rPr lang="en-US" sz="2400" b="1" dirty="0">
                <a:latin typeface="Aptos Narrow" panose="020B0004020202020204" pitchFamily="34" charset="0"/>
              </a:rPr>
              <a:t>Atliq Hardwares</a:t>
            </a:r>
            <a:r>
              <a:rPr lang="en-US" sz="2400" dirty="0">
                <a:latin typeface="Aptos Narrow" panose="020B0004020202020204" pitchFamily="34" charset="0"/>
              </a:rPr>
              <a:t> is one of the leading innovators and manufacturers of high-performance computer hardware in India. Established with a vision to power the digital future, Atliq has grown into a trusted brand across domestic and international markets. With a strong presence in over 15 countries, the company caters to a diverse clientele ranging from individual consumers to large enterprises.</a:t>
            </a:r>
          </a:p>
          <a:p>
            <a:pPr>
              <a:buNone/>
            </a:pPr>
            <a:endParaRPr lang="en-US" sz="2400" dirty="0">
              <a:latin typeface="Aptos Narrow" panose="020B0004020202020204" pitchFamily="34" charset="0"/>
            </a:endParaRPr>
          </a:p>
          <a:p>
            <a:pPr>
              <a:buNone/>
            </a:pPr>
            <a:r>
              <a:rPr lang="en-US" sz="2400" dirty="0">
                <a:latin typeface="Aptos Narrow" panose="020B0004020202020204" pitchFamily="34" charset="0"/>
              </a:rPr>
              <a:t>Atliq’s product portfolio includes cutting-edge processors, graphic cards, motherboards, storage devices, and other essential computer components that meet the evolving demands of modern technology users. </a:t>
            </a:r>
          </a:p>
          <a:p>
            <a:pPr>
              <a:buNone/>
            </a:pPr>
            <a:endParaRPr lang="en-US" sz="2400" dirty="0">
              <a:latin typeface="Aptos Narrow" panose="020B0004020202020204" pitchFamily="34" charset="0"/>
            </a:endParaRPr>
          </a:p>
          <a:p>
            <a:pPr>
              <a:buNone/>
            </a:pPr>
            <a:r>
              <a:rPr lang="en-US" sz="2400" dirty="0">
                <a:latin typeface="Aptos Narrow" panose="020B0004020202020204" pitchFamily="34" charset="0"/>
              </a:rPr>
              <a:t>Backed by a robust R&amp;D With sustainability and customer-centric innovation at its core, Atliq Hardwares is not only redefining performance standards in computer hardware but also playing a key role in shaping the global consumer electronics landscape.</a:t>
            </a:r>
          </a:p>
        </p:txBody>
      </p:sp>
    </p:spTree>
    <p:extLst>
      <p:ext uri="{BB962C8B-B14F-4D97-AF65-F5344CB8AC3E}">
        <p14:creationId xmlns:p14="http://schemas.microsoft.com/office/powerpoint/2010/main" val="3218268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639BFA-A521-6FE3-E892-B0C09E595CF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FC1754E-A94D-65BC-F3CA-772F78EEDAD0}"/>
              </a:ext>
            </a:extLst>
          </p:cNvPr>
          <p:cNvSpPr txBox="1"/>
          <p:nvPr/>
        </p:nvSpPr>
        <p:spPr>
          <a:xfrm>
            <a:off x="678430" y="29920"/>
            <a:ext cx="6454719" cy="769441"/>
          </a:xfrm>
          <a:prstGeom prst="rect">
            <a:avLst/>
          </a:prstGeom>
          <a:noFill/>
        </p:spPr>
        <p:txBody>
          <a:bodyPr wrap="square" rtlCol="0">
            <a:spAutoFit/>
          </a:bodyPr>
          <a:lstStyle/>
          <a:p>
            <a:r>
              <a:rPr lang="en-US" sz="4400" dirty="0"/>
              <a:t>Problem Statement</a:t>
            </a:r>
            <a:endParaRPr lang="en-IN" sz="4400" dirty="0"/>
          </a:p>
        </p:txBody>
      </p:sp>
      <p:sp>
        <p:nvSpPr>
          <p:cNvPr id="23" name="TextBox 22">
            <a:extLst>
              <a:ext uri="{FF2B5EF4-FFF2-40B4-BE49-F238E27FC236}">
                <a16:creationId xmlns:a16="http://schemas.microsoft.com/office/drawing/2014/main" id="{785A9FDB-E0A0-4878-0FB3-A2576B34802A}"/>
              </a:ext>
            </a:extLst>
          </p:cNvPr>
          <p:cNvSpPr txBox="1"/>
          <p:nvPr/>
        </p:nvSpPr>
        <p:spPr>
          <a:xfrm>
            <a:off x="678427" y="1156035"/>
            <a:ext cx="10894142" cy="2308324"/>
          </a:xfrm>
          <a:prstGeom prst="rect">
            <a:avLst/>
          </a:prstGeom>
          <a:noFill/>
        </p:spPr>
        <p:txBody>
          <a:bodyPr wrap="square">
            <a:spAutoFit/>
          </a:bodyPr>
          <a:lstStyle/>
          <a:p>
            <a:pPr marL="342900" indent="-342900">
              <a:buFont typeface="Wingdings" panose="05000000000000000000" pitchFamily="2" charset="2"/>
              <a:buChar char="q"/>
            </a:pPr>
            <a:r>
              <a:rPr lang="en-US" sz="2400" dirty="0">
                <a:solidFill>
                  <a:srgbClr val="131022"/>
                </a:solidFill>
                <a:latin typeface="Manrope"/>
              </a:rPr>
              <a:t> The management noticed that they do not get enough insights to make quick and smart data-informed decisions. </a:t>
            </a:r>
          </a:p>
          <a:p>
            <a:pPr marL="342900" indent="-342900">
              <a:buFont typeface="Wingdings" panose="05000000000000000000" pitchFamily="2" charset="2"/>
              <a:buChar char="q"/>
            </a:pPr>
            <a:r>
              <a:rPr lang="en-US" sz="2400" dirty="0">
                <a:solidFill>
                  <a:srgbClr val="131022"/>
                </a:solidFill>
                <a:latin typeface="Manrope"/>
              </a:rPr>
              <a:t>They want to expand their data analytics team by adding several junior data analysts.</a:t>
            </a:r>
          </a:p>
          <a:p>
            <a:pPr marL="342900" indent="-342900">
              <a:buFont typeface="Wingdings" panose="05000000000000000000" pitchFamily="2" charset="2"/>
              <a:buChar char="q"/>
            </a:pPr>
            <a:r>
              <a:rPr lang="en-US" sz="2400" dirty="0">
                <a:solidFill>
                  <a:srgbClr val="131022"/>
                </a:solidFill>
                <a:latin typeface="Manrope"/>
              </a:rPr>
              <a:t>Tony Sharma, their data analytics director wanted to hire someone who is good at both tech and soft skills. </a:t>
            </a:r>
            <a:endParaRPr lang="en-US" sz="2400" dirty="0">
              <a:latin typeface="Aptos Narrow" panose="020B0004020202020204" pitchFamily="34" charset="0"/>
            </a:endParaRPr>
          </a:p>
        </p:txBody>
      </p:sp>
      <p:sp>
        <p:nvSpPr>
          <p:cNvPr id="2" name="TextBox 1">
            <a:extLst>
              <a:ext uri="{FF2B5EF4-FFF2-40B4-BE49-F238E27FC236}">
                <a16:creationId xmlns:a16="http://schemas.microsoft.com/office/drawing/2014/main" id="{C4FA9FF3-8E69-B5B4-A5E5-1683CF0E7DE1}"/>
              </a:ext>
            </a:extLst>
          </p:cNvPr>
          <p:cNvSpPr txBox="1"/>
          <p:nvPr/>
        </p:nvSpPr>
        <p:spPr>
          <a:xfrm>
            <a:off x="678431" y="3806030"/>
            <a:ext cx="6454719" cy="769441"/>
          </a:xfrm>
          <a:prstGeom prst="rect">
            <a:avLst/>
          </a:prstGeom>
          <a:noFill/>
        </p:spPr>
        <p:txBody>
          <a:bodyPr wrap="square" rtlCol="0">
            <a:spAutoFit/>
          </a:bodyPr>
          <a:lstStyle/>
          <a:p>
            <a:r>
              <a:rPr lang="en-US" sz="4400" dirty="0"/>
              <a:t>Objective</a:t>
            </a:r>
            <a:endParaRPr lang="en-IN" sz="4400" dirty="0"/>
          </a:p>
        </p:txBody>
      </p:sp>
      <p:sp>
        <p:nvSpPr>
          <p:cNvPr id="3" name="TextBox 2">
            <a:extLst>
              <a:ext uri="{FF2B5EF4-FFF2-40B4-BE49-F238E27FC236}">
                <a16:creationId xmlns:a16="http://schemas.microsoft.com/office/drawing/2014/main" id="{EBECE4A4-1F03-3E2E-86B5-9115D2383242}"/>
              </a:ext>
            </a:extLst>
          </p:cNvPr>
          <p:cNvSpPr txBox="1"/>
          <p:nvPr/>
        </p:nvSpPr>
        <p:spPr>
          <a:xfrm>
            <a:off x="678427" y="4873703"/>
            <a:ext cx="10894142" cy="1569660"/>
          </a:xfrm>
          <a:prstGeom prst="rect">
            <a:avLst/>
          </a:prstGeom>
          <a:noFill/>
        </p:spPr>
        <p:txBody>
          <a:bodyPr wrap="square">
            <a:spAutoFit/>
          </a:bodyPr>
          <a:lstStyle/>
          <a:p>
            <a:pPr marL="342900" indent="-342900">
              <a:buFont typeface="Wingdings" panose="05000000000000000000" pitchFamily="2" charset="2"/>
              <a:buChar char="q"/>
            </a:pPr>
            <a:r>
              <a:rPr lang="en-US" sz="2400" dirty="0">
                <a:solidFill>
                  <a:srgbClr val="131022"/>
                </a:solidFill>
                <a:latin typeface="Manrope"/>
              </a:rPr>
              <a:t> Answer the 10 Ad hoc business requests provided by the management by running appropriate SQL queries and drive relevant insights the business needs.</a:t>
            </a:r>
          </a:p>
          <a:p>
            <a:pPr marL="342900" indent="-342900">
              <a:buFont typeface="Wingdings" panose="05000000000000000000" pitchFamily="2" charset="2"/>
              <a:buChar char="q"/>
            </a:pPr>
            <a:r>
              <a:rPr lang="en-US" sz="2400" dirty="0">
                <a:solidFill>
                  <a:srgbClr val="131022"/>
                </a:solidFill>
                <a:latin typeface="Manrope"/>
              </a:rPr>
              <a:t>Present the findings in a powerpoint presentation which will be presented to the top-level management.</a:t>
            </a:r>
            <a:endParaRPr lang="en-US" sz="2400" dirty="0">
              <a:latin typeface="Aptos Narrow" panose="020B0004020202020204" pitchFamily="34" charset="0"/>
            </a:endParaRPr>
          </a:p>
        </p:txBody>
      </p:sp>
    </p:spTree>
    <p:extLst>
      <p:ext uri="{BB962C8B-B14F-4D97-AF65-F5344CB8AC3E}">
        <p14:creationId xmlns:p14="http://schemas.microsoft.com/office/powerpoint/2010/main" val="3649613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1E88F2-D4DE-39D9-130B-BEB0973AFA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7836" y="1128898"/>
            <a:ext cx="5636813" cy="5360397"/>
          </a:xfrm>
          <a:prstGeom prst="rect">
            <a:avLst/>
          </a:prstGeom>
        </p:spPr>
      </p:pic>
      <p:sp>
        <p:nvSpPr>
          <p:cNvPr id="4" name="TextBox 3">
            <a:extLst>
              <a:ext uri="{FF2B5EF4-FFF2-40B4-BE49-F238E27FC236}">
                <a16:creationId xmlns:a16="http://schemas.microsoft.com/office/drawing/2014/main" id="{3970513C-EFFB-621B-2506-A039B9CE50CB}"/>
              </a:ext>
            </a:extLst>
          </p:cNvPr>
          <p:cNvSpPr txBox="1"/>
          <p:nvPr/>
        </p:nvSpPr>
        <p:spPr>
          <a:xfrm>
            <a:off x="403127" y="133314"/>
            <a:ext cx="6454719" cy="769441"/>
          </a:xfrm>
          <a:prstGeom prst="rect">
            <a:avLst/>
          </a:prstGeom>
          <a:noFill/>
        </p:spPr>
        <p:txBody>
          <a:bodyPr wrap="square" rtlCol="0">
            <a:spAutoFit/>
          </a:bodyPr>
          <a:lstStyle/>
          <a:p>
            <a:r>
              <a:rPr lang="en-US" sz="4400" dirty="0"/>
              <a:t>Datasets</a:t>
            </a:r>
            <a:endParaRPr lang="en-IN" sz="4400" dirty="0"/>
          </a:p>
        </p:txBody>
      </p:sp>
    </p:spTree>
    <p:extLst>
      <p:ext uri="{BB962C8B-B14F-4D97-AF65-F5344CB8AC3E}">
        <p14:creationId xmlns:p14="http://schemas.microsoft.com/office/powerpoint/2010/main" val="736468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8730F6A-DACA-1EB4-93BC-D8EB992FC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699" y="796252"/>
            <a:ext cx="5261457" cy="5704455"/>
          </a:xfrm>
          <a:prstGeom prst="rect">
            <a:avLst/>
          </a:prstGeom>
        </p:spPr>
      </p:pic>
      <p:grpSp>
        <p:nvGrpSpPr>
          <p:cNvPr id="14" name="Group 13">
            <a:extLst>
              <a:ext uri="{FF2B5EF4-FFF2-40B4-BE49-F238E27FC236}">
                <a16:creationId xmlns:a16="http://schemas.microsoft.com/office/drawing/2014/main" id="{1850EF4D-1B8E-6CA2-528D-C98C9C9F1908}"/>
              </a:ext>
            </a:extLst>
          </p:cNvPr>
          <p:cNvGrpSpPr/>
          <p:nvPr/>
        </p:nvGrpSpPr>
        <p:grpSpPr>
          <a:xfrm>
            <a:off x="5804261" y="570102"/>
            <a:ext cx="5483175" cy="6291230"/>
            <a:chOff x="6233652" y="1189537"/>
            <a:chExt cx="4168520" cy="5497978"/>
          </a:xfrm>
        </p:grpSpPr>
        <p:pic>
          <p:nvPicPr>
            <p:cNvPr id="13" name="Picture 12">
              <a:extLst>
                <a:ext uri="{FF2B5EF4-FFF2-40B4-BE49-F238E27FC236}">
                  <a16:creationId xmlns:a16="http://schemas.microsoft.com/office/drawing/2014/main" id="{B890BE45-9DCA-2844-8389-53863F101D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3652" y="5578817"/>
              <a:ext cx="4168520" cy="1108698"/>
            </a:xfrm>
            <a:prstGeom prst="rect">
              <a:avLst/>
            </a:prstGeom>
          </p:spPr>
        </p:pic>
        <p:pic>
          <p:nvPicPr>
            <p:cNvPr id="11" name="Picture 10">
              <a:extLst>
                <a:ext uri="{FF2B5EF4-FFF2-40B4-BE49-F238E27FC236}">
                  <a16:creationId xmlns:a16="http://schemas.microsoft.com/office/drawing/2014/main" id="{D3498764-1C0B-AB97-CA00-33C1EF5D68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3652" y="1189537"/>
              <a:ext cx="4168520" cy="4841563"/>
            </a:xfrm>
            <a:prstGeom prst="rect">
              <a:avLst/>
            </a:prstGeom>
          </p:spPr>
        </p:pic>
      </p:grpSp>
      <p:sp>
        <p:nvSpPr>
          <p:cNvPr id="16" name="TextBox 15">
            <a:extLst>
              <a:ext uri="{FF2B5EF4-FFF2-40B4-BE49-F238E27FC236}">
                <a16:creationId xmlns:a16="http://schemas.microsoft.com/office/drawing/2014/main" id="{2FC90381-2B58-D694-ACBF-DED3DD8BDAA9}"/>
              </a:ext>
            </a:extLst>
          </p:cNvPr>
          <p:cNvSpPr txBox="1"/>
          <p:nvPr/>
        </p:nvSpPr>
        <p:spPr>
          <a:xfrm>
            <a:off x="186817" y="35998"/>
            <a:ext cx="6454719" cy="769441"/>
          </a:xfrm>
          <a:prstGeom prst="rect">
            <a:avLst/>
          </a:prstGeom>
          <a:noFill/>
        </p:spPr>
        <p:txBody>
          <a:bodyPr wrap="square" rtlCol="0">
            <a:spAutoFit/>
          </a:bodyPr>
          <a:lstStyle/>
          <a:p>
            <a:r>
              <a:rPr lang="en-US" sz="4400" dirty="0"/>
              <a:t>Ad hoc Requests</a:t>
            </a:r>
            <a:endParaRPr lang="en-IN" sz="4400" dirty="0"/>
          </a:p>
        </p:txBody>
      </p:sp>
    </p:spTree>
    <p:extLst>
      <p:ext uri="{BB962C8B-B14F-4D97-AF65-F5344CB8AC3E}">
        <p14:creationId xmlns:p14="http://schemas.microsoft.com/office/powerpoint/2010/main" val="1854853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54C485-7DDA-C72D-C404-E03B6349F059}"/>
              </a:ext>
            </a:extLst>
          </p:cNvPr>
          <p:cNvSpPr txBox="1"/>
          <p:nvPr/>
        </p:nvSpPr>
        <p:spPr>
          <a:xfrm>
            <a:off x="189271" y="669473"/>
            <a:ext cx="11176820" cy="369332"/>
          </a:xfrm>
          <a:prstGeom prst="rect">
            <a:avLst/>
          </a:prstGeom>
          <a:noFill/>
        </p:spPr>
        <p:txBody>
          <a:bodyPr wrap="square">
            <a:spAutoFit/>
          </a:bodyPr>
          <a:lstStyle/>
          <a:p>
            <a:r>
              <a:rPr lang="en-US" sz="1600" dirty="0">
                <a:latin typeface="Roboto" panose="020F0502020204030204" pitchFamily="2" charset="0"/>
              </a:rPr>
              <a:t> </a:t>
            </a:r>
            <a:r>
              <a:rPr lang="en-US" dirty="0">
                <a:latin typeface="Roboto" panose="020F0502020204030204" pitchFamily="2" charset="0"/>
              </a:rPr>
              <a:t>Provide the list of markets in which customer "Atliq Exclusive" operates its business in the APAC region. </a:t>
            </a:r>
            <a:endParaRPr lang="en-IN" dirty="0"/>
          </a:p>
        </p:txBody>
      </p:sp>
      <p:sp>
        <p:nvSpPr>
          <p:cNvPr id="4" name="TextBox 3">
            <a:extLst>
              <a:ext uri="{FF2B5EF4-FFF2-40B4-BE49-F238E27FC236}">
                <a16:creationId xmlns:a16="http://schemas.microsoft.com/office/drawing/2014/main" id="{1FF0C4DC-F34E-7746-2659-6AAFEEBA86C1}"/>
              </a:ext>
            </a:extLst>
          </p:cNvPr>
          <p:cNvSpPr txBox="1"/>
          <p:nvPr/>
        </p:nvSpPr>
        <p:spPr>
          <a:xfrm>
            <a:off x="474410" y="1534774"/>
            <a:ext cx="1700979" cy="461665"/>
          </a:xfrm>
          <a:prstGeom prst="rect">
            <a:avLst/>
          </a:prstGeom>
          <a:noFill/>
        </p:spPr>
        <p:txBody>
          <a:bodyPr wrap="square" rtlCol="0">
            <a:spAutoFit/>
          </a:bodyPr>
          <a:lstStyle/>
          <a:p>
            <a:r>
              <a:rPr lang="en-US" sz="2400" dirty="0"/>
              <a:t>SQL Query:</a:t>
            </a:r>
            <a:endParaRPr lang="en-IN" sz="2400" dirty="0"/>
          </a:p>
        </p:txBody>
      </p:sp>
      <p:pic>
        <p:nvPicPr>
          <p:cNvPr id="6" name="Picture 5">
            <a:extLst>
              <a:ext uri="{FF2B5EF4-FFF2-40B4-BE49-F238E27FC236}">
                <a16:creationId xmlns:a16="http://schemas.microsoft.com/office/drawing/2014/main" id="{D16AD337-7D23-8BDE-22F5-CD21A73E6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9346" y="2265057"/>
            <a:ext cx="4566889" cy="1137348"/>
          </a:xfrm>
          <a:prstGeom prst="rect">
            <a:avLst/>
          </a:prstGeom>
        </p:spPr>
      </p:pic>
      <p:sp>
        <p:nvSpPr>
          <p:cNvPr id="7" name="TextBox 6">
            <a:extLst>
              <a:ext uri="{FF2B5EF4-FFF2-40B4-BE49-F238E27FC236}">
                <a16:creationId xmlns:a16="http://schemas.microsoft.com/office/drawing/2014/main" id="{580501DD-0894-8D32-15A8-F91FD29AC89A}"/>
              </a:ext>
            </a:extLst>
          </p:cNvPr>
          <p:cNvSpPr txBox="1"/>
          <p:nvPr/>
        </p:nvSpPr>
        <p:spPr>
          <a:xfrm>
            <a:off x="474409" y="3527772"/>
            <a:ext cx="1700979" cy="461665"/>
          </a:xfrm>
          <a:prstGeom prst="rect">
            <a:avLst/>
          </a:prstGeom>
          <a:noFill/>
        </p:spPr>
        <p:txBody>
          <a:bodyPr wrap="square" rtlCol="0">
            <a:spAutoFit/>
          </a:bodyPr>
          <a:lstStyle/>
          <a:p>
            <a:r>
              <a:rPr lang="en-US" sz="2400" dirty="0"/>
              <a:t>Output:</a:t>
            </a:r>
            <a:endParaRPr lang="en-IN" sz="2400" dirty="0"/>
          </a:p>
        </p:txBody>
      </p:sp>
      <p:pic>
        <p:nvPicPr>
          <p:cNvPr id="9" name="Picture 8">
            <a:extLst>
              <a:ext uri="{FF2B5EF4-FFF2-40B4-BE49-F238E27FC236}">
                <a16:creationId xmlns:a16="http://schemas.microsoft.com/office/drawing/2014/main" id="{38BA8B72-086A-2C90-B901-AD216CB0DA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6571" y="4114800"/>
            <a:ext cx="2345326" cy="2658633"/>
          </a:xfrm>
          <a:prstGeom prst="rect">
            <a:avLst/>
          </a:prstGeom>
        </p:spPr>
      </p:pic>
      <p:sp>
        <p:nvSpPr>
          <p:cNvPr id="10" name="TextBox 9">
            <a:extLst>
              <a:ext uri="{FF2B5EF4-FFF2-40B4-BE49-F238E27FC236}">
                <a16:creationId xmlns:a16="http://schemas.microsoft.com/office/drawing/2014/main" id="{788DB13E-D910-765E-1960-C038401416F7}"/>
              </a:ext>
            </a:extLst>
          </p:cNvPr>
          <p:cNvSpPr txBox="1"/>
          <p:nvPr/>
        </p:nvSpPr>
        <p:spPr>
          <a:xfrm>
            <a:off x="474408" y="145130"/>
            <a:ext cx="1700979" cy="461665"/>
          </a:xfrm>
          <a:prstGeom prst="rect">
            <a:avLst/>
          </a:prstGeom>
          <a:noFill/>
        </p:spPr>
        <p:txBody>
          <a:bodyPr wrap="square" rtlCol="0">
            <a:spAutoFit/>
          </a:bodyPr>
          <a:lstStyle/>
          <a:p>
            <a:r>
              <a:rPr lang="en-US" sz="2400" dirty="0">
                <a:solidFill>
                  <a:srgbClr val="C00000"/>
                </a:solidFill>
              </a:rPr>
              <a:t>Request 1:</a:t>
            </a:r>
            <a:endParaRPr lang="en-IN" sz="2400" dirty="0">
              <a:solidFill>
                <a:srgbClr val="C00000"/>
              </a:solidFill>
            </a:endParaRPr>
          </a:p>
        </p:txBody>
      </p:sp>
    </p:spTree>
    <p:extLst>
      <p:ext uri="{BB962C8B-B14F-4D97-AF65-F5344CB8AC3E}">
        <p14:creationId xmlns:p14="http://schemas.microsoft.com/office/powerpoint/2010/main" val="3433177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F553C40-9111-3101-5A11-93915C91DA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613" y="1505209"/>
            <a:ext cx="9499598" cy="5352791"/>
          </a:xfrm>
          <a:prstGeom prst="rect">
            <a:avLst/>
          </a:prstGeom>
        </p:spPr>
      </p:pic>
      <p:sp>
        <p:nvSpPr>
          <p:cNvPr id="8" name="TextBox 7">
            <a:extLst>
              <a:ext uri="{FF2B5EF4-FFF2-40B4-BE49-F238E27FC236}">
                <a16:creationId xmlns:a16="http://schemas.microsoft.com/office/drawing/2014/main" id="{8AC89F0F-6546-7190-01BA-95797E7D61A4}"/>
              </a:ext>
            </a:extLst>
          </p:cNvPr>
          <p:cNvSpPr txBox="1"/>
          <p:nvPr/>
        </p:nvSpPr>
        <p:spPr>
          <a:xfrm>
            <a:off x="474408" y="145130"/>
            <a:ext cx="1700979" cy="461665"/>
          </a:xfrm>
          <a:prstGeom prst="rect">
            <a:avLst/>
          </a:prstGeom>
          <a:noFill/>
        </p:spPr>
        <p:txBody>
          <a:bodyPr wrap="square" rtlCol="0">
            <a:spAutoFit/>
          </a:bodyPr>
          <a:lstStyle/>
          <a:p>
            <a:r>
              <a:rPr lang="en-US" sz="2400" dirty="0">
                <a:solidFill>
                  <a:srgbClr val="C00000"/>
                </a:solidFill>
              </a:rPr>
              <a:t>Insight:</a:t>
            </a:r>
            <a:endParaRPr lang="en-IN" sz="2400" dirty="0">
              <a:solidFill>
                <a:srgbClr val="C00000"/>
              </a:solidFill>
            </a:endParaRPr>
          </a:p>
        </p:txBody>
      </p:sp>
      <p:sp>
        <p:nvSpPr>
          <p:cNvPr id="9" name="TextBox 8">
            <a:extLst>
              <a:ext uri="{FF2B5EF4-FFF2-40B4-BE49-F238E27FC236}">
                <a16:creationId xmlns:a16="http://schemas.microsoft.com/office/drawing/2014/main" id="{C7B7C02D-29CD-18DF-1B54-69864ED9140E}"/>
              </a:ext>
            </a:extLst>
          </p:cNvPr>
          <p:cNvSpPr txBox="1"/>
          <p:nvPr/>
        </p:nvSpPr>
        <p:spPr>
          <a:xfrm>
            <a:off x="287595" y="715401"/>
            <a:ext cx="11363635" cy="646331"/>
          </a:xfrm>
          <a:prstGeom prst="rect">
            <a:avLst/>
          </a:prstGeom>
          <a:noFill/>
        </p:spPr>
        <p:txBody>
          <a:bodyPr wrap="square">
            <a:spAutoFit/>
          </a:bodyPr>
          <a:lstStyle/>
          <a:p>
            <a:r>
              <a:rPr lang="en-US" dirty="0">
                <a:latin typeface="Arial" panose="020B0604020202020204" pitchFamily="34" charset="0"/>
              </a:rPr>
              <a:t>Atliq has a good market presence in many </a:t>
            </a:r>
            <a:r>
              <a:rPr lang="en-US" b="1" dirty="0">
                <a:latin typeface="Arial" panose="020B0604020202020204" pitchFamily="34" charset="0"/>
              </a:rPr>
              <a:t>Southeast Asian</a:t>
            </a:r>
            <a:r>
              <a:rPr lang="en-US" dirty="0">
                <a:latin typeface="Arial" panose="020B0604020202020204" pitchFamily="34" charset="0"/>
              </a:rPr>
              <a:t> countries but it has no presence in countries like </a:t>
            </a:r>
            <a:r>
              <a:rPr lang="en-US" b="1" dirty="0">
                <a:latin typeface="Arial" panose="020B0604020202020204" pitchFamily="34" charset="0"/>
              </a:rPr>
              <a:t>Vietnam</a:t>
            </a:r>
            <a:r>
              <a:rPr lang="en-US" dirty="0">
                <a:latin typeface="Arial" panose="020B0604020202020204" pitchFamily="34" charset="0"/>
              </a:rPr>
              <a:t> and </a:t>
            </a:r>
            <a:r>
              <a:rPr lang="en-US" b="1" dirty="0">
                <a:latin typeface="Arial" panose="020B0604020202020204" pitchFamily="34" charset="0"/>
              </a:rPr>
              <a:t>Thailand</a:t>
            </a:r>
            <a:r>
              <a:rPr lang="en-US" dirty="0">
                <a:latin typeface="Arial" panose="020B0604020202020204" pitchFamily="34" charset="0"/>
              </a:rPr>
              <a:t> that have a good reputation in manufacturing sector in the APAC region.</a:t>
            </a:r>
            <a:endParaRPr lang="en-IN" dirty="0"/>
          </a:p>
        </p:txBody>
      </p:sp>
    </p:spTree>
    <p:extLst>
      <p:ext uri="{BB962C8B-B14F-4D97-AF65-F5344CB8AC3E}">
        <p14:creationId xmlns:p14="http://schemas.microsoft.com/office/powerpoint/2010/main" val="732357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8CAC1-C027-B2C1-0389-77E492FCB92E}"/>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B1FA0D9F-6194-38AC-98D5-96A1CAE1A10F}"/>
              </a:ext>
            </a:extLst>
          </p:cNvPr>
          <p:cNvSpPr txBox="1"/>
          <p:nvPr/>
        </p:nvSpPr>
        <p:spPr>
          <a:xfrm>
            <a:off x="474408" y="145130"/>
            <a:ext cx="1700979" cy="461665"/>
          </a:xfrm>
          <a:prstGeom prst="rect">
            <a:avLst/>
          </a:prstGeom>
          <a:noFill/>
        </p:spPr>
        <p:txBody>
          <a:bodyPr wrap="square" rtlCol="0">
            <a:spAutoFit/>
          </a:bodyPr>
          <a:lstStyle/>
          <a:p>
            <a:r>
              <a:rPr lang="en-US" sz="2400" dirty="0">
                <a:solidFill>
                  <a:srgbClr val="C00000"/>
                </a:solidFill>
              </a:rPr>
              <a:t>Request 2:</a:t>
            </a:r>
            <a:endParaRPr lang="en-IN" sz="2400" dirty="0">
              <a:solidFill>
                <a:srgbClr val="C00000"/>
              </a:solidFill>
            </a:endParaRPr>
          </a:p>
        </p:txBody>
      </p:sp>
      <p:sp>
        <p:nvSpPr>
          <p:cNvPr id="5" name="TextBox 4">
            <a:extLst>
              <a:ext uri="{FF2B5EF4-FFF2-40B4-BE49-F238E27FC236}">
                <a16:creationId xmlns:a16="http://schemas.microsoft.com/office/drawing/2014/main" id="{7468B8CF-9153-A2EA-6C35-E79E4FB96951}"/>
              </a:ext>
            </a:extLst>
          </p:cNvPr>
          <p:cNvSpPr txBox="1"/>
          <p:nvPr/>
        </p:nvSpPr>
        <p:spPr>
          <a:xfrm>
            <a:off x="287595" y="715401"/>
            <a:ext cx="11363635" cy="1200329"/>
          </a:xfrm>
          <a:prstGeom prst="rect">
            <a:avLst/>
          </a:prstGeom>
          <a:noFill/>
        </p:spPr>
        <p:txBody>
          <a:bodyPr wrap="square">
            <a:spAutoFit/>
          </a:bodyPr>
          <a:lstStyle/>
          <a:p>
            <a:r>
              <a:rPr lang="en-US" dirty="0">
                <a:latin typeface="Arial" panose="020B0604020202020204" pitchFamily="34" charset="0"/>
              </a:rPr>
              <a:t>What is the percentage of unique product increase in 2021 vs. 2020? The final output contains these fields, 			unique_products_2020 </a:t>
            </a:r>
          </a:p>
          <a:p>
            <a:r>
              <a:rPr lang="en-US" dirty="0">
                <a:latin typeface="Arial" panose="020B0604020202020204" pitchFamily="34" charset="0"/>
              </a:rPr>
              <a:t>			unique_products_2021 </a:t>
            </a:r>
          </a:p>
          <a:p>
            <a:r>
              <a:rPr lang="en-US" dirty="0">
                <a:latin typeface="Arial" panose="020B0604020202020204" pitchFamily="34" charset="0"/>
              </a:rPr>
              <a:t>			percentage_chg </a:t>
            </a:r>
            <a:endParaRPr lang="en-IN" dirty="0"/>
          </a:p>
        </p:txBody>
      </p:sp>
      <p:sp>
        <p:nvSpPr>
          <p:cNvPr id="8" name="TextBox 7">
            <a:extLst>
              <a:ext uri="{FF2B5EF4-FFF2-40B4-BE49-F238E27FC236}">
                <a16:creationId xmlns:a16="http://schemas.microsoft.com/office/drawing/2014/main" id="{8FF50F7F-4C52-AD82-3DBB-7FC2E27B60AB}"/>
              </a:ext>
            </a:extLst>
          </p:cNvPr>
          <p:cNvSpPr txBox="1"/>
          <p:nvPr/>
        </p:nvSpPr>
        <p:spPr>
          <a:xfrm>
            <a:off x="474408" y="2204988"/>
            <a:ext cx="1700979" cy="461665"/>
          </a:xfrm>
          <a:prstGeom prst="rect">
            <a:avLst/>
          </a:prstGeom>
          <a:noFill/>
        </p:spPr>
        <p:txBody>
          <a:bodyPr wrap="square" rtlCol="0">
            <a:spAutoFit/>
          </a:bodyPr>
          <a:lstStyle/>
          <a:p>
            <a:r>
              <a:rPr lang="en-US" sz="2400" dirty="0"/>
              <a:t>SQL Query:</a:t>
            </a:r>
            <a:endParaRPr lang="en-IN" sz="2400" dirty="0"/>
          </a:p>
        </p:txBody>
      </p:sp>
      <p:pic>
        <p:nvPicPr>
          <p:cNvPr id="12" name="Picture 11">
            <a:extLst>
              <a:ext uri="{FF2B5EF4-FFF2-40B4-BE49-F238E27FC236}">
                <a16:creationId xmlns:a16="http://schemas.microsoft.com/office/drawing/2014/main" id="{F28F6470-2010-22B0-B5A0-17C993B5B1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2730" y="2204988"/>
            <a:ext cx="7414866" cy="3081099"/>
          </a:xfrm>
          <a:prstGeom prst="rect">
            <a:avLst/>
          </a:prstGeom>
        </p:spPr>
      </p:pic>
      <p:pic>
        <p:nvPicPr>
          <p:cNvPr id="14" name="Picture 13">
            <a:extLst>
              <a:ext uri="{FF2B5EF4-FFF2-40B4-BE49-F238E27FC236}">
                <a16:creationId xmlns:a16="http://schemas.microsoft.com/office/drawing/2014/main" id="{457E19F9-C8A5-7924-89D4-EFA6F5E039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7491" y="5659347"/>
            <a:ext cx="5078727" cy="1198882"/>
          </a:xfrm>
          <a:prstGeom prst="rect">
            <a:avLst/>
          </a:prstGeom>
        </p:spPr>
      </p:pic>
      <p:sp>
        <p:nvSpPr>
          <p:cNvPr id="15" name="TextBox 14">
            <a:extLst>
              <a:ext uri="{FF2B5EF4-FFF2-40B4-BE49-F238E27FC236}">
                <a16:creationId xmlns:a16="http://schemas.microsoft.com/office/drawing/2014/main" id="{AF8D8C05-074A-6B3E-5E4E-AF54707EC287}"/>
              </a:ext>
            </a:extLst>
          </p:cNvPr>
          <p:cNvSpPr txBox="1"/>
          <p:nvPr/>
        </p:nvSpPr>
        <p:spPr>
          <a:xfrm>
            <a:off x="474408" y="5659347"/>
            <a:ext cx="1700979" cy="461665"/>
          </a:xfrm>
          <a:prstGeom prst="rect">
            <a:avLst/>
          </a:prstGeom>
          <a:noFill/>
        </p:spPr>
        <p:txBody>
          <a:bodyPr wrap="square" rtlCol="0">
            <a:spAutoFit/>
          </a:bodyPr>
          <a:lstStyle/>
          <a:p>
            <a:r>
              <a:rPr lang="en-US" sz="2400" dirty="0"/>
              <a:t>Output:</a:t>
            </a:r>
            <a:endParaRPr lang="en-IN" sz="2400" dirty="0"/>
          </a:p>
        </p:txBody>
      </p:sp>
    </p:spTree>
    <p:extLst>
      <p:ext uri="{BB962C8B-B14F-4D97-AF65-F5344CB8AC3E}">
        <p14:creationId xmlns:p14="http://schemas.microsoft.com/office/powerpoint/2010/main" val="19702997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578</TotalTime>
  <Words>1412</Words>
  <Application>Microsoft Office PowerPoint</Application>
  <PresentationFormat>Widescreen</PresentationFormat>
  <Paragraphs>163</Paragraphs>
  <Slides>29</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Aptos Narrow</vt:lpstr>
      <vt:lpstr>Arial</vt:lpstr>
      <vt:lpstr>Bahnschrift</vt:lpstr>
      <vt:lpstr>Calibri</vt:lpstr>
      <vt:lpstr>Manrope</vt:lpstr>
      <vt:lpstr>Roboto</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Ayush Lekhi</dc:creator>
  <cp:lastModifiedBy>Ayush Lekhi</cp:lastModifiedBy>
  <cp:revision>3</cp:revision>
  <dcterms:created xsi:type="dcterms:W3CDTF">2025-04-14T10:36:30Z</dcterms:created>
  <dcterms:modified xsi:type="dcterms:W3CDTF">2025-04-15T00:04:50Z</dcterms:modified>
</cp:coreProperties>
</file>