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6" r:id="rId3"/>
    <p:sldId id="261" r:id="rId4"/>
    <p:sldId id="262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C4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E21F1-736A-4F78-BF4D-07FCDA0A4A4A}" v="156" dt="2025-09-07T12:18:15.0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ush Mishra" userId="41986850fa8703fe" providerId="LiveId" clId="{C93E21F1-736A-4F78-BF4D-07FCDA0A4A4A}"/>
    <pc:docChg chg="undo redo custSel addSld delSld modSld">
      <pc:chgData name="Ayush Mishra" userId="41986850fa8703fe" providerId="LiveId" clId="{C93E21F1-736A-4F78-BF4D-07FCDA0A4A4A}" dt="2025-09-07T12:19:16.110" v="1290" actId="1076"/>
      <pc:docMkLst>
        <pc:docMk/>
      </pc:docMkLst>
      <pc:sldChg chg="addSp delSp modSp mod setBg">
        <pc:chgData name="Ayush Mishra" userId="41986850fa8703fe" providerId="LiveId" clId="{C93E21F1-736A-4F78-BF4D-07FCDA0A4A4A}" dt="2025-09-07T12:19:16.110" v="1290" actId="1076"/>
        <pc:sldMkLst>
          <pc:docMk/>
          <pc:sldMk cId="1270474711" sldId="256"/>
        </pc:sldMkLst>
        <pc:spChg chg="add del mod">
          <ac:chgData name="Ayush Mishra" userId="41986850fa8703fe" providerId="LiveId" clId="{C93E21F1-736A-4F78-BF4D-07FCDA0A4A4A}" dt="2025-09-07T12:15:21.799" v="1239"/>
          <ac:spMkLst>
            <pc:docMk/>
            <pc:sldMk cId="1270474711" sldId="256"/>
            <ac:spMk id="3" creationId="{DD7E221A-EF24-8A95-6659-697138126D70}"/>
          </ac:spMkLst>
        </pc:spChg>
        <pc:spChg chg="add del mod">
          <ac:chgData name="Ayush Mishra" userId="41986850fa8703fe" providerId="LiveId" clId="{C93E21F1-736A-4F78-BF4D-07FCDA0A4A4A}" dt="2025-09-07T12:16:23.334" v="1250" actId="478"/>
          <ac:spMkLst>
            <pc:docMk/>
            <pc:sldMk cId="1270474711" sldId="256"/>
            <ac:spMk id="5" creationId="{D38E6A6D-2D00-3653-1B7E-732148E213CE}"/>
          </ac:spMkLst>
        </pc:spChg>
        <pc:spChg chg="add del mod">
          <ac:chgData name="Ayush Mishra" userId="41986850fa8703fe" providerId="LiveId" clId="{C93E21F1-736A-4F78-BF4D-07FCDA0A4A4A}" dt="2025-09-07T12:16:50.582" v="1256" actId="478"/>
          <ac:spMkLst>
            <pc:docMk/>
            <pc:sldMk cId="1270474711" sldId="256"/>
            <ac:spMk id="11" creationId="{9E200699-E133-9140-AC4A-D082298DD543}"/>
          </ac:spMkLst>
        </pc:spChg>
        <pc:spChg chg="add mod">
          <ac:chgData name="Ayush Mishra" userId="41986850fa8703fe" providerId="LiveId" clId="{C93E21F1-736A-4F78-BF4D-07FCDA0A4A4A}" dt="2025-09-07T12:19:16.110" v="1290" actId="1076"/>
          <ac:spMkLst>
            <pc:docMk/>
            <pc:sldMk cId="1270474711" sldId="256"/>
            <ac:spMk id="12" creationId="{17EC71C6-1674-F59C-8149-98B740AFBC07}"/>
          </ac:spMkLst>
        </pc:spChg>
        <pc:spChg chg="mod">
          <ac:chgData name="Ayush Mishra" userId="41986850fa8703fe" providerId="LiveId" clId="{C93E21F1-736A-4F78-BF4D-07FCDA0A4A4A}" dt="2025-09-07T12:09:22.501" v="1230" actId="1076"/>
          <ac:spMkLst>
            <pc:docMk/>
            <pc:sldMk cId="1270474711" sldId="256"/>
            <ac:spMk id="66" creationId="{C4D19DC2-FBA1-7B6D-A31A-C888EEB1C073}"/>
          </ac:spMkLst>
        </pc:spChg>
        <pc:spChg chg="mod">
          <ac:chgData name="Ayush Mishra" userId="41986850fa8703fe" providerId="LiveId" clId="{C93E21F1-736A-4F78-BF4D-07FCDA0A4A4A}" dt="2025-09-07T12:15:38.302" v="1246" actId="1076"/>
          <ac:spMkLst>
            <pc:docMk/>
            <pc:sldMk cId="1270474711" sldId="256"/>
            <ac:spMk id="75" creationId="{8CB5F1BA-0E27-68A8-EFC8-258C36D6C949}"/>
          </ac:spMkLst>
        </pc:spChg>
        <pc:spChg chg="add del mod">
          <ac:chgData name="Ayush Mishra" userId="41986850fa8703fe" providerId="LiveId" clId="{C93E21F1-736A-4F78-BF4D-07FCDA0A4A4A}" dt="2025-09-07T12:09:10.770" v="1229" actId="478"/>
          <ac:spMkLst>
            <pc:docMk/>
            <pc:sldMk cId="1270474711" sldId="256"/>
            <ac:spMk id="76" creationId="{8B4F7145-9CC1-4202-E7AC-B80EDD6DED3A}"/>
          </ac:spMkLst>
        </pc:spChg>
      </pc:sldChg>
      <pc:sldChg chg="modSp mod">
        <pc:chgData name="Ayush Mishra" userId="41986850fa8703fe" providerId="LiveId" clId="{C93E21F1-736A-4F78-BF4D-07FCDA0A4A4A}" dt="2025-09-07T11:12:57.862" v="565" actId="14100"/>
        <pc:sldMkLst>
          <pc:docMk/>
          <pc:sldMk cId="3925059979" sldId="257"/>
        </pc:sldMkLst>
        <pc:spChg chg="mod">
          <ac:chgData name="Ayush Mishra" userId="41986850fa8703fe" providerId="LiveId" clId="{C93E21F1-736A-4F78-BF4D-07FCDA0A4A4A}" dt="2025-09-07T11:12:57.862" v="565" actId="14100"/>
          <ac:spMkLst>
            <pc:docMk/>
            <pc:sldMk cId="3925059979" sldId="257"/>
            <ac:spMk id="3" creationId="{32F64A4A-16F6-362D-0691-6A1AB32907C4}"/>
          </ac:spMkLst>
        </pc:spChg>
      </pc:sldChg>
      <pc:sldChg chg="del">
        <pc:chgData name="Ayush Mishra" userId="41986850fa8703fe" providerId="LiveId" clId="{C93E21F1-736A-4F78-BF4D-07FCDA0A4A4A}" dt="2025-09-07T11:13:19.010" v="566" actId="47"/>
        <pc:sldMkLst>
          <pc:docMk/>
          <pc:sldMk cId="3081303011" sldId="258"/>
        </pc:sldMkLst>
      </pc:sldChg>
      <pc:sldChg chg="modSp mod">
        <pc:chgData name="Ayush Mishra" userId="41986850fa8703fe" providerId="LiveId" clId="{C93E21F1-736A-4F78-BF4D-07FCDA0A4A4A}" dt="2025-09-07T11:15:29.251" v="604" actId="1076"/>
        <pc:sldMkLst>
          <pc:docMk/>
          <pc:sldMk cId="611319921" sldId="259"/>
        </pc:sldMkLst>
        <pc:spChg chg="mod">
          <ac:chgData name="Ayush Mishra" userId="41986850fa8703fe" providerId="LiveId" clId="{C93E21F1-736A-4F78-BF4D-07FCDA0A4A4A}" dt="2025-09-07T11:15:29.251" v="604" actId="1076"/>
          <ac:spMkLst>
            <pc:docMk/>
            <pc:sldMk cId="611319921" sldId="259"/>
            <ac:spMk id="7" creationId="{56A59906-17B9-B871-E929-7ED52E717A19}"/>
          </ac:spMkLst>
        </pc:spChg>
      </pc:sldChg>
      <pc:sldChg chg="addSp delSp modSp new mod modClrScheme chgLayout">
        <pc:chgData name="Ayush Mishra" userId="41986850fa8703fe" providerId="LiveId" clId="{C93E21F1-736A-4F78-BF4D-07FCDA0A4A4A}" dt="2025-09-07T11:16:59.381" v="675" actId="20577"/>
        <pc:sldMkLst>
          <pc:docMk/>
          <pc:sldMk cId="3124973260" sldId="261"/>
        </pc:sldMkLst>
        <pc:spChg chg="del mod ord">
          <ac:chgData name="Ayush Mishra" userId="41986850fa8703fe" providerId="LiveId" clId="{C93E21F1-736A-4F78-BF4D-07FCDA0A4A4A}" dt="2025-09-07T11:03:30.973" v="1" actId="700"/>
          <ac:spMkLst>
            <pc:docMk/>
            <pc:sldMk cId="3124973260" sldId="261"/>
            <ac:spMk id="2" creationId="{5907F906-A045-49B9-4453-B22BCCCE74FC}"/>
          </ac:spMkLst>
        </pc:spChg>
        <pc:spChg chg="del mod ord">
          <ac:chgData name="Ayush Mishra" userId="41986850fa8703fe" providerId="LiveId" clId="{C93E21F1-736A-4F78-BF4D-07FCDA0A4A4A}" dt="2025-09-07T11:03:30.973" v="1" actId="700"/>
          <ac:spMkLst>
            <pc:docMk/>
            <pc:sldMk cId="3124973260" sldId="261"/>
            <ac:spMk id="3" creationId="{9041A887-5AE6-117F-FB90-3283AC8EFF92}"/>
          </ac:spMkLst>
        </pc:spChg>
        <pc:spChg chg="add mod ord">
          <ac:chgData name="Ayush Mishra" userId="41986850fa8703fe" providerId="LiveId" clId="{C93E21F1-736A-4F78-BF4D-07FCDA0A4A4A}" dt="2025-09-07T11:16:59.381" v="675" actId="20577"/>
          <ac:spMkLst>
            <pc:docMk/>
            <pc:sldMk cId="3124973260" sldId="261"/>
            <ac:spMk id="4" creationId="{11B223F6-424B-2226-4012-2064DC0FA1F0}"/>
          </ac:spMkLst>
        </pc:spChg>
        <pc:spChg chg="add mod ord">
          <ac:chgData name="Ayush Mishra" userId="41986850fa8703fe" providerId="LiveId" clId="{C93E21F1-736A-4F78-BF4D-07FCDA0A4A4A}" dt="2025-09-07T11:16:30.731" v="655" actId="20577"/>
          <ac:spMkLst>
            <pc:docMk/>
            <pc:sldMk cId="3124973260" sldId="261"/>
            <ac:spMk id="5" creationId="{208A4AC8-8BC0-9B38-A86D-9C0F49B8D2A2}"/>
          </ac:spMkLst>
        </pc:spChg>
      </pc:sldChg>
      <pc:sldChg chg="modSp new mod">
        <pc:chgData name="Ayush Mishra" userId="41986850fa8703fe" providerId="LiveId" clId="{C93E21F1-736A-4F78-BF4D-07FCDA0A4A4A}" dt="2025-09-07T11:56:47.862" v="1049" actId="20577"/>
        <pc:sldMkLst>
          <pc:docMk/>
          <pc:sldMk cId="2087943677" sldId="262"/>
        </pc:sldMkLst>
        <pc:spChg chg="mod">
          <ac:chgData name="Ayush Mishra" userId="41986850fa8703fe" providerId="LiveId" clId="{C93E21F1-736A-4F78-BF4D-07FCDA0A4A4A}" dt="2025-09-07T11:18:00.671" v="746" actId="20577"/>
          <ac:spMkLst>
            <pc:docMk/>
            <pc:sldMk cId="2087943677" sldId="262"/>
            <ac:spMk id="2" creationId="{0FC1CEB3-0592-845A-DA9E-8A73C5DB6C0C}"/>
          </ac:spMkLst>
        </pc:spChg>
        <pc:spChg chg="mod">
          <ac:chgData name="Ayush Mishra" userId="41986850fa8703fe" providerId="LiveId" clId="{C93E21F1-736A-4F78-BF4D-07FCDA0A4A4A}" dt="2025-09-07T11:56:47.862" v="1049" actId="20577"/>
          <ac:spMkLst>
            <pc:docMk/>
            <pc:sldMk cId="2087943677" sldId="262"/>
            <ac:spMk id="3" creationId="{3FBC6B75-8F51-CF86-026E-65793419E8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AFE968-7713-A01B-5B16-A31059DF98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289CB7-C6CD-0189-85A1-6C10599423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65F82-92C0-4E69-BC5F-8C023BD884A6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8FD33-F410-3BB9-C099-97B76983E3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621C6C-E01B-86FD-1A7C-540B866B6D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87AB1-B208-4C23-9ADD-3FC663239E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181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C14143-CC6E-4B24-A388-03E00B00F7A1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6AAC1-02EC-4D87-A7F7-4C6ECB5BBE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93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86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279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85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397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065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1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209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92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6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0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87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644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87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973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969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043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1767A4-0810-44D3-9A97-1AF5DFF352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6BC5CAA-76B4-4ADA-858A-3BEFC9D329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38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35EEB-C931-4CAA-E428-FF72BC56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64A4A-16F6-362D-0691-6A1AB3290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3157978"/>
            <a:ext cx="11189616" cy="2861821"/>
          </a:xfrm>
        </p:spPr>
        <p:txBody>
          <a:bodyPr/>
          <a:lstStyle/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To Accurately predict International Classification of Disease(ICD) Codes.</a:t>
            </a:r>
          </a:p>
          <a:p>
            <a:pPr marL="0" indent="0">
              <a:buNone/>
            </a:pPr>
            <a:endParaRPr lang="en-IN" sz="28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800" dirty="0">
                <a:ea typeface="Calibri" panose="020F0502020204030204" pitchFamily="34" charset="0"/>
                <a:cs typeface="Calibri" panose="020F0502020204030204" pitchFamily="34" charset="0"/>
              </a:rPr>
              <a:t>To provide a proper Billing Narrative from Narrative and ICD codes</a:t>
            </a:r>
            <a:r>
              <a:rPr lang="en-IN" dirty="0"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59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C16BD-2319-0932-4B1E-9E1B5414B1C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80056" y="193573"/>
            <a:ext cx="6488053" cy="1042630"/>
          </a:xfrm>
        </p:spPr>
        <p:txBody>
          <a:bodyPr>
            <a:normAutofit/>
          </a:bodyPr>
          <a:lstStyle/>
          <a:p>
            <a:r>
              <a:rPr lang="en-IN" sz="3600" u="sng" dirty="0">
                <a:solidFill>
                  <a:schemeClr val="tx1"/>
                </a:solidFill>
                <a:latin typeface="Bahnschrift Condensed" panose="020B0502040204020203" pitchFamily="34" charset="0"/>
              </a:rPr>
              <a:t>ICD Codes Prediction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B65356-A5A1-B9A6-3650-3460507B0AFA}"/>
              </a:ext>
            </a:extLst>
          </p:cNvPr>
          <p:cNvSpPr/>
          <p:nvPr/>
        </p:nvSpPr>
        <p:spPr>
          <a:xfrm>
            <a:off x="727587" y="1944945"/>
            <a:ext cx="2222091" cy="101272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Narrative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D49EB0-123A-F680-3193-56FCB47F0364}"/>
              </a:ext>
            </a:extLst>
          </p:cNvPr>
          <p:cNvSpPr/>
          <p:nvPr/>
        </p:nvSpPr>
        <p:spPr>
          <a:xfrm>
            <a:off x="3898489" y="1858298"/>
            <a:ext cx="2113936" cy="121182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Large Language Model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D5F81A9-31C9-406B-CE43-FB3D0AF1EEF9}"/>
              </a:ext>
            </a:extLst>
          </p:cNvPr>
          <p:cNvSpPr/>
          <p:nvPr/>
        </p:nvSpPr>
        <p:spPr>
          <a:xfrm>
            <a:off x="4734230" y="3070122"/>
            <a:ext cx="442453" cy="1211824"/>
          </a:xfrm>
          <a:prstGeom prst="downArrow">
            <a:avLst/>
          </a:prstGeom>
          <a:solidFill>
            <a:srgbClr val="89C45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0828CD-B5AD-C186-D337-EAB471F4E01C}"/>
              </a:ext>
            </a:extLst>
          </p:cNvPr>
          <p:cNvSpPr/>
          <p:nvPr/>
        </p:nvSpPr>
        <p:spPr>
          <a:xfrm>
            <a:off x="3986977" y="4281946"/>
            <a:ext cx="2015613" cy="1211824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ML Pipeline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CD57A5-4500-175D-4511-FAE15CD6E5E9}"/>
              </a:ext>
            </a:extLst>
          </p:cNvPr>
          <p:cNvSpPr/>
          <p:nvPr/>
        </p:nvSpPr>
        <p:spPr>
          <a:xfrm>
            <a:off x="6002590" y="4739148"/>
            <a:ext cx="1174957" cy="430774"/>
          </a:xfrm>
          <a:prstGeom prst="rightArrow">
            <a:avLst/>
          </a:prstGeom>
          <a:solidFill>
            <a:srgbClr val="89C45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EE18B0-484A-4F2F-5795-61FFBED4F43E}"/>
              </a:ext>
            </a:extLst>
          </p:cNvPr>
          <p:cNvSpPr/>
          <p:nvPr/>
        </p:nvSpPr>
        <p:spPr>
          <a:xfrm>
            <a:off x="7177547" y="4559273"/>
            <a:ext cx="1759974" cy="79052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ICD</a:t>
            </a:r>
            <a:r>
              <a:rPr lang="en-IN" dirty="0"/>
              <a:t> </a:t>
            </a:r>
            <a:r>
              <a:rPr lang="en-IN" u="sng" dirty="0"/>
              <a:t>Codes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39EC188-867E-AC3C-01A2-07B4DDE99701}"/>
              </a:ext>
            </a:extLst>
          </p:cNvPr>
          <p:cNvSpPr/>
          <p:nvPr/>
        </p:nvSpPr>
        <p:spPr>
          <a:xfrm>
            <a:off x="2949678" y="2267565"/>
            <a:ext cx="948811" cy="367480"/>
          </a:xfrm>
          <a:prstGeom prst="rightArrow">
            <a:avLst/>
          </a:prstGeom>
          <a:solidFill>
            <a:srgbClr val="89C45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Input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A3A66C8-2EF8-0126-5848-7C00D1A11A67}"/>
              </a:ext>
            </a:extLst>
          </p:cNvPr>
          <p:cNvSpPr/>
          <p:nvPr/>
        </p:nvSpPr>
        <p:spPr>
          <a:xfrm>
            <a:off x="7654411" y="2635045"/>
            <a:ext cx="1332274" cy="790524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LLM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47CCC3-CC1B-581D-72E4-7A00DC29339D}"/>
              </a:ext>
            </a:extLst>
          </p:cNvPr>
          <p:cNvSpPr/>
          <p:nvPr/>
        </p:nvSpPr>
        <p:spPr>
          <a:xfrm>
            <a:off x="9257071" y="5648632"/>
            <a:ext cx="1759974" cy="790524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Codes Verifier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4A9AF5-B6C5-64B6-E77F-9F4CD2A2A28B}"/>
              </a:ext>
            </a:extLst>
          </p:cNvPr>
          <p:cNvCxnSpPr>
            <a:endCxn id="15" idx="2"/>
          </p:cNvCxnSpPr>
          <p:nvPr/>
        </p:nvCxnSpPr>
        <p:spPr>
          <a:xfrm flipV="1">
            <a:off x="5063613" y="3030307"/>
            <a:ext cx="2590798" cy="6457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284B302-2C6B-82D6-CA75-F9142BDC9E8F}"/>
              </a:ext>
            </a:extLst>
          </p:cNvPr>
          <p:cNvCxnSpPr>
            <a:stCxn id="10" idx="3"/>
            <a:endCxn id="16" idx="0"/>
          </p:cNvCxnSpPr>
          <p:nvPr/>
        </p:nvCxnSpPr>
        <p:spPr>
          <a:xfrm>
            <a:off x="8937521" y="4954535"/>
            <a:ext cx="1199537" cy="69409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845DA9C-D959-50CE-F2C1-3AC708A6ED78}"/>
              </a:ext>
            </a:extLst>
          </p:cNvPr>
          <p:cNvCxnSpPr>
            <a:cxnSpLocks/>
          </p:cNvCxnSpPr>
          <p:nvPr/>
        </p:nvCxnSpPr>
        <p:spPr>
          <a:xfrm flipV="1">
            <a:off x="8320548" y="3425569"/>
            <a:ext cx="0" cy="1133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FFB2164C-6412-D44A-00B9-6B00A22361BB}"/>
              </a:ext>
            </a:extLst>
          </p:cNvPr>
          <p:cNvSpPr/>
          <p:nvPr/>
        </p:nvSpPr>
        <p:spPr>
          <a:xfrm>
            <a:off x="8986690" y="2847974"/>
            <a:ext cx="1145449" cy="364665"/>
          </a:xfrm>
          <a:prstGeom prst="rightArrow">
            <a:avLst/>
          </a:prstGeom>
          <a:solidFill>
            <a:srgbClr val="89C45C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Output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58E878C-213F-EF62-4117-B683CEFE4A81}"/>
              </a:ext>
            </a:extLst>
          </p:cNvPr>
          <p:cNvSpPr/>
          <p:nvPr/>
        </p:nvSpPr>
        <p:spPr>
          <a:xfrm>
            <a:off x="10132139" y="2757447"/>
            <a:ext cx="1366683" cy="584046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u="sng" dirty="0"/>
              <a:t>Billing</a:t>
            </a:r>
            <a:r>
              <a:rPr lang="en-IN" dirty="0"/>
              <a:t> </a:t>
            </a:r>
            <a:r>
              <a:rPr lang="en-IN" u="sng" dirty="0"/>
              <a:t>Narrative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B24BAD-D1B2-E7A6-4B41-526739A1E9C2}"/>
              </a:ext>
            </a:extLst>
          </p:cNvPr>
          <p:cNvSpPr/>
          <p:nvPr/>
        </p:nvSpPr>
        <p:spPr>
          <a:xfrm>
            <a:off x="4005416" y="3352100"/>
            <a:ext cx="1787011" cy="5510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i="1" dirty="0"/>
              <a:t>Summarized Narrative</a:t>
            </a: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E89242E6-85CD-C92E-84DC-F26664FFCFDB}"/>
              </a:ext>
            </a:extLst>
          </p:cNvPr>
          <p:cNvSpPr/>
          <p:nvPr/>
        </p:nvSpPr>
        <p:spPr>
          <a:xfrm>
            <a:off x="592392" y="1561089"/>
            <a:ext cx="8613058" cy="4229890"/>
          </a:xfrm>
          <a:custGeom>
            <a:avLst/>
            <a:gdLst>
              <a:gd name="connsiteX0" fmla="*/ 0 w 8652387"/>
              <a:gd name="connsiteY0" fmla="*/ 0 h 4355690"/>
              <a:gd name="connsiteX1" fmla="*/ 19665 w 8652387"/>
              <a:gd name="connsiteY1" fmla="*/ 4355690 h 4355690"/>
              <a:gd name="connsiteX2" fmla="*/ 8652387 w 8652387"/>
              <a:gd name="connsiteY2" fmla="*/ 4355690 h 4355690"/>
              <a:gd name="connsiteX3" fmla="*/ 8632723 w 8652387"/>
              <a:gd name="connsiteY3" fmla="*/ 2585884 h 4355690"/>
              <a:gd name="connsiteX4" fmla="*/ 6243484 w 8652387"/>
              <a:gd name="connsiteY4" fmla="*/ 2605548 h 4355690"/>
              <a:gd name="connsiteX5" fmla="*/ 6154994 w 8652387"/>
              <a:gd name="connsiteY5" fmla="*/ 29497 h 4355690"/>
              <a:gd name="connsiteX6" fmla="*/ 0 w 8652387"/>
              <a:gd name="connsiteY6" fmla="*/ 0 h 435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52387" h="4355690">
                <a:moveTo>
                  <a:pt x="0" y="0"/>
                </a:moveTo>
                <a:lnTo>
                  <a:pt x="19665" y="4355690"/>
                </a:lnTo>
                <a:lnTo>
                  <a:pt x="8652387" y="4355690"/>
                </a:lnTo>
                <a:lnTo>
                  <a:pt x="8632723" y="2585884"/>
                </a:lnTo>
                <a:lnTo>
                  <a:pt x="6243484" y="2605548"/>
                </a:lnTo>
                <a:lnTo>
                  <a:pt x="6154994" y="29497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6D301CC-F717-50A2-4226-68A838624909}"/>
              </a:ext>
            </a:extLst>
          </p:cNvPr>
          <p:cNvSpPr/>
          <p:nvPr/>
        </p:nvSpPr>
        <p:spPr>
          <a:xfrm>
            <a:off x="3753466" y="2318431"/>
            <a:ext cx="8091948" cy="3205316"/>
          </a:xfrm>
          <a:custGeom>
            <a:avLst/>
            <a:gdLst>
              <a:gd name="connsiteX0" fmla="*/ 3097161 w 8091948"/>
              <a:gd name="connsiteY0" fmla="*/ 0 h 3205316"/>
              <a:gd name="connsiteX1" fmla="*/ 8091948 w 8091948"/>
              <a:gd name="connsiteY1" fmla="*/ 0 h 3205316"/>
              <a:gd name="connsiteX2" fmla="*/ 8072283 w 8091948"/>
              <a:gd name="connsiteY2" fmla="*/ 3195484 h 3205316"/>
              <a:gd name="connsiteX3" fmla="*/ 3067664 w 8091948"/>
              <a:gd name="connsiteY3" fmla="*/ 3205316 h 3205316"/>
              <a:gd name="connsiteX4" fmla="*/ 3057832 w 8091948"/>
              <a:gd name="connsiteY4" fmla="*/ 1868129 h 3205316"/>
              <a:gd name="connsiteX5" fmla="*/ 0 w 8091948"/>
              <a:gd name="connsiteY5" fmla="*/ 1858297 h 3205316"/>
              <a:gd name="connsiteX6" fmla="*/ 19664 w 8091948"/>
              <a:gd name="connsiteY6" fmla="*/ 884904 h 3205316"/>
              <a:gd name="connsiteX7" fmla="*/ 2379406 w 8091948"/>
              <a:gd name="connsiteY7" fmla="*/ 855407 h 3205316"/>
              <a:gd name="connsiteX8" fmla="*/ 2379406 w 8091948"/>
              <a:gd name="connsiteY8" fmla="*/ 0 h 3205316"/>
              <a:gd name="connsiteX9" fmla="*/ 3097161 w 8091948"/>
              <a:gd name="connsiteY9" fmla="*/ 0 h 3205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1948" h="3205316">
                <a:moveTo>
                  <a:pt x="3097161" y="0"/>
                </a:moveTo>
                <a:lnTo>
                  <a:pt x="8091948" y="0"/>
                </a:lnTo>
                <a:lnTo>
                  <a:pt x="8072283" y="3195484"/>
                </a:lnTo>
                <a:lnTo>
                  <a:pt x="3067664" y="3205316"/>
                </a:lnTo>
                <a:cubicBezTo>
                  <a:pt x="3064387" y="2759587"/>
                  <a:pt x="3061109" y="2313858"/>
                  <a:pt x="3057832" y="1868129"/>
                </a:cubicBezTo>
                <a:lnTo>
                  <a:pt x="0" y="1858297"/>
                </a:lnTo>
                <a:lnTo>
                  <a:pt x="19664" y="884904"/>
                </a:lnTo>
                <a:lnTo>
                  <a:pt x="2379406" y="855407"/>
                </a:lnTo>
                <a:lnTo>
                  <a:pt x="2379406" y="0"/>
                </a:lnTo>
                <a:lnTo>
                  <a:pt x="3097161" y="0"/>
                </a:lnTo>
                <a:close/>
              </a:path>
            </a:pathLst>
          </a:custGeom>
          <a:noFill/>
          <a:ln>
            <a:solidFill>
              <a:srgbClr val="00B0F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D19DC2-FBA1-7B6D-A31A-C888EEB1C073}"/>
              </a:ext>
            </a:extLst>
          </p:cNvPr>
          <p:cNvSpPr txBox="1"/>
          <p:nvPr/>
        </p:nvSpPr>
        <p:spPr>
          <a:xfrm>
            <a:off x="7177547" y="358866"/>
            <a:ext cx="33626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Red partition </a:t>
            </a:r>
            <a:r>
              <a:rPr lang="en-IN" dirty="0"/>
              <a:t>– ICD codes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</a:rPr>
              <a:t>Blue partition </a:t>
            </a:r>
            <a:r>
              <a:rPr lang="en-IN" dirty="0"/>
              <a:t>– Billing Narrative prediction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B5F1BA-0E27-68A8-EFC8-258C36D6C949}"/>
              </a:ext>
            </a:extLst>
          </p:cNvPr>
          <p:cNvSpPr txBox="1"/>
          <p:nvPr/>
        </p:nvSpPr>
        <p:spPr>
          <a:xfrm>
            <a:off x="4623614" y="6439156"/>
            <a:ext cx="275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Fig: Flow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C71C6-1674-F59C-8149-98B740AFBC07}"/>
              </a:ext>
            </a:extLst>
          </p:cNvPr>
          <p:cNvSpPr txBox="1"/>
          <p:nvPr/>
        </p:nvSpPr>
        <p:spPr>
          <a:xfrm>
            <a:off x="7654411" y="5848743"/>
            <a:ext cx="2005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ICD codes ✔️</a:t>
            </a:r>
            <a:br>
              <a:rPr lang="en-IN" dirty="0"/>
            </a:br>
            <a:r>
              <a:rPr lang="en-IN" dirty="0"/>
              <a:t>ICD codes❌</a:t>
            </a:r>
          </a:p>
        </p:txBody>
      </p:sp>
    </p:spTree>
    <p:extLst>
      <p:ext uri="{BB962C8B-B14F-4D97-AF65-F5344CB8AC3E}">
        <p14:creationId xmlns:p14="http://schemas.microsoft.com/office/powerpoint/2010/main" val="127047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223F6-424B-2226-4012-2064DC0F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Code Prediction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A4AC8-8BC0-9B38-A86D-9C0F49B8D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8730" y="3429000"/>
            <a:ext cx="10520313" cy="2783264"/>
          </a:xfrm>
        </p:spPr>
        <p:txBody>
          <a:bodyPr/>
          <a:lstStyle/>
          <a:p>
            <a:r>
              <a:rPr lang="en-IN" b="1" dirty="0"/>
              <a:t>The Model is Divided in Three Parts.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Pre-Processing</a:t>
            </a:r>
            <a:r>
              <a:rPr lang="en-IN" dirty="0"/>
              <a:t> : The Input data is treated with the help of LLM locally without sending it to server hence ensures data privacy and a summarized Input is obtained.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Prediction</a:t>
            </a:r>
            <a:r>
              <a:rPr lang="en-IN" dirty="0"/>
              <a:t> : Used ML models such as Random Forest Classifier, Multi-Output Classifier for better understanding of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Verifying (Additional) </a:t>
            </a:r>
            <a:r>
              <a:rPr lang="en-IN" dirty="0"/>
              <a:t>: Added a verifier for analysing the predicted code is correct or not with the help of LLM.</a:t>
            </a:r>
          </a:p>
        </p:txBody>
      </p:sp>
    </p:spTree>
    <p:extLst>
      <p:ext uri="{BB962C8B-B14F-4D97-AF65-F5344CB8AC3E}">
        <p14:creationId xmlns:p14="http://schemas.microsoft.com/office/powerpoint/2010/main" val="312497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CEB3-0592-845A-DA9E-8A73C5DB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of Billing Narrative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6B75-8F51-CF86-026E-65793419E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summarized Input (Narrative) and predicted ICD codes both are fed to LLM for generation of Billing Narrative </a:t>
            </a:r>
          </a:p>
          <a:p>
            <a:r>
              <a:rPr lang="en-IN" dirty="0"/>
              <a:t>Note : The LLM used is not sending any data to the server it runs locally ensures data privacy.</a:t>
            </a:r>
          </a:p>
        </p:txBody>
      </p:sp>
    </p:spTree>
    <p:extLst>
      <p:ext uri="{BB962C8B-B14F-4D97-AF65-F5344CB8AC3E}">
        <p14:creationId xmlns:p14="http://schemas.microsoft.com/office/powerpoint/2010/main" val="2087943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858D94-75B2-6E72-DDF4-AAB7C0DB1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Issues/Problems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A59906-17B9-B871-E929-7ED52E717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9282" y="3454542"/>
            <a:ext cx="10633435" cy="292348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Model fails to predict because of, Overfitting, Complexness of the data, Compatibility issues of models.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Less Training Data, Model need to learn different patterns for that it needs to get trained on vivid datasets.</a:t>
            </a:r>
          </a:p>
          <a:p>
            <a:r>
              <a:rPr lang="en-IN" dirty="0"/>
              <a:t>For example : Letters in ICD10 have sub-types so it must be trained heavily for accurate and exact prediction of codes.</a:t>
            </a:r>
          </a:p>
        </p:txBody>
      </p:sp>
    </p:spTree>
    <p:extLst>
      <p:ext uri="{BB962C8B-B14F-4D97-AF65-F5344CB8AC3E}">
        <p14:creationId xmlns:p14="http://schemas.microsoft.com/office/powerpoint/2010/main" val="61131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A65E88-4ED0-BB58-8FE6-52E8E32D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Issues/Problems</a:t>
            </a:r>
          </a:p>
        </p:txBody>
      </p:sp>
      <p:pic>
        <p:nvPicPr>
          <p:cNvPr id="15" name="Content Placeholder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C86A77-A6A8-4B4D-0D05-F7E493A3C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5" y="1799303"/>
            <a:ext cx="10670290" cy="4916129"/>
          </a:xfrm>
        </p:spPr>
      </p:pic>
    </p:spTree>
    <p:extLst>
      <p:ext uri="{BB962C8B-B14F-4D97-AF65-F5344CB8AC3E}">
        <p14:creationId xmlns:p14="http://schemas.microsoft.com/office/powerpoint/2010/main" val="42314061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121</TotalTime>
  <Words>268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Bahnschrift Condensed</vt:lpstr>
      <vt:lpstr>Calibri</vt:lpstr>
      <vt:lpstr>Century Gothic</vt:lpstr>
      <vt:lpstr>Wingdings 3</vt:lpstr>
      <vt:lpstr>Ion Boardroom</vt:lpstr>
      <vt:lpstr>OBJECTIVE</vt:lpstr>
      <vt:lpstr>ICD Codes Prediction Model</vt:lpstr>
      <vt:lpstr>Working of Code Prediction Model</vt:lpstr>
      <vt:lpstr>Working of Billing Narrative Model</vt:lpstr>
      <vt:lpstr>Issues/Problems</vt:lpstr>
      <vt:lpstr>Issues/Problems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Mishra</dc:creator>
  <cp:lastModifiedBy>Ayush Mishra</cp:lastModifiedBy>
  <cp:revision>1</cp:revision>
  <dcterms:created xsi:type="dcterms:W3CDTF">2025-09-07T10:12:38Z</dcterms:created>
  <dcterms:modified xsi:type="dcterms:W3CDTF">2025-09-07T12:19:25Z</dcterms:modified>
</cp:coreProperties>
</file>