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71" r:id="rId6"/>
    <p:sldId id="269"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DF22-3685-EB41-8880-49D69879E9E1}"/>
              </a:ext>
            </a:extLst>
          </p:cNvPr>
          <p:cNvSpPr>
            <a:spLocks noGrp="1"/>
          </p:cNvSpPr>
          <p:nvPr>
            <p:ph type="ctrTitle"/>
          </p:nvPr>
        </p:nvSpPr>
        <p:spPr>
          <a:xfrm>
            <a:off x="702469" y="678656"/>
            <a:ext cx="10787062" cy="2047876"/>
          </a:xfrm>
        </p:spPr>
        <p:txBody>
          <a:bodyPr>
            <a:normAutofit/>
          </a:bodyPr>
          <a:lstStyle/>
          <a:p>
            <a:pPr algn="ctr"/>
            <a:r>
              <a:rPr lang="en-GB" sz="6600" b="1" u="sng">
                <a:solidFill>
                  <a:schemeClr val="bg1"/>
                </a:solidFill>
              </a:rPr>
              <a:t>Learning management        SYSTEM</a:t>
            </a:r>
            <a:endParaRPr lang="en-US" sz="6600" b="1" u="sng">
              <a:solidFill>
                <a:schemeClr val="bg1"/>
              </a:solidFill>
            </a:endParaRPr>
          </a:p>
        </p:txBody>
      </p:sp>
      <p:sp>
        <p:nvSpPr>
          <p:cNvPr id="8" name="TextBox 7">
            <a:extLst>
              <a:ext uri="{FF2B5EF4-FFF2-40B4-BE49-F238E27FC236}">
                <a16:creationId xmlns:a16="http://schemas.microsoft.com/office/drawing/2014/main" id="{0A9D408A-A173-B7A2-2BA3-4F365B02158F}"/>
              </a:ext>
            </a:extLst>
          </p:cNvPr>
          <p:cNvSpPr txBox="1"/>
          <p:nvPr/>
        </p:nvSpPr>
        <p:spPr>
          <a:xfrm>
            <a:off x="9010385" y="4919008"/>
            <a:ext cx="383381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a:solidFill>
                  <a:schemeClr val="bg1"/>
                </a:solidFill>
                <a:cs typeface="Calibri"/>
              </a:rPr>
              <a:t>Submitted by:</a:t>
            </a:r>
          </a:p>
          <a:p>
            <a:r>
              <a:rPr lang="en-GB" sz="2000">
                <a:cs typeface="Calibri"/>
              </a:rPr>
              <a:t>Ayush Maheshwari</a:t>
            </a:r>
          </a:p>
          <a:p>
            <a:r>
              <a:rPr lang="en-GB" sz="2000">
                <a:cs typeface="Calibri"/>
              </a:rPr>
              <a:t>Section - C ( BTech – CSE)</a:t>
            </a:r>
          </a:p>
          <a:p>
            <a:r>
              <a:rPr lang="en-GB" sz="2000">
                <a:cs typeface="Calibri"/>
              </a:rPr>
              <a:t>Student id: 20011148</a:t>
            </a:r>
          </a:p>
          <a:p>
            <a:r>
              <a:rPr lang="en-GB" sz="2000">
                <a:cs typeface="Calibri"/>
              </a:rPr>
              <a:t>Univ. Roll no.: 2018265</a:t>
            </a:r>
          </a:p>
          <a:p>
            <a:endParaRPr lang="en-GB" sz="2000">
              <a:cs typeface="Calibri"/>
            </a:endParaRPr>
          </a:p>
        </p:txBody>
      </p:sp>
      <p:pic>
        <p:nvPicPr>
          <p:cNvPr id="3" name="Picture 4">
            <a:extLst>
              <a:ext uri="{FF2B5EF4-FFF2-40B4-BE49-F238E27FC236}">
                <a16:creationId xmlns:a16="http://schemas.microsoft.com/office/drawing/2014/main" id="{B692CF35-5F4A-C1BB-4909-05ADB3CB5774}"/>
              </a:ext>
            </a:extLst>
          </p:cNvPr>
          <p:cNvPicPr>
            <a:picLocks noChangeAspect="1"/>
          </p:cNvPicPr>
          <p:nvPr/>
        </p:nvPicPr>
        <p:blipFill>
          <a:blip r:embed="rId2"/>
          <a:stretch>
            <a:fillRect/>
          </a:stretch>
        </p:blipFill>
        <p:spPr>
          <a:xfrm>
            <a:off x="2468561" y="2927615"/>
            <a:ext cx="5353845" cy="3632728"/>
          </a:xfrm>
          <a:prstGeom prst="rect">
            <a:avLst/>
          </a:prstGeom>
        </p:spPr>
      </p:pic>
    </p:spTree>
    <p:extLst>
      <p:ext uri="{BB962C8B-B14F-4D97-AF65-F5344CB8AC3E}">
        <p14:creationId xmlns:p14="http://schemas.microsoft.com/office/powerpoint/2010/main" val="149738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ABB3-CF16-1C4C-B94A-52696793D192}"/>
              </a:ext>
            </a:extLst>
          </p:cNvPr>
          <p:cNvSpPr>
            <a:spLocks noGrp="1"/>
          </p:cNvSpPr>
          <p:nvPr>
            <p:ph type="title"/>
          </p:nvPr>
        </p:nvSpPr>
        <p:spPr>
          <a:xfrm>
            <a:off x="1439069" y="110727"/>
            <a:ext cx="9905998" cy="1500188"/>
          </a:xfrm>
        </p:spPr>
        <p:txBody>
          <a:bodyPr/>
          <a:lstStyle/>
          <a:p>
            <a:r>
              <a:rPr lang="en-GB" b="1">
                <a:solidFill>
                  <a:schemeClr val="bg1"/>
                </a:solidFill>
              </a:rPr>
              <a:t>What is Learning Management System ?</a:t>
            </a:r>
            <a:endParaRPr lang="en-US" b="1">
              <a:solidFill>
                <a:schemeClr val="bg1"/>
              </a:solidFill>
            </a:endParaRPr>
          </a:p>
        </p:txBody>
      </p:sp>
      <p:sp>
        <p:nvSpPr>
          <p:cNvPr id="5" name="Content Placeholder 4">
            <a:extLst>
              <a:ext uri="{FF2B5EF4-FFF2-40B4-BE49-F238E27FC236}">
                <a16:creationId xmlns:a16="http://schemas.microsoft.com/office/drawing/2014/main" id="{14E063A2-E90E-C748-97C0-FC3E2335AC07}"/>
              </a:ext>
            </a:extLst>
          </p:cNvPr>
          <p:cNvSpPr>
            <a:spLocks noGrp="1"/>
          </p:cNvSpPr>
          <p:nvPr>
            <p:ph idx="1"/>
          </p:nvPr>
        </p:nvSpPr>
        <p:spPr>
          <a:xfrm>
            <a:off x="1143000" y="1610915"/>
            <a:ext cx="9905999" cy="4183857"/>
          </a:xfrm>
        </p:spPr>
        <p:txBody>
          <a:bodyPr>
            <a:noAutofit/>
          </a:bodyPr>
          <a:lstStyle/>
          <a:p>
            <a:r>
              <a:rPr lang="en-GB" sz="2000"/>
              <a:t>A learning management system (LMS) is a web-based application used to plan, implement and access a specific learning process.</a:t>
            </a:r>
          </a:p>
          <a:p>
            <a:r>
              <a:rPr lang="en-GB" sz="2000"/>
              <a:t>The primary use of a learning management system is for knowledge management.</a:t>
            </a:r>
          </a:p>
          <a:p>
            <a:r>
              <a:rPr lang="en-GB" sz="2000"/>
              <a:t>Knowledge Management refers to the gathering, organizing, sharing and analysis of an organization's knowledge in terms of resources, documents and people skills.</a:t>
            </a:r>
          </a:p>
          <a:p>
            <a:r>
              <a:rPr lang="en-GB" sz="2000"/>
              <a:t>It is used for eLearning practices and consists of two elements: a server that performs the base functionality and a user interface that is operated by administrators.</a:t>
            </a:r>
          </a:p>
          <a:p>
            <a:r>
              <a:rPr lang="en-GB" sz="2000"/>
              <a:t>LMS is used to help train new employees by providing opportunities to access training materials across various devices.</a:t>
            </a:r>
          </a:p>
          <a:p>
            <a:r>
              <a:rPr lang="en-GB" sz="2000"/>
              <a:t>This project consists of an effective and easy GUI to help the students in providing organized courses and efficient customer service.</a:t>
            </a:r>
          </a:p>
        </p:txBody>
      </p:sp>
    </p:spTree>
    <p:extLst>
      <p:ext uri="{BB962C8B-B14F-4D97-AF65-F5344CB8AC3E}">
        <p14:creationId xmlns:p14="http://schemas.microsoft.com/office/powerpoint/2010/main" val="264541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C7BA-1518-6B4A-8E0D-A1DA6F09BA46}"/>
              </a:ext>
            </a:extLst>
          </p:cNvPr>
          <p:cNvSpPr>
            <a:spLocks noGrp="1"/>
          </p:cNvSpPr>
          <p:nvPr>
            <p:ph type="title"/>
          </p:nvPr>
        </p:nvSpPr>
        <p:spPr>
          <a:xfrm>
            <a:off x="1570038" y="178594"/>
            <a:ext cx="9905998" cy="1478570"/>
          </a:xfrm>
        </p:spPr>
        <p:txBody>
          <a:bodyPr/>
          <a:lstStyle/>
          <a:p>
            <a:r>
              <a:rPr lang="en-GB" b="1">
                <a:solidFill>
                  <a:schemeClr val="bg1"/>
                </a:solidFill>
              </a:rPr>
              <a:t>Tools used For project </a:t>
            </a:r>
            <a:endParaRPr lang="en-US" b="1">
              <a:solidFill>
                <a:schemeClr val="bg1"/>
              </a:solidFill>
            </a:endParaRPr>
          </a:p>
        </p:txBody>
      </p:sp>
      <p:sp>
        <p:nvSpPr>
          <p:cNvPr id="3" name="Content Placeholder 2">
            <a:extLst>
              <a:ext uri="{FF2B5EF4-FFF2-40B4-BE49-F238E27FC236}">
                <a16:creationId xmlns:a16="http://schemas.microsoft.com/office/drawing/2014/main" id="{9F60CBA4-84DE-524A-8067-FF0F166866DA}"/>
              </a:ext>
            </a:extLst>
          </p:cNvPr>
          <p:cNvSpPr>
            <a:spLocks noGrp="1"/>
          </p:cNvSpPr>
          <p:nvPr>
            <p:ph idx="1"/>
          </p:nvPr>
        </p:nvSpPr>
        <p:spPr>
          <a:xfrm>
            <a:off x="1570038" y="1573820"/>
            <a:ext cx="9407526" cy="4617430"/>
          </a:xfrm>
        </p:spPr>
        <p:txBody>
          <a:bodyPr>
            <a:noAutofit/>
          </a:bodyPr>
          <a:lstStyle/>
          <a:p>
            <a:r>
              <a:rPr lang="en-GB"/>
              <a:t>In order to accomplish this project following concepts were used :</a:t>
            </a:r>
          </a:p>
          <a:p>
            <a:pPr marL="342900" indent="-342900">
              <a:buFont typeface="+mj-lt"/>
              <a:buAutoNum type="arabicPeriod"/>
            </a:pPr>
            <a:r>
              <a:rPr lang="en-GB" sz="2000"/>
              <a:t>HTML : For Providing Structure to the Site</a:t>
            </a:r>
          </a:p>
          <a:p>
            <a:pPr marL="342900" indent="-342900">
              <a:buFont typeface="+mj-lt"/>
              <a:buAutoNum type="arabicPeriod"/>
            </a:pPr>
            <a:r>
              <a:rPr lang="en-GB" sz="2000"/>
              <a:t>CSS : For Styling the Website</a:t>
            </a:r>
          </a:p>
          <a:p>
            <a:pPr marL="342900" indent="-342900">
              <a:buFont typeface="+mj-lt"/>
              <a:buAutoNum type="arabicPeriod"/>
            </a:pPr>
            <a:r>
              <a:rPr lang="en-GB" sz="2000"/>
              <a:t>JAVASCRIPT : For adding an interacting behavior and implementing crud.</a:t>
            </a:r>
          </a:p>
          <a:p>
            <a:pPr marL="342900" indent="-342900">
              <a:buFont typeface="+mj-lt"/>
              <a:buAutoNum type="arabicPeriod"/>
            </a:pPr>
            <a:r>
              <a:rPr lang="en-GB" sz="2000"/>
              <a:t>Live Server : Used for Running the Website Locally.</a:t>
            </a:r>
          </a:p>
          <a:p>
            <a:pPr marL="342900" indent="-342900">
              <a:buFont typeface="+mj-lt"/>
              <a:buAutoNum type="arabicPeriod"/>
            </a:pPr>
            <a:r>
              <a:rPr lang="en-GB" sz="2000"/>
              <a:t>Code Editor : Visual Studio Code.</a:t>
            </a:r>
          </a:p>
          <a:p>
            <a:pPr marL="342900" indent="-342900">
              <a:buFont typeface="+mj-lt"/>
              <a:buAutoNum type="arabicPeriod"/>
            </a:pPr>
            <a:r>
              <a:rPr lang="en-GB" sz="2000"/>
              <a:t>Database : At present, a text file is used for storing user credentials.</a:t>
            </a:r>
          </a:p>
          <a:p>
            <a:pPr marL="342900" indent="-342900">
              <a:buFont typeface="+mj-lt"/>
              <a:buAutoNum type="arabicPeriod"/>
            </a:pPr>
            <a:r>
              <a:rPr lang="en-GB" sz="2000"/>
              <a:t>GitHub : For Maintaining Code.</a:t>
            </a:r>
          </a:p>
        </p:txBody>
      </p:sp>
    </p:spTree>
    <p:extLst>
      <p:ext uri="{BB962C8B-B14F-4D97-AF65-F5344CB8AC3E}">
        <p14:creationId xmlns:p14="http://schemas.microsoft.com/office/powerpoint/2010/main" val="257104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7E43-79D0-694F-B94F-4BBEAF2C5BC3}"/>
              </a:ext>
            </a:extLst>
          </p:cNvPr>
          <p:cNvSpPr>
            <a:spLocks noGrp="1"/>
          </p:cNvSpPr>
          <p:nvPr>
            <p:ph type="title"/>
          </p:nvPr>
        </p:nvSpPr>
        <p:spPr>
          <a:xfrm>
            <a:off x="3915569" y="-142875"/>
            <a:ext cx="9905998" cy="1478570"/>
          </a:xfrm>
        </p:spPr>
        <p:txBody>
          <a:bodyPr/>
          <a:lstStyle/>
          <a:p>
            <a:r>
              <a:rPr lang="en-GB" b="1">
                <a:solidFill>
                  <a:schemeClr val="bg1"/>
                </a:solidFill>
              </a:rPr>
              <a:t>Methodology</a:t>
            </a:r>
            <a:endParaRPr lang="en-US" b="1">
              <a:solidFill>
                <a:schemeClr val="bg1"/>
              </a:solidFill>
            </a:endParaRPr>
          </a:p>
        </p:txBody>
      </p:sp>
      <p:sp>
        <p:nvSpPr>
          <p:cNvPr id="3" name="Content Placeholder 2">
            <a:extLst>
              <a:ext uri="{FF2B5EF4-FFF2-40B4-BE49-F238E27FC236}">
                <a16:creationId xmlns:a16="http://schemas.microsoft.com/office/drawing/2014/main" id="{D4606D75-A456-464C-BF94-53C0E9390E29}"/>
              </a:ext>
            </a:extLst>
          </p:cNvPr>
          <p:cNvSpPr>
            <a:spLocks noGrp="1"/>
          </p:cNvSpPr>
          <p:nvPr>
            <p:ph idx="1"/>
          </p:nvPr>
        </p:nvSpPr>
        <p:spPr>
          <a:xfrm>
            <a:off x="1291034" y="954694"/>
            <a:ext cx="9609931" cy="6189055"/>
          </a:xfrm>
        </p:spPr>
        <p:txBody>
          <a:bodyPr>
            <a:noAutofit/>
          </a:bodyPr>
          <a:lstStyle/>
          <a:p>
            <a:r>
              <a:rPr lang="en-GB" sz="2000"/>
              <a:t>Building up a project on Learning Management System was a great piece of experience, it not only help me in gathering information about new technologies but also made me realize the use of programming in real life.</a:t>
            </a:r>
          </a:p>
          <a:p>
            <a:r>
              <a:rPr lang="en-GB" sz="2000"/>
              <a:t>Discussing about the journey of building up this project goes like this :</a:t>
            </a:r>
          </a:p>
          <a:p>
            <a:r>
              <a:rPr lang="en-GB" sz="2000"/>
              <a:t>LMS website is divided into different Sections. These are as follows: </a:t>
            </a:r>
          </a:p>
          <a:p>
            <a:pPr marL="0" indent="0">
              <a:buNone/>
            </a:pPr>
            <a:r>
              <a:rPr lang="en-GB" sz="2000"/>
              <a:t>           1) Login Section </a:t>
            </a:r>
          </a:p>
          <a:p>
            <a:pPr marL="0" indent="0">
              <a:buNone/>
            </a:pPr>
            <a:r>
              <a:rPr lang="en-GB" sz="2000"/>
              <a:t>           2) Home Section </a:t>
            </a:r>
          </a:p>
          <a:p>
            <a:pPr marL="0" indent="0">
              <a:buNone/>
            </a:pPr>
            <a:r>
              <a:rPr lang="en-GB" sz="2000"/>
              <a:t>           3) Course Section  </a:t>
            </a:r>
          </a:p>
          <a:p>
            <a:pPr marL="0" indent="0">
              <a:buNone/>
            </a:pPr>
            <a:r>
              <a:rPr lang="en-GB" sz="2000"/>
              <a:t>          4) Teacher Section</a:t>
            </a:r>
          </a:p>
          <a:p>
            <a:pPr marL="0" indent="0">
              <a:buNone/>
            </a:pPr>
            <a:r>
              <a:rPr lang="en-GB" sz="2000"/>
              <a:t>          5) Manage Section</a:t>
            </a:r>
          </a:p>
          <a:p>
            <a:pPr marL="0" indent="0">
              <a:buNone/>
            </a:pPr>
            <a:r>
              <a:rPr lang="en-GB" sz="2000"/>
              <a:t>          6) About Section</a:t>
            </a:r>
          </a:p>
          <a:p>
            <a:pPr marL="0" indent="0">
              <a:buNone/>
            </a:pPr>
            <a:r>
              <a:rPr lang="en-GB" sz="2000"/>
              <a:t>          7) Contact Us Section </a:t>
            </a:r>
          </a:p>
        </p:txBody>
      </p:sp>
    </p:spTree>
    <p:extLst>
      <p:ext uri="{BB962C8B-B14F-4D97-AF65-F5344CB8AC3E}">
        <p14:creationId xmlns:p14="http://schemas.microsoft.com/office/powerpoint/2010/main" val="170747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30410-894D-F33C-B897-E7D7980B32D9}"/>
              </a:ext>
            </a:extLst>
          </p:cNvPr>
          <p:cNvSpPr>
            <a:spLocks noGrp="1"/>
          </p:cNvSpPr>
          <p:nvPr>
            <p:ph idx="1"/>
          </p:nvPr>
        </p:nvSpPr>
        <p:spPr>
          <a:xfrm>
            <a:off x="1141412" y="738188"/>
            <a:ext cx="9905999" cy="5053013"/>
          </a:xfrm>
        </p:spPr>
        <p:txBody>
          <a:bodyPr>
            <a:normAutofit fontScale="77500" lnSpcReduction="20000"/>
          </a:bodyPr>
          <a:lstStyle/>
          <a:p>
            <a:r>
              <a:rPr lang="en-GB"/>
              <a:t>In this Project I am creating a User Interface Website via which a user can interact and maintain its learning tasks.</a:t>
            </a:r>
          </a:p>
          <a:p>
            <a:r>
              <a:rPr lang="en-GB"/>
              <a:t>The project is a Front-End application and hence the courses is provided from the help of YouTube playlists but displayed to the user in a proper way.</a:t>
            </a:r>
          </a:p>
          <a:p>
            <a:r>
              <a:rPr lang="en-GB"/>
              <a:t>In this project, I have provided many sections like Home, Couse, Teacher, About and Contact Us section for easily maintain the site.</a:t>
            </a:r>
          </a:p>
          <a:p>
            <a:r>
              <a:rPr lang="en-GB"/>
              <a:t>The Interface is Structured using HTML (HYPER TEXT MARKUP LANGUAGE)</a:t>
            </a:r>
          </a:p>
          <a:p>
            <a:r>
              <a:rPr lang="en-GB"/>
              <a:t>Styled using CSS (Cascading Style Sheets).</a:t>
            </a:r>
          </a:p>
          <a:p>
            <a:r>
              <a:rPr lang="en-GB"/>
              <a:t>And Responsive Behavior is added using JAVASCRIPT.</a:t>
            </a:r>
          </a:p>
          <a:p>
            <a:r>
              <a:rPr lang="en-GB"/>
              <a:t>The Project also provide User Login and Functionalities of Adding, Deleting the courses and Contact Us form for any question.</a:t>
            </a:r>
          </a:p>
          <a:p>
            <a:r>
              <a:rPr lang="en-GB"/>
              <a:t>Displaying courses.</a:t>
            </a:r>
          </a:p>
          <a:p>
            <a:r>
              <a:rPr lang="en-GB"/>
              <a:t>The Site also have a Contact Us template for taking user feedbacks.</a:t>
            </a:r>
          </a:p>
        </p:txBody>
      </p:sp>
    </p:spTree>
    <p:extLst>
      <p:ext uri="{BB962C8B-B14F-4D97-AF65-F5344CB8AC3E}">
        <p14:creationId xmlns:p14="http://schemas.microsoft.com/office/powerpoint/2010/main" val="365965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7035-D68F-03E3-D0F9-B658339B3922}"/>
              </a:ext>
            </a:extLst>
          </p:cNvPr>
          <p:cNvSpPr>
            <a:spLocks noGrp="1"/>
          </p:cNvSpPr>
          <p:nvPr>
            <p:ph type="title"/>
          </p:nvPr>
        </p:nvSpPr>
        <p:spPr>
          <a:xfrm>
            <a:off x="1435889" y="308956"/>
            <a:ext cx="9905998" cy="1478570"/>
          </a:xfrm>
        </p:spPr>
        <p:txBody>
          <a:bodyPr/>
          <a:lstStyle/>
          <a:p>
            <a:r>
              <a:rPr lang="en-GB">
                <a:solidFill>
                  <a:schemeClr val="bg1"/>
                </a:solidFill>
              </a:rPr>
              <a:t>Features of Learning Management System </a:t>
            </a:r>
            <a:endParaRPr lang="en-US">
              <a:solidFill>
                <a:schemeClr val="bg1"/>
              </a:solidFill>
            </a:endParaRPr>
          </a:p>
        </p:txBody>
      </p:sp>
      <p:sp>
        <p:nvSpPr>
          <p:cNvPr id="3" name="Content Placeholder 2">
            <a:extLst>
              <a:ext uri="{FF2B5EF4-FFF2-40B4-BE49-F238E27FC236}">
                <a16:creationId xmlns:a16="http://schemas.microsoft.com/office/drawing/2014/main" id="{7A58DA1D-53A0-1F85-6665-49DB97045D9B}"/>
              </a:ext>
            </a:extLst>
          </p:cNvPr>
          <p:cNvSpPr>
            <a:spLocks noGrp="1"/>
          </p:cNvSpPr>
          <p:nvPr>
            <p:ph idx="1"/>
          </p:nvPr>
        </p:nvSpPr>
        <p:spPr>
          <a:xfrm>
            <a:off x="1435889" y="1787526"/>
            <a:ext cx="9587709" cy="4510881"/>
          </a:xfrm>
        </p:spPr>
        <p:txBody>
          <a:bodyPr>
            <a:normAutofit fontScale="92500" lnSpcReduction="20000"/>
          </a:bodyPr>
          <a:lstStyle/>
          <a:p>
            <a:r>
              <a:rPr lang="en-GB">
                <a:solidFill>
                  <a:schemeClr val="bg1"/>
                </a:solidFill>
              </a:rPr>
              <a:t>Responsive Design – </a:t>
            </a:r>
            <a:r>
              <a:rPr lang="en-GB"/>
              <a:t>Users should be able to access the LMS from whatever type of device they choose, whether it’s a desktop, laptop, tablet or smartphone.</a:t>
            </a:r>
          </a:p>
          <a:p>
            <a:r>
              <a:rPr lang="en-GB">
                <a:solidFill>
                  <a:schemeClr val="bg1"/>
                </a:solidFill>
              </a:rPr>
              <a:t>User-friendly Interface – </a:t>
            </a:r>
            <a:r>
              <a:rPr lang="en-GB"/>
              <a:t>The user interface should enable learners to easily navigate the LMS platform.</a:t>
            </a:r>
          </a:p>
          <a:p>
            <a:r>
              <a:rPr lang="en-GB">
                <a:solidFill>
                  <a:schemeClr val="bg1"/>
                </a:solidFill>
              </a:rPr>
              <a:t>Courses Management – </a:t>
            </a:r>
            <a:r>
              <a:rPr lang="en-GB"/>
              <a:t>The LMS holds all the eLearning courses. Teachers should be able to create and manage these courses.</a:t>
            </a:r>
          </a:p>
          <a:p>
            <a:r>
              <a:rPr lang="en-GB">
                <a:solidFill>
                  <a:schemeClr val="bg1"/>
                </a:solidFill>
              </a:rPr>
              <a:t>Contact Service –</a:t>
            </a:r>
            <a:r>
              <a:rPr lang="en-GB"/>
              <a:t> LMS will also provide discussion form where users can connect with teachers and ask their queries.</a:t>
            </a:r>
          </a:p>
          <a:p>
            <a:r>
              <a:rPr lang="en-GB">
                <a:solidFill>
                  <a:schemeClr val="bg1"/>
                </a:solidFill>
              </a:rPr>
              <a:t>Social Learning Capabilities –</a:t>
            </a:r>
            <a:r>
              <a:rPr lang="en-GB"/>
              <a:t> This allows users to interact with their peers, collaborate and share their learning experiences.</a:t>
            </a:r>
          </a:p>
          <a:p>
            <a:endParaRPr lang="en-US">
              <a:solidFill>
                <a:schemeClr val="bg1"/>
              </a:solidFill>
            </a:endParaRPr>
          </a:p>
        </p:txBody>
      </p:sp>
    </p:spTree>
    <p:extLst>
      <p:ext uri="{BB962C8B-B14F-4D97-AF65-F5344CB8AC3E}">
        <p14:creationId xmlns:p14="http://schemas.microsoft.com/office/powerpoint/2010/main" val="242320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5FE1-1655-0149-95CB-4C9882232F23}"/>
              </a:ext>
            </a:extLst>
          </p:cNvPr>
          <p:cNvSpPr>
            <a:spLocks noGrp="1"/>
          </p:cNvSpPr>
          <p:nvPr>
            <p:ph type="title"/>
          </p:nvPr>
        </p:nvSpPr>
        <p:spPr>
          <a:xfrm>
            <a:off x="4201319" y="-119669"/>
            <a:ext cx="9905998" cy="1478570"/>
          </a:xfrm>
        </p:spPr>
        <p:txBody>
          <a:bodyPr/>
          <a:lstStyle/>
          <a:p>
            <a:r>
              <a:rPr lang="en-GB" b="1">
                <a:solidFill>
                  <a:schemeClr val="bg1"/>
                </a:solidFill>
              </a:rPr>
              <a:t>Conclusion</a:t>
            </a:r>
            <a:endParaRPr lang="en-US" b="1">
              <a:solidFill>
                <a:schemeClr val="bg1"/>
              </a:solidFill>
            </a:endParaRPr>
          </a:p>
        </p:txBody>
      </p:sp>
      <p:sp>
        <p:nvSpPr>
          <p:cNvPr id="3" name="Content Placeholder 2">
            <a:extLst>
              <a:ext uri="{FF2B5EF4-FFF2-40B4-BE49-F238E27FC236}">
                <a16:creationId xmlns:a16="http://schemas.microsoft.com/office/drawing/2014/main" id="{31022E88-9031-AE4E-98D1-DE96B6E0E768}"/>
              </a:ext>
            </a:extLst>
          </p:cNvPr>
          <p:cNvSpPr>
            <a:spLocks noGrp="1"/>
          </p:cNvSpPr>
          <p:nvPr>
            <p:ph idx="1"/>
          </p:nvPr>
        </p:nvSpPr>
        <p:spPr>
          <a:xfrm>
            <a:off x="1100534" y="1106885"/>
            <a:ext cx="10181432" cy="5620754"/>
          </a:xfrm>
        </p:spPr>
        <p:txBody>
          <a:bodyPr>
            <a:noAutofit/>
          </a:bodyPr>
          <a:lstStyle/>
          <a:p>
            <a:r>
              <a:rPr lang="en-GB"/>
              <a:t>Learning Management System is website that offers a unique and best platform to manage learning resources and contents.</a:t>
            </a:r>
          </a:p>
          <a:p>
            <a:r>
              <a:rPr lang="en-GB"/>
              <a:t>Helps the organization, teachers, and students to collaborate, and handle all the resources used in the learning process.</a:t>
            </a:r>
          </a:p>
          <a:p>
            <a:r>
              <a:rPr lang="en-GB"/>
              <a:t>It helps them to create, deliver and track several training contents, whether it is a document or video.</a:t>
            </a:r>
          </a:p>
          <a:p>
            <a:r>
              <a:rPr lang="en-GB"/>
              <a:t>It is developed to make life easier for every individual and organization who has taken the charge of quality training and learning developments, learning goals, meeting demands to complete the assigned task in time.</a:t>
            </a:r>
          </a:p>
          <a:p>
            <a:r>
              <a:rPr lang="en-GB"/>
              <a:t>Learning Management System website can be accessed through any device from smart phones to big-Screens.</a:t>
            </a:r>
          </a:p>
          <a:p>
            <a:endParaRPr lang="en-GB"/>
          </a:p>
        </p:txBody>
      </p:sp>
    </p:spTree>
    <p:extLst>
      <p:ext uri="{BB962C8B-B14F-4D97-AF65-F5344CB8AC3E}">
        <p14:creationId xmlns:p14="http://schemas.microsoft.com/office/powerpoint/2010/main" val="320396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1E8E-2184-C54E-8F33-C5B1464C81AA}"/>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A1FB2F6-FC39-5248-84D9-32A9D4C9AB6A}"/>
              </a:ext>
            </a:extLst>
          </p:cNvPr>
          <p:cNvPicPr>
            <a:picLocks noGrp="1" noChangeAspect="1"/>
          </p:cNvPicPr>
          <p:nvPr>
            <p:ph idx="1"/>
          </p:nvPr>
        </p:nvPicPr>
        <p:blipFill>
          <a:blip r:embed="rId2"/>
          <a:stretch>
            <a:fillRect/>
          </a:stretch>
        </p:blipFill>
        <p:spPr>
          <a:xfrm>
            <a:off x="1547813" y="618518"/>
            <a:ext cx="9261471" cy="5226844"/>
          </a:xfrm>
        </p:spPr>
      </p:pic>
    </p:spTree>
    <p:extLst>
      <p:ext uri="{BB962C8B-B14F-4D97-AF65-F5344CB8AC3E}">
        <p14:creationId xmlns:p14="http://schemas.microsoft.com/office/powerpoint/2010/main" val="163425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Circuit</vt:lpstr>
      <vt:lpstr>Learning management        SYSTEM</vt:lpstr>
      <vt:lpstr>What is Learning Management System ?</vt:lpstr>
      <vt:lpstr>Tools used For project </vt:lpstr>
      <vt:lpstr>Methodology</vt:lpstr>
      <vt:lpstr>PowerPoint Presentation</vt:lpstr>
      <vt:lpstr>Features of Learning Management System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BILLING       SYSTEM</dc:title>
  <dc:creator>AYUSHMAHESHWARI.CSE.20011148@gehu.ac.in</dc:creator>
  <cp:lastModifiedBy>AYUSHMAHESHWARI.CSE.20011148@gehu.ac.in</cp:lastModifiedBy>
  <cp:revision>24</cp:revision>
  <dcterms:created xsi:type="dcterms:W3CDTF">2022-02-25T16:34:40Z</dcterms:created>
  <dcterms:modified xsi:type="dcterms:W3CDTF">2022-07-15T18:56:43Z</dcterms:modified>
</cp:coreProperties>
</file>