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19116e3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19116e3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19116e3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19116e3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19116e33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19116e33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19116e33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19116e33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19116e33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19116e33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19116e33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19116e33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19116e33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19116e33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19116e33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19116e33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19116e33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19116e33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19116e33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19116e33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19116e33b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19116e33b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19116e33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19116e33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19116e33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19116e33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19116e33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19116e33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19116e33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19116e33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19116e33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19116e33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19116e33b_5_2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19116e33b_5_2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9116e33b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19116e33b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19116e33b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19116e33b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19116e33b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19116e33b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19116e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19116e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19116e33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19116e33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19116e3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19116e3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19116e3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19116e3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812725"/>
            <a:ext cx="4045200" cy="14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70"/>
              <a:t>Hypernym Discovery</a:t>
            </a:r>
            <a:endParaRPr b="1" sz="327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5500" y="2504950"/>
            <a:ext cx="40452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Team 56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Ayush Mittal - 2021201030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Aditya Gonnade - 2021202023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Swarnali Dey - 2021201088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939500" y="4375325"/>
            <a:ext cx="3837000" cy="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12125"/>
            <a:ext cx="4572000" cy="41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Some Results from Trained Embeddings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50" y="1079125"/>
            <a:ext cx="8931700" cy="2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100850" y="2043750"/>
            <a:ext cx="888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Unsupervised Learning Approach</a:t>
            </a:r>
            <a:endParaRPr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50" y="42225"/>
            <a:ext cx="7055306" cy="49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Supervised Approach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25" y="285750"/>
            <a:ext cx="511492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/>
        </p:nvSpPr>
        <p:spPr>
          <a:xfrm>
            <a:off x="314650" y="689825"/>
            <a:ext cx="12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Target</a:t>
            </a:r>
            <a:endParaRPr b="1" sz="2750"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Oswald"/>
              <a:buChar char="●"/>
            </a:pPr>
            <a:r>
              <a:rPr lang="en" sz="1450">
                <a:latin typeface="Oswald"/>
                <a:ea typeface="Oswald"/>
                <a:cs typeface="Oswald"/>
                <a:sym typeface="Oswald"/>
              </a:rPr>
              <a:t>Motive of </a:t>
            </a:r>
            <a:r>
              <a:rPr lang="en" sz="1450">
                <a:latin typeface="Oswald"/>
                <a:ea typeface="Oswald"/>
                <a:cs typeface="Oswald"/>
                <a:sym typeface="Oswald"/>
              </a:rPr>
              <a:t>training</a:t>
            </a:r>
            <a:r>
              <a:rPr lang="en" sz="1450">
                <a:latin typeface="Oswald"/>
                <a:ea typeface="Oswald"/>
                <a:cs typeface="Oswald"/>
                <a:sym typeface="Oswald"/>
              </a:rPr>
              <a:t> is to train projection matrix. </a:t>
            </a:r>
            <a:endParaRPr sz="1450">
              <a:latin typeface="Oswald"/>
              <a:ea typeface="Oswald"/>
              <a:cs typeface="Oswald"/>
              <a:sym typeface="Oswa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Oswald"/>
              <a:buChar char="●"/>
            </a:pPr>
            <a:r>
              <a:rPr lang="en" sz="1450">
                <a:latin typeface="Oswald"/>
                <a:ea typeface="Oswald"/>
                <a:cs typeface="Oswald"/>
                <a:sym typeface="Oswald"/>
              </a:rPr>
              <a:t>Such that the last sigmoid layer</a:t>
            </a:r>
            <a:r>
              <a:rPr lang="en" sz="1450">
                <a:latin typeface="Oswald"/>
                <a:ea typeface="Oswald"/>
                <a:cs typeface="Oswald"/>
                <a:sym typeface="Oswald"/>
              </a:rPr>
              <a:t> will output the similarity between hyponym and candidate hypernym.</a:t>
            </a:r>
            <a:endParaRPr sz="1450">
              <a:latin typeface="Oswald"/>
              <a:ea typeface="Oswald"/>
              <a:cs typeface="Oswald"/>
              <a:sym typeface="Oswald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Oswald"/>
              <a:buChar char="●"/>
            </a:pPr>
            <a:r>
              <a:rPr lang="en" sz="1450">
                <a:latin typeface="Oswald"/>
                <a:ea typeface="Oswald"/>
                <a:cs typeface="Oswald"/>
                <a:sym typeface="Oswald"/>
              </a:rPr>
              <a:t>For true pair it should be close to 1 and 0 for negative pairs.</a:t>
            </a:r>
            <a:endParaRPr sz="145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 b="37423" l="0" r="45450" t="28163"/>
          <a:stretch/>
        </p:blipFill>
        <p:spPr>
          <a:xfrm>
            <a:off x="3176950" y="2823875"/>
            <a:ext cx="2790075" cy="15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38" y="285750"/>
            <a:ext cx="511492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314650" y="689825"/>
            <a:ext cx="12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Training</a:t>
            </a:r>
            <a:endParaRPr b="1" sz="2750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34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NEGATIVE SAMPLING - </a:t>
            </a:r>
            <a:r>
              <a:rPr lang="en" sz="1450"/>
              <a:t>used n negative hypernyms for every </a:t>
            </a:r>
            <a:r>
              <a:rPr lang="en" sz="1450"/>
              <a:t>true</a:t>
            </a:r>
            <a:r>
              <a:rPr lang="en" sz="1450"/>
              <a:t> pair of hypernym-hyponym.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/>
              <a:t>BINARY CLASS CLASSIFICATION - </a:t>
            </a:r>
            <a:r>
              <a:rPr lang="en" sz="1450"/>
              <a:t>turned down the problem to 2 classes classification problem - either candidate will be hypernym or not. Hence used binary cross entropy loss.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6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Testing</a:t>
            </a:r>
            <a:endParaRPr b="1" sz="2750"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1617600" y="2076950"/>
            <a:ext cx="66120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❖"/>
            </a:pPr>
            <a:r>
              <a:rPr lang="en" sz="1450"/>
              <a:t>For given hyponym, find similarity between each possible hypernym.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❖"/>
            </a:pPr>
            <a:r>
              <a:rPr lang="en" sz="1450"/>
              <a:t>Sort similarities.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❖"/>
            </a:pPr>
            <a:r>
              <a:rPr lang="en" sz="1450"/>
              <a:t>List top 100 candidate hypernyms.</a:t>
            </a:r>
            <a:endParaRPr sz="14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697850" y="296950"/>
            <a:ext cx="57483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770"/>
              <a:t>Introduction to Hyponym-Hypernym Relationships</a:t>
            </a:r>
            <a:endParaRPr b="1" sz="277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8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9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495">
                <a:solidFill>
                  <a:schemeClr val="dk1"/>
                </a:solidFill>
              </a:rPr>
              <a:t>Definition</a:t>
            </a:r>
            <a:endParaRPr b="1" sz="1495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95">
                <a:solidFill>
                  <a:schemeClr val="dk1"/>
                </a:solidFill>
              </a:rPr>
              <a:t>A hypernym is a broad category that includes more specific instances called hyponyms. A hyponym is a specific example or instance that falls under a broader category or class called a hypernym.</a:t>
            </a:r>
            <a:endParaRPr sz="1495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495">
                <a:solidFill>
                  <a:schemeClr val="dk1"/>
                </a:solidFill>
              </a:rPr>
              <a:t>Applications</a:t>
            </a:r>
            <a:endParaRPr b="1" sz="1495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95">
                <a:solidFill>
                  <a:schemeClr val="dk1"/>
                </a:solidFill>
              </a:rPr>
              <a:t>Information Retrieval, Text Classification, Semantic Analysis</a:t>
            </a:r>
            <a:endParaRPr sz="1495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495">
                <a:solidFill>
                  <a:schemeClr val="dk1"/>
                </a:solidFill>
              </a:rPr>
              <a:t>Aim of the Project</a:t>
            </a:r>
            <a:endParaRPr b="1" sz="1495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95">
                <a:solidFill>
                  <a:schemeClr val="dk1"/>
                </a:solidFill>
              </a:rPr>
              <a:t>Hypernym discovery aims to discover the set of hypernyms given a hyponym and corpus.</a:t>
            </a:r>
            <a:endParaRPr sz="14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/>
              <a:t>Hybrid Approach</a:t>
            </a:r>
            <a:endParaRPr sz="4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/>
              <a:t>Supervised + unsupervised</a:t>
            </a:r>
            <a:endParaRPr sz="404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751" y="0"/>
            <a:ext cx="6258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Analysis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625300"/>
            <a:ext cx="85206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Unsupervised model works better compared to the supervised model and sometimes even better than the hybrid model. Some results are shown below.</a:t>
            </a:r>
            <a:endParaRPr sz="14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37" y="1626175"/>
            <a:ext cx="7604326" cy="21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750">
                <a:latin typeface="Arial"/>
                <a:ea typeface="Arial"/>
                <a:cs typeface="Arial"/>
                <a:sym typeface="Arial"/>
              </a:rPr>
              <a:t>Mean Average Precision Scores</a:t>
            </a:r>
            <a:endParaRPr b="1" sz="2750"/>
          </a:p>
        </p:txBody>
      </p:sp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413" y="1786913"/>
            <a:ext cx="7231174" cy="21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60950" y="393325"/>
            <a:ext cx="8222100" cy="13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770"/>
              <a:t>Scope of the Project</a:t>
            </a:r>
            <a:endParaRPr b="1" sz="277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8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Given a set of input terms (concept or entity) and a vocabulary, we need to retrieve a ranked list of candidate hypernyms (up to 15) for each input term.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</a:rPr>
              <a:t>Approaches</a:t>
            </a:r>
            <a:r>
              <a:rPr lang="en" sz="1450">
                <a:solidFill>
                  <a:schemeClr val="dk1"/>
                </a:solidFill>
              </a:rPr>
              <a:t>: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Unsupervised, supervised, and hybrid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Paper Used: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50">
                <a:solidFill>
                  <a:schemeClr val="dk1"/>
                </a:solidFill>
              </a:rPr>
              <a:t>CRIM at SemEval-2018 Task 9: A Hybrid Approach to Hypernym Discovery</a:t>
            </a:r>
            <a:endParaRPr b="1" i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Dataset and Corpus</a:t>
            </a:r>
            <a:endParaRPr b="1" sz="275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</a:rPr>
              <a:t>SemEval2018</a:t>
            </a:r>
            <a:endParaRPr b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Data File - list of hyponyms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Gold File - list of hypernyms for ith hyponym in data file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Vocabulary - contains all the words to consider for vocabulary for each corpus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</a:rPr>
              <a:t>UMBC Corpus</a:t>
            </a:r>
            <a:endParaRPr b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Data size of 48GB. Used subset of data to generate hypernym-hyponym patterns using Hearst pattern.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35740"/>
              <a:buFont typeface="Arial"/>
              <a:buNone/>
            </a:pPr>
            <a:r>
              <a:rPr b="1" lang="en" sz="3077"/>
              <a:t>Hearst Patterns</a:t>
            </a:r>
            <a:endParaRPr b="1" sz="3077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</a:rPr>
              <a:t>Definition  : </a:t>
            </a:r>
            <a:r>
              <a:rPr lang="en" sz="1450">
                <a:solidFill>
                  <a:schemeClr val="dk1"/>
                </a:solidFill>
              </a:rPr>
              <a:t>The Hearst pattern is a type of linguistic pattern used to automatically extract hyponyms from text.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</a:rPr>
              <a:t>Example : </a:t>
            </a:r>
            <a:r>
              <a:rPr lang="en" sz="1450">
                <a:solidFill>
                  <a:schemeClr val="dk1"/>
                </a:solidFill>
              </a:rPr>
              <a:t>Dogs, cats, and birds are examples of pets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</a:rPr>
              <a:t>Working : </a:t>
            </a:r>
            <a:r>
              <a:rPr lang="en" sz="1450">
                <a:solidFill>
                  <a:schemeClr val="dk1"/>
                </a:solidFill>
              </a:rPr>
              <a:t>Defined hearst pattern using regular expression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</a:rPr>
              <a:t>Preprocessing : </a:t>
            </a:r>
            <a:r>
              <a:rPr lang="en" sz="1450">
                <a:solidFill>
                  <a:schemeClr val="dk1"/>
                </a:solidFill>
              </a:rPr>
              <a:t>Removed punctuations, Digits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</a:rPr>
              <a:t>Chunking : </a:t>
            </a:r>
            <a:r>
              <a:rPr lang="en" sz="1450">
                <a:solidFill>
                  <a:schemeClr val="dk1"/>
                </a:solidFill>
              </a:rPr>
              <a:t>Combined the words in the noun phrase using "_".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</a:rPr>
              <a:t>Pattern Matching : </a:t>
            </a:r>
            <a:r>
              <a:rPr lang="en" sz="1450">
                <a:solidFill>
                  <a:schemeClr val="dk1"/>
                </a:solidFill>
              </a:rPr>
              <a:t>Match each sentence with the pattern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Word Embeddings</a:t>
            </a:r>
            <a:endParaRPr b="1" sz="275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</a:rPr>
              <a:t>Only GloVe - Previous Approach</a:t>
            </a:r>
            <a:endParaRPr b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For the baseline approach, we used pretrained GloVe embedding.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Since GloVe embedding has no information of Hypernym Hyponym relationship and is trained on general data, we improvised our embeddings in the final model.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</a:rPr>
              <a:t>Pre Trained Word2Vec + further training - Final Approach </a:t>
            </a:r>
            <a:endParaRPr b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We used pre-trained word2vec embeddings. We have further trained these Word2Vec embeddings on hyponym-hypernym relationships from our dataset along with negative sampling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Training of Embedding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