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7" r:id="rId3"/>
    <p:sldId id="308" r:id="rId4"/>
    <p:sldId id="309" r:id="rId5"/>
    <p:sldId id="258" r:id="rId6"/>
    <p:sldId id="305" r:id="rId7"/>
    <p:sldId id="306" r:id="rId8"/>
    <p:sldId id="307" r:id="rId9"/>
    <p:sldId id="260" r:id="rId10"/>
    <p:sldId id="310" r:id="rId11"/>
  </p:sldIdLst>
  <p:sldSz cx="9144000" cy="5143500" type="screen16x9"/>
  <p:notesSz cx="6858000" cy="9144000"/>
  <p:embeddedFontLst>
    <p:embeddedFont>
      <p:font typeface="Montserrat ExtraBold" panose="020B0604020202020204" charset="0"/>
      <p:bold r:id="rId13"/>
      <p:boldItalic r:id="rId14"/>
    </p:embeddedFon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541813" y="1705248"/>
            <a:ext cx="6060374" cy="1733005"/>
          </a:xfrm>
        </p:spPr>
        <p:txBody>
          <a:bodyPr/>
          <a:lstStyle/>
          <a:p>
            <a:r>
              <a:rPr lang="en-US" dirty="0">
                <a:solidFill>
                  <a:schemeClr val="accent2"/>
                </a:solidFill>
              </a:rPr>
              <a:t>Tata Data </a:t>
            </a:r>
            <a:r>
              <a:rPr lang="en-US" dirty="0" smtClean="0">
                <a:solidFill>
                  <a:schemeClr val="accent2"/>
                </a:solidFill>
              </a:rPr>
              <a:t>Visualization: </a:t>
            </a:r>
            <a:r>
              <a:rPr lang="en-US" dirty="0">
                <a:solidFill>
                  <a:schemeClr val="accent2"/>
                </a:solidFill>
              </a:rPr>
              <a:t>Empowering Business with Effective </a:t>
            </a:r>
            <a:r>
              <a:rPr lang="en-US" dirty="0" smtClean="0">
                <a:solidFill>
                  <a:schemeClr val="accent2"/>
                </a:solidFill>
              </a:rPr>
              <a:t>Insights</a:t>
            </a:r>
            <a:endParaRPr lang="en-US" dirty="0">
              <a:solidFill>
                <a:schemeClr val="accent2"/>
              </a:solidFill>
            </a:endParaRPr>
          </a:p>
        </p:txBody>
      </p:sp>
      <p:sp>
        <p:nvSpPr>
          <p:cNvPr id="5" name="TextBox 4"/>
          <p:cNvSpPr txBox="1"/>
          <p:nvPr/>
        </p:nvSpPr>
        <p:spPr>
          <a:xfrm>
            <a:off x="7270653" y="4367368"/>
            <a:ext cx="1873347" cy="600164"/>
          </a:xfrm>
          <a:prstGeom prst="rect">
            <a:avLst/>
          </a:prstGeom>
          <a:noFill/>
        </p:spPr>
        <p:txBody>
          <a:bodyPr wrap="square" rtlCol="0">
            <a:noAutofit/>
          </a:bodyPr>
          <a:lstStyle/>
          <a:p>
            <a:r>
              <a:rPr lang="en-US" sz="1100" dirty="0" smtClean="0">
                <a:solidFill>
                  <a:schemeClr val="accent2"/>
                </a:solidFill>
              </a:rPr>
              <a:t>Prepared by:</a:t>
            </a:r>
          </a:p>
          <a:p>
            <a:r>
              <a:rPr lang="en-US" sz="1100" dirty="0" smtClean="0">
                <a:solidFill>
                  <a:schemeClr val="accent2"/>
                </a:solidFill>
              </a:rPr>
              <a:t>Ridge Ragira, Data Analyst</a:t>
            </a:r>
          </a:p>
          <a:p>
            <a:r>
              <a:rPr lang="en-US" sz="1100" dirty="0" smtClean="0">
                <a:solidFill>
                  <a:schemeClr val="accent2"/>
                </a:solidFill>
              </a:rPr>
              <a:t>Tata Inc.</a:t>
            </a:r>
            <a:endParaRPr lang="en-US" sz="11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smtClean="0">
                <a:solidFill>
                  <a:schemeClr val="accent2"/>
                </a:solidFill>
              </a:rPr>
              <a:t>THANK YOU</a:t>
            </a:r>
            <a:endParaRPr lang="en-US" sz="5400" dirty="0">
              <a:solidFill>
                <a:schemeClr val="accent2"/>
              </a:solidFill>
            </a:endParaRPr>
          </a:p>
        </p:txBody>
      </p:sp>
    </p:spTree>
    <p:extLst>
      <p:ext uri="{BB962C8B-B14F-4D97-AF65-F5344CB8AC3E}">
        <p14:creationId xmlns:p14="http://schemas.microsoft.com/office/powerpoint/2010/main"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3721447" y="662080"/>
            <a:ext cx="1803699" cy="338554"/>
          </a:xfrm>
          <a:prstGeom prst="rect">
            <a:avLst/>
          </a:prstGeom>
          <a:solidFill>
            <a:schemeClr val="bg2"/>
          </a:solidFill>
        </p:spPr>
        <p:txBody>
          <a:bodyPr wrap="none" rtlCol="0">
            <a:spAutoFit/>
          </a:bodyPr>
          <a:lstStyle/>
          <a:p>
            <a:r>
              <a:rPr lang="en-US" sz="1600" b="1" dirty="0" smtClean="0">
                <a:solidFill>
                  <a:schemeClr val="accent2"/>
                </a:solidFill>
              </a:rPr>
              <a:t>Table of Content</a:t>
            </a:r>
            <a:endParaRPr lang="en-US" sz="1600" b="1" dirty="0">
              <a:solidFill>
                <a:schemeClr val="accent2"/>
              </a:solidFill>
            </a:endParaRPr>
          </a:p>
        </p:txBody>
      </p:sp>
      <p:sp>
        <p:nvSpPr>
          <p:cNvPr id="5" name="TextBox 4"/>
          <p:cNvSpPr txBox="1"/>
          <p:nvPr/>
        </p:nvSpPr>
        <p:spPr>
          <a:xfrm>
            <a:off x="2109127" y="1096263"/>
            <a:ext cx="4925746" cy="2950975"/>
          </a:xfrm>
          <a:prstGeom prst="rect">
            <a:avLst/>
          </a:prstGeom>
          <a:noFill/>
        </p:spPr>
        <p:txBody>
          <a:bodyPr wrap="square" rtlCol="0" anchor="ctr">
            <a:noAutofit/>
          </a:bodyPr>
          <a:lstStyle/>
          <a:p>
            <a:pPr algn="ctr"/>
            <a:r>
              <a:rPr lang="en-US" dirty="0" smtClean="0">
                <a:solidFill>
                  <a:schemeClr val="bg1"/>
                </a:solidFill>
              </a:rPr>
              <a:t>Introduction</a:t>
            </a:r>
          </a:p>
          <a:p>
            <a:pPr algn="ctr"/>
            <a:endParaRPr lang="en-US" dirty="0" smtClean="0">
              <a:solidFill>
                <a:schemeClr val="bg1"/>
              </a:solidFill>
            </a:endParaRPr>
          </a:p>
          <a:p>
            <a:pPr algn="ctr"/>
            <a:r>
              <a:rPr lang="en-US" dirty="0" smtClean="0">
                <a:solidFill>
                  <a:schemeClr val="bg1"/>
                </a:solidFill>
              </a:rPr>
              <a:t>Thought Process</a:t>
            </a:r>
          </a:p>
          <a:p>
            <a:pPr algn="ctr"/>
            <a:endParaRPr lang="en-US" dirty="0" smtClean="0">
              <a:solidFill>
                <a:schemeClr val="bg1"/>
              </a:solidFill>
            </a:endParaRPr>
          </a:p>
          <a:p>
            <a:pPr algn="ctr"/>
            <a:r>
              <a:rPr lang="en-US" dirty="0" smtClean="0">
                <a:solidFill>
                  <a:schemeClr val="bg1"/>
                </a:solidFill>
              </a:rPr>
              <a:t>Revenue by Month, 2011</a:t>
            </a:r>
          </a:p>
          <a:p>
            <a:pPr algn="ctr"/>
            <a:endParaRPr lang="en-US" dirty="0" smtClean="0">
              <a:solidFill>
                <a:schemeClr val="bg1"/>
              </a:solidFill>
            </a:endParaRPr>
          </a:p>
          <a:p>
            <a:pPr algn="ctr"/>
            <a:r>
              <a:rPr lang="en-US" dirty="0" smtClean="0">
                <a:solidFill>
                  <a:schemeClr val="bg1"/>
                </a:solidFill>
              </a:rPr>
              <a:t>Top 10 Countries by Revenue and Their Quantities</a:t>
            </a:r>
          </a:p>
          <a:p>
            <a:pPr algn="ctr"/>
            <a:endParaRPr lang="en-US" dirty="0" smtClean="0">
              <a:solidFill>
                <a:schemeClr val="bg1"/>
              </a:solidFill>
            </a:endParaRPr>
          </a:p>
          <a:p>
            <a:pPr algn="ctr"/>
            <a:r>
              <a:rPr lang="en-US" dirty="0" smtClean="0">
                <a:solidFill>
                  <a:schemeClr val="bg1"/>
                </a:solidFill>
              </a:rPr>
              <a:t>Top 10 Customers by Revenue</a:t>
            </a:r>
          </a:p>
          <a:p>
            <a:pPr algn="ctr"/>
            <a:endParaRPr lang="en-US" dirty="0" smtClean="0">
              <a:solidFill>
                <a:schemeClr val="bg1"/>
              </a:solidFill>
            </a:endParaRPr>
          </a:p>
          <a:p>
            <a:pPr algn="ctr"/>
            <a:r>
              <a:rPr lang="en-US" dirty="0" smtClean="0">
                <a:solidFill>
                  <a:schemeClr val="bg1"/>
                </a:solidFill>
              </a:rPr>
              <a:t>Revenue by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848100" y="886687"/>
            <a:ext cx="1447800" cy="338554"/>
          </a:xfrm>
          <a:prstGeom prst="rect">
            <a:avLst/>
          </a:prstGeom>
          <a:solidFill>
            <a:schemeClr val="bg2"/>
          </a:solidFill>
        </p:spPr>
        <p:txBody>
          <a:bodyPr wrap="square" rtlCol="0" anchor="ctr">
            <a:spAutoFit/>
          </a:bodyPr>
          <a:lstStyle/>
          <a:p>
            <a:r>
              <a:rPr lang="en-US" sz="1600" b="1" dirty="0" smtClean="0">
                <a:solidFill>
                  <a:schemeClr val="accent2"/>
                </a:solidFill>
              </a:rPr>
              <a:t>Introduction</a:t>
            </a:r>
            <a:endParaRPr lang="en-US" sz="1600" b="1" dirty="0">
              <a:solidFill>
                <a:schemeClr val="accent2"/>
              </a:solidFill>
            </a:endParaRPr>
          </a:p>
        </p:txBody>
      </p:sp>
      <p:sp>
        <p:nvSpPr>
          <p:cNvPr id="4" name="TextBox 3"/>
          <p:cNvSpPr txBox="1"/>
          <p:nvPr/>
        </p:nvSpPr>
        <p:spPr>
          <a:xfrm>
            <a:off x="1939637" y="1556088"/>
            <a:ext cx="5264727" cy="2031325"/>
          </a:xfrm>
          <a:prstGeom prst="rect">
            <a:avLst/>
          </a:prstGeom>
          <a:noFill/>
        </p:spPr>
        <p:txBody>
          <a:bodyPr wrap="square" rtlCol="0">
            <a:spAutoFit/>
          </a:bodyPr>
          <a:lstStyle/>
          <a:p>
            <a:r>
              <a:rPr lang="en-US" dirty="0" smtClean="0">
                <a:solidFill>
                  <a:schemeClr val="bg1"/>
                </a:solidFill>
              </a:rPr>
              <a:t>Hello and welcome. </a:t>
            </a:r>
            <a:r>
              <a:rPr lang="en-US" dirty="0">
                <a:solidFill>
                  <a:schemeClr val="bg1"/>
                </a:solidFill>
              </a:rPr>
              <a:t>I am pleased to present to you an analysis of our company's sales performance for the years 2010 and 2011.</a:t>
            </a:r>
            <a:endParaRPr lang="en-US" dirty="0">
              <a:solidFill>
                <a:schemeClr val="bg1"/>
              </a:solidFill>
            </a:endParaRPr>
          </a:p>
          <a:p>
            <a:r>
              <a:rPr lang="en-US" dirty="0" smtClean="0">
                <a:solidFill>
                  <a:schemeClr val="bg1"/>
                </a:solidFill>
              </a:rPr>
              <a:t>I appreciate the opportunity you gave me to dive into this data to gain insightful information about the store’s performance.</a:t>
            </a:r>
          </a:p>
          <a:p>
            <a:endParaRPr lang="en-US" dirty="0" smtClean="0">
              <a:solidFill>
                <a:schemeClr val="bg1"/>
              </a:solidFill>
            </a:endParaRPr>
          </a:p>
          <a:p>
            <a:r>
              <a:rPr lang="en-US" dirty="0" smtClean="0">
                <a:solidFill>
                  <a:schemeClr val="bg1"/>
                </a:solidFill>
              </a:rPr>
              <a:t>Thank you also for the questions you asked since they provided a general direction for the kind of insights you are looking to get from this analysis.</a:t>
            </a:r>
            <a:endParaRPr lang="en-US" dirty="0">
              <a:solidFill>
                <a:schemeClr val="bg1"/>
              </a:solidFill>
            </a:endParaRPr>
          </a:p>
        </p:txBody>
      </p:sp>
    </p:spTree>
    <p:extLst>
      <p:ext uri="{BB962C8B-B14F-4D97-AF65-F5344CB8AC3E}">
        <p14:creationId xmlns:p14="http://schemas.microsoft.com/office/powerpoint/2010/main"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38554"/>
          </a:xfrm>
          <a:prstGeom prst="rect">
            <a:avLst/>
          </a:prstGeom>
          <a:solidFill>
            <a:schemeClr val="bg2"/>
          </a:solidFill>
        </p:spPr>
        <p:txBody>
          <a:bodyPr wrap="square" rtlCol="0">
            <a:spAutoFit/>
          </a:bodyPr>
          <a:lstStyle/>
          <a:p>
            <a:r>
              <a:rPr lang="en-US" sz="1600" b="1" dirty="0" smtClean="0">
                <a:solidFill>
                  <a:schemeClr val="accent2"/>
                </a:solidFill>
              </a:rPr>
              <a:t>Thought Process</a:t>
            </a:r>
            <a:endParaRPr lang="en-US" sz="1600" b="1" dirty="0">
              <a:solidFill>
                <a:schemeClr val="accent2"/>
              </a:solidFill>
            </a:endParaRPr>
          </a:p>
        </p:txBody>
      </p:sp>
      <p:sp>
        <p:nvSpPr>
          <p:cNvPr id="3" name="TextBox 2"/>
          <p:cNvSpPr txBox="1"/>
          <p:nvPr/>
        </p:nvSpPr>
        <p:spPr>
          <a:xfrm>
            <a:off x="1111828" y="1879253"/>
            <a:ext cx="6920345" cy="1384995"/>
          </a:xfrm>
          <a:prstGeom prst="rect">
            <a:avLst/>
          </a:prstGeom>
          <a:noFill/>
        </p:spPr>
        <p:txBody>
          <a:bodyPr wrap="square" rtlCol="0" anchor="ctr">
            <a:spAutoFit/>
          </a:bodyPr>
          <a:lstStyle/>
          <a:p>
            <a:pPr algn="just"/>
            <a:r>
              <a:rPr lang="en-US" dirty="0" smtClean="0">
                <a:solidFill>
                  <a:schemeClr val="bg1"/>
                </a:solidFill>
              </a:rPr>
              <a:t>I assure you that I took all the necessary steps to ensure that this analysis is accurate and correct.</a:t>
            </a:r>
          </a:p>
          <a:p>
            <a:pPr algn="just"/>
            <a:endParaRPr lang="en-US" dirty="0" smtClean="0">
              <a:solidFill>
                <a:schemeClr val="bg1"/>
              </a:solidFill>
            </a:endParaRPr>
          </a:p>
          <a:p>
            <a:pPr algn="just"/>
            <a:r>
              <a:rPr lang="en-US" dirty="0">
                <a:solidFill>
                  <a:schemeClr val="bg1"/>
                </a:solidFill>
              </a:rPr>
              <a:t>I</a:t>
            </a:r>
            <a:r>
              <a:rPr lang="en-US" dirty="0"/>
              <a:t> </a:t>
            </a:r>
            <a:r>
              <a:rPr lang="en-US" dirty="0" smtClean="0">
                <a:solidFill>
                  <a:schemeClr val="bg1"/>
                </a:solidFill>
              </a:rPr>
              <a:t>cleaned </a:t>
            </a:r>
            <a:r>
              <a:rPr lang="en-US" dirty="0">
                <a:solidFill>
                  <a:schemeClr val="bg1"/>
                </a:solidFill>
              </a:rPr>
              <a:t>the provided data, eliminating any negative values present in the Unit Price and Quantity columns. </a:t>
            </a:r>
            <a:r>
              <a:rPr lang="en-US" dirty="0">
                <a:solidFill>
                  <a:schemeClr val="bg1"/>
                </a:solidFill>
              </a:rPr>
              <a:t>Additionally, I applied the necessary filters to ensure that our visualizations accurately reflect the specified parameters</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smtClean="0">
                <a:solidFill>
                  <a:schemeClr val="accent2"/>
                </a:solidFill>
              </a:rPr>
              <a:t>Revenue by Month, 2011</a:t>
            </a:r>
            <a:endParaRPr lang="en-US" sz="1600" b="1" dirty="0">
              <a:solidFill>
                <a:schemeClr val="accent2"/>
              </a:solidFill>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1095" t="14664" r="14160" b="10333"/>
          <a:stretch/>
        </p:blipFill>
        <p:spPr>
          <a:xfrm>
            <a:off x="1221425" y="420499"/>
            <a:ext cx="6701151" cy="3782486"/>
          </a:xfrm>
          <a:prstGeom prst="rect">
            <a:avLst/>
          </a:prstGeom>
        </p:spPr>
      </p:pic>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smtClean="0">
                <a:solidFill>
                  <a:schemeClr val="bg1"/>
                </a:solidFill>
              </a:rPr>
              <a:t>The first 8 months had stable monthly revenues with an average of $685,000</a:t>
            </a:r>
          </a:p>
          <a:p>
            <a:pPr marL="285750" indent="-285750" algn="just">
              <a:buClr>
                <a:schemeClr val="tx2"/>
              </a:buClr>
              <a:buFont typeface="Arial" panose="020B0604020202020204" pitchFamily="34" charset="0"/>
              <a:buChar char="•"/>
            </a:pPr>
            <a:r>
              <a:rPr lang="en-US" sz="1100" dirty="0" smtClean="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smtClean="0">
                <a:solidFill>
                  <a:schemeClr val="bg1"/>
                </a:solidFill>
              </a:rPr>
              <a:t>The revenue trend from August to December demonstrates how seasonality affects retail store sales.</a:t>
            </a:r>
            <a:endParaRPr lang="en-US" sz="11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smtClean="0">
                <a:solidFill>
                  <a:schemeClr val="accent2"/>
                </a:solidFill>
              </a:rPr>
              <a:t>Top 10 Countries by Revenue and their Quantity </a:t>
            </a:r>
            <a:endParaRPr lang="en-US" sz="1600" b="1" dirty="0">
              <a:solidFill>
                <a:schemeClr val="accent2"/>
              </a:solidFill>
            </a:endParaRP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smtClean="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smtClean="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dirty="0" smtClean="0">
                <a:solidFill>
                  <a:schemeClr val="bg1"/>
                </a:solidFill>
              </a:rPr>
              <a:t>These countries represent regions with the highest potential to generate more revenue that management needs to focus more on in terms of marketing strategies. </a:t>
            </a:r>
            <a:endParaRPr lang="en-US" sz="1100" dirty="0">
              <a:solidFill>
                <a:schemeClr val="bg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022" t="14794" r="16350" b="10463"/>
          <a:stretch/>
        </p:blipFill>
        <p:spPr>
          <a:xfrm>
            <a:off x="1332081" y="433741"/>
            <a:ext cx="6479838" cy="3751141"/>
          </a:xfrm>
          <a:prstGeom prst="rect">
            <a:avLst/>
          </a:prstGeom>
        </p:spPr>
      </p:pic>
    </p:spTree>
    <p:extLst>
      <p:ext uri="{BB962C8B-B14F-4D97-AF65-F5344CB8AC3E}">
        <p14:creationId xmlns:p14="http://schemas.microsoft.com/office/powerpoint/2010/main"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smtClean="0">
                <a:solidFill>
                  <a:schemeClr val="accent2"/>
                </a:solidFill>
              </a:rPr>
              <a:t>Top 10 Customers by Revenue</a:t>
            </a:r>
            <a:endParaRPr lang="en-US" sz="1600" b="1" dirty="0">
              <a:solidFill>
                <a:schemeClr val="accent2"/>
              </a:solidFill>
            </a:endParaRP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smtClean="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smtClean="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a:t>
            </a:r>
            <a:r>
              <a:rPr lang="en-US" sz="1100" dirty="0" smtClean="0">
                <a:solidFill>
                  <a:schemeClr val="bg1"/>
                </a:solidFill>
              </a:rPr>
              <a:t>company can aim to </a:t>
            </a:r>
            <a:r>
              <a:rPr lang="en-US" sz="1100" dirty="0">
                <a:solidFill>
                  <a:schemeClr val="bg1"/>
                </a:solidFill>
              </a:rPr>
              <a:t>strengthen the relationship </a:t>
            </a:r>
            <a:r>
              <a:rPr lang="en-US" sz="1100" dirty="0" smtClean="0">
                <a:solidFill>
                  <a:schemeClr val="bg1"/>
                </a:solidFill>
              </a:rPr>
              <a:t>with these customers to increase </a:t>
            </a:r>
            <a:r>
              <a:rPr lang="en-US" sz="1100" dirty="0">
                <a:solidFill>
                  <a:schemeClr val="bg1"/>
                </a:solidFill>
              </a:rPr>
              <a:t>customer loyalty and retention, and ultimately drive more sales and revenue for the company.</a:t>
            </a:r>
            <a:endParaRPr lang="en-US" sz="1100" dirty="0" smtClean="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49" t="14794" r="14379" b="10462"/>
          <a:stretch/>
        </p:blipFill>
        <p:spPr>
          <a:xfrm>
            <a:off x="1329815" y="466207"/>
            <a:ext cx="6484370" cy="3625234"/>
          </a:xfrm>
          <a:prstGeom prst="rect">
            <a:avLst/>
          </a:prstGeom>
        </p:spPr>
      </p:pic>
    </p:spTree>
    <p:extLst>
      <p:ext uri="{BB962C8B-B14F-4D97-AF65-F5344CB8AC3E}">
        <p14:creationId xmlns:p14="http://schemas.microsoft.com/office/powerpoint/2010/main"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smtClean="0">
                <a:solidFill>
                  <a:schemeClr val="accent2"/>
                </a:solidFill>
              </a:rPr>
              <a:t>Revenue by Country</a:t>
            </a:r>
            <a:endParaRPr lang="en-US" sz="1600" b="1" dirty="0">
              <a:solidFill>
                <a:schemeClr val="accent2"/>
              </a:solidFill>
            </a:endParaRP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r>
              <a:rPr lang="en-US" sz="1100" dirty="0" smtClean="0">
                <a:solidFill>
                  <a:schemeClr val="bg1"/>
                </a:solidFill>
              </a:rPr>
              <a: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a:t>
            </a:r>
            <a:r>
              <a:rPr lang="en-US" sz="1100" dirty="0" smtClean="0">
                <a:solidFill>
                  <a:schemeClr val="bg1"/>
                </a:solidFill>
              </a:rPr>
              <a:t>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r>
              <a:rPr lang="en-US" sz="1100" dirty="0" smtClean="0">
                <a:solidFill>
                  <a:schemeClr val="bg1"/>
                </a:solidFill>
              </a:rPr>
              <a:t>.</a:t>
            </a:r>
          </a:p>
          <a:p>
            <a:pPr marL="171450" indent="-171450" algn="just">
              <a:buClr>
                <a:schemeClr val="tx2"/>
              </a:buClr>
              <a:buFont typeface="Arial" panose="020B0604020202020204" pitchFamily="34" charset="0"/>
              <a:buChar char="•"/>
            </a:pPr>
            <a:r>
              <a:rPr lang="en-US" sz="1100" dirty="0" smtClean="0">
                <a:solidFill>
                  <a:schemeClr val="bg1"/>
                </a:solidFill>
              </a:rPr>
              <a:t>The company can concentrate on the European market more and dive deeper into countries in the region to come up with strategies that will maximize sales from each country in the region alongside Australia and Japan.</a:t>
            </a:r>
            <a:endParaRPr lang="en-US" sz="1100" dirty="0">
              <a:solidFill>
                <a:schemeClr val="bg1"/>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4" t="14794" r="19562" b="10461"/>
          <a:stretch/>
        </p:blipFill>
        <p:spPr>
          <a:xfrm>
            <a:off x="1830732" y="382825"/>
            <a:ext cx="5482536" cy="3884305"/>
          </a:xfrm>
          <a:prstGeom prst="rect">
            <a:avLst/>
          </a:prstGeom>
        </p:spPr>
      </p:pic>
    </p:spTree>
    <p:extLst>
      <p:ext uri="{BB962C8B-B14F-4D97-AF65-F5344CB8AC3E}">
        <p14:creationId xmlns:p14="http://schemas.microsoft.com/office/powerpoint/2010/main"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a:t>
            </a:r>
            <a:r>
              <a:rPr lang="en-US" sz="1800" b="1" dirty="0" smtClean="0">
                <a:solidFill>
                  <a:schemeClr val="accent2"/>
                </a:solidFill>
              </a:rPr>
              <a:t>ecommendations</a:t>
            </a:r>
            <a:endParaRPr lang="en-US" sz="1800" b="1" dirty="0">
              <a:solidFill>
                <a:schemeClr val="accent2"/>
              </a:solidFill>
            </a:endParaRP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smtClean="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company should consider incentivizing top revenue-generating customers to strengthen the relationship with these customers.</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European Market has more potential for growth and the company should aim at strategies that will increase its market positioning in the region.</a:t>
            </a:r>
            <a:endParaRPr lang="en-US" sz="1600" dirty="0">
              <a:solidFill>
                <a:schemeClr val="bg1"/>
              </a:solidFill>
            </a:endParaRPr>
          </a:p>
        </p:txBody>
      </p:sp>
    </p:spTree>
  </p:cSld>
  <p:clrMapOvr>
    <a:masterClrMapping/>
  </p:clrMapOvr>
</p:sld>
</file>

<file path=ppt/theme/theme1.xml><?xml version="1.0" encoding="utf-8"?>
<a:theme xmlns:a="http://schemas.openxmlformats.org/drawingml/2006/main" name="Futuristic Background by Slidesgo">
  <a:themeElements>
    <a:clrScheme name="CFI">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623</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 ExtraBold</vt:lpstr>
      <vt:lpstr>Montserrat</vt:lpstr>
      <vt:lpstr>Arial</vt:lpstr>
      <vt:lpstr>Futuristic Background by Slidesgo</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USER</cp:lastModifiedBy>
  <cp:revision>26</cp:revision>
  <dcterms:modified xsi:type="dcterms:W3CDTF">2024-03-11T18:44:46Z</dcterms:modified>
</cp:coreProperties>
</file>