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3260EB-0B8A-40B3-9102-6011674F2FE4}">
  <a:tblStyle styleId="{703260EB-0B8A-40B3-9102-6011674F2FE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4ACC47C-B800-4491-8DFA-BE6333006A2A}"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7"/>
          </a:xfrm>
          <a:prstGeom prst="rect">
            <a:avLst/>
          </a:prstGeom>
          <a:noFill/>
          <a:ln>
            <a:noFill/>
          </a:ln>
        </p:spPr>
        <p:txBody>
          <a:bodyPr anchorCtr="0" anchor="t" bIns="46575" lIns="93175" spcFirstLastPara="1" rIns="93175" wrap="square" tIns="46575">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970337" y="0"/>
            <a:ext cx="3038475" cy="465137"/>
          </a:xfrm>
          <a:prstGeom prst="rect">
            <a:avLst/>
          </a:prstGeom>
          <a:noFill/>
          <a:ln>
            <a:noFill/>
          </a:ln>
        </p:spPr>
        <p:txBody>
          <a:bodyPr anchorCtr="0" anchor="t" bIns="46575" lIns="93175" spcFirstLastPara="1" rIns="93175" wrap="square" tIns="4657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701675" y="4416425"/>
            <a:ext cx="5607050" cy="4183062"/>
          </a:xfrm>
          <a:prstGeom prst="rect">
            <a:avLst/>
          </a:prstGeom>
          <a:noFill/>
          <a:ln>
            <a:noFill/>
          </a:ln>
        </p:spPr>
        <p:txBody>
          <a:bodyPr anchorCtr="0" anchor="t" bIns="46575" lIns="93175" spcFirstLastPara="1" rIns="93175" wrap="square" tIns="4657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829675"/>
            <a:ext cx="3038475" cy="465137"/>
          </a:xfrm>
          <a:prstGeom prst="rect">
            <a:avLst/>
          </a:prstGeom>
          <a:noFill/>
          <a:ln>
            <a:noFill/>
          </a:ln>
        </p:spPr>
        <p:txBody>
          <a:bodyPr anchorCtr="0" anchor="b" bIns="46575" lIns="93175" spcFirstLastPara="1" rIns="93175" wrap="square" tIns="46575">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970337" y="8829675"/>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701675" y="4416425"/>
            <a:ext cx="5607050" cy="4183062"/>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88" name="Google Shape;88;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701675" y="4416425"/>
            <a:ext cx="5607050" cy="4183062"/>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82" name="Google Shape;182;p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701675" y="4416425"/>
            <a:ext cx="5607050"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701675" y="4416425"/>
            <a:ext cx="5607050"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07" name="Google Shape;207;p13:notes"/>
          <p:cNvSpPr txBox="1"/>
          <p:nvPr>
            <p:ph idx="1" type="body"/>
          </p:nvPr>
        </p:nvSpPr>
        <p:spPr>
          <a:xfrm>
            <a:off x="701675" y="4416425"/>
            <a:ext cx="5607000" cy="41832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208" name="Google Shape;208;p13:notes"/>
          <p:cNvSpPr txBox="1"/>
          <p:nvPr>
            <p:ph idx="12" type="sldNum"/>
          </p:nvPr>
        </p:nvSpPr>
        <p:spPr>
          <a:xfrm>
            <a:off x="3970337" y="8829675"/>
            <a:ext cx="3038400" cy="4650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17" name="Google Shape;217;p14:notes"/>
          <p:cNvSpPr txBox="1"/>
          <p:nvPr>
            <p:ph idx="1" type="body"/>
          </p:nvPr>
        </p:nvSpPr>
        <p:spPr>
          <a:xfrm>
            <a:off x="701675" y="4416425"/>
            <a:ext cx="5607000" cy="41832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218" name="Google Shape;218;p14:notes"/>
          <p:cNvSpPr txBox="1"/>
          <p:nvPr>
            <p:ph idx="12" type="sldNum"/>
          </p:nvPr>
        </p:nvSpPr>
        <p:spPr>
          <a:xfrm>
            <a:off x="3970337" y="8829675"/>
            <a:ext cx="3038400" cy="4650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26" name="Google Shape;226;p15:notes"/>
          <p:cNvSpPr txBox="1"/>
          <p:nvPr>
            <p:ph idx="1" type="body"/>
          </p:nvPr>
        </p:nvSpPr>
        <p:spPr>
          <a:xfrm>
            <a:off x="701675" y="4416425"/>
            <a:ext cx="5607000" cy="41832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227" name="Google Shape;227;p15:notes"/>
          <p:cNvSpPr txBox="1"/>
          <p:nvPr>
            <p:ph idx="12" type="sldNum"/>
          </p:nvPr>
        </p:nvSpPr>
        <p:spPr>
          <a:xfrm>
            <a:off x="3970337" y="8829675"/>
            <a:ext cx="3038400" cy="4650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35" name="Google Shape;235;p16:notes"/>
          <p:cNvSpPr txBox="1"/>
          <p:nvPr>
            <p:ph idx="1" type="body"/>
          </p:nvPr>
        </p:nvSpPr>
        <p:spPr>
          <a:xfrm>
            <a:off x="701675" y="4416425"/>
            <a:ext cx="5607000" cy="41832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236" name="Google Shape;236;p16:notes"/>
          <p:cNvSpPr txBox="1"/>
          <p:nvPr>
            <p:ph idx="12" type="sldNum"/>
          </p:nvPr>
        </p:nvSpPr>
        <p:spPr>
          <a:xfrm>
            <a:off x="3970337" y="8829675"/>
            <a:ext cx="3038400" cy="4650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94" name="Google Shape;94;p2:notes"/>
          <p:cNvSpPr txBox="1"/>
          <p:nvPr>
            <p:ph idx="1" type="body"/>
          </p:nvPr>
        </p:nvSpPr>
        <p:spPr>
          <a:xfrm>
            <a:off x="701675" y="4416425"/>
            <a:ext cx="5607000" cy="41832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txBox="1"/>
          <p:nvPr>
            <p:ph idx="12" type="sldNum"/>
          </p:nvPr>
        </p:nvSpPr>
        <p:spPr>
          <a:xfrm>
            <a:off x="3970337" y="8829675"/>
            <a:ext cx="3038400" cy="4650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03" name="Google Shape;103;p3:notes"/>
          <p:cNvSpPr txBox="1"/>
          <p:nvPr>
            <p:ph idx="1" type="body"/>
          </p:nvPr>
        </p:nvSpPr>
        <p:spPr>
          <a:xfrm>
            <a:off x="701675" y="4416425"/>
            <a:ext cx="5607000" cy="41832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04" name="Google Shape;104;p3:notes"/>
          <p:cNvSpPr txBox="1"/>
          <p:nvPr>
            <p:ph idx="12" type="sldNum"/>
          </p:nvPr>
        </p:nvSpPr>
        <p:spPr>
          <a:xfrm>
            <a:off x="3970337" y="8829675"/>
            <a:ext cx="3038400" cy="4650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3" name="Google Shape;113;p4:notes"/>
          <p:cNvSpPr txBox="1"/>
          <p:nvPr>
            <p:ph idx="1" type="body"/>
          </p:nvPr>
        </p:nvSpPr>
        <p:spPr>
          <a:xfrm>
            <a:off x="701675" y="4416425"/>
            <a:ext cx="5607000" cy="41832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rPr lang="en-US"/>
              <a:t>slides 2-5: 1.5 minutes</a:t>
            </a:r>
            <a:endParaRPr/>
          </a:p>
        </p:txBody>
      </p:sp>
      <p:sp>
        <p:nvSpPr>
          <p:cNvPr id="114" name="Google Shape;114;p4:notes"/>
          <p:cNvSpPr txBox="1"/>
          <p:nvPr>
            <p:ph idx="12" type="sldNum"/>
          </p:nvPr>
        </p:nvSpPr>
        <p:spPr>
          <a:xfrm>
            <a:off x="3970337" y="8829675"/>
            <a:ext cx="3038400" cy="4650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27" name="Google Shape;127;p5:notes"/>
          <p:cNvSpPr txBox="1"/>
          <p:nvPr>
            <p:ph idx="1" type="body"/>
          </p:nvPr>
        </p:nvSpPr>
        <p:spPr>
          <a:xfrm>
            <a:off x="701675" y="4416425"/>
            <a:ext cx="5607000" cy="41832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rPr lang="en-US"/>
              <a:t>1 minute</a:t>
            </a:r>
            <a:endParaRPr/>
          </a:p>
          <a:p>
            <a:pPr indent="0" lvl="0" marL="0" rtl="0" algn="l">
              <a:lnSpc>
                <a:spcPct val="100000"/>
              </a:lnSpc>
              <a:spcBef>
                <a:spcPts val="0"/>
              </a:spcBef>
              <a:spcAft>
                <a:spcPts val="0"/>
              </a:spcAft>
              <a:buSzPts val="1400"/>
              <a:buNone/>
            </a:pPr>
            <a:r>
              <a:t/>
            </a:r>
            <a:endParaRPr/>
          </a:p>
        </p:txBody>
      </p:sp>
      <p:sp>
        <p:nvSpPr>
          <p:cNvPr id="128" name="Google Shape;128;p5:notes"/>
          <p:cNvSpPr txBox="1"/>
          <p:nvPr>
            <p:ph idx="12" type="sldNum"/>
          </p:nvPr>
        </p:nvSpPr>
        <p:spPr>
          <a:xfrm>
            <a:off x="3970337" y="8829675"/>
            <a:ext cx="3038400" cy="4650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37" name="Google Shape;137;p6:notes"/>
          <p:cNvSpPr txBox="1"/>
          <p:nvPr>
            <p:ph idx="1" type="body"/>
          </p:nvPr>
        </p:nvSpPr>
        <p:spPr>
          <a:xfrm>
            <a:off x="701675" y="4416425"/>
            <a:ext cx="5607000" cy="41832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38" name="Google Shape;138;p6:notes"/>
          <p:cNvSpPr txBox="1"/>
          <p:nvPr>
            <p:ph idx="12" type="sldNum"/>
          </p:nvPr>
        </p:nvSpPr>
        <p:spPr>
          <a:xfrm>
            <a:off x="3970337" y="8829675"/>
            <a:ext cx="3038400" cy="4650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47" name="Google Shape;147;p7:notes"/>
          <p:cNvSpPr txBox="1"/>
          <p:nvPr>
            <p:ph idx="1" type="body"/>
          </p:nvPr>
        </p:nvSpPr>
        <p:spPr>
          <a:xfrm>
            <a:off x="701675" y="4416425"/>
            <a:ext cx="5607000" cy="41832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1.5 minutes for slide 7-8</a:t>
            </a:r>
            <a:endParaRPr>
              <a:solidFill>
                <a:schemeClr val="dk1"/>
              </a:solidFill>
            </a:endParaRPr>
          </a:p>
          <a:p>
            <a:pPr indent="0" lvl="0" marL="0" rtl="0" algn="l">
              <a:lnSpc>
                <a:spcPct val="100000"/>
              </a:lnSpc>
              <a:spcBef>
                <a:spcPts val="0"/>
              </a:spcBef>
              <a:spcAft>
                <a:spcPts val="0"/>
              </a:spcAft>
              <a:buSzPts val="1400"/>
              <a:buNone/>
            </a:pPr>
            <a:r>
              <a:t/>
            </a:r>
            <a:endParaRPr/>
          </a:p>
        </p:txBody>
      </p:sp>
      <p:sp>
        <p:nvSpPr>
          <p:cNvPr id="148" name="Google Shape;148;p7:notes"/>
          <p:cNvSpPr txBox="1"/>
          <p:nvPr>
            <p:ph idx="12" type="sldNum"/>
          </p:nvPr>
        </p:nvSpPr>
        <p:spPr>
          <a:xfrm>
            <a:off x="3970337" y="8829675"/>
            <a:ext cx="3038400" cy="4650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62" name="Google Shape;162;p8:notes"/>
          <p:cNvSpPr txBox="1"/>
          <p:nvPr>
            <p:ph idx="1" type="body"/>
          </p:nvPr>
        </p:nvSpPr>
        <p:spPr>
          <a:xfrm>
            <a:off x="701675" y="4416425"/>
            <a:ext cx="5607000" cy="41832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63" name="Google Shape;163;p8:notes"/>
          <p:cNvSpPr txBox="1"/>
          <p:nvPr>
            <p:ph idx="12" type="sldNum"/>
          </p:nvPr>
        </p:nvSpPr>
        <p:spPr>
          <a:xfrm>
            <a:off x="3970337" y="8829675"/>
            <a:ext cx="3038400" cy="4650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701675" y="4416425"/>
            <a:ext cx="5607050"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0" name="Google Shape;20;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11"/>
          <p:cNvSpPr txBox="1"/>
          <p:nvPr>
            <p:ph type="title"/>
          </p:nvPr>
        </p:nvSpPr>
        <p:spPr>
          <a:xfrm>
            <a:off x="457200" y="609600"/>
            <a:ext cx="8229600" cy="8080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5" name="Google Shape;75;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6" name="Google Shape;76;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7" name="Google Shape;7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83" name="Google Shape;83;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57200" y="609600"/>
            <a:ext cx="8229600" cy="8080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 name="Google Shape;26;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 name="Shape 29"/>
        <p:cNvGrpSpPr/>
        <p:nvPr/>
      </p:nvGrpSpPr>
      <p:grpSpPr>
        <a:xfrm>
          <a:off x="0" y="0"/>
          <a:ext cx="0" cy="0"/>
          <a:chOff x="0" y="0"/>
          <a:chExt cx="0" cy="0"/>
        </a:xfrm>
      </p:grpSpPr>
      <p:sp>
        <p:nvSpPr>
          <p:cNvPr id="30" name="Google Shape;30;p4"/>
          <p:cNvSpPr txBox="1"/>
          <p:nvPr>
            <p:ph type="title"/>
          </p:nvPr>
        </p:nvSpPr>
        <p:spPr>
          <a:xfrm rot="5400000">
            <a:off x="5014119" y="2453481"/>
            <a:ext cx="5287963"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4"/>
          <p:cNvSpPr txBox="1"/>
          <p:nvPr>
            <p:ph idx="1" type="body"/>
          </p:nvPr>
        </p:nvSpPr>
        <p:spPr>
          <a:xfrm rot="5400000">
            <a:off x="823119" y="472282"/>
            <a:ext cx="5287963"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5" name="Shape 35"/>
        <p:cNvGrpSpPr/>
        <p:nvPr/>
      </p:nvGrpSpPr>
      <p:grpSpPr>
        <a:xfrm>
          <a:off x="0" y="0"/>
          <a:ext cx="0" cy="0"/>
          <a:chOff x="0" y="0"/>
          <a:chExt cx="0" cy="0"/>
        </a:xfrm>
      </p:grpSpPr>
      <p:sp>
        <p:nvSpPr>
          <p:cNvPr id="36" name="Google Shape;36;p5"/>
          <p:cNvSpPr txBox="1"/>
          <p:nvPr>
            <p:ph type="title"/>
          </p:nvPr>
        </p:nvSpPr>
        <p:spPr>
          <a:xfrm>
            <a:off x="457200" y="762000"/>
            <a:ext cx="8229600" cy="65563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 name="Google Shape;38;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1" name="Shape 41"/>
        <p:cNvGrpSpPr/>
        <p:nvPr/>
      </p:nvGrpSpPr>
      <p:grpSpPr>
        <a:xfrm>
          <a:off x="0" y="0"/>
          <a:ext cx="0" cy="0"/>
          <a:chOff x="0" y="0"/>
          <a:chExt cx="0" cy="0"/>
        </a:xfrm>
      </p:grpSpPr>
      <p:sp>
        <p:nvSpPr>
          <p:cNvPr id="42" name="Google Shape;42;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4" name="Google Shape;44;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5" name="Google Shape;45;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914400"/>
            <a:ext cx="3008313" cy="520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 name="Google Shape;50;p7"/>
          <p:cNvSpPr txBox="1"/>
          <p:nvPr>
            <p:ph idx="1" type="body"/>
          </p:nvPr>
        </p:nvSpPr>
        <p:spPr>
          <a:xfrm>
            <a:off x="3575050" y="914400"/>
            <a:ext cx="5111750" cy="521176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1" name="Google Shape;51;p7"/>
          <p:cNvSpPr txBox="1"/>
          <p:nvPr>
            <p:ph idx="2" type="body"/>
          </p:nvPr>
        </p:nvSpPr>
        <p:spPr>
          <a:xfrm>
            <a:off x="457200" y="1600200"/>
            <a:ext cx="3008313" cy="45259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2" name="Google Shape;5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9"/>
          <p:cNvSpPr txBox="1"/>
          <p:nvPr>
            <p:ph type="title"/>
          </p:nvPr>
        </p:nvSpPr>
        <p:spPr>
          <a:xfrm>
            <a:off x="457200" y="609600"/>
            <a:ext cx="8229600" cy="8080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10"/>
          <p:cNvSpPr txBox="1"/>
          <p:nvPr>
            <p:ph type="title"/>
          </p:nvPr>
        </p:nvSpPr>
        <p:spPr>
          <a:xfrm>
            <a:off x="457200" y="609600"/>
            <a:ext cx="8229600" cy="8080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7" name="Google Shape;67;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8" name="Google Shape;68;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9" name="Google Shape;69;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70" name="Google Shape;7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609600"/>
            <a:ext cx="8229600" cy="808037"/>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5" name="Google Shape;15;p1"/>
          <p:cNvSpPr txBox="1"/>
          <p:nvPr/>
        </p:nvSpPr>
        <p:spPr>
          <a:xfrm>
            <a:off x="0" y="0"/>
            <a:ext cx="9144000" cy="569912"/>
          </a:xfrm>
          <a:prstGeom prst="rect">
            <a:avLst/>
          </a:prstGeom>
          <a:solidFill>
            <a:srgbClr val="CD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descr="white_neu_logo.png" id="16" name="Google Shape;16;p1"/>
          <p:cNvPicPr preferRelativeResize="0"/>
          <p:nvPr/>
        </p:nvPicPr>
        <p:blipFill rotWithShape="1">
          <a:blip r:embed="rId1">
            <a:alphaModFix/>
          </a:blip>
          <a:srcRect b="0" l="0" r="0" t="0"/>
          <a:stretch/>
        </p:blipFill>
        <p:spPr>
          <a:xfrm>
            <a:off x="457200" y="169862"/>
            <a:ext cx="3048000" cy="2873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Arial"/>
                <a:ea typeface="Arial"/>
                <a:cs typeface="Arial"/>
                <a:sym typeface="Arial"/>
              </a:rPr>
              <a:t>Topic Modeling on Amazon Review</a:t>
            </a:r>
            <a:endParaRPr sz="4400">
              <a:solidFill>
                <a:schemeClr val="dk1"/>
              </a:solidFill>
              <a:latin typeface="Arial"/>
              <a:ea typeface="Arial"/>
              <a:cs typeface="Arial"/>
              <a:sym typeface="Arial"/>
            </a:endParaRPr>
          </a:p>
        </p:txBody>
      </p:sp>
      <p:sp>
        <p:nvSpPr>
          <p:cNvPr id="91" name="Google Shape;91;p13"/>
          <p:cNvSpPr txBox="1"/>
          <p:nvPr>
            <p:ph idx="1" type="subTitle"/>
          </p:nvPr>
        </p:nvSpPr>
        <p:spPr>
          <a:xfrm>
            <a:off x="206925" y="3886200"/>
            <a:ext cx="8690700" cy="1331100"/>
          </a:xfrm>
          <a:prstGeom prst="rect">
            <a:avLst/>
          </a:prstGeom>
          <a:noFill/>
          <a:ln>
            <a:noFill/>
          </a:ln>
        </p:spPr>
        <p:txBody>
          <a:bodyPr anchorCtr="0" anchor="t" bIns="45700" lIns="91425" spcFirstLastPara="1" rIns="91425" wrap="square" tIns="45700">
            <a:noAutofit/>
          </a:bodyPr>
          <a:lstStyle/>
          <a:p>
            <a:pPr indent="0" lvl="0" marL="457200" rtl="0" algn="ctr">
              <a:lnSpc>
                <a:spcPct val="100000"/>
              </a:lnSpc>
              <a:spcBef>
                <a:spcPts val="0"/>
              </a:spcBef>
              <a:spcAft>
                <a:spcPts val="0"/>
              </a:spcAft>
              <a:buSzPts val="3200"/>
              <a:buNone/>
            </a:pPr>
            <a:r>
              <a:rPr lang="en-US" sz="2400"/>
              <a:t>🎹👚📱🍕🏀💻🎮👼</a:t>
            </a:r>
            <a:endParaRPr sz="2400"/>
          </a:p>
          <a:p>
            <a:pPr indent="0" lvl="0" marL="457200" rtl="0" algn="ctr">
              <a:lnSpc>
                <a:spcPct val="100000"/>
              </a:lnSpc>
              <a:spcBef>
                <a:spcPts val="0"/>
              </a:spcBef>
              <a:spcAft>
                <a:spcPts val="0"/>
              </a:spcAft>
              <a:buSzPts val="3200"/>
              <a:buNone/>
            </a:pPr>
            <a:r>
              <a:rPr lang="en-US" sz="2400">
                <a:latin typeface="Arial"/>
                <a:ea typeface="Arial"/>
                <a:cs typeface="Arial"/>
                <a:sym typeface="Arial"/>
              </a:rPr>
              <a:t>Anak Agung Ngurah Bagus Trihatmaja, Xiaomeng Peng, Ayush Bhandari, Anupam Gupta </a:t>
            </a:r>
            <a:endParaRPr sz="2400">
              <a:solidFill>
                <a:srgbClr val="888888"/>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457200" y="609600"/>
            <a:ext cx="8229600" cy="8080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200"/>
              <a:t>Review Example</a:t>
            </a:r>
            <a:endParaRPr/>
          </a:p>
        </p:txBody>
      </p:sp>
      <p:sp>
        <p:nvSpPr>
          <p:cNvPr id="185" name="Google Shape;185;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86" name="Google Shape;186;p22"/>
          <p:cNvGraphicFramePr/>
          <p:nvPr/>
        </p:nvGraphicFramePr>
        <p:xfrm>
          <a:off x="378175" y="1417637"/>
          <a:ext cx="3000000" cy="3000000"/>
        </p:xfrm>
        <a:graphic>
          <a:graphicData uri="http://schemas.openxmlformats.org/drawingml/2006/table">
            <a:tbl>
              <a:tblPr>
                <a:noFill/>
                <a:tableStyleId>{703260EB-0B8A-40B3-9102-6011674F2FE4}</a:tableStyleId>
              </a:tblPr>
              <a:tblGrid>
                <a:gridCol w="3938300"/>
                <a:gridCol w="4449350"/>
              </a:tblGrid>
              <a:tr h="5103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Review</a:t>
                      </a:r>
                      <a:endParaRPr sz="1600" u="none" cap="none" strike="noStrike">
                        <a:latin typeface="Arial"/>
                        <a:ea typeface="Arial"/>
                        <a:cs typeface="Arial"/>
                        <a:sym typeface="Arial"/>
                      </a:endParaRPr>
                    </a:p>
                  </a:txBody>
                  <a:tcPr marT="91425" marB="91425" marR="91425" marL="91425" anchor="ctr"/>
                </a:tc>
                <a:tc>
                  <a:txBody>
                    <a:bodyPr/>
                    <a:lstStyle/>
                    <a:p>
                      <a:pPr indent="0" lvl="0" marL="0" marR="0" rtl="0" algn="l">
                        <a:lnSpc>
                          <a:spcPct val="115000"/>
                        </a:lnSpc>
                        <a:spcBef>
                          <a:spcPts val="0"/>
                        </a:spcBef>
                        <a:spcAft>
                          <a:spcPts val="0"/>
                        </a:spcAft>
                        <a:buClr>
                          <a:schemeClr val="dk1"/>
                        </a:buClr>
                        <a:buSzPts val="1100"/>
                        <a:buFont typeface="Arial"/>
                        <a:buNone/>
                      </a:pPr>
                      <a:r>
                        <a:rPr lang="en-US" sz="1600" u="none" cap="none" strike="noStrike">
                          <a:solidFill>
                            <a:schemeClr val="dk1"/>
                          </a:solidFill>
                          <a:highlight>
                            <a:schemeClr val="lt1"/>
                          </a:highlight>
                          <a:latin typeface="Arial"/>
                          <a:ea typeface="Arial"/>
                          <a:cs typeface="Arial"/>
                          <a:sym typeface="Arial"/>
                        </a:rPr>
                        <a:t>Category: Cell Phones and Accessories</a:t>
                      </a:r>
                      <a:endParaRPr sz="1600" u="none" cap="none" strike="noStrike">
                        <a:latin typeface="Arial"/>
                        <a:ea typeface="Arial"/>
                        <a:cs typeface="Arial"/>
                        <a:sym typeface="Arial"/>
                      </a:endParaRPr>
                    </a:p>
                  </a:txBody>
                  <a:tcPr marT="91425" marB="91425" marR="91425" marL="91425" anchor="ctr"/>
                </a:tc>
              </a:tr>
              <a:tr h="3211950">
                <a:tc>
                  <a:txBody>
                    <a:bodyPr/>
                    <a:lstStyle/>
                    <a:p>
                      <a:pPr indent="0" lvl="0" marL="0" marR="0" rtl="0" algn="l">
                        <a:lnSpc>
                          <a:spcPct val="115000"/>
                        </a:lnSpc>
                        <a:spcBef>
                          <a:spcPts val="0"/>
                        </a:spcBef>
                        <a:spcAft>
                          <a:spcPts val="0"/>
                        </a:spcAft>
                        <a:buClr>
                          <a:srgbClr val="000000"/>
                        </a:buClr>
                        <a:buSzPts val="1100"/>
                        <a:buFont typeface="Arial"/>
                        <a:buNone/>
                      </a:pPr>
                      <a:r>
                        <a:rPr b="0" i="0" lang="en-US" sz="1000" u="none" cap="none" strike="noStrike">
                          <a:solidFill>
                            <a:srgbClr val="000000"/>
                          </a:solidFill>
                          <a:highlight>
                            <a:srgbClr val="FFFFFF"/>
                          </a:highlight>
                          <a:latin typeface="Arial"/>
                          <a:ea typeface="Arial"/>
                          <a:cs typeface="Arial"/>
                          <a:sym typeface="Arial"/>
                        </a:rPr>
                        <a:t>I use this desk headset every day in both my office and my home.  I love the way it feels. I love the clarity when I talk into the phone. I love the fact that I can see my screen and carry on a private conversation. I have an iphone 4 and I really like the button in the middle of this headset because it allows me to hang up, or answer the phone from the headset... hold that same button down and it will pull up voice control and I can ask my phone to call someone for me. Click the button lightly and it will pick up on the last thing playing on itunes. This product is easy to use, designed with the consumer in mind and most of all it makes it enjoyable to talk on the phone again. I love the retro feel and look. The fact that I get a little less radiation because I'm holding this headset to my head instead of my phone is just an added bonus.</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sz="1400" u="none" cap="none" strike="noStrike">
                        <a:latin typeface="Arial"/>
                        <a:ea typeface="Arial"/>
                        <a:cs typeface="Arial"/>
                        <a:sym typeface="Arial"/>
                      </a:endParaRPr>
                    </a:p>
                  </a:txBody>
                  <a:tcPr marT="91425" marB="91425" marR="91425" marL="91425" anchor="ctr"/>
                </a:tc>
                <a:tc>
                  <a:txBody>
                    <a:bodyPr/>
                    <a:lstStyle/>
                    <a:p>
                      <a:pPr indent="0" lvl="0" marL="0" marR="0" rtl="0" algn="l">
                        <a:lnSpc>
                          <a:spcPct val="115000"/>
                        </a:lnSpc>
                        <a:spcBef>
                          <a:spcPts val="0"/>
                        </a:spcBef>
                        <a:spcAft>
                          <a:spcPts val="0"/>
                        </a:spcAft>
                        <a:buClr>
                          <a:schemeClr val="dk1"/>
                        </a:buClr>
                        <a:buSzPts val="1100"/>
                        <a:buFont typeface="Arial"/>
                        <a:buNone/>
                      </a:pPr>
                      <a:r>
                        <a:t/>
                      </a:r>
                      <a:endParaRPr sz="2000" u="none" cap="none" strike="noStrike">
                        <a:latin typeface="Arial"/>
                        <a:ea typeface="Arial"/>
                        <a:cs typeface="Arial"/>
                        <a:sym typeface="Arial"/>
                      </a:endParaRPr>
                    </a:p>
                  </a:txBody>
                  <a:tcPr marT="91425" marB="91425" marR="91425" marL="91425"/>
                </a:tc>
              </a:tr>
            </a:tbl>
          </a:graphicData>
        </a:graphic>
      </p:graphicFrame>
      <p:graphicFrame>
        <p:nvGraphicFramePr>
          <p:cNvPr id="187" name="Google Shape;187;p22"/>
          <p:cNvGraphicFramePr/>
          <p:nvPr/>
        </p:nvGraphicFramePr>
        <p:xfrm>
          <a:off x="457202" y="5222935"/>
          <a:ext cx="3000000" cy="3000000"/>
        </p:xfrm>
        <a:graphic>
          <a:graphicData uri="http://schemas.openxmlformats.org/drawingml/2006/table">
            <a:tbl>
              <a:tblPr>
                <a:noFill/>
                <a:tableStyleId>{C4ACC47C-B800-4491-8DFA-BE6333006A2A}</a:tableStyleId>
              </a:tblPr>
              <a:tblGrid>
                <a:gridCol w="1398575"/>
                <a:gridCol w="1398575"/>
                <a:gridCol w="1398575"/>
                <a:gridCol w="1398575"/>
                <a:gridCol w="1322300"/>
                <a:gridCol w="14748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Topics</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13</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9</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7</a:t>
                      </a:r>
                      <a:endParaRPr sz="1400" u="none" cap="none" strike="noStrike"/>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Probabilities</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0.580276</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0.149048</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0.106289</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0.096238</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0.065949</a:t>
                      </a:r>
                      <a:endParaRPr sz="1400" u="none" cap="none" strike="noStrike"/>
                    </a:p>
                  </a:txBody>
                  <a:tcPr marT="91425" marB="91425" marR="91425" marL="91425" anchor="ctr"/>
                </a:tc>
              </a:tr>
            </a:tbl>
          </a:graphicData>
        </a:graphic>
      </p:graphicFrame>
      <p:pic>
        <p:nvPicPr>
          <p:cNvPr id="188" name="Google Shape;188;p22"/>
          <p:cNvPicPr preferRelativeResize="0"/>
          <p:nvPr/>
        </p:nvPicPr>
        <p:blipFill rotWithShape="1">
          <a:blip r:embed="rId3">
            <a:alphaModFix/>
          </a:blip>
          <a:srcRect b="23979" l="30321" r="27813" t="26888"/>
          <a:stretch/>
        </p:blipFill>
        <p:spPr>
          <a:xfrm>
            <a:off x="4652963" y="2059424"/>
            <a:ext cx="3277779" cy="28853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457200" y="609600"/>
            <a:ext cx="8229600" cy="8080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t>Impact of Good Reviews</a:t>
            </a:r>
            <a:endParaRPr/>
          </a:p>
        </p:txBody>
      </p:sp>
      <p:sp>
        <p:nvSpPr>
          <p:cNvPr id="194" name="Google Shape;19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5" name="Google Shape;195;p23"/>
          <p:cNvPicPr preferRelativeResize="0"/>
          <p:nvPr/>
        </p:nvPicPr>
        <p:blipFill rotWithShape="1">
          <a:blip r:embed="rId3">
            <a:alphaModFix/>
          </a:blip>
          <a:srcRect b="0" l="0" r="19467" t="0"/>
          <a:stretch/>
        </p:blipFill>
        <p:spPr>
          <a:xfrm>
            <a:off x="457200" y="1418590"/>
            <a:ext cx="8174333" cy="4937760"/>
          </a:xfrm>
          <a:prstGeom prst="rect">
            <a:avLst/>
          </a:prstGeom>
          <a:noFill/>
          <a:ln>
            <a:noFill/>
          </a:ln>
        </p:spPr>
      </p:pic>
      <p:sp>
        <p:nvSpPr>
          <p:cNvPr id="196" name="Google Shape;196;p23"/>
          <p:cNvSpPr txBox="1"/>
          <p:nvPr/>
        </p:nvSpPr>
        <p:spPr>
          <a:xfrm>
            <a:off x="6553200" y="3885754"/>
            <a:ext cx="2256816" cy="61555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7" name="Google Shape;197;p23"/>
          <p:cNvSpPr txBox="1"/>
          <p:nvPr/>
        </p:nvSpPr>
        <p:spPr>
          <a:xfrm>
            <a:off x="6410528" y="4222204"/>
            <a:ext cx="273347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Majority of reviews are positive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3" name="Google Shape;203;p24"/>
          <p:cNvSpPr txBox="1"/>
          <p:nvPr/>
        </p:nvSpPr>
        <p:spPr>
          <a:xfrm>
            <a:off x="1679209" y="717211"/>
            <a:ext cx="5509531" cy="43948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3200" u="none" cap="none" strike="noStrike">
                <a:solidFill>
                  <a:srgbClr val="000000"/>
                </a:solidFill>
                <a:latin typeface="Arial"/>
                <a:ea typeface="Arial"/>
                <a:cs typeface="Arial"/>
                <a:sym typeface="Arial"/>
              </a:rPr>
              <a:t>Top words of 100 topics</a:t>
            </a:r>
            <a:endParaRPr b="1" i="0" sz="3200" u="none" cap="none" strike="noStrike">
              <a:solidFill>
                <a:schemeClr val="dk1"/>
              </a:solidFill>
              <a:latin typeface="Arial"/>
              <a:ea typeface="Arial"/>
              <a:cs typeface="Arial"/>
              <a:sym typeface="Arial"/>
            </a:endParaRPr>
          </a:p>
        </p:txBody>
      </p:sp>
      <p:pic>
        <p:nvPicPr>
          <p:cNvPr id="204" name="Google Shape;204;p24"/>
          <p:cNvPicPr preferRelativeResize="0"/>
          <p:nvPr/>
        </p:nvPicPr>
        <p:blipFill rotWithShape="1">
          <a:blip r:embed="rId3">
            <a:alphaModFix/>
          </a:blip>
          <a:srcRect b="0" l="0" r="19504" t="0"/>
          <a:stretch/>
        </p:blipFill>
        <p:spPr>
          <a:xfrm>
            <a:off x="457200" y="1382895"/>
            <a:ext cx="8229600" cy="49734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457200" y="609600"/>
            <a:ext cx="8229600" cy="807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000"/>
              <a:t>LDA as dimensionality reduction for Logistic Regression </a:t>
            </a:r>
            <a:endParaRPr b="1" sz="3000"/>
          </a:p>
        </p:txBody>
      </p:sp>
      <p:sp>
        <p:nvSpPr>
          <p:cNvPr id="211" name="Google Shape;211;p25"/>
          <p:cNvSpPr txBox="1"/>
          <p:nvPr>
            <p:ph idx="1" type="body"/>
          </p:nvPr>
        </p:nvSpPr>
        <p:spPr>
          <a:xfrm>
            <a:off x="457200" y="16764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t/>
            </a:r>
            <a:endParaRPr/>
          </a:p>
        </p:txBody>
      </p:sp>
      <p:sp>
        <p:nvSpPr>
          <p:cNvPr id="212" name="Google Shape;212;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en-US"/>
              <a:t>‹#›</a:t>
            </a:fld>
            <a:endParaRPr/>
          </a:p>
        </p:txBody>
      </p:sp>
      <p:sp>
        <p:nvSpPr>
          <p:cNvPr id="213" name="Google Shape;213;p25"/>
          <p:cNvSpPr txBox="1"/>
          <p:nvPr/>
        </p:nvSpPr>
        <p:spPr>
          <a:xfrm>
            <a:off x="1538450" y="2236400"/>
            <a:ext cx="2955900" cy="24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7200" u="none" cap="none" strike="noStrike">
                <a:solidFill>
                  <a:schemeClr val="dk1"/>
                </a:solidFill>
                <a:latin typeface="Arial"/>
                <a:ea typeface="Arial"/>
                <a:cs typeface="Arial"/>
                <a:sym typeface="Arial"/>
              </a:rPr>
              <a:t>65%</a:t>
            </a:r>
            <a:endParaRPr b="0" i="0" sz="7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2400" u="none" cap="none" strike="noStrike">
                <a:solidFill>
                  <a:schemeClr val="dk1"/>
                </a:solidFill>
                <a:latin typeface="Arial"/>
                <a:ea typeface="Arial"/>
                <a:cs typeface="Arial"/>
                <a:sym typeface="Arial"/>
              </a:rPr>
              <a:t>accuracy on test dataset with 100 topics</a:t>
            </a:r>
            <a:endParaRPr b="0"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t/>
            </a:r>
            <a:endParaRPr b="0" i="0" sz="9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600"/>
              <a:buFont typeface="Arial"/>
              <a:buNone/>
            </a:pPr>
            <a:r>
              <a:t/>
            </a:r>
            <a:endParaRPr b="0" i="0" sz="9600" u="none" cap="none" strike="noStrike">
              <a:solidFill>
                <a:srgbClr val="000000"/>
              </a:solidFill>
              <a:latin typeface="Arial"/>
              <a:ea typeface="Arial"/>
              <a:cs typeface="Arial"/>
              <a:sym typeface="Arial"/>
            </a:endParaRPr>
          </a:p>
        </p:txBody>
      </p:sp>
      <p:sp>
        <p:nvSpPr>
          <p:cNvPr id="214" name="Google Shape;214;p25"/>
          <p:cNvSpPr txBox="1"/>
          <p:nvPr/>
        </p:nvSpPr>
        <p:spPr>
          <a:xfrm>
            <a:off x="4459000" y="2140800"/>
            <a:ext cx="2955900" cy="24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7200" u="none" cap="none" strike="noStrike">
                <a:solidFill>
                  <a:schemeClr val="dk1"/>
                </a:solidFill>
                <a:latin typeface="Arial"/>
                <a:ea typeface="Arial"/>
                <a:cs typeface="Arial"/>
                <a:sym typeface="Arial"/>
              </a:rPr>
              <a:t>59%</a:t>
            </a:r>
            <a:endParaRPr b="0" i="0" sz="7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2400" u="none" cap="none" strike="noStrike">
                <a:solidFill>
                  <a:schemeClr val="dk1"/>
                </a:solidFill>
                <a:latin typeface="Arial"/>
                <a:ea typeface="Arial"/>
                <a:cs typeface="Arial"/>
                <a:sym typeface="Arial"/>
              </a:rPr>
              <a:t>accuracy on test dataset with 20 topics</a:t>
            </a:r>
            <a:endParaRPr b="0"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600"/>
              <a:buFont typeface="Arial"/>
              <a:buNone/>
            </a:pPr>
            <a:r>
              <a:t/>
            </a:r>
            <a:endParaRPr b="0" i="0" sz="96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457200" y="609600"/>
            <a:ext cx="8229600" cy="807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200">
                <a:latin typeface="Arial"/>
                <a:ea typeface="Arial"/>
                <a:cs typeface="Arial"/>
                <a:sym typeface="Arial"/>
              </a:rPr>
              <a:t>Clustering result compare with PCA</a:t>
            </a:r>
            <a:endParaRPr b="1" sz="3200">
              <a:latin typeface="Arial"/>
              <a:ea typeface="Arial"/>
              <a:cs typeface="Arial"/>
              <a:sym typeface="Arial"/>
            </a:endParaRPr>
          </a:p>
        </p:txBody>
      </p:sp>
      <p:sp>
        <p:nvSpPr>
          <p:cNvPr id="221" name="Google Shape;221;p26"/>
          <p:cNvSpPr txBox="1"/>
          <p:nvPr>
            <p:ph idx="1" type="body"/>
          </p:nvPr>
        </p:nvSpPr>
        <p:spPr>
          <a:xfrm>
            <a:off x="457200" y="5265250"/>
            <a:ext cx="7966953" cy="10911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360"/>
              </a:spcBef>
              <a:spcAft>
                <a:spcPts val="0"/>
              </a:spcAft>
              <a:buSzPts val="1800"/>
              <a:buChar char="•"/>
            </a:pPr>
            <a:r>
              <a:rPr lang="en-US" sz="2200">
                <a:latin typeface="Arial"/>
                <a:ea typeface="Arial"/>
                <a:cs typeface="Arial"/>
                <a:sym typeface="Arial"/>
              </a:rPr>
              <a:t>Reduced to 2 dimensions using PCA, clustering using K-means</a:t>
            </a:r>
            <a:endParaRPr/>
          </a:p>
          <a:p>
            <a:pPr indent="-342900" lvl="0" marL="342900" rtl="0" algn="just">
              <a:lnSpc>
                <a:spcPct val="100000"/>
              </a:lnSpc>
              <a:spcBef>
                <a:spcPts val="360"/>
              </a:spcBef>
              <a:spcAft>
                <a:spcPts val="0"/>
              </a:spcAft>
              <a:buSzPts val="1800"/>
              <a:buChar char="•"/>
            </a:pPr>
            <a:r>
              <a:rPr lang="en-US" sz="2200">
                <a:latin typeface="Arial"/>
                <a:ea typeface="Arial"/>
                <a:cs typeface="Arial"/>
                <a:sym typeface="Arial"/>
              </a:rPr>
              <a:t>Most of the products are assigned the same reduced dimensions  after PCA and are overlapping with each other.</a:t>
            </a:r>
            <a:endParaRPr sz="2200">
              <a:latin typeface="Arial"/>
              <a:ea typeface="Arial"/>
              <a:cs typeface="Arial"/>
              <a:sym typeface="Arial"/>
            </a:endParaRPr>
          </a:p>
        </p:txBody>
      </p:sp>
      <p:sp>
        <p:nvSpPr>
          <p:cNvPr id="222" name="Google Shape;222;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en-US"/>
              <a:t>‹#›</a:t>
            </a:fld>
            <a:endParaRPr/>
          </a:p>
        </p:txBody>
      </p:sp>
      <p:pic>
        <p:nvPicPr>
          <p:cNvPr id="223" name="Google Shape;223;p26"/>
          <p:cNvPicPr preferRelativeResize="0"/>
          <p:nvPr/>
        </p:nvPicPr>
        <p:blipFill rotWithShape="1">
          <a:blip r:embed="rId3">
            <a:alphaModFix/>
          </a:blip>
          <a:srcRect b="0" l="0" r="0" t="0"/>
          <a:stretch/>
        </p:blipFill>
        <p:spPr>
          <a:xfrm>
            <a:off x="2068450" y="1417500"/>
            <a:ext cx="5007100" cy="3855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457200" y="609600"/>
            <a:ext cx="8229600" cy="807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200">
                <a:latin typeface="Arial"/>
                <a:ea typeface="Arial"/>
                <a:cs typeface="Arial"/>
                <a:sym typeface="Arial"/>
              </a:rPr>
              <a:t>Conclusion</a:t>
            </a:r>
            <a:endParaRPr b="1" sz="3200">
              <a:latin typeface="Arial"/>
              <a:ea typeface="Arial"/>
              <a:cs typeface="Arial"/>
              <a:sym typeface="Arial"/>
            </a:endParaRPr>
          </a:p>
        </p:txBody>
      </p:sp>
      <p:sp>
        <p:nvSpPr>
          <p:cNvPr id="230" name="Google Shape;230;p2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a:t>We need balanced data is to effectively find the topics of the documents</a:t>
            </a:r>
            <a:endParaRPr/>
          </a:p>
          <a:p>
            <a:pPr indent="-342900" lvl="0" marL="457200" rtl="0" algn="l">
              <a:lnSpc>
                <a:spcPct val="100000"/>
              </a:lnSpc>
              <a:spcBef>
                <a:spcPts val="360"/>
              </a:spcBef>
              <a:spcAft>
                <a:spcPts val="0"/>
              </a:spcAft>
              <a:buSzPts val="1800"/>
              <a:buChar char="•"/>
            </a:pPr>
            <a:r>
              <a:rPr lang="en-US"/>
              <a:t>Pre-processing affect the quality of LDA</a:t>
            </a:r>
            <a:endParaRPr/>
          </a:p>
          <a:p>
            <a:pPr indent="-342900" lvl="0" marL="457200" rtl="0" algn="l">
              <a:lnSpc>
                <a:spcPct val="100000"/>
              </a:lnSpc>
              <a:spcBef>
                <a:spcPts val="360"/>
              </a:spcBef>
              <a:spcAft>
                <a:spcPts val="0"/>
              </a:spcAft>
              <a:buSzPts val="1800"/>
              <a:buChar char="•"/>
            </a:pPr>
            <a:r>
              <a:rPr lang="en-US"/>
              <a:t>NPMI has largest correlation to human topic coherence ratings[4]</a:t>
            </a:r>
            <a:endParaRPr/>
          </a:p>
          <a:p>
            <a:pPr indent="0" lvl="0" marL="114300" rtl="0" algn="l">
              <a:lnSpc>
                <a:spcPct val="100000"/>
              </a:lnSpc>
              <a:spcBef>
                <a:spcPts val="360"/>
              </a:spcBef>
              <a:spcAft>
                <a:spcPts val="0"/>
              </a:spcAft>
              <a:buSzPts val="1800"/>
              <a:buNone/>
            </a:pPr>
            <a:r>
              <a:t/>
            </a:r>
            <a:endParaRPr/>
          </a:p>
          <a:p>
            <a:pPr indent="-228600" lvl="0" marL="457200" rtl="0" algn="l">
              <a:lnSpc>
                <a:spcPct val="100000"/>
              </a:lnSpc>
              <a:spcBef>
                <a:spcPts val="360"/>
              </a:spcBef>
              <a:spcAft>
                <a:spcPts val="0"/>
              </a:spcAft>
              <a:buSzPts val="1800"/>
              <a:buNone/>
            </a:pPr>
            <a:r>
              <a:t/>
            </a:r>
            <a:endParaRPr/>
          </a:p>
          <a:p>
            <a:pPr indent="-228600" lvl="0" marL="457200" rtl="0" algn="l">
              <a:lnSpc>
                <a:spcPct val="100000"/>
              </a:lnSpc>
              <a:spcBef>
                <a:spcPts val="360"/>
              </a:spcBef>
              <a:spcAft>
                <a:spcPts val="0"/>
              </a:spcAft>
              <a:buSzPts val="1800"/>
              <a:buNone/>
            </a:pPr>
            <a:r>
              <a:t/>
            </a:r>
            <a:endParaRPr/>
          </a:p>
          <a:p>
            <a:pPr indent="-228600" lvl="0" marL="457200" rtl="0" algn="l">
              <a:lnSpc>
                <a:spcPct val="100000"/>
              </a:lnSpc>
              <a:spcBef>
                <a:spcPts val="360"/>
              </a:spcBef>
              <a:spcAft>
                <a:spcPts val="0"/>
              </a:spcAft>
              <a:buSzPts val="1800"/>
              <a:buNone/>
            </a:pPr>
            <a:r>
              <a:t/>
            </a:r>
            <a:endParaRPr/>
          </a:p>
          <a:p>
            <a:pPr indent="-228600" lvl="0" marL="457200" rtl="0" algn="l">
              <a:lnSpc>
                <a:spcPct val="100000"/>
              </a:lnSpc>
              <a:spcBef>
                <a:spcPts val="360"/>
              </a:spcBef>
              <a:spcAft>
                <a:spcPts val="0"/>
              </a:spcAft>
              <a:buSzPts val="1800"/>
              <a:buNone/>
            </a:pPr>
            <a:r>
              <a:t/>
            </a:r>
            <a:endParaRPr/>
          </a:p>
          <a:p>
            <a:pPr indent="-228600" lvl="0" marL="457200" rtl="0" algn="l">
              <a:lnSpc>
                <a:spcPct val="100000"/>
              </a:lnSpc>
              <a:spcBef>
                <a:spcPts val="360"/>
              </a:spcBef>
              <a:spcAft>
                <a:spcPts val="0"/>
              </a:spcAft>
              <a:buSzPts val="1800"/>
              <a:buNone/>
            </a:pPr>
            <a:r>
              <a:t/>
            </a:r>
            <a:endParaRPr/>
          </a:p>
        </p:txBody>
      </p:sp>
      <p:sp>
        <p:nvSpPr>
          <p:cNvPr id="231" name="Google Shape;231;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en-US"/>
              <a:t>‹#›</a:t>
            </a:fld>
            <a:endParaRPr/>
          </a:p>
        </p:txBody>
      </p:sp>
      <p:sp>
        <p:nvSpPr>
          <p:cNvPr id="232" name="Google Shape;232;p27"/>
          <p:cNvSpPr txBox="1"/>
          <p:nvPr/>
        </p:nvSpPr>
        <p:spPr>
          <a:xfrm>
            <a:off x="620775" y="6074650"/>
            <a:ext cx="7667700" cy="64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 Röder, Michael, Andreas Both, and Alexander Hinneburg. "Exploring the space of topic coherence measures." Proceedings of the eighth ACM international conference on Web search and data mining. ACM, 2015.</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idx="1" type="body"/>
          </p:nvPr>
        </p:nvSpPr>
        <p:spPr>
          <a:xfrm>
            <a:off x="457200" y="724225"/>
            <a:ext cx="8229600" cy="5402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360"/>
              </a:spcBef>
              <a:spcAft>
                <a:spcPts val="0"/>
              </a:spcAft>
              <a:buSzPts val="1800"/>
              <a:buNone/>
            </a:pPr>
            <a:r>
              <a:rPr lang="en-US" sz="9600">
                <a:latin typeface="Arial"/>
                <a:ea typeface="Arial"/>
                <a:cs typeface="Arial"/>
                <a:sym typeface="Arial"/>
              </a:rPr>
              <a:t>Thank you</a:t>
            </a:r>
            <a:endParaRPr sz="9600">
              <a:latin typeface="Arial"/>
              <a:ea typeface="Arial"/>
              <a:cs typeface="Arial"/>
              <a:sym typeface="Arial"/>
            </a:endParaRPr>
          </a:p>
        </p:txBody>
      </p:sp>
      <p:sp>
        <p:nvSpPr>
          <p:cNvPr id="239" name="Google Shape;239;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457200" y="609600"/>
            <a:ext cx="8229600" cy="807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200">
                <a:latin typeface="Arial"/>
                <a:ea typeface="Arial"/>
                <a:cs typeface="Arial"/>
                <a:sym typeface="Arial"/>
              </a:rPr>
              <a:t>Introduction</a:t>
            </a:r>
            <a:endParaRPr b="1" sz="3200">
              <a:latin typeface="Arial"/>
              <a:ea typeface="Arial"/>
              <a:cs typeface="Arial"/>
              <a:sym typeface="Arial"/>
            </a:endParaRPr>
          </a:p>
        </p:txBody>
      </p:sp>
      <p:sp>
        <p:nvSpPr>
          <p:cNvPr id="98" name="Google Shape;98;p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just">
              <a:lnSpc>
                <a:spcPct val="100000"/>
              </a:lnSpc>
              <a:spcBef>
                <a:spcPts val="360"/>
              </a:spcBef>
              <a:spcAft>
                <a:spcPts val="0"/>
              </a:spcAft>
              <a:buSzPts val="2400"/>
              <a:buFont typeface="Noto Sans Symbols"/>
              <a:buChar char="▪"/>
            </a:pPr>
            <a:r>
              <a:rPr b="1" lang="en-US" sz="2400">
                <a:latin typeface="Arial"/>
                <a:ea typeface="Arial"/>
                <a:cs typeface="Arial"/>
                <a:sym typeface="Arial"/>
              </a:rPr>
              <a:t>Objective:</a:t>
            </a:r>
            <a:r>
              <a:rPr lang="en-US" sz="2400">
                <a:latin typeface="Arial"/>
                <a:ea typeface="Arial"/>
                <a:cs typeface="Arial"/>
                <a:sym typeface="Arial"/>
              </a:rPr>
              <a:t> </a:t>
            </a:r>
            <a:endParaRPr/>
          </a:p>
          <a:p>
            <a:pPr indent="-381000" lvl="1" marL="914400" rtl="0" algn="just">
              <a:lnSpc>
                <a:spcPct val="100000"/>
              </a:lnSpc>
              <a:spcBef>
                <a:spcPts val="360"/>
              </a:spcBef>
              <a:spcAft>
                <a:spcPts val="0"/>
              </a:spcAft>
              <a:buSzPts val="2400"/>
              <a:buFont typeface="Noto Sans Symbols"/>
              <a:buChar char="▪"/>
            </a:pPr>
            <a:r>
              <a:rPr lang="en-US" sz="1800">
                <a:latin typeface="Arial"/>
                <a:ea typeface="Arial"/>
                <a:cs typeface="Arial"/>
                <a:sym typeface="Arial"/>
              </a:rPr>
              <a:t>Find the category of the products on Amazon, using LDA, based on the review</a:t>
            </a:r>
            <a:endParaRPr sz="1800">
              <a:latin typeface="Arial"/>
              <a:ea typeface="Arial"/>
              <a:cs typeface="Arial"/>
              <a:sym typeface="Arial"/>
            </a:endParaRPr>
          </a:p>
          <a:p>
            <a:pPr indent="-381000" lvl="0" marL="457200" rtl="0" algn="just">
              <a:lnSpc>
                <a:spcPct val="100000"/>
              </a:lnSpc>
              <a:spcBef>
                <a:spcPts val="0"/>
              </a:spcBef>
              <a:spcAft>
                <a:spcPts val="0"/>
              </a:spcAft>
              <a:buSzPts val="2400"/>
              <a:buFont typeface="Noto Sans Symbols"/>
              <a:buChar char="▪"/>
            </a:pPr>
            <a:r>
              <a:rPr b="1" lang="en-US" sz="2400">
                <a:latin typeface="Arial"/>
                <a:ea typeface="Arial"/>
                <a:cs typeface="Arial"/>
                <a:sym typeface="Arial"/>
              </a:rPr>
              <a:t>Dataset: </a:t>
            </a:r>
            <a:endParaRPr b="1" sz="2400">
              <a:latin typeface="Arial"/>
              <a:ea typeface="Arial"/>
              <a:cs typeface="Arial"/>
              <a:sym typeface="Arial"/>
            </a:endParaRPr>
          </a:p>
          <a:p>
            <a:pPr indent="-381000" lvl="1" marL="914400" rtl="0" algn="just">
              <a:lnSpc>
                <a:spcPct val="100000"/>
              </a:lnSpc>
              <a:spcBef>
                <a:spcPts val="0"/>
              </a:spcBef>
              <a:spcAft>
                <a:spcPts val="0"/>
              </a:spcAft>
              <a:buSzPts val="2400"/>
              <a:buFont typeface="Noto Sans Symbols"/>
              <a:buChar char="▪"/>
            </a:pPr>
            <a:r>
              <a:rPr lang="en-US" sz="2200">
                <a:latin typeface="Arial"/>
                <a:ea typeface="Arial"/>
                <a:cs typeface="Arial"/>
                <a:sym typeface="Arial"/>
              </a:rPr>
              <a:t>Amazon Fine Food Review dataset [1] </a:t>
            </a:r>
            <a:endParaRPr sz="2200">
              <a:latin typeface="Arial"/>
              <a:ea typeface="Arial"/>
              <a:cs typeface="Arial"/>
              <a:sym typeface="Arial"/>
            </a:endParaRPr>
          </a:p>
          <a:p>
            <a:pPr indent="-381000" lvl="1" marL="914400" rtl="0" algn="just">
              <a:lnSpc>
                <a:spcPct val="100000"/>
              </a:lnSpc>
              <a:spcBef>
                <a:spcPts val="0"/>
              </a:spcBef>
              <a:spcAft>
                <a:spcPts val="0"/>
              </a:spcAft>
              <a:buSzPts val="2400"/>
              <a:buFont typeface="Noto Sans Symbols"/>
              <a:buChar char="▪"/>
            </a:pPr>
            <a:r>
              <a:rPr lang="en-US" sz="2200">
                <a:latin typeface="Arial"/>
                <a:ea typeface="Arial"/>
                <a:cs typeface="Arial"/>
                <a:sym typeface="Arial"/>
              </a:rPr>
              <a:t>Amazon review dataset from various categories [2] </a:t>
            </a:r>
            <a:endParaRPr sz="2200">
              <a:latin typeface="Arial"/>
              <a:ea typeface="Arial"/>
              <a:cs typeface="Arial"/>
              <a:sym typeface="Arial"/>
            </a:endParaRPr>
          </a:p>
          <a:p>
            <a:pPr indent="-381000" lvl="0" marL="457200" rtl="0" algn="just">
              <a:lnSpc>
                <a:spcPct val="100000"/>
              </a:lnSpc>
              <a:spcBef>
                <a:spcPts val="0"/>
              </a:spcBef>
              <a:spcAft>
                <a:spcPts val="0"/>
              </a:spcAft>
              <a:buSzPts val="2400"/>
              <a:buFont typeface="Noto Sans Symbols"/>
              <a:buChar char="▪"/>
            </a:pPr>
            <a:r>
              <a:rPr b="1" lang="en-US" sz="2400">
                <a:latin typeface="Arial"/>
                <a:ea typeface="Arial"/>
                <a:cs typeface="Arial"/>
                <a:sym typeface="Arial"/>
              </a:rPr>
              <a:t>Pre-processing:</a:t>
            </a:r>
            <a:r>
              <a:rPr lang="en-US" sz="2400">
                <a:latin typeface="Arial"/>
                <a:ea typeface="Arial"/>
                <a:cs typeface="Arial"/>
                <a:sym typeface="Arial"/>
              </a:rPr>
              <a:t> </a:t>
            </a:r>
            <a:endParaRPr sz="2400">
              <a:latin typeface="Arial"/>
              <a:ea typeface="Arial"/>
              <a:cs typeface="Arial"/>
              <a:sym typeface="Arial"/>
            </a:endParaRPr>
          </a:p>
          <a:p>
            <a:pPr indent="-381000" lvl="1" marL="914400" rtl="0" algn="just">
              <a:lnSpc>
                <a:spcPct val="100000"/>
              </a:lnSpc>
              <a:spcBef>
                <a:spcPts val="0"/>
              </a:spcBef>
              <a:spcAft>
                <a:spcPts val="0"/>
              </a:spcAft>
              <a:buSzPts val="2400"/>
              <a:buFont typeface="Noto Sans Symbols"/>
              <a:buChar char="▪"/>
            </a:pPr>
            <a:r>
              <a:rPr lang="en-US" sz="2200">
                <a:latin typeface="Arial"/>
                <a:ea typeface="Arial"/>
                <a:cs typeface="Arial"/>
                <a:sym typeface="Arial"/>
              </a:rPr>
              <a:t>Remove stopwords and lemmatization, </a:t>
            </a:r>
            <a:endParaRPr sz="2200">
              <a:latin typeface="Arial"/>
              <a:ea typeface="Arial"/>
              <a:cs typeface="Arial"/>
              <a:sym typeface="Arial"/>
            </a:endParaRPr>
          </a:p>
          <a:p>
            <a:pPr indent="-381000" lvl="1" marL="914400" rtl="0" algn="just">
              <a:lnSpc>
                <a:spcPct val="100000"/>
              </a:lnSpc>
              <a:spcBef>
                <a:spcPts val="0"/>
              </a:spcBef>
              <a:spcAft>
                <a:spcPts val="0"/>
              </a:spcAft>
              <a:buSzPts val="2400"/>
              <a:buFont typeface="Noto Sans Symbols"/>
              <a:buChar char="▪"/>
            </a:pPr>
            <a:r>
              <a:rPr lang="en-US" sz="2200">
                <a:latin typeface="Arial"/>
                <a:ea typeface="Arial"/>
                <a:cs typeface="Arial"/>
                <a:sym typeface="Arial"/>
              </a:rPr>
              <a:t>convert to bi-gram</a:t>
            </a:r>
            <a:endParaRPr sz="2200">
              <a:latin typeface="Arial"/>
              <a:ea typeface="Arial"/>
              <a:cs typeface="Arial"/>
              <a:sym typeface="Arial"/>
            </a:endParaRPr>
          </a:p>
          <a:p>
            <a:pPr indent="-381000" lvl="1" marL="914400" rtl="0" algn="just">
              <a:lnSpc>
                <a:spcPct val="100000"/>
              </a:lnSpc>
              <a:spcBef>
                <a:spcPts val="0"/>
              </a:spcBef>
              <a:spcAft>
                <a:spcPts val="0"/>
              </a:spcAft>
              <a:buSzPts val="2400"/>
              <a:buFont typeface="Noto Sans Symbols"/>
              <a:buChar char="▪"/>
            </a:pPr>
            <a:r>
              <a:rPr lang="en-US" sz="2200">
                <a:latin typeface="Arial"/>
                <a:ea typeface="Arial"/>
                <a:cs typeface="Arial"/>
                <a:sym typeface="Arial"/>
              </a:rPr>
              <a:t>convert to bag-of-words model</a:t>
            </a:r>
            <a:endParaRPr sz="2200">
              <a:latin typeface="Arial"/>
              <a:ea typeface="Arial"/>
              <a:cs typeface="Arial"/>
              <a:sym typeface="Arial"/>
            </a:endParaRPr>
          </a:p>
          <a:p>
            <a:pPr indent="-381000" lvl="1" marL="914400" rtl="0" algn="just">
              <a:lnSpc>
                <a:spcPct val="100000"/>
              </a:lnSpc>
              <a:spcBef>
                <a:spcPts val="0"/>
              </a:spcBef>
              <a:spcAft>
                <a:spcPts val="0"/>
              </a:spcAft>
              <a:buSzPts val="2400"/>
              <a:buFont typeface="Noto Sans Symbols"/>
              <a:buChar char="▪"/>
            </a:pPr>
            <a:r>
              <a:rPr lang="en-US" sz="2200">
                <a:latin typeface="Arial"/>
                <a:ea typeface="Arial"/>
                <a:cs typeface="Arial"/>
                <a:sym typeface="Arial"/>
              </a:rPr>
              <a:t>Split the dataset into development, training, and test dataset</a:t>
            </a:r>
            <a:endParaRPr sz="2200">
              <a:latin typeface="Arial"/>
              <a:ea typeface="Arial"/>
              <a:cs typeface="Arial"/>
              <a:sym typeface="Arial"/>
            </a:endParaRPr>
          </a:p>
        </p:txBody>
      </p:sp>
      <p:sp>
        <p:nvSpPr>
          <p:cNvPr id="99" name="Google Shape;9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en-US"/>
              <a:t>‹#›</a:t>
            </a:fld>
            <a:endParaRPr/>
          </a:p>
        </p:txBody>
      </p:sp>
      <p:sp>
        <p:nvSpPr>
          <p:cNvPr id="100" name="Google Shape;100;p14"/>
          <p:cNvSpPr txBox="1"/>
          <p:nvPr/>
        </p:nvSpPr>
        <p:spPr>
          <a:xfrm>
            <a:off x="457200" y="5845475"/>
            <a:ext cx="7863000" cy="6060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Clr>
                <a:srgbClr val="000000"/>
              </a:buClr>
              <a:buSzPts val="1000"/>
              <a:buFont typeface="Arial"/>
              <a:buAutoNum type="arabicPeriod"/>
            </a:pPr>
            <a:r>
              <a:rPr b="0" i="0" lang="en-US" sz="1000" u="none" cap="none" strike="noStrike">
                <a:solidFill>
                  <a:srgbClr val="000000"/>
                </a:solidFill>
                <a:latin typeface="Arial"/>
                <a:ea typeface="Arial"/>
                <a:cs typeface="Arial"/>
                <a:sym typeface="Arial"/>
              </a:rPr>
              <a:t>http://snap.stanford.edu/data/web-FineFoods.html</a:t>
            </a:r>
            <a:endParaRPr b="0" i="0" sz="1000" u="none" cap="none" strike="noStrike">
              <a:solidFill>
                <a:srgbClr val="000000"/>
              </a:solidFill>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AutoNum type="arabicPeriod"/>
            </a:pPr>
            <a:r>
              <a:rPr b="0" i="0" lang="en-US" sz="1000" u="none" cap="none" strike="noStrike">
                <a:solidFill>
                  <a:srgbClr val="222222"/>
                </a:solidFill>
                <a:highlight>
                  <a:srgbClr val="FFFFFF"/>
                </a:highlight>
                <a:latin typeface="Arial"/>
                <a:ea typeface="Arial"/>
                <a:cs typeface="Arial"/>
                <a:sym typeface="Arial"/>
              </a:rPr>
              <a:t>R. He, J. McAuley. Modeling the visual evolution of fashion trends with one-class collaborative filtering. WWW, 2016</a:t>
            </a:r>
            <a:endParaRPr b="0" i="0" sz="1000" u="none" cap="none" strike="noStrike">
              <a:solidFill>
                <a:srgbClr val="222222"/>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000"/>
              <a:buFont typeface="Arial"/>
              <a:buNone/>
            </a:pPr>
            <a:r>
              <a:rPr b="0" i="0" lang="en-US" sz="1000" u="none" cap="none" strike="noStrike">
                <a:solidFill>
                  <a:srgbClr val="222222"/>
                </a:solidFill>
                <a:highlight>
                  <a:srgbClr val="FFFFFF"/>
                </a:highlight>
                <a:latin typeface="Arial"/>
                <a:ea typeface="Arial"/>
                <a:cs typeface="Arial"/>
                <a:sym typeface="Arial"/>
              </a:rPr>
              <a:t>J. McAuley, C. Targett, J. Shi, A. van den Hengel. Image-based recommendations on styles and substitutes. SIGIR, 2015</a:t>
            </a:r>
            <a:endParaRPr b="0" i="0" sz="1000" u="none" cap="none" strike="noStrike">
              <a:solidFill>
                <a:srgbClr val="222222"/>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457200" y="609600"/>
            <a:ext cx="8229600" cy="807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200">
                <a:latin typeface="Arial"/>
                <a:ea typeface="Arial"/>
                <a:cs typeface="Arial"/>
                <a:sym typeface="Arial"/>
              </a:rPr>
              <a:t>LDA on Amazon Fine Foods Dataset: </a:t>
            </a:r>
            <a:br>
              <a:rPr b="1" lang="en-US" sz="3200">
                <a:latin typeface="Arial"/>
                <a:ea typeface="Arial"/>
                <a:cs typeface="Arial"/>
                <a:sym typeface="Arial"/>
              </a:rPr>
            </a:br>
            <a:r>
              <a:rPr b="1" lang="en-US" sz="3200">
                <a:latin typeface="Arial"/>
                <a:ea typeface="Arial"/>
                <a:cs typeface="Arial"/>
                <a:sym typeface="Arial"/>
              </a:rPr>
              <a:t>T-SNE Representation</a:t>
            </a:r>
            <a:endParaRPr b="1" sz="3200">
              <a:latin typeface="Arial"/>
              <a:ea typeface="Arial"/>
              <a:cs typeface="Arial"/>
              <a:sym typeface="Arial"/>
            </a:endParaRPr>
          </a:p>
        </p:txBody>
      </p:sp>
      <p:sp>
        <p:nvSpPr>
          <p:cNvPr id="107" name="Google Shape;107;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en-US"/>
              <a:t>‹#›</a:t>
            </a:fld>
            <a:endParaRPr/>
          </a:p>
        </p:txBody>
      </p:sp>
      <p:pic>
        <p:nvPicPr>
          <p:cNvPr id="108" name="Google Shape;108;p15"/>
          <p:cNvPicPr preferRelativeResize="0"/>
          <p:nvPr/>
        </p:nvPicPr>
        <p:blipFill rotWithShape="1">
          <a:blip r:embed="rId3">
            <a:alphaModFix/>
          </a:blip>
          <a:srcRect b="0" l="0" r="30958" t="7964"/>
          <a:stretch/>
        </p:blipFill>
        <p:spPr>
          <a:xfrm>
            <a:off x="1129611" y="1585609"/>
            <a:ext cx="4886608" cy="3710163"/>
          </a:xfrm>
          <a:prstGeom prst="rect">
            <a:avLst/>
          </a:prstGeom>
          <a:noFill/>
          <a:ln>
            <a:noFill/>
          </a:ln>
        </p:spPr>
      </p:pic>
      <p:sp>
        <p:nvSpPr>
          <p:cNvPr id="109" name="Google Shape;109;p15"/>
          <p:cNvSpPr txBox="1"/>
          <p:nvPr/>
        </p:nvSpPr>
        <p:spPr>
          <a:xfrm>
            <a:off x="1358537" y="5127663"/>
            <a:ext cx="6870411" cy="153697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Problems of this dataset:</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AutoNum type="arabicPeriod"/>
            </a:pPr>
            <a:r>
              <a:rPr b="1" i="0" lang="en-US" sz="2000" u="none" cap="none" strike="noStrike">
                <a:solidFill>
                  <a:schemeClr val="dk1"/>
                </a:solidFill>
                <a:latin typeface="Arial"/>
                <a:ea typeface="Arial"/>
                <a:cs typeface="Arial"/>
                <a:sym typeface="Arial"/>
              </a:rPr>
              <a:t>Labels are not available</a:t>
            </a:r>
            <a:r>
              <a:rPr b="0" i="0" lang="en-US" sz="2000" u="none" cap="none" strike="noStrike">
                <a:solidFill>
                  <a:schemeClr val="dk1"/>
                </a:solidFill>
                <a:latin typeface="Arial"/>
                <a:ea typeface="Arial"/>
                <a:cs typeface="Arial"/>
                <a:sym typeface="Arial"/>
              </a:rPr>
              <a:t>. We have to use labels from different sources </a:t>
            </a:r>
            <a:endParaRPr b="0" i="0" sz="20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1" i="0" lang="en-US" sz="2000" u="none" cap="none" strike="noStrike">
                <a:solidFill>
                  <a:srgbClr val="000000"/>
                </a:solidFill>
                <a:latin typeface="Arial"/>
                <a:ea typeface="Arial"/>
                <a:cs typeface="Arial"/>
                <a:sym typeface="Arial"/>
              </a:rPr>
              <a:t>Data Imbalanced. </a:t>
            </a:r>
            <a:r>
              <a:rPr b="0" i="0" lang="en-US" sz="2000" u="none" cap="none" strike="noStrike">
                <a:solidFill>
                  <a:srgbClr val="000000"/>
                </a:solidFill>
                <a:latin typeface="Arial"/>
                <a:ea typeface="Arial"/>
                <a:cs typeface="Arial"/>
                <a:sym typeface="Arial"/>
              </a:rPr>
              <a:t>Within 568454 reviews, ~ 82%  of them from Grocery and Gourmet Food. </a:t>
            </a:r>
            <a:endParaRPr b="0" i="0" sz="1400" u="none" cap="none" strike="noStrike">
              <a:solidFill>
                <a:srgbClr val="000000"/>
              </a:solidFill>
              <a:latin typeface="Arial"/>
              <a:ea typeface="Arial"/>
              <a:cs typeface="Arial"/>
              <a:sym typeface="Arial"/>
            </a:endParaRPr>
          </a:p>
        </p:txBody>
      </p:sp>
      <p:pic>
        <p:nvPicPr>
          <p:cNvPr id="110" name="Google Shape;110;p15"/>
          <p:cNvPicPr preferRelativeResize="0"/>
          <p:nvPr/>
        </p:nvPicPr>
        <p:blipFill rotWithShape="1">
          <a:blip r:embed="rId3">
            <a:alphaModFix/>
          </a:blip>
          <a:srcRect b="0" l="69239" r="0" t="0"/>
          <a:stretch/>
        </p:blipFill>
        <p:spPr>
          <a:xfrm>
            <a:off x="6388470" y="1449329"/>
            <a:ext cx="2029839" cy="37101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457200" y="609600"/>
            <a:ext cx="8229600" cy="807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200">
                <a:latin typeface="Arial"/>
                <a:ea typeface="Arial"/>
                <a:cs typeface="Arial"/>
                <a:sym typeface="Arial"/>
              </a:rPr>
              <a:t>Exploratory Review Data Analysis</a:t>
            </a:r>
            <a:endParaRPr b="1" sz="3200">
              <a:latin typeface="Arial"/>
              <a:ea typeface="Arial"/>
              <a:cs typeface="Arial"/>
              <a:sym typeface="Arial"/>
            </a:endParaRPr>
          </a:p>
        </p:txBody>
      </p:sp>
      <p:sp>
        <p:nvSpPr>
          <p:cNvPr id="117" name="Google Shape;117;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en-US"/>
              <a:t>‹#›</a:t>
            </a:fld>
            <a:endParaRPr/>
          </a:p>
        </p:txBody>
      </p:sp>
      <p:sp>
        <p:nvSpPr>
          <p:cNvPr id="118" name="Google Shape;118;p16"/>
          <p:cNvSpPr txBox="1"/>
          <p:nvPr/>
        </p:nvSpPr>
        <p:spPr>
          <a:xfrm>
            <a:off x="458175" y="1404125"/>
            <a:ext cx="8291700" cy="1391693"/>
          </a:xfrm>
          <a:prstGeom prst="rect">
            <a:avLst/>
          </a:prstGeom>
          <a:noFill/>
          <a:ln>
            <a:noFill/>
          </a:ln>
        </p:spPr>
        <p:txBody>
          <a:bodyPr anchorCtr="0" anchor="t" bIns="91425" lIns="91425" spcFirstLastPara="1" rIns="91425" wrap="square" tIns="91425">
            <a:noAutofit/>
          </a:bodyPr>
          <a:lstStyle/>
          <a:p>
            <a:pPr indent="0" lvl="0" marL="76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Total</a:t>
            </a:r>
            <a:r>
              <a:rPr b="1" i="0" lang="en-US" sz="2400" u="none" cap="none" strike="noStrike">
                <a:solidFill>
                  <a:srgbClr val="000000"/>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200,152 reviews </a:t>
            </a:r>
            <a:r>
              <a:rPr b="0" i="0" lang="en-US" sz="2400" u="none" cap="none" strike="noStrike">
                <a:solidFill>
                  <a:schemeClr val="dk1"/>
                </a:solidFill>
                <a:latin typeface="Arial"/>
                <a:ea typeface="Arial"/>
                <a:cs typeface="Arial"/>
                <a:sym typeface="Arial"/>
              </a:rPr>
              <a:t>on the Amazon Review Datasets</a:t>
            </a:r>
            <a:endParaRPr b="0" i="0" sz="1400" u="none" cap="none" strike="noStrike">
              <a:solidFill>
                <a:srgbClr val="000000"/>
              </a:solidFill>
              <a:latin typeface="Arial"/>
              <a:ea typeface="Arial"/>
              <a:cs typeface="Arial"/>
              <a:sym typeface="Arial"/>
            </a:endParaRPr>
          </a:p>
          <a:p>
            <a:pPr indent="-342900" lvl="3" marL="4191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chemeClr val="dk1"/>
                </a:solidFill>
                <a:latin typeface="Arial"/>
                <a:ea typeface="Arial"/>
                <a:cs typeface="Arial"/>
                <a:sym typeface="Arial"/>
              </a:rPr>
              <a:t>Balanced categories</a:t>
            </a:r>
            <a:endParaRPr b="0" i="0" sz="1400" u="none" cap="none" strike="noStrike">
              <a:solidFill>
                <a:srgbClr val="000000"/>
              </a:solidFill>
              <a:latin typeface="Arial"/>
              <a:ea typeface="Arial"/>
              <a:cs typeface="Arial"/>
              <a:sym typeface="Arial"/>
            </a:endParaRPr>
          </a:p>
          <a:p>
            <a:pPr indent="-342900" lvl="3" marL="4191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chemeClr val="dk1"/>
                </a:solidFill>
                <a:latin typeface="Arial"/>
                <a:ea typeface="Arial"/>
                <a:cs typeface="Arial"/>
                <a:sym typeface="Arial"/>
              </a:rPr>
              <a:t>Majority are positive reviews</a:t>
            </a:r>
            <a:endParaRPr b="0" i="0" sz="2400" u="none" cap="none" strike="noStrike">
              <a:solidFill>
                <a:srgbClr val="000000"/>
              </a:solidFill>
              <a:latin typeface="Arial"/>
              <a:ea typeface="Arial"/>
              <a:cs typeface="Arial"/>
              <a:sym typeface="Arial"/>
            </a:endParaRPr>
          </a:p>
          <a:p>
            <a:pPr indent="0" lvl="0" marL="76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119" name="Google Shape;119;p16"/>
          <p:cNvPicPr preferRelativeResize="0"/>
          <p:nvPr/>
        </p:nvPicPr>
        <p:blipFill rotWithShape="1">
          <a:blip r:embed="rId3">
            <a:alphaModFix/>
          </a:blip>
          <a:srcRect b="0" l="0" r="0" t="0"/>
          <a:stretch/>
        </p:blipFill>
        <p:spPr>
          <a:xfrm>
            <a:off x="733725" y="3212925"/>
            <a:ext cx="3580950" cy="3645075"/>
          </a:xfrm>
          <a:prstGeom prst="rect">
            <a:avLst/>
          </a:prstGeom>
          <a:noFill/>
          <a:ln>
            <a:noFill/>
          </a:ln>
        </p:spPr>
      </p:pic>
      <p:pic>
        <p:nvPicPr>
          <p:cNvPr id="120" name="Google Shape;120;p16"/>
          <p:cNvPicPr preferRelativeResize="0"/>
          <p:nvPr/>
        </p:nvPicPr>
        <p:blipFill rotWithShape="1">
          <a:blip r:embed="rId4">
            <a:alphaModFix/>
          </a:blip>
          <a:srcRect b="0" l="0" r="0" t="0"/>
          <a:stretch/>
        </p:blipFill>
        <p:spPr>
          <a:xfrm>
            <a:off x="4803575" y="3345651"/>
            <a:ext cx="3499250" cy="2366900"/>
          </a:xfrm>
          <a:prstGeom prst="rect">
            <a:avLst/>
          </a:prstGeom>
          <a:noFill/>
          <a:ln>
            <a:noFill/>
          </a:ln>
        </p:spPr>
      </p:pic>
      <p:sp>
        <p:nvSpPr>
          <p:cNvPr id="121" name="Google Shape;121;p1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Arial"/>
                <a:ea typeface="Arial"/>
                <a:cs typeface="Arial"/>
                <a:sym typeface="Arial"/>
              </a:rPr>
              <a:t>‹#›</a:t>
            </a:fld>
            <a:endParaRPr b="0" i="0" sz="1200" u="none" cap="none" strike="noStrike">
              <a:solidFill>
                <a:srgbClr val="898989"/>
              </a:solidFill>
              <a:latin typeface="Arial"/>
              <a:ea typeface="Arial"/>
              <a:cs typeface="Arial"/>
              <a:sym typeface="Arial"/>
            </a:endParaRPr>
          </a:p>
        </p:txBody>
      </p:sp>
      <p:sp>
        <p:nvSpPr>
          <p:cNvPr id="122" name="Google Shape;122;p16"/>
          <p:cNvSpPr txBox="1"/>
          <p:nvPr/>
        </p:nvSpPr>
        <p:spPr>
          <a:xfrm>
            <a:off x="8174998" y="1991520"/>
            <a:ext cx="4166700" cy="82084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23" name="Google Shape;123;p16"/>
          <p:cNvSpPr txBox="1"/>
          <p:nvPr/>
        </p:nvSpPr>
        <p:spPr>
          <a:xfrm>
            <a:off x="394125" y="2887033"/>
            <a:ext cx="4376950" cy="45861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of reviews for each category</a:t>
            </a:r>
            <a:endParaRPr b="0" i="0" sz="1800" u="none" cap="none" strike="noStrike">
              <a:solidFill>
                <a:srgbClr val="000000"/>
              </a:solidFill>
              <a:latin typeface="Arial"/>
              <a:ea typeface="Arial"/>
              <a:cs typeface="Arial"/>
              <a:sym typeface="Arial"/>
            </a:endParaRPr>
          </a:p>
        </p:txBody>
      </p:sp>
      <p:sp>
        <p:nvSpPr>
          <p:cNvPr id="124" name="Google Shape;124;p16"/>
          <p:cNvSpPr txBox="1"/>
          <p:nvPr/>
        </p:nvSpPr>
        <p:spPr>
          <a:xfrm>
            <a:off x="4677125" y="2879167"/>
            <a:ext cx="4166700" cy="54983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of reviews for each score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457200" y="609600"/>
            <a:ext cx="8229600" cy="807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200">
                <a:latin typeface="Arial"/>
                <a:ea typeface="Arial"/>
                <a:cs typeface="Arial"/>
                <a:sym typeface="Arial"/>
              </a:rPr>
              <a:t>Pre-processing Analysis</a:t>
            </a:r>
            <a:endParaRPr b="1" sz="3200">
              <a:latin typeface="Arial"/>
              <a:ea typeface="Arial"/>
              <a:cs typeface="Arial"/>
              <a:sym typeface="Arial"/>
            </a:endParaRPr>
          </a:p>
        </p:txBody>
      </p:sp>
      <p:sp>
        <p:nvSpPr>
          <p:cNvPr id="131" name="Google Shape;131;p17"/>
          <p:cNvSpPr txBox="1"/>
          <p:nvPr>
            <p:ph idx="1" type="body"/>
          </p:nvPr>
        </p:nvSpPr>
        <p:spPr>
          <a:xfrm>
            <a:off x="457200" y="1322963"/>
            <a:ext cx="4370600" cy="4803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en-US" sz="2000">
                <a:latin typeface="Arial"/>
                <a:ea typeface="Arial"/>
                <a:cs typeface="Arial"/>
                <a:sym typeface="Arial"/>
              </a:rPr>
              <a:t>Lemmatization : </a:t>
            </a:r>
            <a:endParaRPr b="1" sz="2000">
              <a:latin typeface="Arial"/>
              <a:ea typeface="Arial"/>
              <a:cs typeface="Arial"/>
              <a:sym typeface="Arial"/>
            </a:endParaRPr>
          </a:p>
          <a:p>
            <a:pPr indent="-342900" lvl="0" marL="501650" rtl="0" algn="l">
              <a:lnSpc>
                <a:spcPct val="100000"/>
              </a:lnSpc>
              <a:spcBef>
                <a:spcPts val="360"/>
              </a:spcBef>
              <a:spcAft>
                <a:spcPts val="0"/>
              </a:spcAft>
              <a:buSzPts val="1800"/>
              <a:buFont typeface="Arial"/>
              <a:buAutoNum type="arabicPeriod"/>
            </a:pPr>
            <a:r>
              <a:rPr lang="en-US" sz="1800">
                <a:latin typeface="Arial"/>
                <a:ea typeface="Arial"/>
                <a:cs typeface="Arial"/>
                <a:sym typeface="Arial"/>
              </a:rPr>
              <a:t>Aims to remove inflectional endings to get the root word known as lemma.</a:t>
            </a:r>
            <a:endParaRPr sz="1800">
              <a:latin typeface="Arial"/>
              <a:ea typeface="Arial"/>
              <a:cs typeface="Arial"/>
              <a:sym typeface="Arial"/>
            </a:endParaRPr>
          </a:p>
          <a:p>
            <a:pPr indent="-342900" lvl="0" marL="501650" rtl="0" algn="l">
              <a:lnSpc>
                <a:spcPct val="100000"/>
              </a:lnSpc>
              <a:spcBef>
                <a:spcPts val="0"/>
              </a:spcBef>
              <a:spcAft>
                <a:spcPts val="0"/>
              </a:spcAft>
              <a:buSzPts val="1800"/>
              <a:buFont typeface="Arial"/>
              <a:buAutoNum type="arabicPeriod"/>
            </a:pPr>
            <a:r>
              <a:rPr lang="en-US" sz="1800">
                <a:latin typeface="Arial"/>
                <a:ea typeface="Arial"/>
                <a:cs typeface="Arial"/>
                <a:sym typeface="Arial"/>
              </a:rPr>
              <a:t>Groups together different inflected forms so they can be evaluated as a single item.</a:t>
            </a:r>
            <a:endParaRPr sz="1800">
              <a:latin typeface="Arial"/>
              <a:ea typeface="Arial"/>
              <a:cs typeface="Arial"/>
              <a:sym typeface="Arial"/>
            </a:endParaRPr>
          </a:p>
          <a:p>
            <a:pPr indent="-342900" lvl="0" marL="501650" rtl="0" algn="l">
              <a:lnSpc>
                <a:spcPct val="100000"/>
              </a:lnSpc>
              <a:spcBef>
                <a:spcPts val="0"/>
              </a:spcBef>
              <a:spcAft>
                <a:spcPts val="0"/>
              </a:spcAft>
              <a:buSzPts val="1800"/>
              <a:buFont typeface="Arial"/>
              <a:buAutoNum type="arabicPeriod"/>
            </a:pPr>
            <a:r>
              <a:rPr lang="en-US" sz="1800">
                <a:latin typeface="Arial"/>
                <a:ea typeface="Arial"/>
                <a:cs typeface="Arial"/>
                <a:sym typeface="Arial"/>
              </a:rPr>
              <a:t>E.g. walks, walking, walked would be converted to walk.</a:t>
            </a:r>
            <a:endParaRPr b="1" sz="2000">
              <a:latin typeface="Arial"/>
              <a:ea typeface="Arial"/>
              <a:cs typeface="Arial"/>
              <a:sym typeface="Arial"/>
            </a:endParaRPr>
          </a:p>
          <a:p>
            <a:pPr indent="0" lvl="0" marL="0" rtl="0" algn="l">
              <a:lnSpc>
                <a:spcPct val="100000"/>
              </a:lnSpc>
              <a:spcBef>
                <a:spcPts val="360"/>
              </a:spcBef>
              <a:spcAft>
                <a:spcPts val="0"/>
              </a:spcAft>
              <a:buSzPts val="1800"/>
              <a:buNone/>
            </a:pPr>
            <a:r>
              <a:rPr b="1" lang="en-US" sz="2000">
                <a:latin typeface="Arial"/>
                <a:ea typeface="Arial"/>
                <a:cs typeface="Arial"/>
                <a:sym typeface="Arial"/>
              </a:rPr>
              <a:t>Stopwords : </a:t>
            </a:r>
            <a:endParaRPr b="1" sz="2000">
              <a:latin typeface="Arial"/>
              <a:ea typeface="Arial"/>
              <a:cs typeface="Arial"/>
              <a:sym typeface="Arial"/>
            </a:endParaRPr>
          </a:p>
          <a:p>
            <a:pPr indent="-342900" lvl="0" marL="501650" rtl="0" algn="l">
              <a:lnSpc>
                <a:spcPct val="100000"/>
              </a:lnSpc>
              <a:spcBef>
                <a:spcPts val="360"/>
              </a:spcBef>
              <a:spcAft>
                <a:spcPts val="0"/>
              </a:spcAft>
              <a:buSzPts val="1800"/>
              <a:buFont typeface="Arial"/>
              <a:buAutoNum type="arabicPeriod"/>
            </a:pPr>
            <a:r>
              <a:rPr lang="en-US" sz="1800">
                <a:latin typeface="Arial"/>
                <a:ea typeface="Arial"/>
                <a:cs typeface="Arial"/>
                <a:sym typeface="Arial"/>
              </a:rPr>
              <a:t>Commonly used words in any language, which provide no real meaning to the context of the document.</a:t>
            </a:r>
            <a:endParaRPr/>
          </a:p>
          <a:p>
            <a:pPr indent="-342900" lvl="0" marL="501650" rtl="0" algn="l">
              <a:lnSpc>
                <a:spcPct val="100000"/>
              </a:lnSpc>
              <a:spcBef>
                <a:spcPts val="360"/>
              </a:spcBef>
              <a:spcAft>
                <a:spcPts val="0"/>
              </a:spcAft>
              <a:buSzPts val="1800"/>
              <a:buFont typeface="Arial"/>
              <a:buAutoNum type="arabicPeriod"/>
            </a:pPr>
            <a:r>
              <a:rPr lang="en-US" sz="1800">
                <a:latin typeface="Arial"/>
                <a:ea typeface="Arial"/>
                <a:cs typeface="Arial"/>
                <a:sym typeface="Arial"/>
              </a:rPr>
              <a:t>E.g. but, if, or, because, as, at, the, me, myself</a:t>
            </a:r>
            <a:r>
              <a:rPr lang="en-US" sz="2000">
                <a:latin typeface="Arial"/>
                <a:ea typeface="Arial"/>
                <a:cs typeface="Arial"/>
                <a:sym typeface="Arial"/>
              </a:rPr>
              <a:t>, until.</a:t>
            </a:r>
            <a:endParaRPr sz="2000">
              <a:latin typeface="Arial"/>
              <a:ea typeface="Arial"/>
              <a:cs typeface="Arial"/>
              <a:sym typeface="Arial"/>
            </a:endParaRPr>
          </a:p>
        </p:txBody>
      </p:sp>
      <p:sp>
        <p:nvSpPr>
          <p:cNvPr id="132" name="Google Shape;132;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en-US"/>
              <a:t>‹#›</a:t>
            </a:fld>
            <a:endParaRPr/>
          </a:p>
        </p:txBody>
      </p:sp>
      <p:pic>
        <p:nvPicPr>
          <p:cNvPr descr="A screenshot of a cell phone&#10;&#10;Description generated with very high confidence" id="133" name="Google Shape;133;p17"/>
          <p:cNvPicPr preferRelativeResize="0"/>
          <p:nvPr/>
        </p:nvPicPr>
        <p:blipFill rotWithShape="1">
          <a:blip r:embed="rId3">
            <a:alphaModFix/>
          </a:blip>
          <a:srcRect b="0" l="0" r="0" t="0"/>
          <a:stretch/>
        </p:blipFill>
        <p:spPr>
          <a:xfrm>
            <a:off x="4877091" y="3990210"/>
            <a:ext cx="4266909" cy="2548690"/>
          </a:xfrm>
          <a:prstGeom prst="rect">
            <a:avLst/>
          </a:prstGeom>
          <a:noFill/>
          <a:ln>
            <a:noFill/>
          </a:ln>
        </p:spPr>
      </p:pic>
      <p:pic>
        <p:nvPicPr>
          <p:cNvPr descr="A screenshot of a cell phone&#10;&#10;Description generated with very high confidence" id="134" name="Google Shape;134;p17"/>
          <p:cNvPicPr preferRelativeResize="0"/>
          <p:nvPr/>
        </p:nvPicPr>
        <p:blipFill rotWithShape="1">
          <a:blip r:embed="rId4">
            <a:alphaModFix/>
          </a:blip>
          <a:srcRect b="0" l="0" r="0" t="0"/>
          <a:stretch/>
        </p:blipFill>
        <p:spPr>
          <a:xfrm>
            <a:off x="4877091" y="1417500"/>
            <a:ext cx="4105870" cy="24303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457200" y="609600"/>
            <a:ext cx="8229600" cy="807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200">
                <a:latin typeface="Arial"/>
                <a:ea typeface="Arial"/>
                <a:cs typeface="Arial"/>
                <a:sym typeface="Arial"/>
              </a:rPr>
              <a:t>Sensitivity Analysis: Finding 𝛂 and 𝛈</a:t>
            </a:r>
            <a:endParaRPr b="1" sz="3200">
              <a:latin typeface="Arial"/>
              <a:ea typeface="Arial"/>
              <a:cs typeface="Arial"/>
              <a:sym typeface="Arial"/>
            </a:endParaRPr>
          </a:p>
        </p:txBody>
      </p:sp>
      <p:sp>
        <p:nvSpPr>
          <p:cNvPr id="141" name="Google Shape;141;p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360"/>
              </a:spcBef>
              <a:spcAft>
                <a:spcPts val="0"/>
              </a:spcAft>
              <a:buSzPts val="2400"/>
              <a:buChar char="•"/>
            </a:pPr>
            <a:r>
              <a:rPr lang="en-US" sz="2400"/>
              <a:t>LDA on training dataset and measure the log-perplexity on the test dataset.</a:t>
            </a:r>
            <a:endParaRPr sz="2400"/>
          </a:p>
          <a:p>
            <a:pPr indent="-381000" lvl="0" marL="457200" rtl="0" algn="l">
              <a:lnSpc>
                <a:spcPct val="100000"/>
              </a:lnSpc>
              <a:spcBef>
                <a:spcPts val="0"/>
              </a:spcBef>
              <a:spcAft>
                <a:spcPts val="0"/>
              </a:spcAft>
              <a:buSzPts val="2400"/>
              <a:buChar char="•"/>
            </a:pPr>
            <a:r>
              <a:rPr lang="en-US" sz="2400"/>
              <a:t>Lowest per-word log-perplexity  is where 𝛂 = 0.01 and 𝛈 = 0.01 (with fixed 𝛂 = 0.01).</a:t>
            </a:r>
            <a:endParaRPr sz="2400"/>
          </a:p>
          <a:p>
            <a:pPr indent="0" lvl="0" marL="0" rtl="0" algn="l">
              <a:lnSpc>
                <a:spcPct val="100000"/>
              </a:lnSpc>
              <a:spcBef>
                <a:spcPts val="360"/>
              </a:spcBef>
              <a:spcAft>
                <a:spcPts val="0"/>
              </a:spcAft>
              <a:buSzPts val="1800"/>
              <a:buNone/>
            </a:pPr>
            <a:r>
              <a:t/>
            </a:r>
            <a:endParaRPr sz="3000"/>
          </a:p>
        </p:txBody>
      </p:sp>
      <p:sp>
        <p:nvSpPr>
          <p:cNvPr id="142" name="Google Shape;142;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en-US"/>
              <a:t>‹#›</a:t>
            </a:fld>
            <a:endParaRPr/>
          </a:p>
        </p:txBody>
      </p:sp>
      <p:pic>
        <p:nvPicPr>
          <p:cNvPr id="143" name="Google Shape;143;p18"/>
          <p:cNvPicPr preferRelativeResize="0"/>
          <p:nvPr/>
        </p:nvPicPr>
        <p:blipFill rotWithShape="1">
          <a:blip r:embed="rId3">
            <a:alphaModFix/>
          </a:blip>
          <a:srcRect b="0" l="0" r="0" t="0"/>
          <a:stretch/>
        </p:blipFill>
        <p:spPr>
          <a:xfrm>
            <a:off x="4552950" y="3457574"/>
            <a:ext cx="4042410" cy="2889249"/>
          </a:xfrm>
          <a:prstGeom prst="rect">
            <a:avLst/>
          </a:prstGeom>
          <a:noFill/>
          <a:ln>
            <a:noFill/>
          </a:ln>
        </p:spPr>
      </p:pic>
      <p:pic>
        <p:nvPicPr>
          <p:cNvPr id="144" name="Google Shape;144;p18"/>
          <p:cNvPicPr preferRelativeResize="0"/>
          <p:nvPr/>
        </p:nvPicPr>
        <p:blipFill rotWithShape="1">
          <a:blip r:embed="rId4">
            <a:alphaModFix/>
          </a:blip>
          <a:srcRect b="0" l="0" r="0" t="0"/>
          <a:stretch/>
        </p:blipFill>
        <p:spPr>
          <a:xfrm>
            <a:off x="548640" y="3467100"/>
            <a:ext cx="3966210" cy="288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457200" y="609600"/>
            <a:ext cx="8229600" cy="807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200">
                <a:latin typeface="Arial"/>
                <a:ea typeface="Arial"/>
                <a:cs typeface="Arial"/>
                <a:sym typeface="Arial"/>
              </a:rPr>
              <a:t>Finding Optimal Number of Topics</a:t>
            </a:r>
            <a:endParaRPr b="1" sz="3200">
              <a:latin typeface="Arial"/>
              <a:ea typeface="Arial"/>
              <a:cs typeface="Arial"/>
              <a:sym typeface="Arial"/>
            </a:endParaRPr>
          </a:p>
        </p:txBody>
      </p:sp>
      <p:sp>
        <p:nvSpPr>
          <p:cNvPr id="151" name="Google Shape;151;p19"/>
          <p:cNvSpPr txBox="1"/>
          <p:nvPr>
            <p:ph idx="1" type="body"/>
          </p:nvPr>
        </p:nvSpPr>
        <p:spPr>
          <a:xfrm>
            <a:off x="457200" y="4525963"/>
            <a:ext cx="8229600" cy="16002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360"/>
              </a:spcBef>
              <a:spcAft>
                <a:spcPts val="0"/>
              </a:spcAft>
              <a:buSzPts val="2400"/>
              <a:buChar char="•"/>
            </a:pPr>
            <a:r>
              <a:rPr lang="en-US" sz="2400"/>
              <a:t>Perplexity often not correlated with human judgement [3]</a:t>
            </a:r>
            <a:endParaRPr sz="2400"/>
          </a:p>
          <a:p>
            <a:pPr indent="-381000" lvl="0" marL="457200" rtl="0" algn="l">
              <a:lnSpc>
                <a:spcPct val="100000"/>
              </a:lnSpc>
              <a:spcBef>
                <a:spcPts val="360"/>
              </a:spcBef>
              <a:spcAft>
                <a:spcPts val="0"/>
              </a:spcAft>
              <a:buSzPts val="2400"/>
              <a:buChar char="•"/>
            </a:pPr>
            <a:r>
              <a:rPr lang="en-US" sz="2400"/>
              <a:t>Choose the number of topics based on Normalized Pointwise Mutual Information (NPMI)</a:t>
            </a:r>
            <a:endParaRPr sz="2400"/>
          </a:p>
        </p:txBody>
      </p:sp>
      <p:sp>
        <p:nvSpPr>
          <p:cNvPr id="152" name="Google Shape;152;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en-US"/>
              <a:t>‹#›</a:t>
            </a:fld>
            <a:endParaRPr/>
          </a:p>
        </p:txBody>
      </p:sp>
      <p:pic>
        <p:nvPicPr>
          <p:cNvPr id="153" name="Google Shape;153;p19"/>
          <p:cNvPicPr preferRelativeResize="0"/>
          <p:nvPr/>
        </p:nvPicPr>
        <p:blipFill rotWithShape="1">
          <a:blip r:embed="rId3">
            <a:alphaModFix/>
          </a:blip>
          <a:srcRect b="0" l="0" r="0" t="0"/>
          <a:stretch/>
        </p:blipFill>
        <p:spPr>
          <a:xfrm>
            <a:off x="578725" y="1807425"/>
            <a:ext cx="3848100" cy="2533650"/>
          </a:xfrm>
          <a:prstGeom prst="rect">
            <a:avLst/>
          </a:prstGeom>
          <a:noFill/>
          <a:ln>
            <a:noFill/>
          </a:ln>
        </p:spPr>
      </p:pic>
      <p:pic>
        <p:nvPicPr>
          <p:cNvPr id="154" name="Google Shape;154;p19"/>
          <p:cNvPicPr preferRelativeResize="0"/>
          <p:nvPr/>
        </p:nvPicPr>
        <p:blipFill rotWithShape="1">
          <a:blip r:embed="rId4">
            <a:alphaModFix/>
          </a:blip>
          <a:srcRect b="0" l="0" r="0" t="0"/>
          <a:stretch/>
        </p:blipFill>
        <p:spPr>
          <a:xfrm>
            <a:off x="4572000" y="1807425"/>
            <a:ext cx="3848100" cy="2533650"/>
          </a:xfrm>
          <a:prstGeom prst="rect">
            <a:avLst/>
          </a:prstGeom>
          <a:noFill/>
          <a:ln>
            <a:noFill/>
          </a:ln>
        </p:spPr>
      </p:pic>
      <p:sp>
        <p:nvSpPr>
          <p:cNvPr id="155" name="Google Shape;155;p19"/>
          <p:cNvSpPr txBox="1"/>
          <p:nvPr/>
        </p:nvSpPr>
        <p:spPr>
          <a:xfrm>
            <a:off x="1159750" y="1463225"/>
            <a:ext cx="3177900" cy="28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Number of topics vs log-perplexity</a:t>
            </a:r>
            <a:endParaRPr b="0" i="0" sz="1400" u="none" cap="none" strike="noStrike">
              <a:solidFill>
                <a:srgbClr val="000000"/>
              </a:solidFill>
              <a:latin typeface="Arial"/>
              <a:ea typeface="Arial"/>
              <a:cs typeface="Arial"/>
              <a:sym typeface="Arial"/>
            </a:endParaRPr>
          </a:p>
        </p:txBody>
      </p:sp>
      <p:sp>
        <p:nvSpPr>
          <p:cNvPr id="156" name="Google Shape;156;p19"/>
          <p:cNvSpPr txBox="1"/>
          <p:nvPr/>
        </p:nvSpPr>
        <p:spPr>
          <a:xfrm>
            <a:off x="5110650" y="1472063"/>
            <a:ext cx="3177900" cy="28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Number of topics vs NPMI</a:t>
            </a:r>
            <a:endParaRPr b="0" i="0" sz="1400" u="none" cap="none" strike="noStrike">
              <a:solidFill>
                <a:srgbClr val="000000"/>
              </a:solidFill>
              <a:latin typeface="Arial"/>
              <a:ea typeface="Arial"/>
              <a:cs typeface="Arial"/>
              <a:sym typeface="Arial"/>
            </a:endParaRPr>
          </a:p>
        </p:txBody>
      </p:sp>
      <p:sp>
        <p:nvSpPr>
          <p:cNvPr id="157" name="Google Shape;157;p19"/>
          <p:cNvSpPr/>
          <p:nvPr/>
        </p:nvSpPr>
        <p:spPr>
          <a:xfrm>
            <a:off x="546875" y="2630875"/>
            <a:ext cx="251400" cy="695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9"/>
          <p:cNvSpPr txBox="1"/>
          <p:nvPr/>
        </p:nvSpPr>
        <p:spPr>
          <a:xfrm rot="-5400000">
            <a:off x="-458525" y="2163500"/>
            <a:ext cx="22023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log-perplexity</a:t>
            </a:r>
            <a:endParaRPr b="0" i="0" sz="900" u="none" cap="none" strike="noStrike">
              <a:solidFill>
                <a:srgbClr val="000000"/>
              </a:solidFill>
              <a:latin typeface="Arial"/>
              <a:ea typeface="Arial"/>
              <a:cs typeface="Arial"/>
              <a:sym typeface="Arial"/>
            </a:endParaRPr>
          </a:p>
        </p:txBody>
      </p:sp>
      <p:sp>
        <p:nvSpPr>
          <p:cNvPr id="159" name="Google Shape;159;p19"/>
          <p:cNvSpPr txBox="1"/>
          <p:nvPr/>
        </p:nvSpPr>
        <p:spPr>
          <a:xfrm>
            <a:off x="620775" y="6074650"/>
            <a:ext cx="7667700" cy="2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 https://papers.nips.cc/paper/3700-reading-tea-leaves-how-humans-interpret-topic-models.pdf</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0"/>
          <p:cNvPicPr preferRelativeResize="0"/>
          <p:nvPr/>
        </p:nvPicPr>
        <p:blipFill rotWithShape="1">
          <a:blip r:embed="rId3">
            <a:alphaModFix/>
          </a:blip>
          <a:srcRect b="25741" l="75186" r="0" t="23004"/>
          <a:stretch/>
        </p:blipFill>
        <p:spPr>
          <a:xfrm>
            <a:off x="3905929" y="3056379"/>
            <a:ext cx="1146793" cy="1467682"/>
          </a:xfrm>
          <a:prstGeom prst="rect">
            <a:avLst/>
          </a:prstGeom>
          <a:noFill/>
          <a:ln>
            <a:noFill/>
          </a:ln>
        </p:spPr>
      </p:pic>
      <p:sp>
        <p:nvSpPr>
          <p:cNvPr id="166" name="Google Shape;166;p20"/>
          <p:cNvSpPr txBox="1"/>
          <p:nvPr>
            <p:ph type="title"/>
          </p:nvPr>
        </p:nvSpPr>
        <p:spPr>
          <a:xfrm>
            <a:off x="457200" y="609600"/>
            <a:ext cx="8229600" cy="807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600"/>
              <a:t>LDA on Amazon Review Dataset</a:t>
            </a:r>
            <a:endParaRPr b="1" sz="3600"/>
          </a:p>
        </p:txBody>
      </p:sp>
      <p:sp>
        <p:nvSpPr>
          <p:cNvPr id="167" name="Google Shape;167;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8" name="Google Shape;168;p20"/>
          <p:cNvPicPr preferRelativeResize="0"/>
          <p:nvPr/>
        </p:nvPicPr>
        <p:blipFill rotWithShape="1">
          <a:blip r:embed="rId3">
            <a:alphaModFix/>
          </a:blip>
          <a:srcRect b="7282" l="4264" r="21836" t="-7284"/>
          <a:stretch/>
        </p:blipFill>
        <p:spPr>
          <a:xfrm>
            <a:off x="61784" y="2293164"/>
            <a:ext cx="3914462" cy="2994112"/>
          </a:xfrm>
          <a:prstGeom prst="rect">
            <a:avLst/>
          </a:prstGeom>
          <a:noFill/>
          <a:ln>
            <a:noFill/>
          </a:ln>
        </p:spPr>
      </p:pic>
      <p:pic>
        <p:nvPicPr>
          <p:cNvPr id="169" name="Google Shape;169;p20"/>
          <p:cNvPicPr preferRelativeResize="0"/>
          <p:nvPr/>
        </p:nvPicPr>
        <p:blipFill rotWithShape="1">
          <a:blip r:embed="rId4">
            <a:alphaModFix/>
          </a:blip>
          <a:srcRect b="4790" l="3489" r="22443" t="0"/>
          <a:stretch/>
        </p:blipFill>
        <p:spPr>
          <a:xfrm>
            <a:off x="4982404" y="2402959"/>
            <a:ext cx="3761896" cy="2884317"/>
          </a:xfrm>
          <a:prstGeom prst="rect">
            <a:avLst/>
          </a:prstGeom>
          <a:noFill/>
          <a:ln>
            <a:noFill/>
          </a:ln>
        </p:spPr>
      </p:pic>
      <p:sp>
        <p:nvSpPr>
          <p:cNvPr id="170" name="Google Shape;170;p20"/>
          <p:cNvSpPr txBox="1"/>
          <p:nvPr/>
        </p:nvSpPr>
        <p:spPr>
          <a:xfrm>
            <a:off x="161694" y="1635591"/>
            <a:ext cx="4301025" cy="43948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T-SNE after LDA with 20 topics</a:t>
            </a:r>
            <a:endParaRPr b="0" i="0" sz="1800" u="none" cap="none" strike="noStrike">
              <a:solidFill>
                <a:schemeClr val="dk1"/>
              </a:solidFill>
              <a:latin typeface="Arial"/>
              <a:ea typeface="Arial"/>
              <a:cs typeface="Arial"/>
              <a:sym typeface="Arial"/>
            </a:endParaRPr>
          </a:p>
        </p:txBody>
      </p:sp>
      <p:sp>
        <p:nvSpPr>
          <p:cNvPr id="171" name="Google Shape;171;p20"/>
          <p:cNvSpPr txBox="1"/>
          <p:nvPr/>
        </p:nvSpPr>
        <p:spPr>
          <a:xfrm>
            <a:off x="4982404" y="1552182"/>
            <a:ext cx="3515777" cy="60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T-SNE after LDA with 100 topics</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7" name="Google Shape;177;p21"/>
          <p:cNvPicPr preferRelativeResize="0"/>
          <p:nvPr/>
        </p:nvPicPr>
        <p:blipFill rotWithShape="1">
          <a:blip r:embed="rId3">
            <a:alphaModFix/>
          </a:blip>
          <a:srcRect b="0" l="0" r="19574" t="0"/>
          <a:stretch/>
        </p:blipFill>
        <p:spPr>
          <a:xfrm>
            <a:off x="520429" y="1416874"/>
            <a:ext cx="8163535" cy="4937760"/>
          </a:xfrm>
          <a:prstGeom prst="rect">
            <a:avLst/>
          </a:prstGeom>
          <a:noFill/>
          <a:ln>
            <a:noFill/>
          </a:ln>
        </p:spPr>
      </p:pic>
      <p:sp>
        <p:nvSpPr>
          <p:cNvPr id="178" name="Google Shape;178;p21"/>
          <p:cNvSpPr txBox="1"/>
          <p:nvPr/>
        </p:nvSpPr>
        <p:spPr>
          <a:xfrm>
            <a:off x="1679209" y="717211"/>
            <a:ext cx="5509531" cy="43948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3200" u="none" cap="none" strike="noStrike">
                <a:solidFill>
                  <a:srgbClr val="000000"/>
                </a:solidFill>
                <a:latin typeface="Arial"/>
                <a:ea typeface="Arial"/>
                <a:cs typeface="Arial"/>
                <a:sym typeface="Arial"/>
              </a:rPr>
              <a:t>Top words of 20 topics</a:t>
            </a:r>
            <a:endParaRPr b="1" i="0" sz="3200" u="none" cap="none" strike="noStrike">
              <a:solidFill>
                <a:schemeClr val="dk1"/>
              </a:solidFill>
              <a:latin typeface="Arial"/>
              <a:ea typeface="Arial"/>
              <a:cs typeface="Arial"/>
              <a:sym typeface="Arial"/>
            </a:endParaRPr>
          </a:p>
        </p:txBody>
      </p:sp>
      <p:sp>
        <p:nvSpPr>
          <p:cNvPr id="179" name="Google Shape;179;p21"/>
          <p:cNvSpPr txBox="1"/>
          <p:nvPr/>
        </p:nvSpPr>
        <p:spPr>
          <a:xfrm>
            <a:off x="6553200" y="3885754"/>
            <a:ext cx="2256816"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Possible related to Music</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