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4"/>
  </p:notesMasterIdLst>
  <p:sldIdLst>
    <p:sldId id="366" r:id="rId2"/>
    <p:sldId id="362" r:id="rId3"/>
    <p:sldId id="368" r:id="rId4"/>
    <p:sldId id="380" r:id="rId5"/>
    <p:sldId id="371" r:id="rId6"/>
    <p:sldId id="381" r:id="rId7"/>
    <p:sldId id="369" r:id="rId8"/>
    <p:sldId id="358" r:id="rId9"/>
    <p:sldId id="365" r:id="rId10"/>
    <p:sldId id="383" r:id="rId11"/>
    <p:sldId id="382" r:id="rId12"/>
    <p:sldId id="373" r:id="rId13"/>
    <p:sldId id="356" r:id="rId14"/>
    <p:sldId id="359" r:id="rId15"/>
    <p:sldId id="374" r:id="rId16"/>
    <p:sldId id="386" r:id="rId17"/>
    <p:sldId id="387" r:id="rId18"/>
    <p:sldId id="377" r:id="rId19"/>
    <p:sldId id="378" r:id="rId20"/>
    <p:sldId id="384" r:id="rId21"/>
    <p:sldId id="361" r:id="rId22"/>
    <p:sldId id="385" r:id="rId23"/>
  </p:sldIdLst>
  <p:sldSz cx="9144000" cy="5143500" type="screen16x9"/>
  <p:notesSz cx="6858000" cy="9144000"/>
  <p:embeddedFontLst>
    <p:embeddedFont>
      <p:font typeface="Crimson Text" panose="020B0604020202020204" charset="0"/>
      <p:regular r:id="rId25"/>
      <p:bold r:id="rId26"/>
      <p:italic r:id="rId27"/>
      <p:boldItalic r:id="rId28"/>
    </p:embeddedFont>
    <p:embeddedFont>
      <p:font typeface="Josefin Sans" pitchFamily="2" charset="0"/>
      <p:regular r:id="rId29"/>
      <p:bold r:id="rId30"/>
    </p:embeddedFont>
    <p:embeddedFont>
      <p:font typeface="Lato" panose="020F0502020204030203" pitchFamily="34" charset="0"/>
      <p:regular r:id="rId31"/>
      <p:bold r:id="rId32"/>
      <p:italic r:id="rId33"/>
      <p:boldItalic r:id="rId34"/>
    </p:embeddedFont>
    <p:embeddedFont>
      <p:font typeface="Merriweather Light" panose="00000400000000000000" pitchFamily="2"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
      <p:font typeface="Vidalok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9FB1"/>
    <a:srgbClr val="7994A9"/>
    <a:srgbClr val="667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10C07F-F071-48EA-8FA6-3FE46DD0008C}">
  <a:tblStyle styleId="{ED10C07F-F071-48EA-8FA6-3FE46DD000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9" autoAdjust="0"/>
    <p:restoredTop sz="94660"/>
  </p:normalViewPr>
  <p:slideViewPr>
    <p:cSldViewPr snapToGrid="0">
      <p:cViewPr varScale="1">
        <p:scale>
          <a:sx n="103" d="100"/>
          <a:sy n="103" d="100"/>
        </p:scale>
        <p:origin x="907"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217754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5990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8" r:id="rId3"/>
    <p:sldLayoutId id="2147483662" r:id="rId4"/>
    <p:sldLayoutId id="2147483663" r:id="rId5"/>
    <p:sldLayoutId id="2147483689" r:id="rId6"/>
    <p:sldLayoutId id="2147483691" r:id="rId7"/>
    <p:sldLayoutId id="2147483696" r:id="rId8"/>
    <p:sldLayoutId id="2147483697" r:id="rId9"/>
    <p:sldLayoutId id="2147483698"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0.xml"/><Relationship Id="rId4" Type="http://schemas.openxmlformats.org/officeDocument/2006/relationships/image" Target="../media/image35.jpeg"/></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8" Type="http://schemas.openxmlformats.org/officeDocument/2006/relationships/slide" Target="slide8.xml"/><Relationship Id="rId39" Type="http://schemas.openxmlformats.org/officeDocument/2006/relationships/slide" Target="slide21.xml"/><Relationship Id="rId21" Type="http://schemas.openxmlformats.org/officeDocument/2006/relationships/slide" Target="slide9.xml"/><Relationship Id="rId34" Type="http://schemas.openxmlformats.org/officeDocument/2006/relationships/image" Target="../media/image14.png"/><Relationship Id="rId42" Type="http://schemas.openxmlformats.org/officeDocument/2006/relationships/slide" Target="slide12.xml"/><Relationship Id="rId47" Type="http://schemas.openxmlformats.org/officeDocument/2006/relationships/image" Target="../media/image19.png"/><Relationship Id="rId50" Type="http://schemas.openxmlformats.org/officeDocument/2006/relationships/image" Target="../media/image20.png"/><Relationship Id="rId55" Type="http://schemas.openxmlformats.org/officeDocument/2006/relationships/image" Target="../media/image21.png"/><Relationship Id="rId63" Type="http://schemas.openxmlformats.org/officeDocument/2006/relationships/slide" Target="slide10.xml"/><Relationship Id="rId68" Type="http://schemas.openxmlformats.org/officeDocument/2006/relationships/image" Target="../media/image26.png"/><Relationship Id="rId76" Type="http://schemas.openxmlformats.org/officeDocument/2006/relationships/image" Target="../media/image28.png"/><Relationship Id="rId71" Type="http://schemas.openxmlformats.org/officeDocument/2006/relationships/image" Target="../media/image27.png"/><Relationship Id="rId2" Type="http://schemas.openxmlformats.org/officeDocument/2006/relationships/image" Target="../media/image3.png"/><Relationship Id="rId16" Type="http://schemas.openxmlformats.org/officeDocument/2006/relationships/image" Target="../media/image8.png"/><Relationship Id="rId11" Type="http://schemas.openxmlformats.org/officeDocument/2006/relationships/image" Target="../media/image7.png"/><Relationship Id="rId37" Type="http://schemas.openxmlformats.org/officeDocument/2006/relationships/image" Target="../media/image15.png"/><Relationship Id="rId40" Type="http://schemas.openxmlformats.org/officeDocument/2006/relationships/image" Target="../media/image16.png"/><Relationship Id="rId45" Type="http://schemas.openxmlformats.org/officeDocument/2006/relationships/slide" Target="slide13.xml"/><Relationship Id="rId53" Type="http://schemas.openxmlformats.org/officeDocument/2006/relationships/image" Target="../media/image21.png"/><Relationship Id="rId58" Type="http://schemas.openxmlformats.org/officeDocument/2006/relationships/image" Target="../media/image22.png"/><Relationship Id="rId66" Type="http://schemas.openxmlformats.org/officeDocument/2006/relationships/slide" Target="slide20.xml"/><Relationship Id="rId74" Type="http://schemas.openxmlformats.org/officeDocument/2006/relationships/image" Target="../media/image28.png"/><Relationship Id="rId5" Type="http://schemas.openxmlformats.org/officeDocument/2006/relationships/image" Target="../media/image5.png"/><Relationship Id="rId61" Type="http://schemas.openxmlformats.org/officeDocument/2006/relationships/image" Target="../media/image230.png"/><Relationship Id="rId19" Type="http://schemas.openxmlformats.org/officeDocument/2006/relationships/image" Target="../media/image90.png"/><Relationship Id="rId22" Type="http://schemas.openxmlformats.org/officeDocument/2006/relationships/image" Target="../media/image100.png"/><Relationship Id="rId35" Type="http://schemas.openxmlformats.org/officeDocument/2006/relationships/image" Target="../media/image12.png"/><Relationship Id="rId43" Type="http://schemas.openxmlformats.org/officeDocument/2006/relationships/image" Target="../media/image170.png"/><Relationship Id="rId48" Type="http://schemas.openxmlformats.org/officeDocument/2006/relationships/slide" Target="slide14.xml"/><Relationship Id="rId56" Type="http://schemas.openxmlformats.org/officeDocument/2006/relationships/image" Target="../media/image22.png"/><Relationship Id="rId64" Type="http://schemas.openxmlformats.org/officeDocument/2006/relationships/image" Target="../media/image24.png"/><Relationship Id="rId69" Type="http://schemas.openxmlformats.org/officeDocument/2006/relationships/slide" Target="slide22.xml"/><Relationship Id="rId51" Type="http://schemas.openxmlformats.org/officeDocument/2006/relationships/slide" Target="slide15.xml"/><Relationship Id="rId72" Type="http://schemas.openxmlformats.org/officeDocument/2006/relationships/slide" Target="slide16.xml"/><Relationship Id="rId3" Type="http://schemas.openxmlformats.org/officeDocument/2006/relationships/slide" Target="slide3.xml"/><Relationship Id="rId17" Type="http://schemas.openxmlformats.org/officeDocument/2006/relationships/image" Target="../media/image9.png"/><Relationship Id="rId33" Type="http://schemas.openxmlformats.org/officeDocument/2006/relationships/slide" Target="slide18.xml"/><Relationship Id="rId38" Type="http://schemas.openxmlformats.org/officeDocument/2006/relationships/image" Target="../media/image13.png"/><Relationship Id="rId46" Type="http://schemas.openxmlformats.org/officeDocument/2006/relationships/image" Target="../media/image180.png"/><Relationship Id="rId59" Type="http://schemas.openxmlformats.org/officeDocument/2006/relationships/image" Target="../media/image23.png"/><Relationship Id="rId67" Type="http://schemas.openxmlformats.org/officeDocument/2006/relationships/image" Target="../media/image25.png"/><Relationship Id="rId20" Type="http://schemas.openxmlformats.org/officeDocument/2006/relationships/image" Target="../media/image10.png"/><Relationship Id="rId41" Type="http://schemas.openxmlformats.org/officeDocument/2006/relationships/image" Target="../media/image17.png"/><Relationship Id="rId54" Type="http://schemas.openxmlformats.org/officeDocument/2006/relationships/slide" Target="slide4.xml"/><Relationship Id="rId62" Type="http://schemas.openxmlformats.org/officeDocument/2006/relationships/image" Target="../media/image24.png"/><Relationship Id="rId70" Type="http://schemas.openxmlformats.org/officeDocument/2006/relationships/image" Target="../media/image26.png"/><Relationship Id="rId75" Type="http://schemas.openxmlformats.org/officeDocument/2006/relationships/slide" Target="slide17.xml"/><Relationship Id="rId1" Type="http://schemas.openxmlformats.org/officeDocument/2006/relationships/slideLayout" Target="../slideLayouts/slideLayout2.xml"/><Relationship Id="rId15" Type="http://schemas.openxmlformats.org/officeDocument/2006/relationships/slide" Target="slide7.xml"/><Relationship Id="rId23" Type="http://schemas.openxmlformats.org/officeDocument/2006/relationships/image" Target="../media/image11.png"/><Relationship Id="rId36" Type="http://schemas.openxmlformats.org/officeDocument/2006/relationships/slide" Target="slide19.xml"/><Relationship Id="rId49" Type="http://schemas.openxmlformats.org/officeDocument/2006/relationships/image" Target="../media/image190.png"/><Relationship Id="rId57" Type="http://schemas.openxmlformats.org/officeDocument/2006/relationships/slide" Target="slide6.xml"/><Relationship Id="rId10" Type="http://schemas.openxmlformats.org/officeDocument/2006/relationships/image" Target="../media/image6.png"/><Relationship Id="rId44" Type="http://schemas.openxmlformats.org/officeDocument/2006/relationships/image" Target="../media/image18.png"/><Relationship Id="rId52" Type="http://schemas.openxmlformats.org/officeDocument/2006/relationships/image" Target="../media/image200.png"/><Relationship Id="rId60" Type="http://schemas.openxmlformats.org/officeDocument/2006/relationships/slide" Target="slide11.xml"/><Relationship Id="rId65" Type="http://schemas.openxmlformats.org/officeDocument/2006/relationships/image" Target="../media/image25.png"/><Relationship Id="rId73" Type="http://schemas.openxmlformats.org/officeDocument/2006/relationships/image" Target="../media/image270.png"/><Relationship Id="rId4" Type="http://schemas.openxmlformats.org/officeDocument/2006/relationships/image" Target="../media/image4.png"/><Relationship Id="rId9"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641AF79-42FE-3DB8-3788-041ED7712D99}"/>
              </a:ext>
            </a:extLst>
          </p:cNvPr>
          <p:cNvSpPr>
            <a:spLocks noGrp="1"/>
          </p:cNvSpPr>
          <p:nvPr>
            <p:ph type="title"/>
          </p:nvPr>
        </p:nvSpPr>
        <p:spPr>
          <a:xfrm>
            <a:off x="760650" y="1800119"/>
            <a:ext cx="7622701" cy="1543263"/>
          </a:xfrm>
        </p:spPr>
        <p:txBody>
          <a:bodyPr/>
          <a:lstStyle/>
          <a:p>
            <a:pPr algn="ctr"/>
            <a:r>
              <a:rPr lang="en-US" sz="2800" b="1" spc="200" dirty="0"/>
              <a:t>APPLICATION FOR EDUCATING STUDNTS ON INTELLECTUAL PROPERTY RIGHTS </a:t>
            </a:r>
            <a:endParaRPr lang="en-IN" sz="2800" spc="200" dirty="0"/>
          </a:p>
        </p:txBody>
      </p:sp>
      <p:sp>
        <p:nvSpPr>
          <p:cNvPr id="17" name="Text Placeholder 2">
            <a:extLst>
              <a:ext uri="{FF2B5EF4-FFF2-40B4-BE49-F238E27FC236}">
                <a16:creationId xmlns:a16="http://schemas.microsoft.com/office/drawing/2014/main" id="{BD860ECE-3BEC-05DC-6C4F-F9D05C4CA599}"/>
              </a:ext>
            </a:extLst>
          </p:cNvPr>
          <p:cNvSpPr txBox="1">
            <a:spLocks/>
          </p:cNvSpPr>
          <p:nvPr/>
        </p:nvSpPr>
        <p:spPr>
          <a:xfrm>
            <a:off x="6746356" y="3434757"/>
            <a:ext cx="2195321" cy="1174897"/>
          </a:xfrm>
          <a:prstGeom prst="rect">
            <a:avLst/>
          </a:prstGeom>
        </p:spPr>
        <p:txBody>
          <a:bodyPr anchor="b"/>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nSpc>
                <a:spcPct val="150000"/>
              </a:lnSpc>
              <a:spcAft>
                <a:spcPts val="70"/>
              </a:spcAft>
            </a:pPr>
            <a:endParaRPr lang="en-IN" sz="1350" b="1" dirty="0">
              <a:latin typeface="Montserrat" panose="00000500000000000000" pitchFamily="2" charset="0"/>
            </a:endParaRPr>
          </a:p>
          <a:p>
            <a:pPr marL="114300">
              <a:lnSpc>
                <a:spcPct val="150000"/>
              </a:lnSpc>
              <a:spcAft>
                <a:spcPts val="70"/>
              </a:spcAft>
            </a:pPr>
            <a:r>
              <a:rPr lang="en-IN" sz="1350" b="1" dirty="0">
                <a:latin typeface="Montserrat" panose="00000500000000000000" pitchFamily="2" charset="0"/>
              </a:rPr>
              <a:t>By -</a:t>
            </a:r>
          </a:p>
          <a:p>
            <a:pPr marL="114300">
              <a:lnSpc>
                <a:spcPct val="150000"/>
              </a:lnSpc>
              <a:spcAft>
                <a:spcPts val="70"/>
              </a:spcAft>
            </a:pPr>
            <a:r>
              <a:rPr lang="en-IN" sz="1350" b="1" dirty="0">
                <a:latin typeface="Montserrat" panose="00000500000000000000" pitchFamily="2" charset="0"/>
              </a:rPr>
              <a:t>Ayush Pallod 	</a:t>
            </a:r>
          </a:p>
          <a:p>
            <a:pPr marL="114300">
              <a:lnSpc>
                <a:spcPct val="150000"/>
              </a:lnSpc>
              <a:spcAft>
                <a:spcPts val="70"/>
              </a:spcAft>
            </a:pPr>
            <a:endParaRPr lang="en-IN" sz="1350" b="1" dirty="0">
              <a:latin typeface="Montserrat" panose="00000500000000000000" pitchFamily="2" charset="0"/>
            </a:endParaRPr>
          </a:p>
        </p:txBody>
      </p:sp>
      <p:sp>
        <p:nvSpPr>
          <p:cNvPr id="18" name="Text Placeholder 2">
            <a:extLst>
              <a:ext uri="{FF2B5EF4-FFF2-40B4-BE49-F238E27FC236}">
                <a16:creationId xmlns:a16="http://schemas.microsoft.com/office/drawing/2014/main" id="{7C5B123A-5E9F-616B-7AD8-C1EC4A5897D3}"/>
              </a:ext>
            </a:extLst>
          </p:cNvPr>
          <p:cNvSpPr txBox="1">
            <a:spLocks/>
          </p:cNvSpPr>
          <p:nvPr/>
        </p:nvSpPr>
        <p:spPr>
          <a:xfrm>
            <a:off x="2504920" y="3752849"/>
            <a:ext cx="3786962" cy="8568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gn="ctr">
              <a:lnSpc>
                <a:spcPct val="150000"/>
              </a:lnSpc>
              <a:spcAft>
                <a:spcPts val="70"/>
              </a:spcAft>
              <a:buFont typeface="Lato"/>
              <a:buNone/>
            </a:pPr>
            <a:endParaRPr lang="en-IN" sz="1350" b="1" dirty="0"/>
          </a:p>
        </p:txBody>
      </p:sp>
      <p:sp>
        <p:nvSpPr>
          <p:cNvPr id="19" name="Text Placeholder 2">
            <a:extLst>
              <a:ext uri="{FF2B5EF4-FFF2-40B4-BE49-F238E27FC236}">
                <a16:creationId xmlns:a16="http://schemas.microsoft.com/office/drawing/2014/main" id="{9AF6B3FA-006E-6F2E-283F-258DD07C174D}"/>
              </a:ext>
            </a:extLst>
          </p:cNvPr>
          <p:cNvSpPr txBox="1">
            <a:spLocks/>
          </p:cNvSpPr>
          <p:nvPr/>
        </p:nvSpPr>
        <p:spPr>
          <a:xfrm>
            <a:off x="381001" y="3752849"/>
            <a:ext cx="3786962" cy="8568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spcAft>
                <a:spcPts val="70"/>
              </a:spcAft>
              <a:buFont typeface="Lato"/>
              <a:buNone/>
            </a:pPr>
            <a:r>
              <a:rPr lang="en-IN" sz="1350" b="1" dirty="0"/>
              <a:t>Under Guidance of -</a:t>
            </a:r>
          </a:p>
          <a:p>
            <a:pPr marL="114300" indent="0">
              <a:lnSpc>
                <a:spcPct val="150000"/>
              </a:lnSpc>
              <a:spcAft>
                <a:spcPts val="70"/>
              </a:spcAft>
              <a:buFont typeface="Lato"/>
              <a:buNone/>
            </a:pPr>
            <a:r>
              <a:rPr lang="en-IN" sz="1350" b="1" dirty="0"/>
              <a:t>Mrs. K. Bhagyalaxmi</a:t>
            </a:r>
          </a:p>
          <a:p>
            <a:pPr marL="114300" indent="0">
              <a:lnSpc>
                <a:spcPct val="150000"/>
              </a:lnSpc>
              <a:spcAft>
                <a:spcPts val="70"/>
              </a:spcAft>
              <a:buFont typeface="Lato"/>
              <a:buNone/>
            </a:pPr>
            <a:r>
              <a:rPr lang="en-IN" sz="1350" b="1" dirty="0"/>
              <a:t>Asst. Professor</a:t>
            </a:r>
          </a:p>
        </p:txBody>
      </p:sp>
      <p:sp>
        <p:nvSpPr>
          <p:cNvPr id="20" name="TextBox 19">
            <a:extLst>
              <a:ext uri="{FF2B5EF4-FFF2-40B4-BE49-F238E27FC236}">
                <a16:creationId xmlns:a16="http://schemas.microsoft.com/office/drawing/2014/main" id="{9106395D-925F-AE97-3602-4D0611877261}"/>
              </a:ext>
            </a:extLst>
          </p:cNvPr>
          <p:cNvSpPr txBox="1"/>
          <p:nvPr/>
        </p:nvSpPr>
        <p:spPr>
          <a:xfrm>
            <a:off x="842631" y="269730"/>
            <a:ext cx="7458739" cy="646331"/>
          </a:xfrm>
          <a:prstGeom prst="rect">
            <a:avLst/>
          </a:prstGeom>
          <a:noFill/>
        </p:spPr>
        <p:txBody>
          <a:bodyPr wrap="square">
            <a:spAutoFit/>
          </a:bodyPr>
          <a:lstStyle/>
          <a:p>
            <a:pPr algn="ctr"/>
            <a:r>
              <a:rPr lang="en-US" sz="3600" b="1" dirty="0">
                <a:latin typeface="Vidaloka" panose="020B0604020202020204" charset="0"/>
              </a:rPr>
              <a:t>Matrusri Engineering College</a:t>
            </a:r>
          </a:p>
        </p:txBody>
      </p:sp>
      <p:sp>
        <p:nvSpPr>
          <p:cNvPr id="21" name="TextBox 20">
            <a:extLst>
              <a:ext uri="{FF2B5EF4-FFF2-40B4-BE49-F238E27FC236}">
                <a16:creationId xmlns:a16="http://schemas.microsoft.com/office/drawing/2014/main" id="{EB9C751C-9217-A82E-C84D-5105CE5D1DEF}"/>
              </a:ext>
            </a:extLst>
          </p:cNvPr>
          <p:cNvSpPr txBox="1"/>
          <p:nvPr/>
        </p:nvSpPr>
        <p:spPr>
          <a:xfrm>
            <a:off x="2397640" y="805675"/>
            <a:ext cx="4348716" cy="769441"/>
          </a:xfrm>
          <a:prstGeom prst="rect">
            <a:avLst/>
          </a:prstGeom>
          <a:noFill/>
        </p:spPr>
        <p:txBody>
          <a:bodyPr wrap="square" rtlCol="0">
            <a:spAutoFit/>
          </a:bodyPr>
          <a:lstStyle/>
          <a:p>
            <a:pPr algn="ctr"/>
            <a:r>
              <a:rPr lang="en-US" sz="1100" dirty="0">
                <a:latin typeface="Vidaloka" panose="020B0604020202020204" charset="0"/>
              </a:rPr>
              <a:t>(An Autonomous Institution)</a:t>
            </a:r>
          </a:p>
          <a:p>
            <a:pPr algn="ctr"/>
            <a:r>
              <a:rPr lang="en-US" sz="1100" dirty="0">
                <a:latin typeface="Vidaloka" panose="020B0604020202020204" charset="0"/>
              </a:rPr>
              <a:t>(Sponsored by: MATRUSRI EDUCATION SOCIETY, </a:t>
            </a:r>
            <a:r>
              <a:rPr lang="en-US" sz="1100" dirty="0" err="1">
                <a:latin typeface="Vidaloka" panose="020B0604020202020204" charset="0"/>
              </a:rPr>
              <a:t>Estd</a:t>
            </a:r>
            <a:r>
              <a:rPr lang="en-US" sz="1100" dirty="0">
                <a:latin typeface="Vidaloka" panose="020B0604020202020204" charset="0"/>
              </a:rPr>
              <a:t>: 1980)</a:t>
            </a:r>
          </a:p>
          <a:p>
            <a:pPr algn="ctr"/>
            <a:r>
              <a:rPr lang="en-US" sz="1100" dirty="0">
                <a:latin typeface="Vidaloka" panose="020B0604020202020204" charset="0"/>
              </a:rPr>
              <a:t>(Approved by AICTE, Affiliated to Osmania University)</a:t>
            </a:r>
          </a:p>
          <a:p>
            <a:pPr algn="ctr"/>
            <a:r>
              <a:rPr lang="en-US" sz="1100" dirty="0">
                <a:latin typeface="Vidaloka" panose="020B0604020202020204" charset="0"/>
              </a:rPr>
              <a:t># 16-1-486, Saidabad, Hyderabad-500059, Ph: 040-24072764</a:t>
            </a:r>
          </a:p>
        </p:txBody>
      </p:sp>
      <p:grpSp>
        <p:nvGrpSpPr>
          <p:cNvPr id="30" name="Group 29">
            <a:extLst>
              <a:ext uri="{FF2B5EF4-FFF2-40B4-BE49-F238E27FC236}">
                <a16:creationId xmlns:a16="http://schemas.microsoft.com/office/drawing/2014/main" id="{F6B12BBF-29D1-318C-8F8E-4B2E790FB91C}"/>
              </a:ext>
            </a:extLst>
          </p:cNvPr>
          <p:cNvGrpSpPr/>
          <p:nvPr/>
        </p:nvGrpSpPr>
        <p:grpSpPr>
          <a:xfrm>
            <a:off x="213203" y="433987"/>
            <a:ext cx="1282364" cy="653898"/>
            <a:chOff x="213203" y="433987"/>
            <a:chExt cx="1282364" cy="653898"/>
          </a:xfrm>
        </p:grpSpPr>
        <p:pic>
          <p:nvPicPr>
            <p:cNvPr id="23" name="Picture 22">
              <a:extLst>
                <a:ext uri="{FF2B5EF4-FFF2-40B4-BE49-F238E27FC236}">
                  <a16:creationId xmlns:a16="http://schemas.microsoft.com/office/drawing/2014/main" id="{AE09BAE3-D042-E4CF-110A-0982DB8D3E51}"/>
                </a:ext>
              </a:extLst>
            </p:cNvPr>
            <p:cNvPicPr>
              <a:picLocks noChangeAspect="1"/>
            </p:cNvPicPr>
            <p:nvPr/>
          </p:nvPicPr>
          <p:blipFill rotWithShape="1">
            <a:blip r:embed="rId2"/>
            <a:srcRect b="49409"/>
            <a:stretch/>
          </p:blipFill>
          <p:spPr>
            <a:xfrm>
              <a:off x="842628" y="433987"/>
              <a:ext cx="652939" cy="653898"/>
            </a:xfrm>
            <a:prstGeom prst="rect">
              <a:avLst/>
            </a:prstGeom>
          </p:spPr>
        </p:pic>
        <p:pic>
          <p:nvPicPr>
            <p:cNvPr id="26" name="Picture 25">
              <a:extLst>
                <a:ext uri="{FF2B5EF4-FFF2-40B4-BE49-F238E27FC236}">
                  <a16:creationId xmlns:a16="http://schemas.microsoft.com/office/drawing/2014/main" id="{D84775A8-15D2-958C-0D27-3C39913294C8}"/>
                </a:ext>
              </a:extLst>
            </p:cNvPr>
            <p:cNvPicPr>
              <a:picLocks noChangeAspect="1"/>
            </p:cNvPicPr>
            <p:nvPr/>
          </p:nvPicPr>
          <p:blipFill rotWithShape="1">
            <a:blip r:embed="rId2"/>
            <a:srcRect t="50591"/>
            <a:stretch/>
          </p:blipFill>
          <p:spPr>
            <a:xfrm>
              <a:off x="213203" y="433987"/>
              <a:ext cx="652939" cy="653898"/>
            </a:xfrm>
            <a:prstGeom prst="rect">
              <a:avLst/>
            </a:prstGeom>
          </p:spPr>
        </p:pic>
      </p:grpSp>
      <p:grpSp>
        <p:nvGrpSpPr>
          <p:cNvPr id="29" name="Group 28">
            <a:extLst>
              <a:ext uri="{FF2B5EF4-FFF2-40B4-BE49-F238E27FC236}">
                <a16:creationId xmlns:a16="http://schemas.microsoft.com/office/drawing/2014/main" id="{AD5585E7-F7D0-FD2A-6DB8-66A60DA45C8D}"/>
              </a:ext>
            </a:extLst>
          </p:cNvPr>
          <p:cNvGrpSpPr/>
          <p:nvPr/>
        </p:nvGrpSpPr>
        <p:grpSpPr>
          <a:xfrm>
            <a:off x="7578744" y="405279"/>
            <a:ext cx="1422290" cy="630618"/>
            <a:chOff x="7568584" y="374799"/>
            <a:chExt cx="1422290" cy="630618"/>
          </a:xfrm>
        </p:grpSpPr>
        <p:pic>
          <p:nvPicPr>
            <p:cNvPr id="25" name="Picture 24">
              <a:extLst>
                <a:ext uri="{FF2B5EF4-FFF2-40B4-BE49-F238E27FC236}">
                  <a16:creationId xmlns:a16="http://schemas.microsoft.com/office/drawing/2014/main" id="{41B2CC87-CB4C-C11F-40FC-B0B5D9049189}"/>
                </a:ext>
              </a:extLst>
            </p:cNvPr>
            <p:cNvPicPr>
              <a:picLocks noChangeAspect="1"/>
            </p:cNvPicPr>
            <p:nvPr/>
          </p:nvPicPr>
          <p:blipFill rotWithShape="1">
            <a:blip r:embed="rId3"/>
            <a:srcRect b="52334"/>
            <a:stretch/>
          </p:blipFill>
          <p:spPr>
            <a:xfrm>
              <a:off x="7568584" y="374799"/>
              <a:ext cx="709270" cy="630618"/>
            </a:xfrm>
            <a:prstGeom prst="rect">
              <a:avLst/>
            </a:prstGeom>
          </p:spPr>
        </p:pic>
        <p:pic>
          <p:nvPicPr>
            <p:cNvPr id="28" name="Picture 27">
              <a:extLst>
                <a:ext uri="{FF2B5EF4-FFF2-40B4-BE49-F238E27FC236}">
                  <a16:creationId xmlns:a16="http://schemas.microsoft.com/office/drawing/2014/main" id="{CDC59792-0D30-7815-E354-BCAF9ECFC40A}"/>
                </a:ext>
              </a:extLst>
            </p:cNvPr>
            <p:cNvPicPr>
              <a:picLocks noChangeAspect="1"/>
            </p:cNvPicPr>
            <p:nvPr/>
          </p:nvPicPr>
          <p:blipFill rotWithShape="1">
            <a:blip r:embed="rId3"/>
            <a:srcRect l="-529" t="51146"/>
            <a:stretch/>
          </p:blipFill>
          <p:spPr>
            <a:xfrm>
              <a:off x="8277854" y="374799"/>
              <a:ext cx="713020" cy="630618"/>
            </a:xfrm>
            <a:prstGeom prst="rect">
              <a:avLst/>
            </a:prstGeom>
          </p:spPr>
        </p:pic>
      </p:grpSp>
    </p:spTree>
    <p:extLst>
      <p:ext uri="{BB962C8B-B14F-4D97-AF65-F5344CB8AC3E}">
        <p14:creationId xmlns:p14="http://schemas.microsoft.com/office/powerpoint/2010/main" val="12246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88;p60">
            <a:extLst>
              <a:ext uri="{FF2B5EF4-FFF2-40B4-BE49-F238E27FC236}">
                <a16:creationId xmlns:a16="http://schemas.microsoft.com/office/drawing/2014/main" id="{FA3F0563-5CDD-C20E-C98E-DDD604D1E0BD}"/>
              </a:ext>
            </a:extLst>
          </p:cNvPr>
          <p:cNvSpPr txBox="1">
            <a:spLocks noGrp="1"/>
          </p:cNvSpPr>
          <p:nvPr>
            <p:ph type="title"/>
          </p:nvPr>
        </p:nvSpPr>
        <p:spPr>
          <a:xfrm>
            <a:off x="813391" y="445025"/>
            <a:ext cx="76173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Definition </a:t>
            </a:r>
            <a:endParaRPr dirty="0"/>
          </a:p>
        </p:txBody>
      </p:sp>
      <p:sp>
        <p:nvSpPr>
          <p:cNvPr id="5" name="Google Shape;489;p60">
            <a:extLst>
              <a:ext uri="{FF2B5EF4-FFF2-40B4-BE49-F238E27FC236}">
                <a16:creationId xmlns:a16="http://schemas.microsoft.com/office/drawing/2014/main" id="{52C034C8-1BBF-6D2E-051E-159523BD33E9}"/>
              </a:ext>
            </a:extLst>
          </p:cNvPr>
          <p:cNvSpPr txBox="1">
            <a:spLocks/>
          </p:cNvSpPr>
          <p:nvPr/>
        </p:nvSpPr>
        <p:spPr>
          <a:xfrm>
            <a:off x="813391" y="1362080"/>
            <a:ext cx="7538483" cy="3040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just">
              <a:buFont typeface="Montserrat"/>
              <a:buNone/>
            </a:pPr>
            <a:r>
              <a:rPr lang="en-US" sz="1400"/>
              <a:t>School students learn best when </a:t>
            </a:r>
            <a:r>
              <a:rPr lang="en-US" sz="1400" b="1"/>
              <a:t>technical areas of law</a:t>
            </a:r>
            <a:r>
              <a:rPr lang="en-US" sz="1400"/>
              <a:t> are </a:t>
            </a:r>
            <a:r>
              <a:rPr lang="en-US" sz="1400" b="1"/>
              <a:t>gamified </a:t>
            </a:r>
            <a:r>
              <a:rPr lang="en-US" sz="1400"/>
              <a:t>and interactive in nature.</a:t>
            </a:r>
          </a:p>
          <a:p>
            <a:pPr marL="0" indent="0" algn="just">
              <a:buFont typeface="Montserrat"/>
              <a:buNone/>
            </a:pPr>
            <a:r>
              <a:rPr lang="en-US" sz="1400"/>
              <a:t>The interactive gaming software/mobile application should aim at teaching the </a:t>
            </a:r>
            <a:r>
              <a:rPr lang="en-US" sz="1400" b="1"/>
              <a:t>basics of Intellectual Property Rights </a:t>
            </a:r>
            <a:r>
              <a:rPr lang="en-US" sz="1400"/>
              <a:t>(IPR) to students, including: Patents, Trademarks, Copyrights and Designs that can be used both inside and outside of the classroom. </a:t>
            </a:r>
          </a:p>
          <a:p>
            <a:pPr marL="0" indent="0" algn="just">
              <a:buFont typeface="Montserrat"/>
              <a:buNone/>
            </a:pPr>
            <a:r>
              <a:rPr lang="en-US" sz="1400"/>
              <a:t>The game can have </a:t>
            </a:r>
            <a:r>
              <a:rPr lang="en-US" sz="1400" b="1"/>
              <a:t>different activities</a:t>
            </a:r>
            <a:r>
              <a:rPr lang="en-US" sz="1400"/>
              <a:t> on the IPs mentioned above, arranged at different levels of progression: basic, intermediate and advanced. </a:t>
            </a:r>
          </a:p>
          <a:p>
            <a:pPr marL="0" indent="0" algn="just">
              <a:buFont typeface="Montserrat"/>
              <a:buNone/>
            </a:pPr>
            <a:r>
              <a:rPr lang="en-US" sz="1400"/>
              <a:t>On completion of the game, the students should be able have a basic understanding of these IPs as a learning outcome .</a:t>
            </a:r>
            <a:endParaRPr lang="en-IN" sz="1400" dirty="0"/>
          </a:p>
        </p:txBody>
      </p:sp>
    </p:spTree>
    <p:extLst>
      <p:ext uri="{BB962C8B-B14F-4D97-AF65-F5344CB8AC3E}">
        <p14:creationId xmlns:p14="http://schemas.microsoft.com/office/powerpoint/2010/main" val="425596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BB26-83C0-7F92-9729-C32BBB97DC61}"/>
              </a:ext>
            </a:extLst>
          </p:cNvPr>
          <p:cNvSpPr txBox="1">
            <a:spLocks/>
          </p:cNvSpPr>
          <p:nvPr/>
        </p:nvSpPr>
        <p:spPr>
          <a:xfrm>
            <a:off x="713225" y="445025"/>
            <a:ext cx="77175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dirty="0">
                <a:latin typeface="Vidaloka" panose="020B0604020202020204" charset="0"/>
              </a:rPr>
              <a:t>Use Case Diagram</a:t>
            </a:r>
          </a:p>
        </p:txBody>
      </p:sp>
      <p:pic>
        <p:nvPicPr>
          <p:cNvPr id="4" name="Picture 3">
            <a:extLst>
              <a:ext uri="{FF2B5EF4-FFF2-40B4-BE49-F238E27FC236}">
                <a16:creationId xmlns:a16="http://schemas.microsoft.com/office/drawing/2014/main" id="{E359466F-9CC9-F04C-C961-139F48AE6B83}"/>
              </a:ext>
            </a:extLst>
          </p:cNvPr>
          <p:cNvPicPr>
            <a:picLocks noChangeAspect="1"/>
          </p:cNvPicPr>
          <p:nvPr/>
        </p:nvPicPr>
        <p:blipFill>
          <a:blip r:embed="rId2"/>
          <a:stretch>
            <a:fillRect/>
          </a:stretch>
        </p:blipFill>
        <p:spPr>
          <a:xfrm>
            <a:off x="3480037" y="696952"/>
            <a:ext cx="2661683" cy="4212226"/>
          </a:xfrm>
          <a:prstGeom prst="rect">
            <a:avLst/>
          </a:prstGeom>
        </p:spPr>
      </p:pic>
    </p:spTree>
    <p:extLst>
      <p:ext uri="{BB962C8B-B14F-4D97-AF65-F5344CB8AC3E}">
        <p14:creationId xmlns:p14="http://schemas.microsoft.com/office/powerpoint/2010/main" val="283319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Diagram</a:t>
            </a:r>
          </a:p>
        </p:txBody>
      </p:sp>
      <p:pic>
        <p:nvPicPr>
          <p:cNvPr id="4" name="Picture 3">
            <a:extLst>
              <a:ext uri="{FF2B5EF4-FFF2-40B4-BE49-F238E27FC236}">
                <a16:creationId xmlns:a16="http://schemas.microsoft.com/office/drawing/2014/main" id="{E88E595B-87B4-4706-EF7F-43FC1C1EC0E0}"/>
              </a:ext>
            </a:extLst>
          </p:cNvPr>
          <p:cNvPicPr>
            <a:picLocks noChangeAspect="1"/>
          </p:cNvPicPr>
          <p:nvPr/>
        </p:nvPicPr>
        <p:blipFill>
          <a:blip r:embed="rId2"/>
          <a:stretch>
            <a:fillRect/>
          </a:stretch>
        </p:blipFill>
        <p:spPr>
          <a:xfrm>
            <a:off x="4019615" y="670415"/>
            <a:ext cx="2249106" cy="4273675"/>
          </a:xfrm>
          <a:prstGeom prst="rect">
            <a:avLst/>
          </a:prstGeom>
        </p:spPr>
      </p:pic>
    </p:spTree>
    <p:extLst>
      <p:ext uri="{BB962C8B-B14F-4D97-AF65-F5344CB8AC3E}">
        <p14:creationId xmlns:p14="http://schemas.microsoft.com/office/powerpoint/2010/main" val="379773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27D4-8A81-5695-DE92-0E93E5DB5188}"/>
              </a:ext>
            </a:extLst>
          </p:cNvPr>
          <p:cNvSpPr>
            <a:spLocks noGrp="1"/>
          </p:cNvSpPr>
          <p:nvPr>
            <p:ph type="title"/>
          </p:nvPr>
        </p:nvSpPr>
        <p:spPr>
          <a:xfrm>
            <a:off x="825502" y="613849"/>
            <a:ext cx="6884580" cy="669853"/>
          </a:xfrm>
        </p:spPr>
        <p:txBody>
          <a:bodyPr/>
          <a:lstStyle/>
          <a:p>
            <a:r>
              <a:rPr lang="en-US" dirty="0"/>
              <a:t>Methodology</a:t>
            </a:r>
            <a:endParaRPr lang="en-IN" dirty="0"/>
          </a:p>
        </p:txBody>
      </p:sp>
      <p:sp>
        <p:nvSpPr>
          <p:cNvPr id="3" name="Subtitle 2">
            <a:extLst>
              <a:ext uri="{FF2B5EF4-FFF2-40B4-BE49-F238E27FC236}">
                <a16:creationId xmlns:a16="http://schemas.microsoft.com/office/drawing/2014/main" id="{3096D388-63ED-4CFB-928C-6FC7C2409764}"/>
              </a:ext>
            </a:extLst>
          </p:cNvPr>
          <p:cNvSpPr>
            <a:spLocks noGrp="1"/>
          </p:cNvSpPr>
          <p:nvPr>
            <p:ph type="subTitle" idx="1"/>
          </p:nvPr>
        </p:nvSpPr>
        <p:spPr>
          <a:xfrm>
            <a:off x="741151" y="1655275"/>
            <a:ext cx="6535556" cy="2949261"/>
          </a:xfrm>
        </p:spPr>
        <p:txBody>
          <a:bodyPr/>
          <a:lstStyle/>
          <a:p>
            <a:pPr algn="just">
              <a:buFont typeface="Wingdings" panose="05000000000000000000" pitchFamily="2" charset="2"/>
              <a:buChar char="§"/>
            </a:pPr>
            <a:r>
              <a:rPr lang="en-US" sz="1400" b="1" dirty="0"/>
              <a:t>Define Learning Objectives</a:t>
            </a:r>
            <a:r>
              <a:rPr lang="en-US" sz="1400" dirty="0"/>
              <a:t>: get clear what is IPR and know the basics of IPR and their importance.</a:t>
            </a:r>
          </a:p>
          <a:p>
            <a:pPr algn="just">
              <a:buFont typeface="Wingdings" panose="05000000000000000000" pitchFamily="2" charset="2"/>
              <a:buChar char="§"/>
            </a:pPr>
            <a:r>
              <a:rPr lang="en-US" sz="1400" b="1" dirty="0"/>
              <a:t>Design the Story-Based Framework</a:t>
            </a:r>
            <a:r>
              <a:rPr lang="en-US" sz="1400" dirty="0"/>
              <a:t>: the story is the main framework, they are made sure that they are interesting and fun to work with.</a:t>
            </a:r>
          </a:p>
          <a:p>
            <a:pPr algn="just">
              <a:buFont typeface="Wingdings" panose="05000000000000000000" pitchFamily="2" charset="2"/>
              <a:buChar char="§"/>
            </a:pPr>
            <a:r>
              <a:rPr lang="en-US" sz="1400" dirty="0"/>
              <a:t> </a:t>
            </a:r>
            <a:r>
              <a:rPr lang="en-US" sz="1400" b="1" dirty="0"/>
              <a:t>Develop the Quiz Component</a:t>
            </a:r>
            <a:r>
              <a:rPr lang="en-US" sz="1400" dirty="0"/>
              <a:t>: quiz component in next important aspect, it calculates score and works with the stories</a:t>
            </a:r>
          </a:p>
          <a:p>
            <a:pPr algn="just">
              <a:buFont typeface="Wingdings" panose="05000000000000000000" pitchFamily="2" charset="2"/>
              <a:buChar char="§"/>
            </a:pPr>
            <a:r>
              <a:rPr lang="en-US" sz="1400" b="1" dirty="0"/>
              <a:t>Adding more information</a:t>
            </a:r>
            <a:r>
              <a:rPr lang="en-US" sz="1400" dirty="0"/>
              <a:t>: also the laws related to IPR and few websites are added </a:t>
            </a:r>
          </a:p>
          <a:p>
            <a:pPr algn="just">
              <a:buFont typeface="Wingdings" panose="05000000000000000000" pitchFamily="2" charset="2"/>
              <a:buChar char="§"/>
            </a:pPr>
            <a:r>
              <a:rPr lang="en-US" sz="1400" b="1" dirty="0"/>
              <a:t>Implement the Python Application</a:t>
            </a:r>
            <a:r>
              <a:rPr lang="en-US" sz="1400" dirty="0"/>
              <a:t>: the python application is made sure to be minimal and easy to run</a:t>
            </a:r>
          </a:p>
          <a:p>
            <a:pPr algn="just">
              <a:buFont typeface="Wingdings" panose="05000000000000000000" pitchFamily="2" charset="2"/>
              <a:buChar char="§"/>
            </a:pPr>
            <a:r>
              <a:rPr lang="en-US" sz="1400" b="1" dirty="0"/>
              <a:t>Testing and Iteration</a:t>
            </a:r>
            <a:r>
              <a:rPr lang="en-US" sz="1400" dirty="0"/>
              <a:t>: iteratively testing and optimizing the code</a:t>
            </a:r>
          </a:p>
          <a:p>
            <a:pPr algn="just">
              <a:buFont typeface="Wingdings" panose="05000000000000000000" pitchFamily="2" charset="2"/>
              <a:buChar char="§"/>
            </a:pPr>
            <a:endParaRPr lang="en-US" sz="1400" dirty="0"/>
          </a:p>
        </p:txBody>
      </p:sp>
    </p:spTree>
    <p:extLst>
      <p:ext uri="{BB962C8B-B14F-4D97-AF65-F5344CB8AC3E}">
        <p14:creationId xmlns:p14="http://schemas.microsoft.com/office/powerpoint/2010/main" val="10442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68E7CC-4617-A552-3B6D-4F349BFD307D}"/>
              </a:ext>
            </a:extLst>
          </p:cNvPr>
          <p:cNvSpPr>
            <a:spLocks noGrp="1"/>
          </p:cNvSpPr>
          <p:nvPr>
            <p:ph type="title"/>
          </p:nvPr>
        </p:nvSpPr>
        <p:spPr>
          <a:xfrm>
            <a:off x="1271412" y="465650"/>
            <a:ext cx="5679900" cy="572700"/>
          </a:xfrm>
        </p:spPr>
        <p:txBody>
          <a:bodyPr/>
          <a:lstStyle/>
          <a:p>
            <a:pPr algn="l"/>
            <a:r>
              <a:rPr lang="en-US" dirty="0"/>
              <a:t>Implementation</a:t>
            </a:r>
            <a:endParaRPr lang="en-IN" dirty="0"/>
          </a:p>
        </p:txBody>
      </p:sp>
      <p:pic>
        <p:nvPicPr>
          <p:cNvPr id="8" name="Image 29"/>
          <p:cNvPicPr/>
          <p:nvPr/>
        </p:nvPicPr>
        <p:blipFill>
          <a:blip r:embed="rId2" cstate="print"/>
          <a:stretch>
            <a:fillRect/>
          </a:stretch>
        </p:blipFill>
        <p:spPr>
          <a:xfrm>
            <a:off x="248192" y="1182727"/>
            <a:ext cx="3780000" cy="2700000"/>
          </a:xfrm>
          <a:prstGeom prst="rect">
            <a:avLst/>
          </a:prstGeom>
        </p:spPr>
      </p:pic>
      <p:pic>
        <p:nvPicPr>
          <p:cNvPr id="10" name="Image 30"/>
          <p:cNvPicPr/>
          <p:nvPr/>
        </p:nvPicPr>
        <p:blipFill>
          <a:blip r:embed="rId3" cstate="print"/>
          <a:stretch>
            <a:fillRect/>
          </a:stretch>
        </p:blipFill>
        <p:spPr>
          <a:xfrm>
            <a:off x="4600186" y="1182727"/>
            <a:ext cx="3780000" cy="2700000"/>
          </a:xfrm>
          <a:prstGeom prst="rect">
            <a:avLst/>
          </a:prstGeom>
        </p:spPr>
      </p:pic>
      <p:sp>
        <p:nvSpPr>
          <p:cNvPr id="2" name="TextBox 1">
            <a:extLst>
              <a:ext uri="{FF2B5EF4-FFF2-40B4-BE49-F238E27FC236}">
                <a16:creationId xmlns:a16="http://schemas.microsoft.com/office/drawing/2014/main" id="{367070B3-B84E-3AD6-739C-EE2DD9EA43A7}"/>
              </a:ext>
            </a:extLst>
          </p:cNvPr>
          <p:cNvSpPr txBox="1"/>
          <p:nvPr/>
        </p:nvSpPr>
        <p:spPr>
          <a:xfrm>
            <a:off x="1170432" y="3958421"/>
            <a:ext cx="3157728" cy="276999"/>
          </a:xfrm>
          <a:prstGeom prst="rect">
            <a:avLst/>
          </a:prstGeom>
          <a:noFill/>
        </p:spPr>
        <p:txBody>
          <a:bodyPr wrap="square" rtlCol="0">
            <a:spAutoFit/>
          </a:bodyPr>
          <a:lstStyle/>
          <a:p>
            <a:r>
              <a:rPr lang="en-IN" sz="1200" dirty="0">
                <a:latin typeface="Montserrat" panose="00000500000000000000" pitchFamily="2" charset="0"/>
              </a:rPr>
              <a:t>Fig: Welcome Window		</a:t>
            </a:r>
          </a:p>
        </p:txBody>
      </p:sp>
      <p:sp>
        <p:nvSpPr>
          <p:cNvPr id="4" name="TextBox 3">
            <a:extLst>
              <a:ext uri="{FF2B5EF4-FFF2-40B4-BE49-F238E27FC236}">
                <a16:creationId xmlns:a16="http://schemas.microsoft.com/office/drawing/2014/main" id="{1373D8F7-5AC1-0E48-BC31-6CDD0B1BBB9C}"/>
              </a:ext>
            </a:extLst>
          </p:cNvPr>
          <p:cNvSpPr txBox="1"/>
          <p:nvPr/>
        </p:nvSpPr>
        <p:spPr>
          <a:xfrm>
            <a:off x="5372448" y="3958421"/>
            <a:ext cx="3157728" cy="276999"/>
          </a:xfrm>
          <a:prstGeom prst="rect">
            <a:avLst/>
          </a:prstGeom>
          <a:noFill/>
        </p:spPr>
        <p:txBody>
          <a:bodyPr wrap="square" rtlCol="0">
            <a:spAutoFit/>
          </a:bodyPr>
          <a:lstStyle/>
          <a:p>
            <a:r>
              <a:rPr lang="en-IN" sz="1200" dirty="0">
                <a:latin typeface="Montserrat" panose="00000500000000000000" pitchFamily="2" charset="0"/>
              </a:rPr>
              <a:t>Fig: </a:t>
            </a:r>
            <a:r>
              <a:rPr lang="en-IN" sz="1200">
                <a:latin typeface="Montserrat" panose="00000500000000000000" pitchFamily="2" charset="0"/>
              </a:rPr>
              <a:t>Story Selection Window</a:t>
            </a:r>
            <a:endParaRPr lang="en-IN" sz="1200" dirty="0">
              <a:latin typeface="Montserrat" panose="00000500000000000000" pitchFamily="2" charset="0"/>
            </a:endParaRPr>
          </a:p>
        </p:txBody>
      </p:sp>
    </p:spTree>
    <p:extLst>
      <p:ext uri="{BB962C8B-B14F-4D97-AF65-F5344CB8AC3E}">
        <p14:creationId xmlns:p14="http://schemas.microsoft.com/office/powerpoint/2010/main" val="37069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31"/>
          <p:cNvPicPr/>
          <p:nvPr/>
        </p:nvPicPr>
        <p:blipFill>
          <a:blip r:embed="rId2" cstate="print"/>
          <a:stretch>
            <a:fillRect/>
          </a:stretch>
        </p:blipFill>
        <p:spPr>
          <a:xfrm>
            <a:off x="573722" y="521367"/>
            <a:ext cx="3780000" cy="2700000"/>
          </a:xfrm>
          <a:prstGeom prst="rect">
            <a:avLst/>
          </a:prstGeom>
        </p:spPr>
      </p:pic>
      <p:pic>
        <p:nvPicPr>
          <p:cNvPr id="3" name="Image 32"/>
          <p:cNvPicPr/>
          <p:nvPr/>
        </p:nvPicPr>
        <p:blipFill>
          <a:blip r:embed="rId3" cstate="print"/>
          <a:stretch>
            <a:fillRect/>
          </a:stretch>
        </p:blipFill>
        <p:spPr>
          <a:xfrm>
            <a:off x="4795836" y="527095"/>
            <a:ext cx="2504849" cy="2273844"/>
          </a:xfrm>
          <a:prstGeom prst="rect">
            <a:avLst/>
          </a:prstGeom>
        </p:spPr>
      </p:pic>
      <p:pic>
        <p:nvPicPr>
          <p:cNvPr id="4" name="Image 33"/>
          <p:cNvPicPr/>
          <p:nvPr/>
        </p:nvPicPr>
        <p:blipFill>
          <a:blip r:embed="rId4" cstate="print"/>
          <a:stretch>
            <a:fillRect/>
          </a:stretch>
        </p:blipFill>
        <p:spPr>
          <a:xfrm>
            <a:off x="5475496" y="3279238"/>
            <a:ext cx="1145528" cy="814818"/>
          </a:xfrm>
          <a:prstGeom prst="rect">
            <a:avLst/>
          </a:prstGeom>
        </p:spPr>
      </p:pic>
      <p:sp>
        <p:nvSpPr>
          <p:cNvPr id="5" name="TextBox 4">
            <a:extLst>
              <a:ext uri="{FF2B5EF4-FFF2-40B4-BE49-F238E27FC236}">
                <a16:creationId xmlns:a16="http://schemas.microsoft.com/office/drawing/2014/main" id="{2B7980B5-56AD-1474-F802-F8A0E26DDC29}"/>
              </a:ext>
            </a:extLst>
          </p:cNvPr>
          <p:cNvSpPr txBox="1"/>
          <p:nvPr/>
        </p:nvSpPr>
        <p:spPr>
          <a:xfrm>
            <a:off x="573723" y="3319548"/>
            <a:ext cx="3779999" cy="276999"/>
          </a:xfrm>
          <a:prstGeom prst="rect">
            <a:avLst/>
          </a:prstGeom>
          <a:noFill/>
        </p:spPr>
        <p:txBody>
          <a:bodyPr wrap="square" rtlCol="0">
            <a:spAutoFit/>
          </a:bodyPr>
          <a:lstStyle/>
          <a:p>
            <a:pPr algn="ctr"/>
            <a:r>
              <a:rPr lang="en-IN" sz="1200" dirty="0">
                <a:latin typeface="Montserrat" panose="00000500000000000000" pitchFamily="2" charset="0"/>
              </a:rPr>
              <a:t>Fig: Story Window</a:t>
            </a:r>
          </a:p>
        </p:txBody>
      </p:sp>
      <p:sp>
        <p:nvSpPr>
          <p:cNvPr id="6" name="TextBox 5">
            <a:extLst>
              <a:ext uri="{FF2B5EF4-FFF2-40B4-BE49-F238E27FC236}">
                <a16:creationId xmlns:a16="http://schemas.microsoft.com/office/drawing/2014/main" id="{9384142D-B181-DA99-7038-1A91EE92BB21}"/>
              </a:ext>
            </a:extLst>
          </p:cNvPr>
          <p:cNvSpPr txBox="1"/>
          <p:nvPr/>
        </p:nvSpPr>
        <p:spPr>
          <a:xfrm>
            <a:off x="4790280" y="2901589"/>
            <a:ext cx="2504849" cy="276999"/>
          </a:xfrm>
          <a:prstGeom prst="rect">
            <a:avLst/>
          </a:prstGeom>
          <a:noFill/>
        </p:spPr>
        <p:txBody>
          <a:bodyPr wrap="square" rtlCol="0">
            <a:spAutoFit/>
          </a:bodyPr>
          <a:lstStyle/>
          <a:p>
            <a:pPr algn="ctr"/>
            <a:r>
              <a:rPr lang="en-IN" sz="1200" dirty="0">
                <a:latin typeface="Montserrat" panose="00000500000000000000" pitchFamily="2" charset="0"/>
              </a:rPr>
              <a:t>Fig: Quiz Window</a:t>
            </a:r>
          </a:p>
        </p:txBody>
      </p:sp>
      <p:sp>
        <p:nvSpPr>
          <p:cNvPr id="7" name="TextBox 6">
            <a:extLst>
              <a:ext uri="{FF2B5EF4-FFF2-40B4-BE49-F238E27FC236}">
                <a16:creationId xmlns:a16="http://schemas.microsoft.com/office/drawing/2014/main" id="{549D3801-B49E-F862-83C5-84BEEE2EF12B}"/>
              </a:ext>
            </a:extLst>
          </p:cNvPr>
          <p:cNvSpPr txBox="1"/>
          <p:nvPr/>
        </p:nvSpPr>
        <p:spPr>
          <a:xfrm>
            <a:off x="5365001" y="4156856"/>
            <a:ext cx="1589839" cy="276999"/>
          </a:xfrm>
          <a:prstGeom prst="rect">
            <a:avLst/>
          </a:prstGeom>
          <a:noFill/>
        </p:spPr>
        <p:txBody>
          <a:bodyPr wrap="square" rtlCol="0">
            <a:spAutoFit/>
          </a:bodyPr>
          <a:lstStyle/>
          <a:p>
            <a:r>
              <a:rPr lang="en-IN" sz="1200" dirty="0">
                <a:latin typeface="Montserrat" panose="00000500000000000000" pitchFamily="2" charset="0"/>
              </a:rPr>
              <a:t>Fig: Final Score</a:t>
            </a:r>
          </a:p>
        </p:txBody>
      </p:sp>
    </p:spTree>
    <p:extLst>
      <p:ext uri="{BB962C8B-B14F-4D97-AF65-F5344CB8AC3E}">
        <p14:creationId xmlns:p14="http://schemas.microsoft.com/office/powerpoint/2010/main" val="127713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4">
            <a:extLst>
              <a:ext uri="{FF2B5EF4-FFF2-40B4-BE49-F238E27FC236}">
                <a16:creationId xmlns:a16="http://schemas.microsoft.com/office/drawing/2014/main" id="{0BC8FF1C-AD67-0207-99D4-A27167099AEA}"/>
              </a:ext>
            </a:extLst>
          </p:cNvPr>
          <p:cNvPicPr/>
          <p:nvPr/>
        </p:nvPicPr>
        <p:blipFill>
          <a:blip r:embed="rId2" cstate="print"/>
          <a:stretch>
            <a:fillRect/>
          </a:stretch>
        </p:blipFill>
        <p:spPr>
          <a:xfrm>
            <a:off x="475479" y="513034"/>
            <a:ext cx="4125550" cy="2368051"/>
          </a:xfrm>
          <a:prstGeom prst="rect">
            <a:avLst/>
          </a:prstGeom>
        </p:spPr>
      </p:pic>
      <p:pic>
        <p:nvPicPr>
          <p:cNvPr id="5" name="Image 35">
            <a:extLst>
              <a:ext uri="{FF2B5EF4-FFF2-40B4-BE49-F238E27FC236}">
                <a16:creationId xmlns:a16="http://schemas.microsoft.com/office/drawing/2014/main" id="{26D7E464-8C0B-FEF6-7B8D-3D31E015B392}"/>
              </a:ext>
            </a:extLst>
          </p:cNvPr>
          <p:cNvPicPr/>
          <p:nvPr/>
        </p:nvPicPr>
        <p:blipFill>
          <a:blip r:embed="rId3" cstate="print"/>
          <a:stretch>
            <a:fillRect/>
          </a:stretch>
        </p:blipFill>
        <p:spPr>
          <a:xfrm>
            <a:off x="4670245" y="1447777"/>
            <a:ext cx="3998276" cy="2247945"/>
          </a:xfrm>
          <a:prstGeom prst="rect">
            <a:avLst/>
          </a:prstGeom>
        </p:spPr>
      </p:pic>
      <p:sp>
        <p:nvSpPr>
          <p:cNvPr id="7" name="TextBox 6">
            <a:extLst>
              <a:ext uri="{FF2B5EF4-FFF2-40B4-BE49-F238E27FC236}">
                <a16:creationId xmlns:a16="http://schemas.microsoft.com/office/drawing/2014/main" id="{8392FA18-1307-296C-5620-D438FA674353}"/>
              </a:ext>
            </a:extLst>
          </p:cNvPr>
          <p:cNvSpPr txBox="1"/>
          <p:nvPr/>
        </p:nvSpPr>
        <p:spPr>
          <a:xfrm>
            <a:off x="446451" y="2922323"/>
            <a:ext cx="4125549" cy="276999"/>
          </a:xfrm>
          <a:prstGeom prst="rect">
            <a:avLst/>
          </a:prstGeom>
          <a:noFill/>
        </p:spPr>
        <p:txBody>
          <a:bodyPr wrap="square" rtlCol="0">
            <a:spAutoFit/>
          </a:bodyPr>
          <a:lstStyle/>
          <a:p>
            <a:pPr algn="ctr"/>
            <a:r>
              <a:rPr lang="en-IN" sz="1200" dirty="0">
                <a:latin typeface="Montserrat" panose="00000500000000000000" pitchFamily="2" charset="0"/>
              </a:rPr>
              <a:t>Fig: Laws Window</a:t>
            </a:r>
          </a:p>
        </p:txBody>
      </p:sp>
      <p:sp>
        <p:nvSpPr>
          <p:cNvPr id="8" name="TextBox 7">
            <a:extLst>
              <a:ext uri="{FF2B5EF4-FFF2-40B4-BE49-F238E27FC236}">
                <a16:creationId xmlns:a16="http://schemas.microsoft.com/office/drawing/2014/main" id="{A63CD4AC-1890-9326-58AE-AEC05EFD4BF2}"/>
              </a:ext>
            </a:extLst>
          </p:cNvPr>
          <p:cNvSpPr txBox="1"/>
          <p:nvPr/>
        </p:nvSpPr>
        <p:spPr>
          <a:xfrm>
            <a:off x="4670245" y="3752909"/>
            <a:ext cx="3998276" cy="276999"/>
          </a:xfrm>
          <a:prstGeom prst="rect">
            <a:avLst/>
          </a:prstGeom>
          <a:noFill/>
        </p:spPr>
        <p:txBody>
          <a:bodyPr wrap="square" rtlCol="0">
            <a:spAutoFit/>
          </a:bodyPr>
          <a:lstStyle/>
          <a:p>
            <a:pPr algn="ctr"/>
            <a:r>
              <a:rPr lang="en-IN" sz="1200" dirty="0">
                <a:latin typeface="Montserrat" panose="00000500000000000000" pitchFamily="2" charset="0"/>
              </a:rPr>
              <a:t>Fig: Websites Window</a:t>
            </a:r>
          </a:p>
        </p:txBody>
      </p:sp>
    </p:spTree>
    <p:extLst>
      <p:ext uri="{BB962C8B-B14F-4D97-AF65-F5344CB8AC3E}">
        <p14:creationId xmlns:p14="http://schemas.microsoft.com/office/powerpoint/2010/main" val="195682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ED6F-FA6E-016A-86C6-D142E1703B4C}"/>
              </a:ext>
            </a:extLst>
          </p:cNvPr>
          <p:cNvSpPr txBox="1">
            <a:spLocks/>
          </p:cNvSpPr>
          <p:nvPr/>
        </p:nvSpPr>
        <p:spPr>
          <a:xfrm>
            <a:off x="713225" y="445025"/>
            <a:ext cx="47115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dirty="0">
                <a:latin typeface="Vidaloka" panose="020B0604020202020204" charset="0"/>
              </a:rPr>
              <a:t>Conclusion</a:t>
            </a:r>
          </a:p>
        </p:txBody>
      </p:sp>
      <p:sp>
        <p:nvSpPr>
          <p:cNvPr id="3" name="Text Placeholder 2">
            <a:extLst>
              <a:ext uri="{FF2B5EF4-FFF2-40B4-BE49-F238E27FC236}">
                <a16:creationId xmlns:a16="http://schemas.microsoft.com/office/drawing/2014/main" id="{9FADFEE2-DBE0-0119-450C-65F49E177B2F}"/>
              </a:ext>
            </a:extLst>
          </p:cNvPr>
          <p:cNvSpPr txBox="1">
            <a:spLocks/>
          </p:cNvSpPr>
          <p:nvPr/>
        </p:nvSpPr>
        <p:spPr>
          <a:xfrm>
            <a:off x="713250" y="1272925"/>
            <a:ext cx="7717500" cy="3295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just"/>
            <a:r>
              <a:rPr lang="en-US" dirty="0">
                <a:latin typeface="Montserrat" panose="00000500000000000000" pitchFamily="2" charset="0"/>
              </a:rPr>
              <a:t>Developing an interactive gaming software focused on Intellectual Property (IP) awareness for school students addresses a significant educational gap which was not been covered in the curriculum. By leveraging the engaging nature of games, this project not only makes learning about IP rights fun but also ensures that students understand the importance of protecting their creative works. This innovative approach promises to inspire ultimately contributing to a more informed and active society </a:t>
            </a:r>
            <a:endParaRPr lang="en-IN" dirty="0">
              <a:latin typeface="Montserrat" panose="00000500000000000000" pitchFamily="2" charset="0"/>
            </a:endParaRPr>
          </a:p>
        </p:txBody>
      </p:sp>
    </p:spTree>
    <p:extLst>
      <p:ext uri="{BB962C8B-B14F-4D97-AF65-F5344CB8AC3E}">
        <p14:creationId xmlns:p14="http://schemas.microsoft.com/office/powerpoint/2010/main" val="354195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p>
        </p:txBody>
      </p:sp>
      <p:sp>
        <p:nvSpPr>
          <p:cNvPr id="3" name="Text Placeholder 2"/>
          <p:cNvSpPr>
            <a:spLocks noGrp="1"/>
          </p:cNvSpPr>
          <p:nvPr>
            <p:ph type="body" idx="1"/>
          </p:nvPr>
        </p:nvSpPr>
        <p:spPr/>
        <p:txBody>
          <a:bodyPr/>
          <a:lstStyle/>
          <a:p>
            <a:pPr algn="just"/>
            <a:endParaRPr lang="en-IN" sz="1400" dirty="0"/>
          </a:p>
          <a:p>
            <a:pPr algn="just">
              <a:lnSpc>
                <a:spcPct val="150000"/>
              </a:lnSpc>
            </a:pPr>
            <a:r>
              <a:rPr lang="en-US" sz="1400" b="1" dirty="0"/>
              <a:t>Expansion of Content</a:t>
            </a:r>
            <a:r>
              <a:rPr lang="en-US" sz="1400" dirty="0"/>
              <a:t>: </a:t>
            </a:r>
          </a:p>
          <a:p>
            <a:pPr marL="114300" indent="0" algn="just">
              <a:lnSpc>
                <a:spcPct val="150000"/>
              </a:lnSpc>
              <a:buNone/>
            </a:pPr>
            <a:r>
              <a:rPr lang="en-US" sz="1400" dirty="0"/>
              <a:t>	Add more advanced IPR topics and related subjects. </a:t>
            </a:r>
          </a:p>
          <a:p>
            <a:pPr algn="just">
              <a:lnSpc>
                <a:spcPct val="150000"/>
              </a:lnSpc>
            </a:pPr>
            <a:r>
              <a:rPr lang="en-US" sz="1400" b="1" dirty="0"/>
              <a:t>Multilingual Support</a:t>
            </a:r>
            <a:r>
              <a:rPr lang="en-US" sz="1400" dirty="0"/>
              <a:t>: </a:t>
            </a:r>
          </a:p>
          <a:p>
            <a:pPr marL="114300" indent="0" algn="just">
              <a:lnSpc>
                <a:spcPct val="150000"/>
              </a:lnSpc>
              <a:buNone/>
            </a:pPr>
            <a:r>
              <a:rPr lang="en-US" sz="1400" dirty="0"/>
              <a:t>	Introduce support for multiple languages to reach a broader 	audience. </a:t>
            </a:r>
          </a:p>
          <a:p>
            <a:pPr algn="just">
              <a:lnSpc>
                <a:spcPct val="150000"/>
              </a:lnSpc>
            </a:pPr>
            <a:r>
              <a:rPr lang="en-US" sz="1400" b="1" dirty="0"/>
              <a:t>Online Platform Integration</a:t>
            </a:r>
            <a:r>
              <a:rPr lang="en-US" sz="1400" dirty="0"/>
              <a:t>:  </a:t>
            </a:r>
          </a:p>
          <a:p>
            <a:pPr marL="596900" lvl="1" indent="0" algn="just">
              <a:lnSpc>
                <a:spcPct val="150000"/>
              </a:lnSpc>
              <a:buNone/>
            </a:pPr>
            <a:r>
              <a:rPr lang="en-US" dirty="0"/>
              <a:t>	Integrate with online learning platforms and LMS for broader 	educational 	use.</a:t>
            </a:r>
          </a:p>
        </p:txBody>
      </p:sp>
    </p:spTree>
    <p:extLst>
      <p:ext uri="{BB962C8B-B14F-4D97-AF65-F5344CB8AC3E}">
        <p14:creationId xmlns:p14="http://schemas.microsoft.com/office/powerpoint/2010/main" val="428149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Text Placeholder 2"/>
          <p:cNvSpPr>
            <a:spLocks noGrp="1"/>
          </p:cNvSpPr>
          <p:nvPr>
            <p:ph type="body" idx="1"/>
          </p:nvPr>
        </p:nvSpPr>
        <p:spPr/>
        <p:txBody>
          <a:bodyPr/>
          <a:lstStyle/>
          <a:p>
            <a:pPr marL="114300" indent="0" algn="just">
              <a:buNone/>
            </a:pPr>
            <a:r>
              <a:rPr lang="en-US" sz="1400" dirty="0"/>
              <a:t>[1] </a:t>
            </a:r>
            <a:r>
              <a:rPr lang="en-US" sz="1400" dirty="0" err="1"/>
              <a:t>Kanivets</a:t>
            </a:r>
            <a:r>
              <a:rPr lang="en-US" sz="1400" dirty="0"/>
              <a:t>, </a:t>
            </a:r>
            <a:r>
              <a:rPr lang="en-US" sz="1400" dirty="0" err="1"/>
              <a:t>Oleksandr</a:t>
            </a:r>
            <a:r>
              <a:rPr lang="en-US" sz="1400" dirty="0"/>
              <a:t>, </a:t>
            </a:r>
            <a:r>
              <a:rPr lang="en-US" sz="1400" dirty="0" err="1"/>
              <a:t>Gorda</a:t>
            </a:r>
            <a:r>
              <a:rPr lang="en-US" sz="1400" dirty="0"/>
              <a:t>, </a:t>
            </a:r>
            <a:r>
              <a:rPr lang="en-US" sz="1400" dirty="0" err="1"/>
              <a:t>Tetyana</a:t>
            </a:r>
            <a:r>
              <a:rPr lang="en-US" sz="1400" dirty="0"/>
              <a:t>. Development of mobile applications of augmented reality for projects with projection drawings; February 9, 2020;[</a:t>
            </a:r>
            <a:r>
              <a:rPr lang="en-US" sz="1400" b="1" dirty="0"/>
              <a:t>Google Scholar</a:t>
            </a:r>
            <a:r>
              <a:rPr lang="en-US" sz="1400" dirty="0"/>
              <a:t>] </a:t>
            </a:r>
          </a:p>
          <a:p>
            <a:pPr marL="114300" indent="0" algn="just">
              <a:buNone/>
            </a:pPr>
            <a:r>
              <a:rPr lang="en-IN" sz="1400" dirty="0"/>
              <a:t>[2] </a:t>
            </a:r>
            <a:r>
              <a:rPr lang="en-IN" sz="1400" dirty="0" err="1"/>
              <a:t>Derbissalova</a:t>
            </a:r>
            <a:r>
              <a:rPr lang="en-IN" sz="1400" dirty="0"/>
              <a:t>, G., </a:t>
            </a:r>
            <a:r>
              <a:rPr lang="en-IN" sz="1400" dirty="0" err="1"/>
              <a:t>Shayakhmetova</a:t>
            </a:r>
            <a:r>
              <a:rPr lang="en-IN" sz="1400" dirty="0"/>
              <a:t>, A., </a:t>
            </a:r>
            <a:r>
              <a:rPr lang="en-IN" sz="1400" dirty="0" err="1"/>
              <a:t>Avagimyan</a:t>
            </a:r>
            <a:r>
              <a:rPr lang="en-IN" sz="1400" dirty="0"/>
              <a:t>, A. et al. Multimedia applications in special education: new opportunities for the developing of cognitive processes of children with intellectual disabilities. </a:t>
            </a:r>
            <a:r>
              <a:rPr lang="en-IN" sz="1400" i="1" dirty="0" err="1"/>
              <a:t>Multimed</a:t>
            </a:r>
            <a:r>
              <a:rPr lang="en-IN" sz="1400" i="1" dirty="0"/>
              <a:t> Tools </a:t>
            </a:r>
            <a:r>
              <a:rPr lang="en-IN" sz="1400" i="1" dirty="0" err="1"/>
              <a:t>Appl</a:t>
            </a:r>
            <a:r>
              <a:rPr lang="en-IN" sz="1400" i="1" dirty="0"/>
              <a:t> 83, 49707–49721 </a:t>
            </a:r>
            <a:r>
              <a:rPr lang="en-IN" sz="1400" dirty="0"/>
              <a:t>(2024). [</a:t>
            </a:r>
            <a:r>
              <a:rPr lang="en-IN" sz="1400" b="1" dirty="0"/>
              <a:t>Google Scholar</a:t>
            </a:r>
            <a:r>
              <a:rPr lang="en-IN" sz="1400" dirty="0"/>
              <a:t>] </a:t>
            </a:r>
          </a:p>
          <a:p>
            <a:pPr marL="114300" indent="0" algn="just">
              <a:buNone/>
            </a:pPr>
            <a:r>
              <a:rPr lang="en-IN" sz="1400" dirty="0"/>
              <a:t>[3] </a:t>
            </a:r>
            <a:r>
              <a:rPr lang="en-IN" sz="1400" dirty="0" err="1"/>
              <a:t>Wirawan</a:t>
            </a:r>
            <a:r>
              <a:rPr lang="en-IN" sz="1400" dirty="0"/>
              <a:t>, G., </a:t>
            </a:r>
            <a:r>
              <a:rPr lang="en-IN" sz="1400" dirty="0" err="1"/>
              <a:t>Abdulkarim</a:t>
            </a:r>
            <a:r>
              <a:rPr lang="en-IN" sz="1400" dirty="0"/>
              <a:t>, A., </a:t>
            </a:r>
            <a:r>
              <a:rPr lang="en-IN" sz="1400" dirty="0" err="1"/>
              <a:t>Komalasari</a:t>
            </a:r>
            <a:r>
              <a:rPr lang="en-IN" sz="1400" dirty="0"/>
              <a:t>, K. &amp; </a:t>
            </a:r>
            <a:r>
              <a:rPr lang="en-IN" sz="1400" dirty="0" err="1"/>
              <a:t>Wiyanarti</a:t>
            </a:r>
            <a:r>
              <a:rPr lang="en-IN" sz="1400" dirty="0"/>
              <a:t>, E. (2023). Development of Mobile Games-Based Social Studies Instructional Media to Develop 21st Century Skills. Journal of Education, Teaching and Learning, 8(2), 226-235. STKIP </a:t>
            </a:r>
            <a:r>
              <a:rPr lang="en-IN" sz="1400" dirty="0" err="1"/>
              <a:t>Singkawang</a:t>
            </a:r>
            <a:r>
              <a:rPr lang="en-IN" sz="1400" dirty="0"/>
              <a:t>. Retrieved July 2, 2024 from [</a:t>
            </a:r>
            <a:r>
              <a:rPr lang="en-IN" sz="1400" b="1" dirty="0"/>
              <a:t>Google Scholar</a:t>
            </a:r>
            <a:r>
              <a:rPr lang="en-IN" sz="1400" dirty="0"/>
              <a:t>] </a:t>
            </a:r>
          </a:p>
          <a:p>
            <a:pPr marL="114300" indent="0" algn="just">
              <a:buNone/>
            </a:pPr>
            <a:r>
              <a:rPr lang="en-US" sz="1400" dirty="0"/>
              <a:t>[4] </a:t>
            </a:r>
            <a:r>
              <a:rPr lang="en-US" sz="1400" dirty="0" err="1"/>
              <a:t>Aboites</a:t>
            </a:r>
            <a:r>
              <a:rPr lang="en-US" sz="1400" dirty="0"/>
              <a:t>, J., &amp; </a:t>
            </a:r>
            <a:r>
              <a:rPr lang="en-US" sz="1400" dirty="0" err="1"/>
              <a:t>Cimoli</a:t>
            </a:r>
            <a:r>
              <a:rPr lang="en-US" sz="1400" dirty="0"/>
              <a:t>, M. (2002). Intellectual property rights and national innovation systems- Some lessons from the Mexican experience. </a:t>
            </a:r>
            <a:r>
              <a:rPr lang="en-US" sz="1400" i="1" dirty="0"/>
              <a:t>Revue </a:t>
            </a:r>
            <a:r>
              <a:rPr lang="en-US" sz="1400" i="1" dirty="0" err="1"/>
              <a:t>D’économie</a:t>
            </a:r>
            <a:r>
              <a:rPr lang="en-US" sz="1400" i="1" dirty="0"/>
              <a:t> </a:t>
            </a:r>
            <a:r>
              <a:rPr lang="en-US" sz="1400" i="1" dirty="0" err="1"/>
              <a:t>Industrielle</a:t>
            </a:r>
            <a:r>
              <a:rPr lang="en-US" sz="1400" i="1" dirty="0"/>
              <a:t>, 99</a:t>
            </a:r>
            <a:r>
              <a:rPr lang="en-US" sz="1400" dirty="0"/>
              <a:t>(1), 215–232. </a:t>
            </a:r>
          </a:p>
        </p:txBody>
      </p:sp>
    </p:spTree>
    <p:extLst>
      <p:ext uri="{BB962C8B-B14F-4D97-AF65-F5344CB8AC3E}">
        <p14:creationId xmlns:p14="http://schemas.microsoft.com/office/powerpoint/2010/main" val="33202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251" y="377739"/>
            <a:ext cx="7717500" cy="572700"/>
          </a:xfrm>
        </p:spPr>
        <p:txBody>
          <a:bodyPr/>
          <a:lstStyle/>
          <a:p>
            <a:r>
              <a:rPr lang="en-US" dirty="0"/>
              <a:t>Contents</a:t>
            </a:r>
            <a:endParaRPr lang="en-IN" dirty="0"/>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A0895DD1-E019-8BDB-FB41-AD63D7FD185E}"/>
                  </a:ext>
                </a:extLst>
              </p:cNvPr>
              <p:cNvGraphicFramePr>
                <a:graphicFrameLocks/>
              </p:cNvGraphicFramePr>
              <p:nvPr>
                <p:extLst>
                  <p:ext uri="{D42A27DB-BD31-4B8C-83A1-F6EECF244321}">
                    <p14:modId xmlns:p14="http://schemas.microsoft.com/office/powerpoint/2010/main" val="1920648006"/>
                  </p:ext>
                </p:extLst>
              </p:nvPr>
            </p:nvGraphicFramePr>
            <p:xfrm>
              <a:off x="371413" y="901251"/>
              <a:ext cx="1440000" cy="720000"/>
            </p:xfrm>
            <a:graphic>
              <a:graphicData uri="http://schemas.microsoft.com/office/powerpoint/2016/slidezoom">
                <pslz:sldZm>
                  <pslz:sldZmObj sldId="368" cId="2257347056">
                    <pslz:zmPr id="{3C1C45DF-2593-4983-A65D-710D33D7EE9F}" transitionDur="1000">
                      <p166:blipFill xmlns:p166="http://schemas.microsoft.com/office/powerpoint/2016/6/main">
                        <a:blip r:embed="rId2"/>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xmlns="" id="{A0895DD1-E019-8BDB-FB41-AD63D7FD185E}"/>
                  </a:ext>
                </a:extLst>
              </p:cNvPr>
              <p:cNvPicPr>
                <a:picLocks noGrp="1" noRot="1" noChangeAspect="1" noMove="1" noResize="1" noEditPoints="1" noAdjustHandles="1" noChangeArrowheads="1" noChangeShapeType="1"/>
              </p:cNvPicPr>
              <p:nvPr/>
            </p:nvPicPr>
            <p:blipFill>
              <a:blip r:embed="rId4"/>
              <a:stretch>
                <a:fillRect/>
              </a:stretch>
            </p:blipFill>
            <p:spPr>
              <a:xfrm>
                <a:off x="371413" y="901251"/>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C40B524F-D93D-1D71-8F02-73A988419F00}"/>
                  </a:ext>
                </a:extLst>
              </p:cNvPr>
              <p:cNvGraphicFramePr>
                <a:graphicFrameLocks/>
              </p:cNvGraphicFramePr>
              <p:nvPr>
                <p:extLst>
                  <p:ext uri="{D42A27DB-BD31-4B8C-83A1-F6EECF244321}">
                    <p14:modId xmlns:p14="http://schemas.microsoft.com/office/powerpoint/2010/main" val="3293347692"/>
                  </p:ext>
                </p:extLst>
              </p:nvPr>
            </p:nvGraphicFramePr>
            <p:xfrm>
              <a:off x="3852273" y="901251"/>
              <a:ext cx="1440000" cy="720000"/>
            </p:xfrm>
            <a:graphic>
              <a:graphicData uri="http://schemas.microsoft.com/office/powerpoint/2016/slidezoom">
                <pslz:sldZm>
                  <pslz:sldZmObj sldId="371" cId="1162762046">
                    <pslz:zmPr id="{1AD00801-D106-41F6-85D5-583A376BE782}" transitionDur="1000">
                      <p166:blipFill xmlns:p166="http://schemas.microsoft.com/office/powerpoint/2016/6/main">
                        <a:blip r:embed="rId5"/>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8" name="Slide Zoom 7">
                <a:hlinkClick r:id="rId9" action="ppaction://hlinksldjump"/>
                <a:extLst>
                  <a:ext uri="{FF2B5EF4-FFF2-40B4-BE49-F238E27FC236}">
                    <a16:creationId xmlns:a16="http://schemas.microsoft.com/office/drawing/2014/main" xmlns="" id="{C40B524F-D93D-1D71-8F02-73A988419F00}"/>
                  </a:ext>
                </a:extLst>
              </p:cNvPr>
              <p:cNvPicPr>
                <a:picLocks noGrp="1" noRot="1" noChangeAspect="1" noMove="1" noResize="1" noEditPoints="1" noAdjustHandles="1" noChangeArrowheads="1" noChangeShapeType="1"/>
              </p:cNvPicPr>
              <p:nvPr/>
            </p:nvPicPr>
            <p:blipFill>
              <a:blip r:embed="rId10"/>
              <a:stretch>
                <a:fillRect/>
              </a:stretch>
            </p:blipFill>
            <p:spPr>
              <a:xfrm>
                <a:off x="3852273" y="901251"/>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B63A3D69-0AF2-6C44-D140-D352D157C6AC}"/>
                  </a:ext>
                </a:extLst>
              </p:cNvPr>
              <p:cNvGraphicFramePr>
                <a:graphicFrameLocks/>
              </p:cNvGraphicFramePr>
              <p:nvPr>
                <p:extLst>
                  <p:ext uri="{D42A27DB-BD31-4B8C-83A1-F6EECF244321}">
                    <p14:modId xmlns:p14="http://schemas.microsoft.com/office/powerpoint/2010/main" val="790752070"/>
                  </p:ext>
                </p:extLst>
              </p:nvPr>
            </p:nvGraphicFramePr>
            <p:xfrm>
              <a:off x="7328628" y="888748"/>
              <a:ext cx="1440000" cy="720000"/>
            </p:xfrm>
            <a:graphic>
              <a:graphicData uri="http://schemas.microsoft.com/office/powerpoint/2016/slidezoom">
                <pslz:sldZm>
                  <pslz:sldZmObj sldId="369" cId="483106069">
                    <pslz:zmPr id="{E2EA03D3-6076-4F52-8103-7FC18FCF89F1}" transitionDur="1000">
                      <p166:blipFill xmlns:p166="http://schemas.microsoft.com/office/powerpoint/2016/6/main">
                        <a:blip r:embed="rId11"/>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12" name="Slide Zoom 11">
                <a:hlinkClick r:id="rId15" action="ppaction://hlinksldjump"/>
                <a:extLst>
                  <a:ext uri="{FF2B5EF4-FFF2-40B4-BE49-F238E27FC236}">
                    <a16:creationId xmlns:a16="http://schemas.microsoft.com/office/drawing/2014/main" xmlns="" id="{B63A3D69-0AF2-6C44-D140-D352D157C6AC}"/>
                  </a:ext>
                </a:extLst>
              </p:cNvPr>
              <p:cNvPicPr>
                <a:picLocks noGrp="1" noRot="1" noChangeAspect="1" noMove="1" noResize="1" noEditPoints="1" noAdjustHandles="1" noChangeArrowheads="1" noChangeShapeType="1"/>
              </p:cNvPicPr>
              <p:nvPr/>
            </p:nvPicPr>
            <p:blipFill>
              <a:blip r:embed="rId16"/>
              <a:stretch>
                <a:fillRect/>
              </a:stretch>
            </p:blipFill>
            <p:spPr>
              <a:xfrm>
                <a:off x="7328628" y="888748"/>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39849D97-3313-F185-1459-B8D6D81E661A}"/>
                  </a:ext>
                </a:extLst>
              </p:cNvPr>
              <p:cNvGraphicFramePr>
                <a:graphicFrameLocks/>
              </p:cNvGraphicFramePr>
              <p:nvPr>
                <p:extLst>
                  <p:ext uri="{D42A27DB-BD31-4B8C-83A1-F6EECF244321}">
                    <p14:modId xmlns:p14="http://schemas.microsoft.com/office/powerpoint/2010/main" val="3726015632"/>
                  </p:ext>
                </p:extLst>
              </p:nvPr>
            </p:nvGraphicFramePr>
            <p:xfrm>
              <a:off x="375918" y="1758242"/>
              <a:ext cx="1440000" cy="720000"/>
            </p:xfrm>
            <a:graphic>
              <a:graphicData uri="http://schemas.microsoft.com/office/powerpoint/2016/slidezoom">
                <pslz:sldZm>
                  <pslz:sldZmObj sldId="358" cId="3909271250">
                    <pslz:zmPr id="{DBD41D78-9FAB-42B8-AC94-E92D97444781}" transitionDur="1000">
                      <p166:blipFill xmlns:p166="http://schemas.microsoft.com/office/powerpoint/2016/6/main">
                        <a:blip r:embed="rId17"/>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14" name="Slide Zoom 13">
                <a:hlinkClick r:id="rId18" action="ppaction://hlinksldjump"/>
                <a:extLst>
                  <a:ext uri="{FF2B5EF4-FFF2-40B4-BE49-F238E27FC236}">
                    <a16:creationId xmlns:a16="http://schemas.microsoft.com/office/drawing/2014/main" xmlns="" id="{39849D97-3313-F185-1459-B8D6D81E661A}"/>
                  </a:ext>
                </a:extLst>
              </p:cNvPr>
              <p:cNvPicPr>
                <a:picLocks noGrp="1" noRot="1" noChangeAspect="1" noMove="1" noResize="1" noEditPoints="1" noAdjustHandles="1" noChangeArrowheads="1" noChangeShapeType="1"/>
              </p:cNvPicPr>
              <p:nvPr/>
            </p:nvPicPr>
            <p:blipFill>
              <a:blip r:embed="rId19"/>
              <a:stretch>
                <a:fillRect/>
              </a:stretch>
            </p:blipFill>
            <p:spPr>
              <a:xfrm>
                <a:off x="375918" y="1758242"/>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0CD56645-1AF2-C55A-045D-5D5A815DB6BD}"/>
                  </a:ext>
                </a:extLst>
              </p:cNvPr>
              <p:cNvGraphicFramePr>
                <a:graphicFrameLocks/>
              </p:cNvGraphicFramePr>
              <p:nvPr>
                <p:extLst>
                  <p:ext uri="{D42A27DB-BD31-4B8C-83A1-F6EECF244321}">
                    <p14:modId xmlns:p14="http://schemas.microsoft.com/office/powerpoint/2010/main" val="1893663037"/>
                  </p:ext>
                </p:extLst>
              </p:nvPr>
            </p:nvGraphicFramePr>
            <p:xfrm>
              <a:off x="2111843" y="1780365"/>
              <a:ext cx="1440000" cy="720000"/>
            </p:xfrm>
            <a:graphic>
              <a:graphicData uri="http://schemas.microsoft.com/office/powerpoint/2016/slidezoom">
                <pslz:sldZm>
                  <pslz:sldZmObj sldId="365" cId="3735399250">
                    <pslz:zmPr id="{13BA5E8D-E1CF-4735-801B-1B451653348F}" transitionDur="1000">
                      <p166:blipFill xmlns:p166="http://schemas.microsoft.com/office/powerpoint/2016/6/main">
                        <a:blip r:embed="rId20"/>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16" name="Slide Zoom 15">
                <a:hlinkClick r:id="rId21" action="ppaction://hlinksldjump"/>
                <a:extLst>
                  <a:ext uri="{FF2B5EF4-FFF2-40B4-BE49-F238E27FC236}">
                    <a16:creationId xmlns:a16="http://schemas.microsoft.com/office/drawing/2014/main" xmlns="" id="{0CD56645-1AF2-C55A-045D-5D5A815DB6BD}"/>
                  </a:ext>
                </a:extLst>
              </p:cNvPr>
              <p:cNvPicPr>
                <a:picLocks noGrp="1" noRot="1" noChangeAspect="1" noMove="1" noResize="1" noEditPoints="1" noAdjustHandles="1" noChangeArrowheads="1" noChangeShapeType="1"/>
              </p:cNvPicPr>
              <p:nvPr/>
            </p:nvPicPr>
            <p:blipFill>
              <a:blip r:embed="rId22"/>
              <a:stretch>
                <a:fillRect/>
              </a:stretch>
            </p:blipFill>
            <p:spPr>
              <a:xfrm>
                <a:off x="2111843" y="1780365"/>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159B7951-B1A3-4939-8070-C10C0A1D8DD7}"/>
                  </a:ext>
                </a:extLst>
              </p:cNvPr>
              <p:cNvGraphicFramePr>
                <a:graphicFrameLocks/>
              </p:cNvGraphicFramePr>
              <p:nvPr>
                <p:extLst>
                  <p:ext uri="{D42A27DB-BD31-4B8C-83A1-F6EECF244321}">
                    <p14:modId xmlns:p14="http://schemas.microsoft.com/office/powerpoint/2010/main" val="4043301699"/>
                  </p:ext>
                </p:extLst>
              </p:nvPr>
            </p:nvGraphicFramePr>
            <p:xfrm>
              <a:off x="371413" y="3560716"/>
              <a:ext cx="1440000" cy="720000"/>
            </p:xfrm>
            <a:graphic>
              <a:graphicData uri="http://schemas.microsoft.com/office/powerpoint/2016/slidezoom">
                <pslz:sldZm>
                  <pslz:sldZmObj sldId="377" cId="4281490104">
                    <pslz:zmPr id="{89C433DD-AE8C-4D9D-9F2E-F4B59AA5EEC9}" transitionDur="1000">
                      <p166:blipFill xmlns:p166="http://schemas.microsoft.com/office/powerpoint/2016/6/main">
                        <a:blip r:embed="rId23"/>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28" name="Slide Zoom 27">
                <a:hlinkClick r:id="rId33" action="ppaction://hlinksldjump"/>
                <a:extLst>
                  <a:ext uri="{FF2B5EF4-FFF2-40B4-BE49-F238E27FC236}">
                    <a16:creationId xmlns:a16="http://schemas.microsoft.com/office/drawing/2014/main" xmlns="" id="{159B7951-B1A3-4939-8070-C10C0A1D8DD7}"/>
                  </a:ext>
                </a:extLst>
              </p:cNvPr>
              <p:cNvPicPr>
                <a:picLocks noGrp="1" noRot="1" noChangeAspect="1" noMove="1" noResize="1" noEditPoints="1" noAdjustHandles="1" noChangeArrowheads="1" noChangeShapeType="1"/>
              </p:cNvPicPr>
              <p:nvPr/>
            </p:nvPicPr>
            <p:blipFill>
              <a:blip r:embed="rId34"/>
              <a:stretch>
                <a:fillRect/>
              </a:stretch>
            </p:blipFill>
            <p:spPr>
              <a:xfrm>
                <a:off x="371413" y="3560716"/>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E6D23BDE-4DAB-9CAD-0108-E9962793E1CA}"/>
                  </a:ext>
                </a:extLst>
              </p:cNvPr>
              <p:cNvGraphicFramePr>
                <a:graphicFrameLocks/>
              </p:cNvGraphicFramePr>
              <p:nvPr>
                <p:extLst>
                  <p:ext uri="{D42A27DB-BD31-4B8C-83A1-F6EECF244321}">
                    <p14:modId xmlns:p14="http://schemas.microsoft.com/office/powerpoint/2010/main" val="1338342313"/>
                  </p:ext>
                </p:extLst>
              </p:nvPr>
            </p:nvGraphicFramePr>
            <p:xfrm>
              <a:off x="2111843" y="3560716"/>
              <a:ext cx="1440000" cy="720000"/>
            </p:xfrm>
            <a:graphic>
              <a:graphicData uri="http://schemas.microsoft.com/office/powerpoint/2016/slidezoom">
                <pslz:sldZm>
                  <pslz:sldZmObj sldId="378" cId="332026603">
                    <pslz:zmPr id="{D44C0442-13E1-4F45-93B4-85375F0352CF}" transitionDur="1000">
                      <p166:blipFill xmlns:p166="http://schemas.microsoft.com/office/powerpoint/2016/6/main">
                        <a:blip r:embed="rId35"/>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30" name="Slide Zoom 29">
                <a:hlinkClick r:id="rId36" action="ppaction://hlinksldjump"/>
                <a:extLst>
                  <a:ext uri="{FF2B5EF4-FFF2-40B4-BE49-F238E27FC236}">
                    <a16:creationId xmlns:a16="http://schemas.microsoft.com/office/drawing/2014/main" xmlns="" id="{E6D23BDE-4DAB-9CAD-0108-E9962793E1CA}"/>
                  </a:ext>
                </a:extLst>
              </p:cNvPr>
              <p:cNvPicPr>
                <a:picLocks noGrp="1" noRot="1" noChangeAspect="1" noMove="1" noResize="1" noEditPoints="1" noAdjustHandles="1" noChangeArrowheads="1" noChangeShapeType="1"/>
              </p:cNvPicPr>
              <p:nvPr/>
            </p:nvPicPr>
            <p:blipFill>
              <a:blip r:embed="rId37"/>
              <a:stretch>
                <a:fillRect/>
              </a:stretch>
            </p:blipFill>
            <p:spPr>
              <a:xfrm>
                <a:off x="2111843" y="3560716"/>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F936180B-D8F4-94CE-4052-2BD0A01B2BD1}"/>
                  </a:ext>
                </a:extLst>
              </p:cNvPr>
              <p:cNvGraphicFramePr>
                <a:graphicFrameLocks/>
              </p:cNvGraphicFramePr>
              <p:nvPr>
                <p:extLst>
                  <p:ext uri="{D42A27DB-BD31-4B8C-83A1-F6EECF244321}">
                    <p14:modId xmlns:p14="http://schemas.microsoft.com/office/powerpoint/2010/main" val="4033711494"/>
                  </p:ext>
                </p:extLst>
              </p:nvPr>
            </p:nvGraphicFramePr>
            <p:xfrm>
              <a:off x="5592703" y="3534752"/>
              <a:ext cx="1440000" cy="720000"/>
            </p:xfrm>
            <a:graphic>
              <a:graphicData uri="http://schemas.microsoft.com/office/powerpoint/2016/slidezoom">
                <pslz:sldZm>
                  <pslz:sldZmObj sldId="361" cId="3745109124">
                    <pslz:zmPr id="{36647D7E-9318-4DAD-B5A3-C16A1F08F29A}" transitionDur="1000">
                      <p166:blipFill xmlns:p166="http://schemas.microsoft.com/office/powerpoint/2016/6/main">
                        <a:blip r:embed="rId38"/>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32" name="Slide Zoom 31">
                <a:hlinkClick r:id="rId39" action="ppaction://hlinksldjump"/>
                <a:extLst>
                  <a:ext uri="{FF2B5EF4-FFF2-40B4-BE49-F238E27FC236}">
                    <a16:creationId xmlns:a16="http://schemas.microsoft.com/office/drawing/2014/main" xmlns="" id="{F936180B-D8F4-94CE-4052-2BD0A01B2BD1}"/>
                  </a:ext>
                </a:extLst>
              </p:cNvPr>
              <p:cNvPicPr>
                <a:picLocks noGrp="1" noRot="1" noChangeAspect="1" noMove="1" noResize="1" noEditPoints="1" noAdjustHandles="1" noChangeArrowheads="1" noChangeShapeType="1"/>
              </p:cNvPicPr>
              <p:nvPr/>
            </p:nvPicPr>
            <p:blipFill>
              <a:blip r:embed="rId40"/>
              <a:stretch>
                <a:fillRect/>
              </a:stretch>
            </p:blipFill>
            <p:spPr>
              <a:xfrm>
                <a:off x="5592703" y="3534752"/>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7E02A94-DA75-67F4-D27C-0E281223168F}"/>
                  </a:ext>
                </a:extLst>
              </p:cNvPr>
              <p:cNvGraphicFramePr>
                <a:graphicFrameLocks/>
              </p:cNvGraphicFramePr>
              <p:nvPr>
                <p:extLst>
                  <p:ext uri="{D42A27DB-BD31-4B8C-83A1-F6EECF244321}">
                    <p14:modId xmlns:p14="http://schemas.microsoft.com/office/powerpoint/2010/main" val="2324927928"/>
                  </p:ext>
                </p:extLst>
              </p:nvPr>
            </p:nvGraphicFramePr>
            <p:xfrm>
              <a:off x="7328082" y="1758242"/>
              <a:ext cx="1440000" cy="720000"/>
            </p:xfrm>
            <a:graphic>
              <a:graphicData uri="http://schemas.microsoft.com/office/powerpoint/2016/slidezoom">
                <pslz:sldZm>
                  <pslz:sldZmObj sldId="373" cId="3797736563">
                    <pslz:zmPr id="{08BDE395-6FDE-49DC-9CF5-C9465DD99256}" transitionDur="1000">
                      <p166:blipFill xmlns:p166="http://schemas.microsoft.com/office/powerpoint/2016/6/main">
                        <a:blip r:embed="rId41"/>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34" name="Slide Zoom 33">
                <a:hlinkClick r:id="rId42" action="ppaction://hlinksldjump"/>
                <a:extLst>
                  <a:ext uri="{FF2B5EF4-FFF2-40B4-BE49-F238E27FC236}">
                    <a16:creationId xmlns:a16="http://schemas.microsoft.com/office/drawing/2014/main" xmlns="" id="{E7E02A94-DA75-67F4-D27C-0E281223168F}"/>
                  </a:ext>
                </a:extLst>
              </p:cNvPr>
              <p:cNvPicPr>
                <a:picLocks noGrp="1" noRot="1" noChangeAspect="1" noMove="1" noResize="1" noEditPoints="1" noAdjustHandles="1" noChangeArrowheads="1" noChangeShapeType="1"/>
              </p:cNvPicPr>
              <p:nvPr/>
            </p:nvPicPr>
            <p:blipFill>
              <a:blip r:embed="rId43"/>
              <a:stretch>
                <a:fillRect/>
              </a:stretch>
            </p:blipFill>
            <p:spPr>
              <a:xfrm>
                <a:off x="7328082" y="1758242"/>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D8DB9139-2A72-400C-3324-CF9C23279384}"/>
                  </a:ext>
                </a:extLst>
              </p:cNvPr>
              <p:cNvGraphicFramePr>
                <a:graphicFrameLocks/>
              </p:cNvGraphicFramePr>
              <p:nvPr>
                <p:extLst>
                  <p:ext uri="{D42A27DB-BD31-4B8C-83A1-F6EECF244321}">
                    <p14:modId xmlns:p14="http://schemas.microsoft.com/office/powerpoint/2010/main" val="373024265"/>
                  </p:ext>
                </p:extLst>
              </p:nvPr>
            </p:nvGraphicFramePr>
            <p:xfrm>
              <a:off x="371413" y="2659479"/>
              <a:ext cx="1440000" cy="720000"/>
            </p:xfrm>
            <a:graphic>
              <a:graphicData uri="http://schemas.microsoft.com/office/powerpoint/2016/slidezoom">
                <pslz:sldZm>
                  <pslz:sldZmObj sldId="356" cId="104425345">
                    <pslz:zmPr id="{646CE902-2E25-469B-9340-9B53A8E94C87}" transitionDur="1000">
                      <p166:blipFill xmlns:p166="http://schemas.microsoft.com/office/powerpoint/2016/6/main">
                        <a:blip r:embed="rId44"/>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22" name="Slide Zoom 21">
                <a:hlinkClick r:id="rId45" action="ppaction://hlinksldjump"/>
                <a:extLst>
                  <a:ext uri="{FF2B5EF4-FFF2-40B4-BE49-F238E27FC236}">
                    <a16:creationId xmlns:a16="http://schemas.microsoft.com/office/drawing/2014/main" xmlns="" id="{D8DB9139-2A72-400C-3324-CF9C23279384}"/>
                  </a:ext>
                </a:extLst>
              </p:cNvPr>
              <p:cNvPicPr>
                <a:picLocks noGrp="1" noRot="1" noChangeAspect="1" noMove="1" noResize="1" noEditPoints="1" noAdjustHandles="1" noChangeArrowheads="1" noChangeShapeType="1"/>
              </p:cNvPicPr>
              <p:nvPr/>
            </p:nvPicPr>
            <p:blipFill>
              <a:blip r:embed="rId46"/>
              <a:stretch>
                <a:fillRect/>
              </a:stretch>
            </p:blipFill>
            <p:spPr>
              <a:xfrm>
                <a:off x="371413" y="2659479"/>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6DC89A43-5DE7-541F-15B6-ABB1943BFED3}"/>
                  </a:ext>
                </a:extLst>
              </p:cNvPr>
              <p:cNvGraphicFramePr>
                <a:graphicFrameLocks/>
              </p:cNvGraphicFramePr>
              <p:nvPr>
                <p:extLst>
                  <p:ext uri="{D42A27DB-BD31-4B8C-83A1-F6EECF244321}">
                    <p14:modId xmlns:p14="http://schemas.microsoft.com/office/powerpoint/2010/main" val="1173756174"/>
                  </p:ext>
                </p:extLst>
              </p:nvPr>
            </p:nvGraphicFramePr>
            <p:xfrm>
              <a:off x="2123206" y="2659479"/>
              <a:ext cx="1440000" cy="720000"/>
            </p:xfrm>
            <a:graphic>
              <a:graphicData uri="http://schemas.microsoft.com/office/powerpoint/2016/slidezoom">
                <pslz:sldZm>
                  <pslz:sldZmObj sldId="359" cId="370692314">
                    <pslz:zmPr id="{CC0CBC8C-96E0-4678-9E11-B4409B365883}" transitionDur="1000">
                      <p166:blipFill xmlns:p166="http://schemas.microsoft.com/office/powerpoint/2016/6/main">
                        <a:blip r:embed="rId47"/>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24" name="Slide Zoom 23">
                <a:hlinkClick r:id="rId48" action="ppaction://hlinksldjump"/>
                <a:extLst>
                  <a:ext uri="{FF2B5EF4-FFF2-40B4-BE49-F238E27FC236}">
                    <a16:creationId xmlns:a16="http://schemas.microsoft.com/office/drawing/2014/main" xmlns="" id="{6DC89A43-5DE7-541F-15B6-ABB1943BFED3}"/>
                  </a:ext>
                </a:extLst>
              </p:cNvPr>
              <p:cNvPicPr>
                <a:picLocks noGrp="1" noRot="1" noChangeAspect="1" noMove="1" noResize="1" noEditPoints="1" noAdjustHandles="1" noChangeArrowheads="1" noChangeShapeType="1"/>
              </p:cNvPicPr>
              <p:nvPr/>
            </p:nvPicPr>
            <p:blipFill>
              <a:blip r:embed="rId49"/>
              <a:stretch>
                <a:fillRect/>
              </a:stretch>
            </p:blipFill>
            <p:spPr>
              <a:xfrm>
                <a:off x="2123206" y="2659479"/>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6984C2D6-13C8-A264-83AA-80E14CA74FA2}"/>
                  </a:ext>
                </a:extLst>
              </p:cNvPr>
              <p:cNvGraphicFramePr>
                <a:graphicFrameLocks/>
              </p:cNvGraphicFramePr>
              <p:nvPr>
                <p:extLst>
                  <p:ext uri="{D42A27DB-BD31-4B8C-83A1-F6EECF244321}">
                    <p14:modId xmlns:p14="http://schemas.microsoft.com/office/powerpoint/2010/main" val="3038872569"/>
                  </p:ext>
                </p:extLst>
              </p:nvPr>
            </p:nvGraphicFramePr>
            <p:xfrm>
              <a:off x="3852273" y="2659479"/>
              <a:ext cx="1440000" cy="720000"/>
            </p:xfrm>
            <a:graphic>
              <a:graphicData uri="http://schemas.microsoft.com/office/powerpoint/2016/slidezoom">
                <pslz:sldZm>
                  <pslz:sldZmObj sldId="374" cId="1277134011">
                    <pslz:zmPr id="{0C174938-91C7-4701-805A-B1726C0B70DC}" transitionDur="1000">
                      <p166:blipFill xmlns:p166="http://schemas.microsoft.com/office/powerpoint/2016/6/main">
                        <a:blip r:embed="rId50"/>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36" name="Slide Zoom 35">
                <a:hlinkClick r:id="rId51" action="ppaction://hlinksldjump"/>
                <a:extLst>
                  <a:ext uri="{FF2B5EF4-FFF2-40B4-BE49-F238E27FC236}">
                    <a16:creationId xmlns:a16="http://schemas.microsoft.com/office/drawing/2014/main" xmlns="" id="{6984C2D6-13C8-A264-83AA-80E14CA74FA2}"/>
                  </a:ext>
                </a:extLst>
              </p:cNvPr>
              <p:cNvPicPr>
                <a:picLocks noGrp="1" noRot="1" noChangeAspect="1" noMove="1" noResize="1" noEditPoints="1" noAdjustHandles="1" noChangeArrowheads="1" noChangeShapeType="1"/>
              </p:cNvPicPr>
              <p:nvPr/>
            </p:nvPicPr>
            <p:blipFill>
              <a:blip r:embed="rId52"/>
              <a:stretch>
                <a:fillRect/>
              </a:stretch>
            </p:blipFill>
            <p:spPr>
              <a:xfrm>
                <a:off x="3852273" y="2659479"/>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39CB84E5-08A8-55BD-3832-3D0D1F97998C}"/>
                  </a:ext>
                </a:extLst>
              </p:cNvPr>
              <p:cNvGraphicFramePr>
                <a:graphicFrameLocks noChangeAspect="1"/>
              </p:cNvGraphicFramePr>
              <p:nvPr>
                <p:extLst>
                  <p:ext uri="{D42A27DB-BD31-4B8C-83A1-F6EECF244321}">
                    <p14:modId xmlns:p14="http://schemas.microsoft.com/office/powerpoint/2010/main" val="3015021127"/>
                  </p:ext>
                </p:extLst>
              </p:nvPr>
            </p:nvGraphicFramePr>
            <p:xfrm>
              <a:off x="2123206" y="888748"/>
              <a:ext cx="1440000" cy="720000"/>
            </p:xfrm>
            <a:graphic>
              <a:graphicData uri="http://schemas.microsoft.com/office/powerpoint/2016/slidezoom">
                <pslz:sldZm>
                  <pslz:sldZmObj sldId="380" cId="1636632572">
                    <pslz:zmPr id="{216FABBD-15EF-4829-928B-BF3F0DBF3799}" transitionDur="1000">
                      <p166:blipFill xmlns:p166="http://schemas.microsoft.com/office/powerpoint/2016/6/main">
                        <a:blip r:embed="rId53"/>
                        <a:stretch>
                          <a:fillRect/>
                        </a:stretch>
                      </p166:blipFill>
                      <p166:spPr xmlns:p166="http://schemas.microsoft.com/office/powerpoint/2016/6/main">
                        <a:xfrm>
                          <a:off x="0" y="0"/>
                          <a:ext cx="1440000" cy="720000"/>
                        </a:xfrm>
                        <a:prstGeom prst="rect">
                          <a:avLst/>
                        </a:prstGeom>
                        <a:ln w="3175">
                          <a:solidFill>
                            <a:prstClr val="ltGray"/>
                          </a:solidFill>
                        </a:ln>
                      </p166:spPr>
                    </pslz:zmPr>
                  </pslz:sldZmObj>
                </pslz:sldZm>
              </a:graphicData>
            </a:graphic>
          </p:graphicFrame>
        </mc:Choice>
        <mc:Fallback xmlns="">
          <p:pic>
            <p:nvPicPr>
              <p:cNvPr id="5" name="Slide Zoom 4">
                <a:hlinkClick r:id="rId54" action="ppaction://hlinksldjump"/>
                <a:extLst>
                  <a:ext uri="{FF2B5EF4-FFF2-40B4-BE49-F238E27FC236}">
                    <a16:creationId xmlns:a16="http://schemas.microsoft.com/office/drawing/2014/main" id="{39CB84E5-08A8-55BD-3832-3D0D1F97998C}"/>
                  </a:ext>
                </a:extLst>
              </p:cNvPr>
              <p:cNvPicPr>
                <a:picLocks noGrp="1" noRot="1" noChangeAspect="1" noMove="1" noResize="1" noEditPoints="1" noAdjustHandles="1" noChangeArrowheads="1" noChangeShapeType="1"/>
              </p:cNvPicPr>
              <p:nvPr/>
            </p:nvPicPr>
            <p:blipFill>
              <a:blip r:embed="rId55"/>
              <a:stretch>
                <a:fillRect/>
              </a:stretch>
            </p:blipFill>
            <p:spPr>
              <a:xfrm>
                <a:off x="2123206" y="888748"/>
                <a:ext cx="1440000" cy="720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9AB4FA8F-1560-B5F8-C315-E1885B654EC4}"/>
                  </a:ext>
                </a:extLst>
              </p:cNvPr>
              <p:cNvGraphicFramePr>
                <a:graphicFrameLocks noChangeAspect="1"/>
              </p:cNvGraphicFramePr>
              <p:nvPr>
                <p:extLst>
                  <p:ext uri="{D42A27DB-BD31-4B8C-83A1-F6EECF244321}">
                    <p14:modId xmlns:p14="http://schemas.microsoft.com/office/powerpoint/2010/main" val="690349643"/>
                  </p:ext>
                </p:extLst>
              </p:nvPr>
            </p:nvGraphicFramePr>
            <p:xfrm>
              <a:off x="5592703" y="898965"/>
              <a:ext cx="1435222" cy="722286"/>
            </p:xfrm>
            <a:graphic>
              <a:graphicData uri="http://schemas.microsoft.com/office/powerpoint/2016/slidezoom">
                <pslz:sldZm>
                  <pslz:sldZmObj sldId="381" cId="3929236949">
                    <pslz:zmPr id="{BAEC2810-81DE-44BE-AC67-50539395537D}" transitionDur="1000">
                      <p166:blipFill xmlns:p166="http://schemas.microsoft.com/office/powerpoint/2016/6/main">
                        <a:blip r:embed="rId56"/>
                        <a:stretch>
                          <a:fillRect/>
                        </a:stretch>
                      </p166:blipFill>
                      <p166:spPr xmlns:p166="http://schemas.microsoft.com/office/powerpoint/2016/6/main">
                        <a:xfrm>
                          <a:off x="0" y="0"/>
                          <a:ext cx="1435222" cy="722286"/>
                        </a:xfrm>
                        <a:prstGeom prst="rect">
                          <a:avLst/>
                        </a:prstGeom>
                        <a:ln w="3175">
                          <a:solidFill>
                            <a:prstClr val="ltGray"/>
                          </a:solidFill>
                        </a:ln>
                      </p166:spPr>
                    </pslz:zmPr>
                  </pslz:sldZmObj>
                </pslz:sldZm>
              </a:graphicData>
            </a:graphic>
          </p:graphicFrame>
        </mc:Choice>
        <mc:Fallback xmlns="">
          <p:pic>
            <p:nvPicPr>
              <p:cNvPr id="9" name="Slide Zoom 8">
                <a:hlinkClick r:id="rId57" action="ppaction://hlinksldjump"/>
                <a:extLst>
                  <a:ext uri="{FF2B5EF4-FFF2-40B4-BE49-F238E27FC236}">
                    <a16:creationId xmlns:a16="http://schemas.microsoft.com/office/drawing/2014/main" id="{9AB4FA8F-1560-B5F8-C315-E1885B654EC4}"/>
                  </a:ext>
                </a:extLst>
              </p:cNvPr>
              <p:cNvPicPr>
                <a:picLocks noGrp="1" noRot="1" noChangeAspect="1" noMove="1" noResize="1" noEditPoints="1" noAdjustHandles="1" noChangeArrowheads="1" noChangeShapeType="1"/>
              </p:cNvPicPr>
              <p:nvPr/>
            </p:nvPicPr>
            <p:blipFill>
              <a:blip r:embed="rId58"/>
              <a:stretch>
                <a:fillRect/>
              </a:stretch>
            </p:blipFill>
            <p:spPr>
              <a:xfrm>
                <a:off x="5592703" y="898965"/>
                <a:ext cx="1435222" cy="72228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5503AA74-2B09-F6F5-713E-796CF7ACD472}"/>
                  </a:ext>
                </a:extLst>
              </p:cNvPr>
              <p:cNvGraphicFramePr>
                <a:graphicFrameLocks noChangeAspect="1"/>
              </p:cNvGraphicFramePr>
              <p:nvPr>
                <p:extLst>
                  <p:ext uri="{D42A27DB-BD31-4B8C-83A1-F6EECF244321}">
                    <p14:modId xmlns:p14="http://schemas.microsoft.com/office/powerpoint/2010/main" val="173880571"/>
                  </p:ext>
                </p:extLst>
              </p:nvPr>
            </p:nvGraphicFramePr>
            <p:xfrm>
              <a:off x="5608844" y="1758242"/>
              <a:ext cx="1435222" cy="710324"/>
            </p:xfrm>
            <a:graphic>
              <a:graphicData uri="http://schemas.microsoft.com/office/powerpoint/2016/slidezoom">
                <pslz:sldZm>
                  <pslz:sldZmObj sldId="382" cId="2833194693">
                    <pslz:zmPr id="{4B075BCE-F4E8-4292-9030-A77AF1FE4D3A}" transitionDur="1000">
                      <p166:blipFill xmlns:p166="http://schemas.microsoft.com/office/powerpoint/2016/6/main">
                        <a:blip r:embed="rId59"/>
                        <a:stretch>
                          <a:fillRect/>
                        </a:stretch>
                      </p166:blipFill>
                      <p166:spPr xmlns:p166="http://schemas.microsoft.com/office/powerpoint/2016/6/main">
                        <a:xfrm>
                          <a:off x="0" y="0"/>
                          <a:ext cx="1435222" cy="710324"/>
                        </a:xfrm>
                        <a:prstGeom prst="rect">
                          <a:avLst/>
                        </a:prstGeom>
                        <a:ln w="3175">
                          <a:solidFill>
                            <a:prstClr val="ltGray"/>
                          </a:solidFill>
                        </a:ln>
                      </p166:spPr>
                    </pslz:zmPr>
                  </pslz:sldZmObj>
                </pslz:sldZm>
              </a:graphicData>
            </a:graphic>
          </p:graphicFrame>
        </mc:Choice>
        <mc:Fallback xmlns="">
          <p:pic>
            <p:nvPicPr>
              <p:cNvPr id="13" name="Slide Zoom 12">
                <a:hlinkClick r:id="rId60" action="ppaction://hlinksldjump"/>
                <a:extLst>
                  <a:ext uri="{FF2B5EF4-FFF2-40B4-BE49-F238E27FC236}">
                    <a16:creationId xmlns:a16="http://schemas.microsoft.com/office/drawing/2014/main" id="{5503AA74-2B09-F6F5-713E-796CF7ACD472}"/>
                  </a:ext>
                </a:extLst>
              </p:cNvPr>
              <p:cNvPicPr>
                <a:picLocks noGrp="1" noRot="1" noChangeAspect="1" noMove="1" noResize="1" noEditPoints="1" noAdjustHandles="1" noChangeArrowheads="1" noChangeShapeType="1"/>
              </p:cNvPicPr>
              <p:nvPr/>
            </p:nvPicPr>
            <p:blipFill>
              <a:blip r:embed="rId61"/>
              <a:stretch>
                <a:fillRect/>
              </a:stretch>
            </p:blipFill>
            <p:spPr>
              <a:xfrm>
                <a:off x="5608844" y="1758242"/>
                <a:ext cx="1435222" cy="71032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A258E02A-FDD2-EE1B-D547-B9D9A9DB7565}"/>
                  </a:ext>
                </a:extLst>
              </p:cNvPr>
              <p:cNvGraphicFramePr>
                <a:graphicFrameLocks noChangeAspect="1"/>
              </p:cNvGraphicFramePr>
              <p:nvPr>
                <p:extLst>
                  <p:ext uri="{D42A27DB-BD31-4B8C-83A1-F6EECF244321}">
                    <p14:modId xmlns:p14="http://schemas.microsoft.com/office/powerpoint/2010/main" val="2116850100"/>
                  </p:ext>
                </p:extLst>
              </p:nvPr>
            </p:nvGraphicFramePr>
            <p:xfrm>
              <a:off x="3847768" y="1780366"/>
              <a:ext cx="1444505" cy="719999"/>
            </p:xfrm>
            <a:graphic>
              <a:graphicData uri="http://schemas.microsoft.com/office/powerpoint/2016/slidezoom">
                <pslz:sldZm>
                  <pslz:sldZmObj sldId="383" cId="4255963156">
                    <pslz:zmPr id="{B6E1DEB9-1F69-45ED-B5DF-A3D822F199AE}" transitionDur="1000">
                      <p166:blipFill xmlns:p166="http://schemas.microsoft.com/office/powerpoint/2016/6/main">
                        <a:blip r:embed="rId62"/>
                        <a:stretch>
                          <a:fillRect/>
                        </a:stretch>
                      </p166:blipFill>
                      <p166:spPr xmlns:p166="http://schemas.microsoft.com/office/powerpoint/2016/6/main">
                        <a:xfrm>
                          <a:off x="0" y="0"/>
                          <a:ext cx="1444505" cy="719999"/>
                        </a:xfrm>
                        <a:prstGeom prst="rect">
                          <a:avLst/>
                        </a:prstGeom>
                        <a:ln w="3175">
                          <a:solidFill>
                            <a:prstClr val="ltGray"/>
                          </a:solidFill>
                        </a:ln>
                      </p166:spPr>
                    </pslz:zmPr>
                  </pslz:sldZmObj>
                </pslz:sldZm>
              </a:graphicData>
            </a:graphic>
          </p:graphicFrame>
        </mc:Choice>
        <mc:Fallback xmlns="">
          <p:pic>
            <p:nvPicPr>
              <p:cNvPr id="17" name="Slide Zoom 16">
                <a:hlinkClick r:id="rId63" action="ppaction://hlinksldjump"/>
                <a:extLst>
                  <a:ext uri="{FF2B5EF4-FFF2-40B4-BE49-F238E27FC236}">
                    <a16:creationId xmlns:a16="http://schemas.microsoft.com/office/drawing/2014/main" id="{A258E02A-FDD2-EE1B-D547-B9D9A9DB7565}"/>
                  </a:ext>
                </a:extLst>
              </p:cNvPr>
              <p:cNvPicPr>
                <a:picLocks noGrp="1" noRot="1" noChangeAspect="1" noMove="1" noResize="1" noEditPoints="1" noAdjustHandles="1" noChangeArrowheads="1" noChangeShapeType="1"/>
              </p:cNvPicPr>
              <p:nvPr/>
            </p:nvPicPr>
            <p:blipFill>
              <a:blip r:embed="rId64"/>
              <a:stretch>
                <a:fillRect/>
              </a:stretch>
            </p:blipFill>
            <p:spPr>
              <a:xfrm>
                <a:off x="3847768" y="1780366"/>
                <a:ext cx="1444505" cy="71999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65109CA7-1D0C-1701-589D-77EE0FE0FA34}"/>
                  </a:ext>
                </a:extLst>
              </p:cNvPr>
              <p:cNvGraphicFramePr>
                <a:graphicFrameLocks noChangeAspect="1"/>
              </p:cNvGraphicFramePr>
              <p:nvPr>
                <p:extLst>
                  <p:ext uri="{D42A27DB-BD31-4B8C-83A1-F6EECF244321}">
                    <p14:modId xmlns:p14="http://schemas.microsoft.com/office/powerpoint/2010/main" val="2616391097"/>
                  </p:ext>
                </p:extLst>
              </p:nvPr>
            </p:nvGraphicFramePr>
            <p:xfrm>
              <a:off x="3847222" y="3560716"/>
              <a:ext cx="1440000" cy="689915"/>
            </p:xfrm>
            <a:graphic>
              <a:graphicData uri="http://schemas.microsoft.com/office/powerpoint/2016/slidezoom">
                <pslz:sldZm>
                  <pslz:sldZmObj sldId="384" cId="1058041626">
                    <pslz:zmPr id="{1B664B8F-EDA4-474C-9E81-04B41FD21232}" transitionDur="1000">
                      <p166:blipFill xmlns:p166="http://schemas.microsoft.com/office/powerpoint/2016/6/main">
                        <a:blip r:embed="rId65"/>
                        <a:stretch>
                          <a:fillRect/>
                        </a:stretch>
                      </p166:blipFill>
                      <p166:spPr xmlns:p166="http://schemas.microsoft.com/office/powerpoint/2016/6/main">
                        <a:xfrm>
                          <a:off x="0" y="0"/>
                          <a:ext cx="1440000" cy="689915"/>
                        </a:xfrm>
                        <a:prstGeom prst="rect">
                          <a:avLst/>
                        </a:prstGeom>
                        <a:ln w="3175">
                          <a:solidFill>
                            <a:prstClr val="ltGray"/>
                          </a:solidFill>
                        </a:ln>
                      </p166:spPr>
                    </pslz:zmPr>
                  </pslz:sldZmObj>
                </pslz:sldZm>
              </a:graphicData>
            </a:graphic>
          </p:graphicFrame>
        </mc:Choice>
        <mc:Fallback xmlns="">
          <p:pic>
            <p:nvPicPr>
              <p:cNvPr id="21" name="Slide Zoom 20">
                <a:hlinkClick r:id="rId66" action="ppaction://hlinksldjump"/>
                <a:extLst>
                  <a:ext uri="{FF2B5EF4-FFF2-40B4-BE49-F238E27FC236}">
                    <a16:creationId xmlns:a16="http://schemas.microsoft.com/office/drawing/2014/main" id="{65109CA7-1D0C-1701-589D-77EE0FE0FA34}"/>
                  </a:ext>
                </a:extLst>
              </p:cNvPr>
              <p:cNvPicPr>
                <a:picLocks noGrp="1" noRot="1" noChangeAspect="1" noMove="1" noResize="1" noEditPoints="1" noAdjustHandles="1" noChangeArrowheads="1" noChangeShapeType="1"/>
              </p:cNvPicPr>
              <p:nvPr/>
            </p:nvPicPr>
            <p:blipFill>
              <a:blip r:embed="rId67"/>
              <a:stretch>
                <a:fillRect/>
              </a:stretch>
            </p:blipFill>
            <p:spPr>
              <a:xfrm>
                <a:off x="3847222" y="3560716"/>
                <a:ext cx="1440000" cy="68991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B36C8B18-86D5-BAF7-482A-214857994B98}"/>
                  </a:ext>
                </a:extLst>
              </p:cNvPr>
              <p:cNvGraphicFramePr>
                <a:graphicFrameLocks noChangeAspect="1"/>
              </p:cNvGraphicFramePr>
              <p:nvPr>
                <p:extLst>
                  <p:ext uri="{D42A27DB-BD31-4B8C-83A1-F6EECF244321}">
                    <p14:modId xmlns:p14="http://schemas.microsoft.com/office/powerpoint/2010/main" val="2829589517"/>
                  </p:ext>
                </p:extLst>
              </p:nvPr>
            </p:nvGraphicFramePr>
            <p:xfrm>
              <a:off x="7363892" y="3530423"/>
              <a:ext cx="1423859" cy="717299"/>
            </p:xfrm>
            <a:graphic>
              <a:graphicData uri="http://schemas.microsoft.com/office/powerpoint/2016/slidezoom">
                <pslz:sldZm>
                  <pslz:sldZmObj sldId="385" cId="2043595663">
                    <pslz:zmPr id="{A8950F0B-BB60-4AF3-805D-57640291B324}" transitionDur="1000">
                      <p166:blipFill xmlns:p166="http://schemas.microsoft.com/office/powerpoint/2016/6/main">
                        <a:blip r:embed="rId68"/>
                        <a:stretch>
                          <a:fillRect/>
                        </a:stretch>
                      </p166:blipFill>
                      <p166:spPr xmlns:p166="http://schemas.microsoft.com/office/powerpoint/2016/6/main">
                        <a:xfrm>
                          <a:off x="0" y="0"/>
                          <a:ext cx="1423859" cy="717299"/>
                        </a:xfrm>
                        <a:prstGeom prst="rect">
                          <a:avLst/>
                        </a:prstGeom>
                        <a:ln w="3175">
                          <a:solidFill>
                            <a:prstClr val="ltGray"/>
                          </a:solidFill>
                        </a:ln>
                      </p166:spPr>
                    </pslz:zmPr>
                  </pslz:sldZmObj>
                </pslz:sldZm>
              </a:graphicData>
            </a:graphic>
          </p:graphicFrame>
        </mc:Choice>
        <mc:Fallback xmlns="">
          <p:pic>
            <p:nvPicPr>
              <p:cNvPr id="25" name="Slide Zoom 24">
                <a:hlinkClick r:id="rId69" action="ppaction://hlinksldjump"/>
                <a:extLst>
                  <a:ext uri="{FF2B5EF4-FFF2-40B4-BE49-F238E27FC236}">
                    <a16:creationId xmlns:a16="http://schemas.microsoft.com/office/drawing/2014/main" id="{B36C8B18-86D5-BAF7-482A-214857994B98}"/>
                  </a:ext>
                </a:extLst>
              </p:cNvPr>
              <p:cNvPicPr>
                <a:picLocks noGrp="1" noRot="1" noChangeAspect="1" noMove="1" noResize="1" noEditPoints="1" noAdjustHandles="1" noChangeArrowheads="1" noChangeShapeType="1"/>
              </p:cNvPicPr>
              <p:nvPr/>
            </p:nvPicPr>
            <p:blipFill>
              <a:blip r:embed="rId70"/>
              <a:stretch>
                <a:fillRect/>
              </a:stretch>
            </p:blipFill>
            <p:spPr>
              <a:xfrm>
                <a:off x="7363892" y="3530423"/>
                <a:ext cx="1423859" cy="71729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FD83F3C6-AC37-799D-0B17-CEC910A0D7EF}"/>
                  </a:ext>
                </a:extLst>
              </p:cNvPr>
              <p:cNvGraphicFramePr>
                <a:graphicFrameLocks noChangeAspect="1"/>
              </p:cNvGraphicFramePr>
              <p:nvPr>
                <p:extLst>
                  <p:ext uri="{D42A27DB-BD31-4B8C-83A1-F6EECF244321}">
                    <p14:modId xmlns:p14="http://schemas.microsoft.com/office/powerpoint/2010/main" val="2284345104"/>
                  </p:ext>
                </p:extLst>
              </p:nvPr>
            </p:nvGraphicFramePr>
            <p:xfrm>
              <a:off x="5612136" y="2659922"/>
              <a:ext cx="1428637" cy="719557"/>
            </p:xfrm>
            <a:graphic>
              <a:graphicData uri="http://schemas.microsoft.com/office/powerpoint/2016/slidezoom">
                <pslz:sldZm>
                  <pslz:sldZmObj sldId="386" cId="1956823500">
                    <pslz:zmPr id="{492B08ED-1216-4A0A-8DEF-225E3F253C62}" transitionDur="1000">
                      <p166:blipFill xmlns:p166="http://schemas.microsoft.com/office/powerpoint/2016/6/main">
                        <a:blip r:embed="rId71"/>
                        <a:stretch>
                          <a:fillRect/>
                        </a:stretch>
                      </p166:blipFill>
                      <p166:spPr xmlns:p166="http://schemas.microsoft.com/office/powerpoint/2016/6/main">
                        <a:xfrm>
                          <a:off x="0" y="0"/>
                          <a:ext cx="1428637" cy="719557"/>
                        </a:xfrm>
                        <a:prstGeom prst="rect">
                          <a:avLst/>
                        </a:prstGeom>
                        <a:ln w="3175">
                          <a:solidFill>
                            <a:prstClr val="ltGray"/>
                          </a:solidFill>
                        </a:ln>
                      </p166:spPr>
                    </pslz:zmPr>
                  </pslz:sldZmObj>
                </pslz:sldZm>
              </a:graphicData>
            </a:graphic>
          </p:graphicFrame>
        </mc:Choice>
        <mc:Fallback xmlns="">
          <p:pic>
            <p:nvPicPr>
              <p:cNvPr id="29" name="Slide Zoom 28">
                <a:hlinkClick r:id="rId72" action="ppaction://hlinksldjump"/>
                <a:extLst>
                  <a:ext uri="{FF2B5EF4-FFF2-40B4-BE49-F238E27FC236}">
                    <a16:creationId xmlns:a16="http://schemas.microsoft.com/office/drawing/2014/main" id="{FD83F3C6-AC37-799D-0B17-CEC910A0D7EF}"/>
                  </a:ext>
                </a:extLst>
              </p:cNvPr>
              <p:cNvPicPr>
                <a:picLocks noGrp="1" noRot="1" noChangeAspect="1" noMove="1" noResize="1" noEditPoints="1" noAdjustHandles="1" noChangeArrowheads="1" noChangeShapeType="1"/>
              </p:cNvPicPr>
              <p:nvPr/>
            </p:nvPicPr>
            <p:blipFill>
              <a:blip r:embed="rId73"/>
              <a:stretch>
                <a:fillRect/>
              </a:stretch>
            </p:blipFill>
            <p:spPr>
              <a:xfrm>
                <a:off x="5612136" y="2659922"/>
                <a:ext cx="1428637" cy="7195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FABF4196-E89C-E14C-216E-AC4D8CE1528F}"/>
                  </a:ext>
                </a:extLst>
              </p:cNvPr>
              <p:cNvGraphicFramePr>
                <a:graphicFrameLocks noChangeAspect="1"/>
              </p:cNvGraphicFramePr>
              <p:nvPr>
                <p:extLst>
                  <p:ext uri="{D42A27DB-BD31-4B8C-83A1-F6EECF244321}">
                    <p14:modId xmlns:p14="http://schemas.microsoft.com/office/powerpoint/2010/main" val="1503261157"/>
                  </p:ext>
                </p:extLst>
              </p:nvPr>
            </p:nvGraphicFramePr>
            <p:xfrm>
              <a:off x="7328082" y="2659479"/>
              <a:ext cx="1439999" cy="720000"/>
            </p:xfrm>
            <a:graphic>
              <a:graphicData uri="http://schemas.microsoft.com/office/powerpoint/2016/slidezoom">
                <pslz:sldZm>
                  <pslz:sldZmObj sldId="387" cId="3541954984">
                    <pslz:zmPr id="{52284DCB-05E8-4C76-8281-EBBF916E5B46}" transitionDur="1000">
                      <p166:blipFill xmlns:p166="http://schemas.microsoft.com/office/powerpoint/2016/6/main">
                        <a:blip r:embed="rId74"/>
                        <a:stretch>
                          <a:fillRect/>
                        </a:stretch>
                      </p166:blipFill>
                      <p166:spPr xmlns:p166="http://schemas.microsoft.com/office/powerpoint/2016/6/main">
                        <a:xfrm>
                          <a:off x="0" y="0"/>
                          <a:ext cx="1439999" cy="720000"/>
                        </a:xfrm>
                        <a:prstGeom prst="rect">
                          <a:avLst/>
                        </a:prstGeom>
                        <a:ln w="3175">
                          <a:solidFill>
                            <a:prstClr val="ltGray"/>
                          </a:solidFill>
                        </a:ln>
                      </p166:spPr>
                    </pslz:zmPr>
                  </pslz:sldZmObj>
                </pslz:sldZm>
              </a:graphicData>
            </a:graphic>
          </p:graphicFrame>
        </mc:Choice>
        <mc:Fallback xmlns="">
          <p:pic>
            <p:nvPicPr>
              <p:cNvPr id="33" name="Slide Zoom 32">
                <a:hlinkClick r:id="rId75" action="ppaction://hlinksldjump"/>
                <a:extLst>
                  <a:ext uri="{FF2B5EF4-FFF2-40B4-BE49-F238E27FC236}">
                    <a16:creationId xmlns:a16="http://schemas.microsoft.com/office/drawing/2014/main" id="{FABF4196-E89C-E14C-216E-AC4D8CE1528F}"/>
                  </a:ext>
                </a:extLst>
              </p:cNvPr>
              <p:cNvPicPr>
                <a:picLocks noGrp="1" noRot="1" noChangeAspect="1" noMove="1" noResize="1" noEditPoints="1" noAdjustHandles="1" noChangeArrowheads="1" noChangeShapeType="1"/>
              </p:cNvPicPr>
              <p:nvPr/>
            </p:nvPicPr>
            <p:blipFill>
              <a:blip r:embed="rId76"/>
              <a:stretch>
                <a:fillRect/>
              </a:stretch>
            </p:blipFill>
            <p:spPr>
              <a:xfrm>
                <a:off x="7328082" y="2659479"/>
                <a:ext cx="1439999" cy="720000"/>
              </a:xfrm>
              <a:prstGeom prst="rect">
                <a:avLst/>
              </a:prstGeom>
              <a:ln w="3175">
                <a:solidFill>
                  <a:prstClr val="ltGray"/>
                </a:solidFill>
              </a:ln>
            </p:spPr>
          </p:pic>
        </mc:Fallback>
      </mc:AlternateContent>
    </p:spTree>
    <p:extLst>
      <p:ext uri="{BB962C8B-B14F-4D97-AF65-F5344CB8AC3E}">
        <p14:creationId xmlns:p14="http://schemas.microsoft.com/office/powerpoint/2010/main" val="1489808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4115C2E1-55C3-D6DC-86E3-501C20CBD017}"/>
              </a:ext>
            </a:extLst>
          </p:cNvPr>
          <p:cNvSpPr txBox="1">
            <a:spLocks/>
          </p:cNvSpPr>
          <p:nvPr/>
        </p:nvSpPr>
        <p:spPr>
          <a:xfrm>
            <a:off x="570641" y="550015"/>
            <a:ext cx="7802499" cy="40060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just"/>
            <a:r>
              <a:rPr lang="en-US" dirty="0"/>
              <a:t>[5] Adams, S., (2011). Intellectual property rights, innovation and economic growth in                  </a:t>
            </a:r>
            <a:r>
              <a:rPr lang="en-US" dirty="0">
                <a:latin typeface="Montserrat" panose="00000500000000000000" pitchFamily="2" charset="0"/>
              </a:rPr>
              <a:t>Sub- Saharan, </a:t>
            </a:r>
            <a:r>
              <a:rPr lang="en-US" dirty="0" err="1">
                <a:latin typeface="Montserrat" panose="00000500000000000000" pitchFamily="2" charset="0"/>
              </a:rPr>
              <a:t>Africa.</a:t>
            </a:r>
            <a:r>
              <a:rPr lang="en-US" i="1" dirty="0" err="1">
                <a:latin typeface="Montserrat" panose="00000500000000000000" pitchFamily="2" charset="0"/>
              </a:rPr>
              <a:t>Journal</a:t>
            </a:r>
            <a:r>
              <a:rPr lang="en-US" i="1" dirty="0">
                <a:latin typeface="Montserrat" panose="00000500000000000000" pitchFamily="2" charset="0"/>
              </a:rPr>
              <a:t> of Third World Studies</a:t>
            </a:r>
            <a:r>
              <a:rPr lang="en-US" dirty="0">
                <a:latin typeface="Montserrat" panose="00000500000000000000" pitchFamily="2" charset="0"/>
              </a:rPr>
              <a:t>, </a:t>
            </a:r>
            <a:r>
              <a:rPr lang="en-US" i="1" dirty="0">
                <a:latin typeface="Montserrat" panose="00000500000000000000" pitchFamily="2" charset="0"/>
              </a:rPr>
              <a:t>28</a:t>
            </a:r>
            <a:r>
              <a:rPr lang="en-US" dirty="0">
                <a:latin typeface="Montserrat" panose="00000500000000000000" pitchFamily="2" charset="0"/>
              </a:rPr>
              <a:t>(1), 231-243. </a:t>
            </a:r>
          </a:p>
          <a:p>
            <a:pPr marL="114300" algn="just"/>
            <a:r>
              <a:rPr lang="en-US" dirty="0">
                <a:latin typeface="Montserrat" panose="00000500000000000000" pitchFamily="2" charset="0"/>
              </a:rPr>
              <a:t>[6] </a:t>
            </a:r>
            <a:r>
              <a:rPr lang="en-US" dirty="0" err="1">
                <a:latin typeface="Montserrat" panose="00000500000000000000" pitchFamily="2" charset="0"/>
              </a:rPr>
              <a:t>Archibong</a:t>
            </a:r>
            <a:r>
              <a:rPr lang="en-US" dirty="0">
                <a:latin typeface="Montserrat" panose="00000500000000000000" pitchFamily="2" charset="0"/>
              </a:rPr>
              <a:t>, E. E., </a:t>
            </a:r>
            <a:r>
              <a:rPr lang="en-US" dirty="0" err="1">
                <a:latin typeface="Montserrat" panose="00000500000000000000" pitchFamily="2" charset="0"/>
              </a:rPr>
              <a:t>Ibia</a:t>
            </a:r>
            <a:r>
              <a:rPr lang="en-US" dirty="0">
                <a:latin typeface="Montserrat" panose="00000500000000000000" pitchFamily="2" charset="0"/>
              </a:rPr>
              <a:t>, K.-U. T., </a:t>
            </a:r>
            <a:r>
              <a:rPr lang="en-US" dirty="0" err="1">
                <a:latin typeface="Montserrat" panose="00000500000000000000" pitchFamily="2" charset="0"/>
              </a:rPr>
              <a:t>Muniandi</a:t>
            </a:r>
            <a:r>
              <a:rPr lang="en-US" dirty="0">
                <a:latin typeface="Montserrat" panose="00000500000000000000" pitchFamily="2" charset="0"/>
              </a:rPr>
              <a:t>, B., Dari, S. S., </a:t>
            </a:r>
            <a:r>
              <a:rPr lang="en-US" dirty="0" err="1">
                <a:latin typeface="Montserrat" panose="00000500000000000000" pitchFamily="2" charset="0"/>
              </a:rPr>
              <a:t>Dhabliya</a:t>
            </a:r>
            <a:r>
              <a:rPr lang="en-US" dirty="0">
                <a:latin typeface="Montserrat" panose="00000500000000000000" pitchFamily="2" charset="0"/>
              </a:rPr>
              <a:t>, D., &amp; </a:t>
            </a:r>
            <a:r>
              <a:rPr lang="en-US" dirty="0" err="1">
                <a:latin typeface="Montserrat" panose="00000500000000000000" pitchFamily="2" charset="0"/>
              </a:rPr>
              <a:t>Dadheech</a:t>
            </a:r>
            <a:r>
              <a:rPr lang="en-US" dirty="0">
                <a:latin typeface="Montserrat" panose="00000500000000000000" pitchFamily="2" charset="0"/>
              </a:rPr>
              <a:t>, P. (2024). </a:t>
            </a:r>
            <a:r>
              <a:rPr lang="en-US" i="1" dirty="0">
                <a:latin typeface="Montserrat" panose="00000500000000000000" pitchFamily="2" charset="0"/>
              </a:rPr>
              <a:t>The Intersection of AI Technology and Intellectual Property Adjudication in Supply Chain Management</a:t>
            </a:r>
            <a:r>
              <a:rPr lang="en-US" dirty="0">
                <a:latin typeface="Montserrat" panose="00000500000000000000" pitchFamily="2" charset="0"/>
              </a:rPr>
              <a:t>. In </a:t>
            </a:r>
            <a:r>
              <a:rPr lang="en-US" b="1" dirty="0">
                <a:latin typeface="Montserrat" panose="00000500000000000000" pitchFamily="2" charset="0"/>
              </a:rPr>
              <a:t>AI and Machine Learning Impacts in Intelligent Supply Chain </a:t>
            </a:r>
            <a:r>
              <a:rPr lang="en-US" dirty="0">
                <a:latin typeface="Montserrat" panose="00000500000000000000" pitchFamily="2" charset="0"/>
              </a:rPr>
              <a:t>(pp. 18). </a:t>
            </a:r>
          </a:p>
          <a:p>
            <a:pPr marL="114300" algn="just"/>
            <a:r>
              <a:rPr lang="en-US" dirty="0">
                <a:latin typeface="Montserrat" panose="00000500000000000000" pitchFamily="2" charset="0"/>
              </a:rPr>
              <a:t>[7] Zhang, Y., Li, X., &amp; Wang, H</a:t>
            </a:r>
            <a:r>
              <a:rPr lang="en-US" b="1" dirty="0">
                <a:latin typeface="Montserrat" panose="00000500000000000000" pitchFamily="2" charset="0"/>
              </a:rPr>
              <a:t>. </a:t>
            </a:r>
            <a:r>
              <a:rPr lang="en-US" dirty="0">
                <a:latin typeface="Montserrat" panose="00000500000000000000" pitchFamily="2" charset="0"/>
              </a:rPr>
              <a:t>(2024). </a:t>
            </a:r>
            <a:r>
              <a:rPr lang="en-US" i="1" dirty="0">
                <a:latin typeface="Montserrat" panose="00000500000000000000" pitchFamily="2" charset="0"/>
              </a:rPr>
              <a:t>AI-Driven Innovations in Supply Chain Risk Management: Protecting Intellectual Property</a:t>
            </a:r>
            <a:r>
              <a:rPr lang="en-US" dirty="0">
                <a:latin typeface="Montserrat" panose="00000500000000000000" pitchFamily="2" charset="0"/>
              </a:rPr>
              <a:t>. In </a:t>
            </a:r>
            <a:r>
              <a:rPr lang="en-US" b="1" dirty="0">
                <a:latin typeface="Montserrat" panose="00000500000000000000" pitchFamily="2" charset="0"/>
              </a:rPr>
              <a:t>AI and Machine Learning Impacts in Intelligent Supply Chain </a:t>
            </a:r>
            <a:r>
              <a:rPr lang="en-US" dirty="0">
                <a:latin typeface="Montserrat" panose="00000500000000000000" pitchFamily="2" charset="0"/>
              </a:rPr>
              <a:t>(pp. 25-39). </a:t>
            </a:r>
          </a:p>
          <a:p>
            <a:pPr marL="114300" algn="just"/>
            <a:r>
              <a:rPr lang="en-US" dirty="0">
                <a:latin typeface="Montserrat" panose="00000500000000000000" pitchFamily="2" charset="0"/>
              </a:rPr>
              <a:t>[8] Liu, F., &amp; Chang, Y</a:t>
            </a:r>
            <a:r>
              <a:rPr lang="en-US" b="1" dirty="0">
                <a:latin typeface="Montserrat" panose="00000500000000000000" pitchFamily="2" charset="0"/>
              </a:rPr>
              <a:t>. </a:t>
            </a:r>
            <a:r>
              <a:rPr lang="en-US" dirty="0">
                <a:latin typeface="Montserrat" panose="00000500000000000000" pitchFamily="2" charset="0"/>
              </a:rPr>
              <a:t>(2024). </a:t>
            </a:r>
            <a:r>
              <a:rPr lang="en-US" i="1" dirty="0">
                <a:latin typeface="Montserrat" panose="00000500000000000000" pitchFamily="2" charset="0"/>
              </a:rPr>
              <a:t>Challenges and Opportunities in AI-Powered Supply Chains: An Intellectual Property Perspective</a:t>
            </a:r>
            <a:r>
              <a:rPr lang="en-US" dirty="0">
                <a:latin typeface="Montserrat" panose="00000500000000000000" pitchFamily="2" charset="0"/>
              </a:rPr>
              <a:t>. In </a:t>
            </a:r>
            <a:r>
              <a:rPr lang="en-US" b="1" dirty="0">
                <a:latin typeface="Montserrat" panose="00000500000000000000" pitchFamily="2" charset="0"/>
              </a:rPr>
              <a:t>AI and Machine Learning Impacts in Intelligent Supply Chain </a:t>
            </a:r>
            <a:r>
              <a:rPr lang="en-US" dirty="0">
                <a:latin typeface="Montserrat" panose="00000500000000000000" pitchFamily="2" charset="0"/>
              </a:rPr>
              <a:t>(pp. 73-88). </a:t>
            </a:r>
          </a:p>
          <a:p>
            <a:pPr marL="114300" algn="just"/>
            <a:r>
              <a:rPr lang="en-US" dirty="0">
                <a:latin typeface="Montserrat" panose="00000500000000000000" pitchFamily="2" charset="0"/>
              </a:rPr>
              <a:t>[9] "International Intellectual Property in an Integrated World Economy": </a:t>
            </a:r>
          </a:p>
          <a:p>
            <a:pPr marL="114300" algn="just"/>
            <a:r>
              <a:rPr lang="en-US" dirty="0">
                <a:latin typeface="Montserrat" panose="00000500000000000000" pitchFamily="2" charset="0"/>
              </a:rPr>
              <a:t>Abbott, F. M., Cottier, T., </a:t>
            </a:r>
            <a:r>
              <a:rPr lang="en-US" dirty="0" err="1">
                <a:latin typeface="Montserrat" panose="00000500000000000000" pitchFamily="2" charset="0"/>
              </a:rPr>
              <a:t>Gurry</a:t>
            </a:r>
            <a:r>
              <a:rPr lang="en-US" dirty="0">
                <a:latin typeface="Montserrat" panose="00000500000000000000" pitchFamily="2" charset="0"/>
              </a:rPr>
              <a:t>, F., Abbott, R. B., </a:t>
            </a:r>
            <a:r>
              <a:rPr lang="en-US" dirty="0" err="1">
                <a:latin typeface="Montserrat" panose="00000500000000000000" pitchFamily="2" charset="0"/>
              </a:rPr>
              <a:t>Burri</a:t>
            </a:r>
            <a:r>
              <a:rPr lang="en-US" dirty="0">
                <a:latin typeface="Montserrat" panose="00000500000000000000" pitchFamily="2" charset="0"/>
              </a:rPr>
              <a:t>, M., &amp; Grosse Ruse-Khan, H. (2024). </a:t>
            </a:r>
            <a:r>
              <a:rPr lang="en-US" i="1" dirty="0">
                <a:latin typeface="Montserrat" panose="00000500000000000000" pitchFamily="2" charset="0"/>
              </a:rPr>
              <a:t>International Intellectual Property in an Integrated World Economy </a:t>
            </a:r>
            <a:r>
              <a:rPr lang="en-US" dirty="0">
                <a:latin typeface="Montserrat" panose="00000500000000000000" pitchFamily="2" charset="0"/>
              </a:rPr>
              <a:t>(4th ed.). Aspen Publishers. </a:t>
            </a:r>
          </a:p>
          <a:p>
            <a:pPr marL="114300" algn="just"/>
            <a:r>
              <a:rPr lang="en-US" dirty="0">
                <a:latin typeface="Montserrat" panose="00000500000000000000" pitchFamily="2" charset="0"/>
              </a:rPr>
              <a:t>[10] </a:t>
            </a:r>
            <a:r>
              <a:rPr lang="en-US" dirty="0" err="1">
                <a:latin typeface="Montserrat" panose="00000500000000000000" pitchFamily="2" charset="0"/>
              </a:rPr>
              <a:t>Klawitter</a:t>
            </a:r>
            <a:r>
              <a:rPr lang="en-US" dirty="0">
                <a:latin typeface="Montserrat" panose="00000500000000000000" pitchFamily="2" charset="0"/>
              </a:rPr>
              <a:t>, R., &amp; Shire, C. (2024). </a:t>
            </a:r>
            <a:r>
              <a:rPr lang="en-US" i="1" dirty="0">
                <a:latin typeface="Montserrat" panose="00000500000000000000" pitchFamily="2" charset="0"/>
              </a:rPr>
              <a:t>Licensing Intellectual Property: Law and Application </a:t>
            </a:r>
            <a:r>
              <a:rPr lang="en-US" dirty="0">
                <a:latin typeface="Montserrat" panose="00000500000000000000" pitchFamily="2" charset="0"/>
              </a:rPr>
              <a:t>(3rd ed.). Wolters Kluwer</a:t>
            </a:r>
            <a:r>
              <a:rPr lang="en-US" dirty="0"/>
              <a:t>. </a:t>
            </a:r>
            <a:endParaRPr lang="en-IN" dirty="0"/>
          </a:p>
        </p:txBody>
      </p:sp>
    </p:spTree>
    <p:extLst>
      <p:ext uri="{BB962C8B-B14F-4D97-AF65-F5344CB8AC3E}">
        <p14:creationId xmlns:p14="http://schemas.microsoft.com/office/powerpoint/2010/main" val="105804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E7B0-78E0-B3A7-F10C-4FBF775CFC28}"/>
              </a:ext>
            </a:extLst>
          </p:cNvPr>
          <p:cNvSpPr>
            <a:spLocks noGrp="1"/>
          </p:cNvSpPr>
          <p:nvPr>
            <p:ph type="title"/>
          </p:nvPr>
        </p:nvSpPr>
        <p:spPr>
          <a:xfrm>
            <a:off x="803750" y="446567"/>
            <a:ext cx="7536500" cy="781493"/>
          </a:xfrm>
        </p:spPr>
        <p:txBody>
          <a:bodyPr/>
          <a:lstStyle/>
          <a:p>
            <a:r>
              <a:rPr lang="en-IN" dirty="0"/>
              <a:t>Question and Answers</a:t>
            </a:r>
          </a:p>
        </p:txBody>
      </p:sp>
      <p:sp>
        <p:nvSpPr>
          <p:cNvPr id="3" name="Subtitle 2">
            <a:extLst>
              <a:ext uri="{FF2B5EF4-FFF2-40B4-BE49-F238E27FC236}">
                <a16:creationId xmlns:a16="http://schemas.microsoft.com/office/drawing/2014/main" id="{58CBCEA4-EB12-AEC4-59AD-26C80679D242}"/>
              </a:ext>
            </a:extLst>
          </p:cNvPr>
          <p:cNvSpPr>
            <a:spLocks noGrp="1"/>
          </p:cNvSpPr>
          <p:nvPr>
            <p:ph type="subTitle" idx="1"/>
          </p:nvPr>
        </p:nvSpPr>
        <p:spPr>
          <a:xfrm>
            <a:off x="803750" y="1382233"/>
            <a:ext cx="7760776" cy="3314700"/>
          </a:xfrm>
        </p:spPr>
        <p:txBody>
          <a:bodyPr/>
          <a:lstStyle/>
          <a:p>
            <a:pPr>
              <a:buFont typeface="Wingdings" panose="05000000000000000000" pitchFamily="2" charset="2"/>
              <a:buChar char="§"/>
            </a:pPr>
            <a:r>
              <a:rPr lang="en-IN" dirty="0"/>
              <a:t>Do ask any questions regarding the whole proposal</a:t>
            </a:r>
          </a:p>
        </p:txBody>
      </p:sp>
    </p:spTree>
    <p:extLst>
      <p:ext uri="{BB962C8B-B14F-4D97-AF65-F5344CB8AC3E}">
        <p14:creationId xmlns:p14="http://schemas.microsoft.com/office/powerpoint/2010/main" val="374510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92613-9125-F9C2-A301-E993DF44DF30}"/>
              </a:ext>
            </a:extLst>
          </p:cNvPr>
          <p:cNvSpPr txBox="1"/>
          <p:nvPr/>
        </p:nvSpPr>
        <p:spPr>
          <a:xfrm>
            <a:off x="2094614" y="2217807"/>
            <a:ext cx="4954772" cy="707886"/>
          </a:xfrm>
          <a:prstGeom prst="rect">
            <a:avLst/>
          </a:prstGeom>
          <a:noFill/>
        </p:spPr>
        <p:txBody>
          <a:bodyPr wrap="square">
            <a:spAutoFit/>
          </a:bodyPr>
          <a:lstStyle/>
          <a:p>
            <a:pPr algn="ctr"/>
            <a:r>
              <a:rPr lang="en-IN" sz="4000" dirty="0">
                <a:latin typeface="Vidaloka"/>
                <a:sym typeface="Vidaloka"/>
              </a:rPr>
              <a:t>Thank You</a:t>
            </a:r>
            <a:endParaRPr lang="en-IN" sz="4000" dirty="0"/>
          </a:p>
        </p:txBody>
      </p:sp>
    </p:spTree>
    <p:extLst>
      <p:ext uri="{BB962C8B-B14F-4D97-AF65-F5344CB8AC3E}">
        <p14:creationId xmlns:p14="http://schemas.microsoft.com/office/powerpoint/2010/main" val="204359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a:t>Abstract</a:t>
            </a:r>
          </a:p>
        </p:txBody>
      </p:sp>
      <p:sp>
        <p:nvSpPr>
          <p:cNvPr id="3" name="Text Placeholder 2"/>
          <p:cNvSpPr>
            <a:spLocks noGrp="1"/>
          </p:cNvSpPr>
          <p:nvPr>
            <p:ph type="body" idx="1"/>
          </p:nvPr>
        </p:nvSpPr>
        <p:spPr/>
        <p:txBody>
          <a:bodyPr/>
          <a:lstStyle/>
          <a:p>
            <a:pPr marL="0" lvl="0" indent="0" algn="just">
              <a:lnSpc>
                <a:spcPct val="115000"/>
              </a:lnSpc>
              <a:buClr>
                <a:srgbClr val="000000"/>
              </a:buClr>
              <a:buNone/>
            </a:pPr>
            <a:r>
              <a:rPr lang="en-US" sz="1400" dirty="0">
                <a:solidFill>
                  <a:srgbClr val="000000"/>
                </a:solidFill>
              </a:rPr>
              <a:t>School students learn best when </a:t>
            </a:r>
            <a:r>
              <a:rPr lang="en-US" sz="1400" b="1" dirty="0">
                <a:solidFill>
                  <a:srgbClr val="000000"/>
                </a:solidFill>
              </a:rPr>
              <a:t>technical areas of law</a:t>
            </a:r>
            <a:r>
              <a:rPr lang="en-US" sz="1400" dirty="0">
                <a:solidFill>
                  <a:srgbClr val="000000"/>
                </a:solidFill>
              </a:rPr>
              <a:t> are </a:t>
            </a:r>
            <a:r>
              <a:rPr lang="en-US" sz="1400" b="1" dirty="0" err="1">
                <a:solidFill>
                  <a:srgbClr val="000000"/>
                </a:solidFill>
              </a:rPr>
              <a:t>gamified</a:t>
            </a:r>
            <a:r>
              <a:rPr lang="en-US" sz="1400" b="1" dirty="0">
                <a:solidFill>
                  <a:srgbClr val="000000"/>
                </a:solidFill>
              </a:rPr>
              <a:t> </a:t>
            </a:r>
            <a:r>
              <a:rPr lang="en-US" sz="1400" dirty="0">
                <a:solidFill>
                  <a:srgbClr val="000000"/>
                </a:solidFill>
              </a:rPr>
              <a:t>and interactive in nature.</a:t>
            </a:r>
          </a:p>
          <a:p>
            <a:pPr marL="0" lvl="0" indent="0" algn="just">
              <a:lnSpc>
                <a:spcPct val="115000"/>
              </a:lnSpc>
              <a:buClr>
                <a:srgbClr val="000000"/>
              </a:buClr>
              <a:buNone/>
            </a:pPr>
            <a:r>
              <a:rPr lang="en-US" sz="1400" dirty="0">
                <a:solidFill>
                  <a:srgbClr val="000000"/>
                </a:solidFill>
              </a:rPr>
              <a:t>The interactive gaming software/mobile application should aim at teaching the </a:t>
            </a:r>
            <a:r>
              <a:rPr lang="en-US" sz="1400" b="1" dirty="0">
                <a:solidFill>
                  <a:srgbClr val="000000"/>
                </a:solidFill>
              </a:rPr>
              <a:t>basics of Intellectual Property Rights </a:t>
            </a:r>
            <a:r>
              <a:rPr lang="en-US" sz="1400" dirty="0">
                <a:solidFill>
                  <a:srgbClr val="000000"/>
                </a:solidFill>
              </a:rPr>
              <a:t>(IPR) to students, including: Patents, Trademarks, Copyrights and Designs that can be used both inside and outside of the classroom. </a:t>
            </a:r>
          </a:p>
          <a:p>
            <a:pPr marL="0" lvl="0" indent="0" algn="just">
              <a:lnSpc>
                <a:spcPct val="115000"/>
              </a:lnSpc>
              <a:buClr>
                <a:srgbClr val="000000"/>
              </a:buClr>
              <a:buNone/>
            </a:pPr>
            <a:r>
              <a:rPr lang="en-US" sz="1400" dirty="0">
                <a:solidFill>
                  <a:srgbClr val="000000"/>
                </a:solidFill>
              </a:rPr>
              <a:t>The game can have </a:t>
            </a:r>
            <a:r>
              <a:rPr lang="en-US" sz="1400" b="1" dirty="0">
                <a:solidFill>
                  <a:srgbClr val="000000"/>
                </a:solidFill>
              </a:rPr>
              <a:t>different activities</a:t>
            </a:r>
            <a:r>
              <a:rPr lang="en-US" sz="1400" dirty="0">
                <a:solidFill>
                  <a:srgbClr val="000000"/>
                </a:solidFill>
              </a:rPr>
              <a:t> on the IPs mentioned above, arranged at different levels of progression: basic, intermediate and advanced. </a:t>
            </a:r>
          </a:p>
          <a:p>
            <a:pPr marL="0" lvl="0" indent="0" algn="just">
              <a:lnSpc>
                <a:spcPct val="115000"/>
              </a:lnSpc>
              <a:buClr>
                <a:srgbClr val="000000"/>
              </a:buClr>
              <a:buNone/>
            </a:pPr>
            <a:r>
              <a:rPr lang="en-US" sz="1400" dirty="0">
                <a:solidFill>
                  <a:srgbClr val="000000"/>
                </a:solidFill>
              </a:rPr>
              <a:t>On completion of the game, the students should be able have a basic understanding of these IPs as a learning outcome .</a:t>
            </a:r>
            <a:endParaRPr lang="en-IN" sz="1400" dirty="0">
              <a:solidFill>
                <a:srgbClr val="000000"/>
              </a:solidFill>
            </a:endParaRPr>
          </a:p>
          <a:p>
            <a:pPr algn="just"/>
            <a:endParaRPr lang="en-IN" dirty="0"/>
          </a:p>
        </p:txBody>
      </p:sp>
    </p:spTree>
    <p:extLst>
      <p:ext uri="{BB962C8B-B14F-4D97-AF65-F5344CB8AC3E}">
        <p14:creationId xmlns:p14="http://schemas.microsoft.com/office/powerpoint/2010/main" val="225734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D81D85-E945-075E-573B-6AA041429DA9}"/>
              </a:ext>
            </a:extLst>
          </p:cNvPr>
          <p:cNvSpPr txBox="1"/>
          <p:nvPr/>
        </p:nvSpPr>
        <p:spPr>
          <a:xfrm>
            <a:off x="866554" y="1313122"/>
            <a:ext cx="7405576" cy="2893100"/>
          </a:xfrm>
          <a:prstGeom prst="rect">
            <a:avLst/>
          </a:prstGeom>
          <a:noFill/>
        </p:spPr>
        <p:txBody>
          <a:bodyPr wrap="square">
            <a:spAutoFit/>
          </a:bodyPr>
          <a:lstStyle/>
          <a:p>
            <a:pPr marL="285750" lvl="0" indent="-285750" algn="just">
              <a:buClr>
                <a:srgbClr val="000000"/>
              </a:buClr>
              <a:buSzPct val="100000"/>
              <a:buFont typeface="Wingdings" panose="05000000000000000000" pitchFamily="2" charset="2"/>
              <a:buChar char="§"/>
            </a:pPr>
            <a:r>
              <a:rPr lang="en-US" sz="1400" b="1" dirty="0">
                <a:solidFill>
                  <a:srgbClr val="000000"/>
                </a:solidFill>
                <a:latin typeface="Montserrat" panose="00000500000000000000" pitchFamily="2" charset="0"/>
              </a:rPr>
              <a:t>Enhance Awareness</a:t>
            </a:r>
            <a:r>
              <a:rPr lang="en-US" sz="1400" dirty="0">
                <a:solidFill>
                  <a:srgbClr val="000000"/>
                </a:solidFill>
                <a:latin typeface="Montserrat" panose="00000500000000000000" pitchFamily="2" charset="0"/>
              </a:rPr>
              <a:t>: Increase students understanding of various types of Property Laws.</a:t>
            </a:r>
          </a:p>
          <a:p>
            <a:pPr marL="285750" lvl="0" indent="-285750" algn="just">
              <a:buClr>
                <a:srgbClr val="000000"/>
              </a:buClr>
              <a:buSzPct val="100000"/>
              <a:buFont typeface="Wingdings" panose="05000000000000000000" pitchFamily="2" charset="2"/>
              <a:buChar char="§"/>
            </a:pPr>
            <a:r>
              <a:rPr lang="en-US" sz="1400" b="1" dirty="0">
                <a:solidFill>
                  <a:srgbClr val="000000"/>
                </a:solidFill>
                <a:latin typeface="Montserrat" panose="00000500000000000000" pitchFamily="2" charset="0"/>
              </a:rPr>
              <a:t>Engage through Gamification</a:t>
            </a:r>
            <a:r>
              <a:rPr lang="en-US" sz="1400" dirty="0">
                <a:solidFill>
                  <a:srgbClr val="000000"/>
                </a:solidFill>
                <a:latin typeface="Montserrat" panose="00000500000000000000" pitchFamily="2" charset="0"/>
              </a:rPr>
              <a:t>: Utilize game-based learning techniques to make the educational content more engaging and enjoyable, ensuring better retention of information.</a:t>
            </a:r>
          </a:p>
          <a:p>
            <a:pPr marL="285750" lvl="0" indent="-285750" algn="just">
              <a:buClr>
                <a:srgbClr val="000000"/>
              </a:buClr>
              <a:buSzPct val="100000"/>
              <a:buFont typeface="Wingdings" panose="05000000000000000000" pitchFamily="2" charset="2"/>
              <a:buChar char="§"/>
            </a:pPr>
            <a:r>
              <a:rPr lang="en-US" sz="1400" b="1" dirty="0">
                <a:solidFill>
                  <a:srgbClr val="000000"/>
                </a:solidFill>
                <a:latin typeface="Montserrat" panose="00000500000000000000" pitchFamily="2" charset="0"/>
              </a:rPr>
              <a:t>Support Curriculum</a:t>
            </a:r>
            <a:r>
              <a:rPr lang="en-US" sz="1400" dirty="0">
                <a:solidFill>
                  <a:srgbClr val="000000"/>
                </a:solidFill>
                <a:latin typeface="Montserrat" panose="00000500000000000000" pitchFamily="2" charset="0"/>
              </a:rPr>
              <a:t>: Complement school curriculums by providing a supplementary tool that teachers can integrate into their lessons on IP and related subjects.</a:t>
            </a:r>
          </a:p>
          <a:p>
            <a:pPr marL="285750" lvl="0" indent="-285750" algn="just">
              <a:buClr>
                <a:srgbClr val="000000"/>
              </a:buClr>
              <a:buSzPct val="100000"/>
              <a:buFont typeface="Wingdings" panose="05000000000000000000" pitchFamily="2" charset="2"/>
              <a:buChar char="§"/>
            </a:pPr>
            <a:r>
              <a:rPr lang="en-US" sz="1400" b="1" dirty="0">
                <a:solidFill>
                  <a:srgbClr val="000000"/>
                </a:solidFill>
                <a:latin typeface="Montserrat" panose="00000500000000000000" pitchFamily="2" charset="0"/>
              </a:rPr>
              <a:t>Accessibility and Usability</a:t>
            </a:r>
            <a:r>
              <a:rPr lang="en-US" sz="1400" dirty="0">
                <a:solidFill>
                  <a:srgbClr val="000000"/>
                </a:solidFill>
                <a:latin typeface="Montserrat" panose="00000500000000000000" pitchFamily="2" charset="0"/>
              </a:rPr>
              <a:t>: Ensure the application is user-friendly, accessible to a diverse student population, and compatible with multiple internet platforms.</a:t>
            </a:r>
          </a:p>
          <a:p>
            <a:pPr lvl="0" algn="just">
              <a:buClr>
                <a:srgbClr val="000000"/>
              </a:buClr>
            </a:pPr>
            <a:endParaRPr lang="en-IN" dirty="0">
              <a:solidFill>
                <a:srgbClr val="000000"/>
              </a:solidFill>
            </a:endParaRPr>
          </a:p>
          <a:p>
            <a:pPr algn="just"/>
            <a:endParaRPr lang="en-IN" dirty="0"/>
          </a:p>
        </p:txBody>
      </p:sp>
      <p:sp>
        <p:nvSpPr>
          <p:cNvPr id="7" name="TextBox 6">
            <a:extLst>
              <a:ext uri="{FF2B5EF4-FFF2-40B4-BE49-F238E27FC236}">
                <a16:creationId xmlns:a16="http://schemas.microsoft.com/office/drawing/2014/main" id="{F7D0A29D-E117-57EE-9179-1155A4A14F6D}"/>
              </a:ext>
            </a:extLst>
          </p:cNvPr>
          <p:cNvSpPr txBox="1"/>
          <p:nvPr/>
        </p:nvSpPr>
        <p:spPr>
          <a:xfrm>
            <a:off x="909084" y="486723"/>
            <a:ext cx="4837814" cy="553998"/>
          </a:xfrm>
          <a:prstGeom prst="rect">
            <a:avLst/>
          </a:prstGeom>
          <a:noFill/>
        </p:spPr>
        <p:txBody>
          <a:bodyPr wrap="square">
            <a:spAutoFit/>
          </a:bodyPr>
          <a:lstStyle/>
          <a:p>
            <a:r>
              <a:rPr lang="en-IN" sz="3000" dirty="0">
                <a:latin typeface="Vidaloka" panose="020B0604020202020204" charset="0"/>
              </a:rPr>
              <a:t>Objective</a:t>
            </a:r>
          </a:p>
        </p:txBody>
      </p:sp>
    </p:spTree>
    <p:extLst>
      <p:ext uri="{BB962C8B-B14F-4D97-AF65-F5344CB8AC3E}">
        <p14:creationId xmlns:p14="http://schemas.microsoft.com/office/powerpoint/2010/main" val="163663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Text Placeholder 2"/>
          <p:cNvSpPr>
            <a:spLocks noGrp="1"/>
          </p:cNvSpPr>
          <p:nvPr>
            <p:ph type="body" idx="1"/>
          </p:nvPr>
        </p:nvSpPr>
        <p:spPr/>
        <p:txBody>
          <a:bodyPr/>
          <a:lstStyle/>
          <a:p>
            <a:pPr marL="114300" lvl="0" indent="0" algn="just">
              <a:buClr>
                <a:srgbClr val="3F3533"/>
              </a:buClr>
              <a:buSzPts val="1400"/>
              <a:buNone/>
            </a:pPr>
            <a:endParaRPr lang="en-US" sz="1400" dirty="0">
              <a:solidFill>
                <a:srgbClr val="000000"/>
              </a:solidFill>
            </a:endParaRPr>
          </a:p>
          <a:p>
            <a:pPr marL="114300" lvl="0" indent="0" algn="just">
              <a:buClr>
                <a:srgbClr val="3F3533"/>
              </a:buClr>
              <a:buSzPts val="1400"/>
              <a:buNone/>
            </a:pPr>
            <a:endParaRPr lang="en-US" sz="1400" dirty="0">
              <a:solidFill>
                <a:srgbClr val="000000"/>
              </a:solidFill>
            </a:endParaRPr>
          </a:p>
          <a:p>
            <a:pPr marL="114300" lvl="0" indent="0" algn="just">
              <a:buClr>
                <a:srgbClr val="3F3533"/>
              </a:buClr>
              <a:buSzPts val="1400"/>
              <a:buNone/>
            </a:pPr>
            <a:endParaRPr lang="en-US" sz="1400" dirty="0">
              <a:solidFill>
                <a:srgbClr val="000000"/>
              </a:solidFill>
            </a:endParaRPr>
          </a:p>
          <a:p>
            <a:pPr marL="114300" lvl="0" indent="0" algn="just">
              <a:buClr>
                <a:srgbClr val="3F3533"/>
              </a:buClr>
              <a:buSzPts val="1400"/>
              <a:buNone/>
            </a:pPr>
            <a:r>
              <a:rPr lang="en-US" sz="1400" dirty="0">
                <a:solidFill>
                  <a:srgbClr val="000000"/>
                </a:solidFill>
              </a:rPr>
              <a:t>Developing an interactive gaming software / mobile application on Intellectual Property Awareness for school students</a:t>
            </a:r>
            <a:endParaRPr lang="en-IN" sz="1400" dirty="0">
              <a:solidFill>
                <a:srgbClr val="000000"/>
              </a:solidFill>
            </a:endParaRPr>
          </a:p>
          <a:p>
            <a:pPr lvl="0" algn="just">
              <a:buClr>
                <a:srgbClr val="3F3533"/>
              </a:buClr>
              <a:buSzPts val="1400"/>
              <a:buFont typeface="Montserrat"/>
              <a:buChar char="●"/>
            </a:pPr>
            <a:endParaRPr lang="en-IN" sz="1400" dirty="0">
              <a:solidFill>
                <a:srgbClr val="000000"/>
              </a:solidFill>
            </a:endParaRPr>
          </a:p>
          <a:p>
            <a:pPr algn="just"/>
            <a:endParaRPr lang="en-IN" dirty="0"/>
          </a:p>
        </p:txBody>
      </p:sp>
    </p:spTree>
    <p:extLst>
      <p:ext uri="{BB962C8B-B14F-4D97-AF65-F5344CB8AC3E}">
        <p14:creationId xmlns:p14="http://schemas.microsoft.com/office/powerpoint/2010/main" val="116276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A33C50-7891-3B29-34C7-1BC8026B2E76}"/>
              </a:ext>
            </a:extLst>
          </p:cNvPr>
          <p:cNvSpPr>
            <a:spLocks noGrp="1"/>
          </p:cNvSpPr>
          <p:nvPr>
            <p:ph type="title"/>
          </p:nvPr>
        </p:nvSpPr>
        <p:spPr>
          <a:xfrm>
            <a:off x="713225" y="574775"/>
            <a:ext cx="6878422" cy="695816"/>
          </a:xfrm>
        </p:spPr>
        <p:txBody>
          <a:bodyPr/>
          <a:lstStyle/>
          <a:p>
            <a:r>
              <a:rPr lang="en-IN" dirty="0"/>
              <a:t>System Requirement Specification</a:t>
            </a:r>
          </a:p>
        </p:txBody>
      </p:sp>
      <p:sp>
        <p:nvSpPr>
          <p:cNvPr id="5" name="Text Placeholder 2">
            <a:extLst>
              <a:ext uri="{FF2B5EF4-FFF2-40B4-BE49-F238E27FC236}">
                <a16:creationId xmlns:a16="http://schemas.microsoft.com/office/drawing/2014/main" id="{5771DB69-19D5-2EF9-A7C2-CEC9F0C8C8DC}"/>
              </a:ext>
            </a:extLst>
          </p:cNvPr>
          <p:cNvSpPr txBox="1">
            <a:spLocks/>
          </p:cNvSpPr>
          <p:nvPr/>
        </p:nvSpPr>
        <p:spPr>
          <a:xfrm>
            <a:off x="713225" y="1440711"/>
            <a:ext cx="7717525" cy="3128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114300" indent="0" algn="just">
              <a:spcBef>
                <a:spcPts val="45"/>
              </a:spcBef>
            </a:pPr>
            <a:r>
              <a:rPr lang="en-US" sz="1400">
                <a:latin typeface="Montserrat" panose="00000500000000000000" pitchFamily="2" charset="0"/>
                <a:ea typeface="Bahnschrift" panose="020B0502040204020203" pitchFamily="34" charset="0"/>
                <a:cs typeface="Bahnschrift" panose="020B0502040204020203" pitchFamily="34" charset="0"/>
              </a:rPr>
              <a:t>Operating System : Any, with Python 3.7 or above</a:t>
            </a:r>
            <a:endParaRPr lang="en-IN" sz="1400">
              <a:latin typeface="Montserrat" panose="00000500000000000000" pitchFamily="2" charset="0"/>
              <a:ea typeface="Bahnschrift" panose="020B0502040204020203" pitchFamily="34" charset="0"/>
              <a:cs typeface="Bahnschrift" panose="020B0502040204020203" pitchFamily="34" charset="0"/>
            </a:endParaRPr>
          </a:p>
          <a:p>
            <a:pPr marL="114300" indent="0" algn="just">
              <a:spcBef>
                <a:spcPts val="45"/>
              </a:spcBef>
            </a:pPr>
            <a:r>
              <a:rPr lang="en-US" sz="1400">
                <a:latin typeface="Montserrat" panose="00000500000000000000" pitchFamily="2" charset="0"/>
                <a:ea typeface="Bahnschrift" panose="020B0502040204020203" pitchFamily="34" charset="0"/>
                <a:cs typeface="Bahnschrift" panose="020B0502040204020203" pitchFamily="34" charset="0"/>
              </a:rPr>
              <a:t>Coding Language : Python</a:t>
            </a:r>
          </a:p>
          <a:p>
            <a:pPr marL="114300" indent="0" algn="just">
              <a:spcBef>
                <a:spcPts val="45"/>
              </a:spcBef>
            </a:pPr>
            <a:r>
              <a:rPr lang="en-US" sz="1400">
                <a:latin typeface="Montserrat" panose="00000500000000000000" pitchFamily="2" charset="0"/>
                <a:ea typeface="Bahnschrift" panose="020B0502040204020203" pitchFamily="34" charset="0"/>
                <a:cs typeface="Bahnschrift" panose="020B0502040204020203" pitchFamily="34" charset="0"/>
              </a:rPr>
              <a:t>Web Presentation : Tkinter Library</a:t>
            </a:r>
            <a:endParaRPr lang="en-IN" sz="1400">
              <a:latin typeface="Montserrat" panose="00000500000000000000" pitchFamily="2" charset="0"/>
              <a:ea typeface="Bahnschrift" panose="020B0502040204020203" pitchFamily="34" charset="0"/>
              <a:cs typeface="Bahnschrift" panose="020B0502040204020203" pitchFamily="34" charset="0"/>
            </a:endParaRPr>
          </a:p>
          <a:p>
            <a:pPr marL="114300" indent="0" algn="just">
              <a:spcBef>
                <a:spcPts val="45"/>
              </a:spcBef>
            </a:pPr>
            <a:r>
              <a:rPr lang="en-US" sz="1400">
                <a:latin typeface="Montserrat" panose="00000500000000000000" pitchFamily="2" charset="0"/>
                <a:ea typeface="Bahnschrift" panose="020B0502040204020203" pitchFamily="34" charset="0"/>
                <a:cs typeface="Bahnschrift" panose="020B0502040204020203" pitchFamily="34" charset="0"/>
              </a:rPr>
              <a:t>Libraries: random, Tkinter</a:t>
            </a:r>
            <a:endParaRPr lang="en-US" sz="1400">
              <a:solidFill>
                <a:srgbClr val="0D0D0D"/>
              </a:solidFill>
              <a:latin typeface="Montserrat" panose="00000500000000000000" pitchFamily="2" charset="0"/>
              <a:ea typeface="Bahnschrift" panose="020B0502040204020203" pitchFamily="34" charset="0"/>
              <a:cs typeface="Bahnschrift" panose="020B0502040204020203" pitchFamily="34" charset="0"/>
            </a:endParaRPr>
          </a:p>
          <a:p>
            <a:pPr marL="114300" indent="0" algn="just">
              <a:spcBef>
                <a:spcPts val="45"/>
              </a:spcBef>
            </a:pPr>
            <a:endParaRPr lang="en-IN" sz="1400" b="1">
              <a:latin typeface="Montserrat" panose="00000500000000000000" pitchFamily="2" charset="0"/>
              <a:ea typeface="Bahnschrift" panose="020B0502040204020203" pitchFamily="34" charset="0"/>
              <a:cs typeface="Bahnschrift" panose="020B0502040204020203" pitchFamily="34" charset="0"/>
            </a:endParaRPr>
          </a:p>
          <a:p>
            <a:pPr marL="114300" indent="0" algn="just"/>
            <a:r>
              <a:rPr lang="en-US" sz="1400">
                <a:latin typeface="Montserrat" panose="00000500000000000000" pitchFamily="2" charset="0"/>
                <a:ea typeface="Bahnschrift" panose="020B0502040204020203" pitchFamily="34" charset="0"/>
                <a:cs typeface="Bahnschrift" panose="020B0502040204020203" pitchFamily="34" charset="0"/>
              </a:rPr>
              <a:t>Hardware Requirements: </a:t>
            </a:r>
          </a:p>
          <a:p>
            <a:pPr marL="114300" indent="0" algn="just"/>
            <a:r>
              <a:rPr lang="en-US" sz="1400">
                <a:latin typeface="Montserrat" panose="00000500000000000000" pitchFamily="2" charset="0"/>
                <a:ea typeface="Bahnschrift" panose="020B0502040204020203" pitchFamily="34" charset="0"/>
                <a:cs typeface="Bahnschrift" panose="020B0502040204020203" pitchFamily="34" charset="0"/>
              </a:rPr>
              <a:t>RAM Capacity : 4GB  SSD : 256GB  Monitor : 144HZ Color display</a:t>
            </a:r>
            <a:endParaRPr lang="en-IN" sz="1400" dirty="0">
              <a:latin typeface="Montserrat" panose="00000500000000000000" pitchFamily="2" charset="0"/>
            </a:endParaRPr>
          </a:p>
        </p:txBody>
      </p:sp>
    </p:spTree>
    <p:extLst>
      <p:ext uri="{BB962C8B-B14F-4D97-AF65-F5344CB8AC3E}">
        <p14:creationId xmlns:p14="http://schemas.microsoft.com/office/powerpoint/2010/main" val="392923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671906"/>
            <a:ext cx="6643226" cy="572700"/>
          </a:xfrm>
        </p:spPr>
        <p:txBody>
          <a:bodyPr/>
          <a:lstStyle/>
          <a:p>
            <a:r>
              <a:rPr lang="en-US" dirty="0">
                <a:solidFill>
                  <a:srgbClr val="000000"/>
                </a:solidFill>
              </a:rPr>
              <a:t>Existing</a:t>
            </a:r>
            <a:r>
              <a:rPr lang="en-US" b="1" dirty="0">
                <a:solidFill>
                  <a:srgbClr val="000000"/>
                </a:solidFill>
              </a:rPr>
              <a:t> </a:t>
            </a:r>
            <a:r>
              <a:rPr lang="en-US" dirty="0">
                <a:solidFill>
                  <a:srgbClr val="000000"/>
                </a:solidFill>
              </a:rPr>
              <a:t>System and Proposed System</a:t>
            </a:r>
            <a:endParaRPr lang="en-IN" dirty="0"/>
          </a:p>
        </p:txBody>
      </p:sp>
      <p:sp>
        <p:nvSpPr>
          <p:cNvPr id="3" name="Text Placeholder 2"/>
          <p:cNvSpPr>
            <a:spLocks noGrp="1"/>
          </p:cNvSpPr>
          <p:nvPr>
            <p:ph type="body" idx="1"/>
          </p:nvPr>
        </p:nvSpPr>
        <p:spPr>
          <a:xfrm>
            <a:off x="713225" y="1747313"/>
            <a:ext cx="7717500" cy="3295800"/>
          </a:xfrm>
        </p:spPr>
        <p:txBody>
          <a:bodyPr/>
          <a:lstStyle/>
          <a:p>
            <a:pPr lvl="0" algn="just">
              <a:buClr>
                <a:srgbClr val="000000"/>
              </a:buClr>
              <a:buFont typeface="Wingdings" panose="05000000000000000000" pitchFamily="2" charset="2"/>
              <a:buChar char="§"/>
            </a:pPr>
            <a:r>
              <a:rPr lang="en-US" sz="1400" dirty="0">
                <a:solidFill>
                  <a:srgbClr val="000000"/>
                </a:solidFill>
              </a:rPr>
              <a:t>Existing system is based on </a:t>
            </a:r>
            <a:r>
              <a:rPr lang="en-US" sz="1400" b="1" dirty="0">
                <a:solidFill>
                  <a:srgbClr val="000000"/>
                </a:solidFill>
              </a:rPr>
              <a:t>heavy</a:t>
            </a:r>
            <a:r>
              <a:rPr lang="en-US" sz="1400" dirty="0">
                <a:solidFill>
                  <a:srgbClr val="000000"/>
                </a:solidFill>
              </a:rPr>
              <a:t> application which cannot be run on basic devices and also is very </a:t>
            </a:r>
            <a:r>
              <a:rPr lang="en-US" sz="1400" b="1" dirty="0">
                <a:solidFill>
                  <a:srgbClr val="000000"/>
                </a:solidFill>
              </a:rPr>
              <a:t>complex</a:t>
            </a:r>
            <a:r>
              <a:rPr lang="en-US" sz="1400" dirty="0">
                <a:solidFill>
                  <a:srgbClr val="000000"/>
                </a:solidFill>
              </a:rPr>
              <a:t> to understand due to missing of basic concepts</a:t>
            </a:r>
          </a:p>
          <a:p>
            <a:pPr lvl="0" algn="just">
              <a:buClr>
                <a:srgbClr val="000000"/>
              </a:buClr>
              <a:buFont typeface="Wingdings" panose="05000000000000000000" pitchFamily="2" charset="2"/>
              <a:buChar char="§"/>
            </a:pPr>
            <a:r>
              <a:rPr lang="en-US" sz="1400" dirty="0">
                <a:solidFill>
                  <a:srgbClr val="000000"/>
                </a:solidFill>
              </a:rPr>
              <a:t>While the proposed system is a basic python </a:t>
            </a:r>
            <a:r>
              <a:rPr lang="en-US" sz="1400" b="1" dirty="0" err="1">
                <a:solidFill>
                  <a:srgbClr val="000000"/>
                </a:solidFill>
              </a:rPr>
              <a:t>tkinter</a:t>
            </a:r>
            <a:r>
              <a:rPr lang="en-US" sz="1400" dirty="0">
                <a:solidFill>
                  <a:srgbClr val="000000"/>
                </a:solidFill>
              </a:rPr>
              <a:t> program which can be run on any platform having </a:t>
            </a:r>
            <a:r>
              <a:rPr lang="en-US" sz="1400" b="1" dirty="0">
                <a:solidFill>
                  <a:srgbClr val="000000"/>
                </a:solidFill>
              </a:rPr>
              <a:t>python 3.7 </a:t>
            </a:r>
            <a:r>
              <a:rPr lang="en-US" sz="1400" dirty="0">
                <a:solidFill>
                  <a:srgbClr val="000000"/>
                </a:solidFill>
              </a:rPr>
              <a:t>or above downloaded.</a:t>
            </a:r>
          </a:p>
          <a:p>
            <a:pPr lvl="0" algn="just">
              <a:buClr>
                <a:srgbClr val="000000"/>
              </a:buClr>
              <a:buFont typeface="Wingdings" panose="05000000000000000000" pitchFamily="2" charset="2"/>
              <a:buChar char="§"/>
            </a:pPr>
            <a:r>
              <a:rPr lang="en-US" sz="1400" dirty="0">
                <a:solidFill>
                  <a:srgbClr val="000000"/>
                </a:solidFill>
              </a:rPr>
              <a:t>We propose a basic </a:t>
            </a:r>
            <a:r>
              <a:rPr lang="en-US" sz="1400" b="1" dirty="0">
                <a:solidFill>
                  <a:srgbClr val="000000"/>
                </a:solidFill>
              </a:rPr>
              <a:t>Quiz</a:t>
            </a:r>
            <a:r>
              <a:rPr lang="en-US" sz="1400" dirty="0">
                <a:solidFill>
                  <a:srgbClr val="000000"/>
                </a:solidFill>
              </a:rPr>
              <a:t> based game counting scores and can be both single player and multiplayer.</a:t>
            </a:r>
          </a:p>
          <a:p>
            <a:pPr lvl="0" algn="just">
              <a:buClr>
                <a:srgbClr val="000000"/>
              </a:buClr>
              <a:buFont typeface="Wingdings" panose="05000000000000000000" pitchFamily="2" charset="2"/>
              <a:buChar char="§"/>
            </a:pPr>
            <a:r>
              <a:rPr lang="en-US" sz="1400" dirty="0">
                <a:solidFill>
                  <a:srgbClr val="000000"/>
                </a:solidFill>
              </a:rPr>
              <a:t>Also, the application created has a section on the </a:t>
            </a:r>
            <a:r>
              <a:rPr lang="en-US" sz="1400" b="1" dirty="0">
                <a:solidFill>
                  <a:srgbClr val="000000"/>
                </a:solidFill>
              </a:rPr>
              <a:t>laws and their controllers </a:t>
            </a:r>
            <a:r>
              <a:rPr lang="en-US" sz="1400" dirty="0">
                <a:solidFill>
                  <a:srgbClr val="000000"/>
                </a:solidFill>
              </a:rPr>
              <a:t>from which a student can learn and understand better.</a:t>
            </a:r>
          </a:p>
          <a:p>
            <a:pPr lvl="0" algn="just">
              <a:buClr>
                <a:srgbClr val="000000"/>
              </a:buClr>
              <a:buFont typeface="Wingdings" panose="05000000000000000000" pitchFamily="2" charset="2"/>
              <a:buChar char="§"/>
            </a:pPr>
            <a:r>
              <a:rPr lang="en-US" sz="1400" dirty="0">
                <a:solidFill>
                  <a:srgbClr val="000000"/>
                </a:solidFill>
              </a:rPr>
              <a:t>For even more knowledge respected </a:t>
            </a:r>
            <a:r>
              <a:rPr lang="en-US" sz="1400" b="1" dirty="0">
                <a:solidFill>
                  <a:srgbClr val="000000"/>
                </a:solidFill>
              </a:rPr>
              <a:t>websites</a:t>
            </a:r>
            <a:r>
              <a:rPr lang="en-US" sz="1400" dirty="0">
                <a:solidFill>
                  <a:srgbClr val="000000"/>
                </a:solidFill>
              </a:rPr>
              <a:t> have been added.</a:t>
            </a:r>
          </a:p>
          <a:p>
            <a:pPr lvl="0" algn="just">
              <a:buClr>
                <a:srgbClr val="000000"/>
              </a:buClr>
              <a:buNone/>
            </a:pPr>
            <a:endParaRPr lang="en-IN" sz="1400" dirty="0">
              <a:solidFill>
                <a:srgbClr val="000000"/>
              </a:solidFill>
            </a:endParaRPr>
          </a:p>
          <a:p>
            <a:pPr algn="just"/>
            <a:endParaRPr lang="en-IN" dirty="0"/>
          </a:p>
        </p:txBody>
      </p:sp>
    </p:spTree>
    <p:extLst>
      <p:ext uri="{BB962C8B-B14F-4D97-AF65-F5344CB8AC3E}">
        <p14:creationId xmlns:p14="http://schemas.microsoft.com/office/powerpoint/2010/main" val="48310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9CB971-1B9B-18E4-4492-BD205B694CA0}"/>
              </a:ext>
            </a:extLst>
          </p:cNvPr>
          <p:cNvSpPr>
            <a:spLocks noGrp="1"/>
          </p:cNvSpPr>
          <p:nvPr>
            <p:ph type="subTitle" idx="1"/>
          </p:nvPr>
        </p:nvSpPr>
        <p:spPr>
          <a:xfrm>
            <a:off x="-999461" y="-1992590"/>
            <a:ext cx="8208335" cy="3475730"/>
          </a:xfrm>
        </p:spPr>
        <p:txBody>
          <a:bodyPr/>
          <a:lstStyle/>
          <a:p>
            <a:pPr marL="114300" indent="0">
              <a:buNone/>
            </a:pPr>
            <a:endParaRPr lang="en-IN" dirty="0">
              <a:latin typeface="Montserrat" panose="00000500000000000000" pitchFamily="2" charset="0"/>
            </a:endParaRPr>
          </a:p>
          <a:p>
            <a:pPr marL="114300" indent="0">
              <a:buNone/>
            </a:pPr>
            <a:endParaRPr lang="en-IN" dirty="0">
              <a:latin typeface="Montserrat" panose="00000500000000000000" pitchFamily="2" charset="0"/>
            </a:endParaRPr>
          </a:p>
        </p:txBody>
      </p:sp>
      <p:sp>
        <p:nvSpPr>
          <p:cNvPr id="3" name="Title 2">
            <a:extLst>
              <a:ext uri="{FF2B5EF4-FFF2-40B4-BE49-F238E27FC236}">
                <a16:creationId xmlns:a16="http://schemas.microsoft.com/office/drawing/2014/main" id="{D7BACBD3-D252-06A1-63CC-42510EE331AF}"/>
              </a:ext>
            </a:extLst>
          </p:cNvPr>
          <p:cNvSpPr>
            <a:spLocks noGrp="1"/>
          </p:cNvSpPr>
          <p:nvPr>
            <p:ph type="title"/>
          </p:nvPr>
        </p:nvSpPr>
        <p:spPr/>
        <p:txBody>
          <a:bodyPr/>
          <a:lstStyle/>
          <a:p>
            <a:r>
              <a:rPr lang="en-IN" dirty="0">
                <a:latin typeface="Vidaloka" panose="020B0604020202020204" charset="0"/>
              </a:rPr>
              <a:t>System Design</a:t>
            </a:r>
          </a:p>
        </p:txBody>
      </p:sp>
      <p:sp>
        <p:nvSpPr>
          <p:cNvPr id="7" name="Google Shape;5549;p138">
            <a:extLst>
              <a:ext uri="{FF2B5EF4-FFF2-40B4-BE49-F238E27FC236}">
                <a16:creationId xmlns:a16="http://schemas.microsoft.com/office/drawing/2014/main" id="{C961F9B0-5E1B-B6E9-EC76-344AD0B0371B}"/>
              </a:ext>
            </a:extLst>
          </p:cNvPr>
          <p:cNvSpPr/>
          <p:nvPr/>
        </p:nvSpPr>
        <p:spPr>
          <a:xfrm>
            <a:off x="322102" y="1235581"/>
            <a:ext cx="1440000" cy="2340000"/>
          </a:xfrm>
          <a:prstGeom prst="rect">
            <a:avLst/>
          </a:prstGeom>
          <a:solidFill>
            <a:srgbClr val="BAC8D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ontserrat" panose="00000500000000000000" pitchFamily="2" charset="0"/>
            </a:endParaRPr>
          </a:p>
        </p:txBody>
      </p:sp>
      <p:grpSp>
        <p:nvGrpSpPr>
          <p:cNvPr id="30" name="Group 29"/>
          <p:cNvGrpSpPr/>
          <p:nvPr/>
        </p:nvGrpSpPr>
        <p:grpSpPr>
          <a:xfrm>
            <a:off x="423523" y="1794897"/>
            <a:ext cx="1260000" cy="1443034"/>
            <a:chOff x="423523" y="1794897"/>
            <a:chExt cx="1260000" cy="1443034"/>
          </a:xfrm>
        </p:grpSpPr>
        <p:sp>
          <p:nvSpPr>
            <p:cNvPr id="8" name="Google Shape;5565;p138">
              <a:extLst>
                <a:ext uri="{FF2B5EF4-FFF2-40B4-BE49-F238E27FC236}">
                  <a16:creationId xmlns:a16="http://schemas.microsoft.com/office/drawing/2014/main" id="{91E6BE49-1408-DB0C-81FC-B3EE12089312}"/>
                </a:ext>
              </a:extLst>
            </p:cNvPr>
            <p:cNvSpPr/>
            <p:nvPr/>
          </p:nvSpPr>
          <p:spPr>
            <a:xfrm>
              <a:off x="423523" y="1794897"/>
              <a:ext cx="1260000" cy="35871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latin typeface="Montserrat" panose="00000500000000000000" pitchFamily="2" charset="0"/>
                </a:rPr>
                <a:t>Quiz</a:t>
              </a:r>
              <a:endParaRPr dirty="0">
                <a:latin typeface="Montserrat" panose="00000500000000000000" pitchFamily="2" charset="0"/>
              </a:endParaRPr>
            </a:p>
          </p:txBody>
        </p:sp>
        <p:sp>
          <p:nvSpPr>
            <p:cNvPr id="9" name="Google Shape;5565;p138">
              <a:extLst>
                <a:ext uri="{FF2B5EF4-FFF2-40B4-BE49-F238E27FC236}">
                  <a16:creationId xmlns:a16="http://schemas.microsoft.com/office/drawing/2014/main" id="{757ED06A-779E-99C3-9604-7D81C3856164}"/>
                </a:ext>
              </a:extLst>
            </p:cNvPr>
            <p:cNvSpPr/>
            <p:nvPr/>
          </p:nvSpPr>
          <p:spPr>
            <a:xfrm>
              <a:off x="423523" y="2337059"/>
              <a:ext cx="1260000" cy="35871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latin typeface="Montserrat" panose="00000500000000000000" pitchFamily="2" charset="0"/>
                </a:rPr>
                <a:t>Laws </a:t>
              </a:r>
              <a:endParaRPr dirty="0">
                <a:latin typeface="Montserrat" panose="00000500000000000000" pitchFamily="2" charset="0"/>
              </a:endParaRPr>
            </a:p>
          </p:txBody>
        </p:sp>
        <p:sp>
          <p:nvSpPr>
            <p:cNvPr id="10" name="Google Shape;5565;p138">
              <a:extLst>
                <a:ext uri="{FF2B5EF4-FFF2-40B4-BE49-F238E27FC236}">
                  <a16:creationId xmlns:a16="http://schemas.microsoft.com/office/drawing/2014/main" id="{62166755-8B5E-DAEF-9465-5B728797D5A0}"/>
                </a:ext>
              </a:extLst>
            </p:cNvPr>
            <p:cNvSpPr/>
            <p:nvPr/>
          </p:nvSpPr>
          <p:spPr>
            <a:xfrm>
              <a:off x="423523" y="2879221"/>
              <a:ext cx="1260000" cy="35871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latin typeface="Montserrat" panose="00000500000000000000" pitchFamily="2" charset="0"/>
                </a:rPr>
                <a:t>Websites</a:t>
              </a:r>
              <a:endParaRPr dirty="0">
                <a:latin typeface="Montserrat" panose="00000500000000000000" pitchFamily="2" charset="0"/>
              </a:endParaRPr>
            </a:p>
          </p:txBody>
        </p:sp>
      </p:grpSp>
      <p:cxnSp>
        <p:nvCxnSpPr>
          <p:cNvPr id="11" name="Google Shape;5112;p137">
            <a:extLst>
              <a:ext uri="{FF2B5EF4-FFF2-40B4-BE49-F238E27FC236}">
                <a16:creationId xmlns:a16="http://schemas.microsoft.com/office/drawing/2014/main" id="{E34E71BE-D39B-2D69-6353-95890CA0AC98}"/>
              </a:ext>
            </a:extLst>
          </p:cNvPr>
          <p:cNvCxnSpPr>
            <a:cxnSpLocks/>
            <a:stCxn id="8" idx="3"/>
          </p:cNvCxnSpPr>
          <p:nvPr/>
        </p:nvCxnSpPr>
        <p:spPr>
          <a:xfrm flipV="1">
            <a:off x="1683523" y="1966999"/>
            <a:ext cx="380707" cy="7253"/>
          </a:xfrm>
          <a:prstGeom prst="straightConnector1">
            <a:avLst/>
          </a:prstGeom>
          <a:noFill/>
          <a:ln w="28575" cap="flat" cmpd="sng">
            <a:solidFill>
              <a:srgbClr val="7994A9"/>
            </a:solidFill>
            <a:prstDash val="solid"/>
            <a:round/>
            <a:headEnd type="none" w="med" len="med"/>
            <a:tailEnd type="triangle" w="med" len="med"/>
          </a:ln>
        </p:spPr>
      </p:cxnSp>
      <p:sp>
        <p:nvSpPr>
          <p:cNvPr id="13" name="Google Shape;5549;p138">
            <a:extLst>
              <a:ext uri="{FF2B5EF4-FFF2-40B4-BE49-F238E27FC236}">
                <a16:creationId xmlns:a16="http://schemas.microsoft.com/office/drawing/2014/main" id="{548534C0-A9C6-BAB7-77A4-1566E9021870}"/>
              </a:ext>
            </a:extLst>
          </p:cNvPr>
          <p:cNvSpPr/>
          <p:nvPr/>
        </p:nvSpPr>
        <p:spPr>
          <a:xfrm>
            <a:off x="5946825" y="1241928"/>
            <a:ext cx="2988000" cy="2340000"/>
          </a:xfrm>
          <a:prstGeom prst="rect">
            <a:avLst/>
          </a:prstGeom>
          <a:solidFill>
            <a:srgbClr val="BAC8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dirty="0">
                <a:latin typeface="Montserrat" panose="00000500000000000000" pitchFamily="2" charset="0"/>
              </a:rPr>
              <a:t>	       Score:</a:t>
            </a:r>
          </a:p>
          <a:p>
            <a:pPr marL="0" lvl="0" indent="0" algn="l" rtl="0">
              <a:spcBef>
                <a:spcPts val="0"/>
              </a:spcBef>
              <a:spcAft>
                <a:spcPts val="0"/>
              </a:spcAft>
              <a:buNone/>
            </a:pPr>
            <a:endParaRPr lang="en-IN" dirty="0">
              <a:latin typeface="Montserrat" panose="00000500000000000000" pitchFamily="2" charset="0"/>
            </a:endParaRPr>
          </a:p>
          <a:p>
            <a:pPr marL="0" lvl="0" indent="0" algn="l" rtl="0">
              <a:spcBef>
                <a:spcPts val="0"/>
              </a:spcBef>
              <a:spcAft>
                <a:spcPts val="0"/>
              </a:spcAft>
              <a:buNone/>
            </a:pPr>
            <a:r>
              <a:rPr lang="en-IN" dirty="0">
                <a:latin typeface="Montserrat" panose="00000500000000000000" pitchFamily="2" charset="0"/>
              </a:rPr>
              <a:t>Which IPR suits the most?</a:t>
            </a:r>
          </a:p>
          <a:p>
            <a:pPr marL="285750" lvl="0" indent="-285750" algn="l" rtl="0">
              <a:spcBef>
                <a:spcPts val="0"/>
              </a:spcBef>
              <a:spcAft>
                <a:spcPts val="0"/>
              </a:spcAft>
              <a:buFont typeface="Courier New" panose="02070309020205020404" pitchFamily="49" charset="0"/>
              <a:buChar char="o"/>
            </a:pPr>
            <a:r>
              <a:rPr lang="en-IN" dirty="0">
                <a:latin typeface="Montserrat" panose="00000500000000000000" pitchFamily="2" charset="0"/>
              </a:rPr>
              <a:t>Patent</a:t>
            </a:r>
          </a:p>
          <a:p>
            <a:pPr marL="285750" lvl="0" indent="-285750" algn="l" rtl="0">
              <a:spcBef>
                <a:spcPts val="0"/>
              </a:spcBef>
              <a:spcAft>
                <a:spcPts val="0"/>
              </a:spcAft>
              <a:buFont typeface="Courier New" panose="02070309020205020404" pitchFamily="49" charset="0"/>
              <a:buChar char="o"/>
            </a:pPr>
            <a:r>
              <a:rPr lang="en-IN" dirty="0">
                <a:latin typeface="Montserrat" panose="00000500000000000000" pitchFamily="2" charset="0"/>
              </a:rPr>
              <a:t>Trademark</a:t>
            </a:r>
          </a:p>
          <a:p>
            <a:pPr marL="285750" lvl="0" indent="-285750" algn="l" rtl="0">
              <a:spcBef>
                <a:spcPts val="0"/>
              </a:spcBef>
              <a:spcAft>
                <a:spcPts val="0"/>
              </a:spcAft>
              <a:buFont typeface="Courier New" panose="02070309020205020404" pitchFamily="49" charset="0"/>
              <a:buChar char="o"/>
            </a:pPr>
            <a:r>
              <a:rPr lang="en-IN" dirty="0">
                <a:latin typeface="Montserrat" panose="00000500000000000000" pitchFamily="2" charset="0"/>
              </a:rPr>
              <a:t>Copyright</a:t>
            </a:r>
          </a:p>
          <a:p>
            <a:pPr marL="285750" lvl="0" indent="-285750" algn="l" rtl="0">
              <a:spcBef>
                <a:spcPts val="0"/>
              </a:spcBef>
              <a:spcAft>
                <a:spcPts val="0"/>
              </a:spcAft>
              <a:buFont typeface="Courier New" panose="02070309020205020404" pitchFamily="49" charset="0"/>
              <a:buChar char="o"/>
            </a:pPr>
            <a:r>
              <a:rPr lang="en-IN" dirty="0">
                <a:latin typeface="Montserrat" panose="00000500000000000000" pitchFamily="2" charset="0"/>
              </a:rPr>
              <a:t>None of the above</a:t>
            </a:r>
          </a:p>
        </p:txBody>
      </p:sp>
      <p:sp>
        <p:nvSpPr>
          <p:cNvPr id="14" name="Google Shape;5565;p138">
            <a:extLst>
              <a:ext uri="{FF2B5EF4-FFF2-40B4-BE49-F238E27FC236}">
                <a16:creationId xmlns:a16="http://schemas.microsoft.com/office/drawing/2014/main" id="{42FC3BB9-A059-4D11-7582-8A52D83C2678}"/>
              </a:ext>
            </a:extLst>
          </p:cNvPr>
          <p:cNvSpPr/>
          <p:nvPr/>
        </p:nvSpPr>
        <p:spPr>
          <a:xfrm>
            <a:off x="6038107" y="3154308"/>
            <a:ext cx="900000" cy="36000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latin typeface="Montserrat" panose="00000500000000000000" pitchFamily="2" charset="0"/>
              </a:rPr>
              <a:t>Submit</a:t>
            </a:r>
            <a:endParaRPr dirty="0">
              <a:latin typeface="Montserrat" panose="00000500000000000000" pitchFamily="2" charset="0"/>
            </a:endParaRPr>
          </a:p>
        </p:txBody>
      </p:sp>
      <p:sp>
        <p:nvSpPr>
          <p:cNvPr id="15" name="Google Shape;5565;p138">
            <a:extLst>
              <a:ext uri="{FF2B5EF4-FFF2-40B4-BE49-F238E27FC236}">
                <a16:creationId xmlns:a16="http://schemas.microsoft.com/office/drawing/2014/main" id="{358F50AC-E6CB-F430-9FC1-25807977A06D}"/>
              </a:ext>
            </a:extLst>
          </p:cNvPr>
          <p:cNvSpPr/>
          <p:nvPr/>
        </p:nvSpPr>
        <p:spPr>
          <a:xfrm>
            <a:off x="6988134" y="3146030"/>
            <a:ext cx="900000" cy="36000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latin typeface="Montserrat" panose="00000500000000000000" pitchFamily="2" charset="0"/>
              </a:rPr>
              <a:t>Next</a:t>
            </a:r>
            <a:endParaRPr dirty="0">
              <a:latin typeface="Montserrat" panose="00000500000000000000" pitchFamily="2" charset="0"/>
            </a:endParaRPr>
          </a:p>
        </p:txBody>
      </p:sp>
      <p:sp>
        <p:nvSpPr>
          <p:cNvPr id="16" name="Google Shape;5565;p138">
            <a:extLst>
              <a:ext uri="{FF2B5EF4-FFF2-40B4-BE49-F238E27FC236}">
                <a16:creationId xmlns:a16="http://schemas.microsoft.com/office/drawing/2014/main" id="{BAF6BFCF-3B24-96BF-3209-B3305F56D254}"/>
              </a:ext>
            </a:extLst>
          </p:cNvPr>
          <p:cNvSpPr/>
          <p:nvPr/>
        </p:nvSpPr>
        <p:spPr>
          <a:xfrm>
            <a:off x="7938162" y="3135245"/>
            <a:ext cx="900000" cy="36000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latin typeface="Montserrat" panose="00000500000000000000" pitchFamily="2" charset="0"/>
              </a:rPr>
              <a:t>End</a:t>
            </a:r>
            <a:endParaRPr dirty="0">
              <a:latin typeface="Montserrat" panose="00000500000000000000" pitchFamily="2" charset="0"/>
            </a:endParaRPr>
          </a:p>
        </p:txBody>
      </p:sp>
      <p:grpSp>
        <p:nvGrpSpPr>
          <p:cNvPr id="5" name="Group 4"/>
          <p:cNvGrpSpPr/>
          <p:nvPr/>
        </p:nvGrpSpPr>
        <p:grpSpPr>
          <a:xfrm>
            <a:off x="2048053" y="1218122"/>
            <a:ext cx="1620000" cy="2340000"/>
            <a:chOff x="2763048" y="1232914"/>
            <a:chExt cx="1620000" cy="2340000"/>
          </a:xfrm>
        </p:grpSpPr>
        <p:sp>
          <p:nvSpPr>
            <p:cNvPr id="6" name="Google Shape;5549;p138">
              <a:extLst>
                <a:ext uri="{FF2B5EF4-FFF2-40B4-BE49-F238E27FC236}">
                  <a16:creationId xmlns:a16="http://schemas.microsoft.com/office/drawing/2014/main" id="{3707E701-5B66-3BC7-7AB9-E0FA2F09E650}"/>
                </a:ext>
              </a:extLst>
            </p:cNvPr>
            <p:cNvSpPr/>
            <p:nvPr/>
          </p:nvSpPr>
          <p:spPr>
            <a:xfrm>
              <a:off x="2763048" y="1232914"/>
              <a:ext cx="1620000" cy="2340000"/>
            </a:xfrm>
            <a:prstGeom prst="rect">
              <a:avLst/>
            </a:prstGeom>
            <a:solidFill>
              <a:srgbClr val="BAC8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IN" dirty="0">
                <a:latin typeface="Montserrat" panose="00000500000000000000" pitchFamily="2" charset="0"/>
              </a:endParaRPr>
            </a:p>
          </p:txBody>
        </p:sp>
        <p:sp>
          <p:nvSpPr>
            <p:cNvPr id="20" name="Google Shape;5565;p138">
              <a:extLst>
                <a:ext uri="{FF2B5EF4-FFF2-40B4-BE49-F238E27FC236}">
                  <a16:creationId xmlns:a16="http://schemas.microsoft.com/office/drawing/2014/main" id="{51E9B38D-C82B-8424-2673-B0BE1BDF641F}"/>
                </a:ext>
              </a:extLst>
            </p:cNvPr>
            <p:cNvSpPr/>
            <p:nvPr/>
          </p:nvSpPr>
          <p:spPr>
            <a:xfrm>
              <a:off x="2977400" y="1981791"/>
              <a:ext cx="1260000" cy="358469"/>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latin typeface="Montserrat" panose="00000500000000000000" pitchFamily="2" charset="0"/>
                </a:rPr>
                <a:t>Trademark</a:t>
              </a:r>
              <a:endParaRPr dirty="0">
                <a:latin typeface="Montserrat" panose="00000500000000000000" pitchFamily="2" charset="0"/>
              </a:endParaRPr>
            </a:p>
          </p:txBody>
        </p:sp>
        <p:sp>
          <p:nvSpPr>
            <p:cNvPr id="21" name="Google Shape;5565;p138">
              <a:extLst>
                <a:ext uri="{FF2B5EF4-FFF2-40B4-BE49-F238E27FC236}">
                  <a16:creationId xmlns:a16="http://schemas.microsoft.com/office/drawing/2014/main" id="{08BE94B7-09AB-24C4-B56C-341D2638532A}"/>
                </a:ext>
              </a:extLst>
            </p:cNvPr>
            <p:cNvSpPr/>
            <p:nvPr/>
          </p:nvSpPr>
          <p:spPr>
            <a:xfrm>
              <a:off x="2968290" y="2473962"/>
              <a:ext cx="1260000" cy="36000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latin typeface="Montserrat" panose="00000500000000000000" pitchFamily="2" charset="0"/>
                </a:rPr>
                <a:t>Copyright</a:t>
              </a:r>
              <a:endParaRPr dirty="0">
                <a:latin typeface="Montserrat" panose="00000500000000000000" pitchFamily="2" charset="0"/>
              </a:endParaRPr>
            </a:p>
          </p:txBody>
        </p:sp>
        <p:sp>
          <p:nvSpPr>
            <p:cNvPr id="19" name="Google Shape;5565;p138">
              <a:extLst>
                <a:ext uri="{FF2B5EF4-FFF2-40B4-BE49-F238E27FC236}">
                  <a16:creationId xmlns:a16="http://schemas.microsoft.com/office/drawing/2014/main" id="{CCC40591-3002-EDBF-37E7-95AA46C03EA4}"/>
                </a:ext>
              </a:extLst>
            </p:cNvPr>
            <p:cNvSpPr/>
            <p:nvPr/>
          </p:nvSpPr>
          <p:spPr>
            <a:xfrm>
              <a:off x="2981192" y="1516377"/>
              <a:ext cx="1260000" cy="36000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latin typeface="Montserrat" panose="00000500000000000000" pitchFamily="2" charset="0"/>
                </a:rPr>
                <a:t>Patent</a:t>
              </a:r>
              <a:endParaRPr dirty="0">
                <a:latin typeface="Montserrat" panose="00000500000000000000" pitchFamily="2" charset="0"/>
              </a:endParaRPr>
            </a:p>
          </p:txBody>
        </p:sp>
        <p:sp>
          <p:nvSpPr>
            <p:cNvPr id="22" name="Google Shape;5565;p138">
              <a:extLst>
                <a:ext uri="{FF2B5EF4-FFF2-40B4-BE49-F238E27FC236}">
                  <a16:creationId xmlns:a16="http://schemas.microsoft.com/office/drawing/2014/main" id="{66B363C3-7208-24EC-150B-A627BB2ACD7D}"/>
                </a:ext>
              </a:extLst>
            </p:cNvPr>
            <p:cNvSpPr/>
            <p:nvPr/>
          </p:nvSpPr>
          <p:spPr>
            <a:xfrm>
              <a:off x="2960677" y="2916121"/>
              <a:ext cx="1260000" cy="36000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latin typeface="Montserrat" panose="00000500000000000000" pitchFamily="2" charset="0"/>
                </a:rPr>
                <a:t>Design</a:t>
              </a:r>
              <a:endParaRPr dirty="0">
                <a:latin typeface="Montserrat" panose="00000500000000000000" pitchFamily="2" charset="0"/>
              </a:endParaRPr>
            </a:p>
          </p:txBody>
        </p:sp>
      </p:grpSp>
      <p:grpSp>
        <p:nvGrpSpPr>
          <p:cNvPr id="25" name="Group 24"/>
          <p:cNvGrpSpPr/>
          <p:nvPr/>
        </p:nvGrpSpPr>
        <p:grpSpPr>
          <a:xfrm>
            <a:off x="3984939" y="1241928"/>
            <a:ext cx="1630997" cy="2340000"/>
            <a:chOff x="4895981" y="1218122"/>
            <a:chExt cx="1630997" cy="2340000"/>
          </a:xfrm>
        </p:grpSpPr>
        <p:sp>
          <p:nvSpPr>
            <p:cNvPr id="26" name="Google Shape;5549;p138">
              <a:extLst>
                <a:ext uri="{FF2B5EF4-FFF2-40B4-BE49-F238E27FC236}">
                  <a16:creationId xmlns:a16="http://schemas.microsoft.com/office/drawing/2014/main" id="{8D61BE4F-0063-5E50-6F1E-424182223E41}"/>
                </a:ext>
              </a:extLst>
            </p:cNvPr>
            <p:cNvSpPr/>
            <p:nvPr/>
          </p:nvSpPr>
          <p:spPr>
            <a:xfrm>
              <a:off x="4895981" y="1218122"/>
              <a:ext cx="1630997" cy="2340000"/>
            </a:xfrm>
            <a:prstGeom prst="rect">
              <a:avLst/>
            </a:prstGeom>
            <a:solidFill>
              <a:srgbClr val="BAC8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IN" dirty="0">
                <a:latin typeface="Montserrat" panose="00000500000000000000" pitchFamily="2" charset="0"/>
              </a:endParaRPr>
            </a:p>
          </p:txBody>
        </p:sp>
        <p:sp>
          <p:nvSpPr>
            <p:cNvPr id="27" name="Google Shape;5565;p138">
              <a:extLst>
                <a:ext uri="{FF2B5EF4-FFF2-40B4-BE49-F238E27FC236}">
                  <a16:creationId xmlns:a16="http://schemas.microsoft.com/office/drawing/2014/main" id="{12695751-D979-F811-4085-D298CB37D9D5}"/>
                </a:ext>
              </a:extLst>
            </p:cNvPr>
            <p:cNvSpPr/>
            <p:nvPr/>
          </p:nvSpPr>
          <p:spPr>
            <a:xfrm>
              <a:off x="5127631" y="1341094"/>
              <a:ext cx="1260000" cy="1667920"/>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latin typeface="Montserrat" panose="00000500000000000000" pitchFamily="2" charset="0"/>
                </a:rPr>
                <a:t>Story</a:t>
              </a:r>
            </a:p>
            <a:p>
              <a:pPr marL="0" lvl="0" indent="0" algn="l" rtl="0">
                <a:spcBef>
                  <a:spcPts val="0"/>
                </a:spcBef>
                <a:spcAft>
                  <a:spcPts val="0"/>
                </a:spcAft>
                <a:buNone/>
              </a:pPr>
              <a:endParaRPr lang="en-US" dirty="0">
                <a:latin typeface="Montserrat" panose="00000500000000000000" pitchFamily="2" charset="0"/>
              </a:endParaRPr>
            </a:p>
            <a:p>
              <a:pPr marL="0" lvl="0" indent="0" algn="l" rtl="0">
                <a:spcBef>
                  <a:spcPts val="0"/>
                </a:spcBef>
                <a:spcAft>
                  <a:spcPts val="0"/>
                </a:spcAft>
                <a:buNone/>
              </a:pPr>
              <a:endParaRPr lang="en-US" dirty="0">
                <a:latin typeface="Montserrat" panose="00000500000000000000" pitchFamily="2" charset="0"/>
              </a:endParaRPr>
            </a:p>
            <a:p>
              <a:pPr marL="0" lvl="0" indent="0" algn="l" rtl="0">
                <a:spcBef>
                  <a:spcPts val="0"/>
                </a:spcBef>
                <a:spcAft>
                  <a:spcPts val="0"/>
                </a:spcAft>
                <a:buNone/>
              </a:pPr>
              <a:endParaRPr lang="en-US" dirty="0">
                <a:latin typeface="Montserrat" panose="00000500000000000000" pitchFamily="2" charset="0"/>
              </a:endParaRPr>
            </a:p>
            <a:p>
              <a:pPr marL="0" lvl="0" indent="0" algn="l" rtl="0">
                <a:spcBef>
                  <a:spcPts val="0"/>
                </a:spcBef>
                <a:spcAft>
                  <a:spcPts val="0"/>
                </a:spcAft>
                <a:buNone/>
              </a:pPr>
              <a:endParaRPr lang="en-US" dirty="0">
                <a:latin typeface="Montserrat" panose="00000500000000000000" pitchFamily="2" charset="0"/>
              </a:endParaRPr>
            </a:p>
            <a:p>
              <a:pPr marL="0" lvl="0" indent="0" algn="l" rtl="0">
                <a:spcBef>
                  <a:spcPts val="0"/>
                </a:spcBef>
                <a:spcAft>
                  <a:spcPts val="0"/>
                </a:spcAft>
                <a:buNone/>
              </a:pPr>
              <a:endParaRPr lang="en-US" dirty="0">
                <a:latin typeface="Montserrat" panose="00000500000000000000" pitchFamily="2" charset="0"/>
              </a:endParaRPr>
            </a:p>
            <a:p>
              <a:pPr marL="0" lvl="0" indent="0" algn="l" rtl="0">
                <a:spcBef>
                  <a:spcPts val="0"/>
                </a:spcBef>
                <a:spcAft>
                  <a:spcPts val="0"/>
                </a:spcAft>
                <a:buNone/>
              </a:pPr>
              <a:endParaRPr dirty="0">
                <a:latin typeface="Montserrat" panose="00000500000000000000" pitchFamily="2" charset="0"/>
              </a:endParaRPr>
            </a:p>
          </p:txBody>
        </p:sp>
        <p:sp>
          <p:nvSpPr>
            <p:cNvPr id="28" name="Google Shape;5565;p138">
              <a:extLst>
                <a:ext uri="{FF2B5EF4-FFF2-40B4-BE49-F238E27FC236}">
                  <a16:creationId xmlns:a16="http://schemas.microsoft.com/office/drawing/2014/main" id="{088A4F0C-8348-7350-C09A-478C38DEEB4D}"/>
                </a:ext>
              </a:extLst>
            </p:cNvPr>
            <p:cNvSpPr/>
            <p:nvPr/>
          </p:nvSpPr>
          <p:spPr>
            <a:xfrm>
              <a:off x="5120160" y="3087450"/>
              <a:ext cx="1260000" cy="358469"/>
            </a:xfrm>
            <a:prstGeom prst="rect">
              <a:avLst/>
            </a:prstGeom>
            <a:solidFill>
              <a:srgbClr val="7994A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latin typeface="Montserrat" panose="00000500000000000000" pitchFamily="2" charset="0"/>
                </a:rPr>
                <a:t>Questions</a:t>
              </a:r>
              <a:endParaRPr dirty="0">
                <a:latin typeface="Montserrat" panose="00000500000000000000" pitchFamily="2" charset="0"/>
              </a:endParaRPr>
            </a:p>
          </p:txBody>
        </p:sp>
      </p:grpSp>
      <p:cxnSp>
        <p:nvCxnSpPr>
          <p:cNvPr id="29" name="Google Shape;5112;p137">
            <a:extLst>
              <a:ext uri="{FF2B5EF4-FFF2-40B4-BE49-F238E27FC236}">
                <a16:creationId xmlns:a16="http://schemas.microsoft.com/office/drawing/2014/main" id="{5039BAFD-A0B8-657D-DAE0-129D845BF442}"/>
              </a:ext>
            </a:extLst>
          </p:cNvPr>
          <p:cNvCxnSpPr>
            <a:cxnSpLocks/>
          </p:cNvCxnSpPr>
          <p:nvPr/>
        </p:nvCxnSpPr>
        <p:spPr>
          <a:xfrm>
            <a:off x="3522405" y="1681585"/>
            <a:ext cx="462534" cy="0"/>
          </a:xfrm>
          <a:prstGeom prst="straightConnector1">
            <a:avLst/>
          </a:prstGeom>
          <a:noFill/>
          <a:ln w="28575" cap="flat" cmpd="sng">
            <a:solidFill>
              <a:srgbClr val="7994A9"/>
            </a:solidFill>
            <a:prstDash val="solid"/>
            <a:round/>
            <a:headEnd type="none" w="med" len="med"/>
            <a:tailEnd type="triangle" w="med" len="med"/>
          </a:ln>
        </p:spPr>
      </p:cxnSp>
      <p:cxnSp>
        <p:nvCxnSpPr>
          <p:cNvPr id="31" name="Google Shape;5112;p137">
            <a:extLst>
              <a:ext uri="{FF2B5EF4-FFF2-40B4-BE49-F238E27FC236}">
                <a16:creationId xmlns:a16="http://schemas.microsoft.com/office/drawing/2014/main" id="{3D8147CC-4E2A-1617-44AB-437BCDF3C094}"/>
              </a:ext>
            </a:extLst>
          </p:cNvPr>
          <p:cNvCxnSpPr>
            <a:cxnSpLocks/>
          </p:cNvCxnSpPr>
          <p:nvPr/>
        </p:nvCxnSpPr>
        <p:spPr>
          <a:xfrm flipV="1">
            <a:off x="5439769" y="3321549"/>
            <a:ext cx="507056" cy="803"/>
          </a:xfrm>
          <a:prstGeom prst="straightConnector1">
            <a:avLst/>
          </a:prstGeom>
          <a:noFill/>
          <a:ln w="28575" cap="flat" cmpd="sng">
            <a:solidFill>
              <a:srgbClr val="7994A9"/>
            </a:solidFill>
            <a:prstDash val="solid"/>
            <a:round/>
            <a:headEnd type="none" w="med" len="med"/>
            <a:tailEnd type="triangle" w="med" len="med"/>
          </a:ln>
        </p:spPr>
      </p:cxnSp>
    </p:spTree>
    <p:extLst>
      <p:ext uri="{BB962C8B-B14F-4D97-AF65-F5344CB8AC3E}">
        <p14:creationId xmlns:p14="http://schemas.microsoft.com/office/powerpoint/2010/main" val="390927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3392-8FA4-EC52-D821-636D63BC2008}"/>
              </a:ext>
            </a:extLst>
          </p:cNvPr>
          <p:cNvSpPr>
            <a:spLocks noGrp="1"/>
          </p:cNvSpPr>
          <p:nvPr>
            <p:ph type="title"/>
          </p:nvPr>
        </p:nvSpPr>
        <p:spPr/>
        <p:txBody>
          <a:bodyPr/>
          <a:lstStyle/>
          <a:p>
            <a:r>
              <a:rPr lang="en-IN" dirty="0"/>
              <a:t>Flow Chart</a:t>
            </a:r>
          </a:p>
        </p:txBody>
      </p:sp>
      <p:sp>
        <p:nvSpPr>
          <p:cNvPr id="4" name="Google Shape;5264;p137">
            <a:extLst>
              <a:ext uri="{FF2B5EF4-FFF2-40B4-BE49-F238E27FC236}">
                <a16:creationId xmlns:a16="http://schemas.microsoft.com/office/drawing/2014/main" id="{547EA1F5-E2CB-388E-3E41-5B855BB30203}"/>
              </a:ext>
            </a:extLst>
          </p:cNvPr>
          <p:cNvSpPr/>
          <p:nvPr/>
        </p:nvSpPr>
        <p:spPr>
          <a:xfrm>
            <a:off x="4285114" y="948833"/>
            <a:ext cx="573721" cy="215431"/>
          </a:xfrm>
          <a:prstGeom prst="roundRect">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rgbClr val="FFFFFF"/>
                </a:solidFill>
                <a:latin typeface="Montserrat" panose="00000500000000000000" pitchFamily="2" charset="0"/>
              </a:rPr>
              <a:t>Run</a:t>
            </a:r>
            <a:endParaRPr sz="1000" dirty="0">
              <a:solidFill>
                <a:srgbClr val="FFFFFF"/>
              </a:solidFill>
              <a:latin typeface="Montserrat" panose="00000500000000000000" pitchFamily="2" charset="0"/>
            </a:endParaRPr>
          </a:p>
        </p:txBody>
      </p:sp>
      <p:sp>
        <p:nvSpPr>
          <p:cNvPr id="5" name="Google Shape;5266;p137">
            <a:extLst>
              <a:ext uri="{FF2B5EF4-FFF2-40B4-BE49-F238E27FC236}">
                <a16:creationId xmlns:a16="http://schemas.microsoft.com/office/drawing/2014/main" id="{7E9F1897-55A2-CCFF-82C2-F51815A19E5C}"/>
              </a:ext>
            </a:extLst>
          </p:cNvPr>
          <p:cNvSpPr/>
          <p:nvPr/>
        </p:nvSpPr>
        <p:spPr>
          <a:xfrm>
            <a:off x="3923386" y="2712875"/>
            <a:ext cx="1297172" cy="377827"/>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rgbClr val="FFFFFF"/>
                </a:solidFill>
                <a:latin typeface="Montserrat" panose="00000500000000000000" pitchFamily="2" charset="0"/>
              </a:rPr>
              <a:t>Laws an</a:t>
            </a:r>
            <a:r>
              <a:rPr lang="en-IN" sz="1000" dirty="0">
                <a:solidFill>
                  <a:schemeClr val="bg1"/>
                </a:solidFill>
                <a:latin typeface="Montserrat" panose="00000500000000000000" pitchFamily="2" charset="0"/>
              </a:rPr>
              <a:t>d</a:t>
            </a:r>
            <a:r>
              <a:rPr lang="en-IN" sz="1000" dirty="0">
                <a:solidFill>
                  <a:srgbClr val="FFFFFF"/>
                </a:solidFill>
                <a:latin typeface="Montserrat" panose="00000500000000000000" pitchFamily="2" charset="0"/>
              </a:rPr>
              <a:t> information</a:t>
            </a:r>
            <a:endParaRPr sz="1000" dirty="0">
              <a:solidFill>
                <a:srgbClr val="FFFFFF"/>
              </a:solidFill>
              <a:latin typeface="Montserrat" panose="00000500000000000000" pitchFamily="2" charset="0"/>
            </a:endParaRPr>
          </a:p>
        </p:txBody>
      </p:sp>
      <p:sp>
        <p:nvSpPr>
          <p:cNvPr id="7" name="Google Shape;5264;p137">
            <a:extLst>
              <a:ext uri="{FF2B5EF4-FFF2-40B4-BE49-F238E27FC236}">
                <a16:creationId xmlns:a16="http://schemas.microsoft.com/office/drawing/2014/main" id="{38686FA3-38A1-2CF0-B3EF-09C095C94D7D}"/>
              </a:ext>
            </a:extLst>
          </p:cNvPr>
          <p:cNvSpPr/>
          <p:nvPr/>
        </p:nvSpPr>
        <p:spPr>
          <a:xfrm>
            <a:off x="4207903" y="1452641"/>
            <a:ext cx="728137" cy="215431"/>
          </a:xfrm>
          <a:prstGeom prst="roundRect">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rgbClr val="FFFFFF"/>
                </a:solidFill>
                <a:latin typeface="Montserrat" panose="00000500000000000000" pitchFamily="2" charset="0"/>
              </a:rPr>
              <a:t>Select</a:t>
            </a:r>
            <a:endParaRPr sz="1000" dirty="0">
              <a:solidFill>
                <a:srgbClr val="FFFFFF"/>
              </a:solidFill>
              <a:latin typeface="Montserrat" panose="00000500000000000000" pitchFamily="2" charset="0"/>
            </a:endParaRPr>
          </a:p>
        </p:txBody>
      </p:sp>
      <p:sp>
        <p:nvSpPr>
          <p:cNvPr id="8" name="Flowchart: Decision 7">
            <a:extLst>
              <a:ext uri="{FF2B5EF4-FFF2-40B4-BE49-F238E27FC236}">
                <a16:creationId xmlns:a16="http://schemas.microsoft.com/office/drawing/2014/main" id="{84C8B5F9-E53D-BFA0-911E-A8F142E223A7}"/>
              </a:ext>
            </a:extLst>
          </p:cNvPr>
          <p:cNvSpPr/>
          <p:nvPr/>
        </p:nvSpPr>
        <p:spPr>
          <a:xfrm>
            <a:off x="4320720" y="2015732"/>
            <a:ext cx="505046" cy="319497"/>
          </a:xfrm>
          <a:prstGeom prst="flowChartDecision">
            <a:avLst/>
          </a:prstGeom>
          <a:solidFill>
            <a:srgbClr val="667E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Google Shape;5266;p137">
            <a:extLst>
              <a:ext uri="{FF2B5EF4-FFF2-40B4-BE49-F238E27FC236}">
                <a16:creationId xmlns:a16="http://schemas.microsoft.com/office/drawing/2014/main" id="{A4A2C57D-EFAA-CA13-F0CA-54341D548F20}"/>
              </a:ext>
            </a:extLst>
          </p:cNvPr>
          <p:cNvSpPr/>
          <p:nvPr/>
        </p:nvSpPr>
        <p:spPr>
          <a:xfrm>
            <a:off x="6504097" y="2794072"/>
            <a:ext cx="856230" cy="215431"/>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rgbClr val="FFFFFF"/>
                </a:solidFill>
                <a:latin typeface="Montserrat" panose="00000500000000000000" pitchFamily="2" charset="0"/>
              </a:rPr>
              <a:t>Websites</a:t>
            </a:r>
            <a:endParaRPr sz="1000" dirty="0">
              <a:solidFill>
                <a:srgbClr val="FFFFFF"/>
              </a:solidFill>
              <a:latin typeface="Montserrat" panose="00000500000000000000" pitchFamily="2" charset="0"/>
            </a:endParaRPr>
          </a:p>
        </p:txBody>
      </p:sp>
      <p:cxnSp>
        <p:nvCxnSpPr>
          <p:cNvPr id="14" name="Connector: Elbow 13">
            <a:extLst>
              <a:ext uri="{FF2B5EF4-FFF2-40B4-BE49-F238E27FC236}">
                <a16:creationId xmlns:a16="http://schemas.microsoft.com/office/drawing/2014/main" id="{9C3C9D4D-45E0-DD8F-1EA9-8DFEC9F41CC1}"/>
              </a:ext>
            </a:extLst>
          </p:cNvPr>
          <p:cNvCxnSpPr>
            <a:cxnSpLocks/>
            <a:stCxn id="8" idx="2"/>
            <a:endCxn id="5" idx="0"/>
          </p:cNvCxnSpPr>
          <p:nvPr/>
        </p:nvCxnSpPr>
        <p:spPr>
          <a:xfrm rot="5400000">
            <a:off x="4383785" y="2523417"/>
            <a:ext cx="377646" cy="12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A7D9F51-519F-E120-E6F8-F0C95F679798}"/>
              </a:ext>
            </a:extLst>
          </p:cNvPr>
          <p:cNvCxnSpPr>
            <a:cxnSpLocks/>
            <a:stCxn id="8" idx="3"/>
            <a:endCxn id="9" idx="0"/>
          </p:cNvCxnSpPr>
          <p:nvPr/>
        </p:nvCxnSpPr>
        <p:spPr>
          <a:xfrm>
            <a:off x="4825766" y="2175481"/>
            <a:ext cx="2106446" cy="6185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749EC34-4B9C-45DB-5024-815F188A780B}"/>
              </a:ext>
            </a:extLst>
          </p:cNvPr>
          <p:cNvCxnSpPr>
            <a:cxnSpLocks/>
            <a:stCxn id="4" idx="2"/>
            <a:endCxn id="7" idx="0"/>
          </p:cNvCxnSpPr>
          <p:nvPr/>
        </p:nvCxnSpPr>
        <p:spPr>
          <a:xfrm rot="5400000">
            <a:off x="4427786" y="1308451"/>
            <a:ext cx="288377"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2CFAAB1-E87F-EE7D-6E2A-D865B8FC7E8E}"/>
              </a:ext>
            </a:extLst>
          </p:cNvPr>
          <p:cNvCxnSpPr>
            <a:cxnSpLocks/>
            <a:stCxn id="7" idx="2"/>
            <a:endCxn id="8" idx="0"/>
          </p:cNvCxnSpPr>
          <p:nvPr/>
        </p:nvCxnSpPr>
        <p:spPr>
          <a:xfrm rot="16200000" flipH="1">
            <a:off x="4398777" y="1841266"/>
            <a:ext cx="347660" cy="12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8AA6A56-7C5C-4D41-4468-05191CDB3EAE}"/>
              </a:ext>
            </a:extLst>
          </p:cNvPr>
          <p:cNvCxnSpPr>
            <a:cxnSpLocks/>
            <a:stCxn id="8" idx="1"/>
            <a:endCxn id="10" idx="0"/>
          </p:cNvCxnSpPr>
          <p:nvPr/>
        </p:nvCxnSpPr>
        <p:spPr>
          <a:xfrm rot="10800000" flipV="1">
            <a:off x="2208734" y="2175481"/>
            <a:ext cx="2111986" cy="6177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Google Shape;5266;p137">
            <a:extLst>
              <a:ext uri="{FF2B5EF4-FFF2-40B4-BE49-F238E27FC236}">
                <a16:creationId xmlns:a16="http://schemas.microsoft.com/office/drawing/2014/main" id="{2EDD0EAC-5B87-D988-9C64-6577DFB0D48E}"/>
              </a:ext>
            </a:extLst>
          </p:cNvPr>
          <p:cNvSpPr/>
          <p:nvPr/>
        </p:nvSpPr>
        <p:spPr>
          <a:xfrm>
            <a:off x="1921873" y="2793185"/>
            <a:ext cx="573721" cy="215431"/>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rgbClr val="FFFFFF"/>
                </a:solidFill>
                <a:latin typeface="Montserrat" panose="00000500000000000000" pitchFamily="2" charset="0"/>
              </a:rPr>
              <a:t>Quiz</a:t>
            </a:r>
            <a:endParaRPr sz="1000" dirty="0">
              <a:solidFill>
                <a:srgbClr val="FFFFFF"/>
              </a:solidFill>
              <a:latin typeface="Montserrat" panose="00000500000000000000" pitchFamily="2" charset="0"/>
            </a:endParaRPr>
          </a:p>
        </p:txBody>
      </p:sp>
      <p:sp>
        <p:nvSpPr>
          <p:cNvPr id="32" name="Flowchart: Decision 31">
            <a:extLst>
              <a:ext uri="{FF2B5EF4-FFF2-40B4-BE49-F238E27FC236}">
                <a16:creationId xmlns:a16="http://schemas.microsoft.com/office/drawing/2014/main" id="{170ACEDB-DD55-0D1B-E813-698685E355D1}"/>
              </a:ext>
            </a:extLst>
          </p:cNvPr>
          <p:cNvSpPr/>
          <p:nvPr/>
        </p:nvSpPr>
        <p:spPr>
          <a:xfrm>
            <a:off x="1955530" y="3875589"/>
            <a:ext cx="505046" cy="319497"/>
          </a:xfrm>
          <a:prstGeom prst="flowChartDecision">
            <a:avLst/>
          </a:prstGeom>
          <a:solidFill>
            <a:srgbClr val="869F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Google Shape;5268;p137">
            <a:extLst>
              <a:ext uri="{FF2B5EF4-FFF2-40B4-BE49-F238E27FC236}">
                <a16:creationId xmlns:a16="http://schemas.microsoft.com/office/drawing/2014/main" id="{86888C3A-798A-D50D-E910-DC0839F994A1}"/>
              </a:ext>
            </a:extLst>
          </p:cNvPr>
          <p:cNvSpPr/>
          <p:nvPr/>
        </p:nvSpPr>
        <p:spPr>
          <a:xfrm>
            <a:off x="1901934" y="4476045"/>
            <a:ext cx="613604" cy="215431"/>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rgbClr val="FFFFFF"/>
                </a:solidFill>
                <a:latin typeface="Montserrat" panose="00000500000000000000" pitchFamily="2" charset="0"/>
              </a:rPr>
              <a:t>Next</a:t>
            </a:r>
            <a:endParaRPr sz="1000" dirty="0">
              <a:solidFill>
                <a:srgbClr val="FFFFFF"/>
              </a:solidFill>
              <a:latin typeface="Montserrat" panose="00000500000000000000" pitchFamily="2" charset="0"/>
            </a:endParaRPr>
          </a:p>
        </p:txBody>
      </p:sp>
      <p:sp>
        <p:nvSpPr>
          <p:cNvPr id="42" name="Google Shape;5268;p137">
            <a:extLst>
              <a:ext uri="{FF2B5EF4-FFF2-40B4-BE49-F238E27FC236}">
                <a16:creationId xmlns:a16="http://schemas.microsoft.com/office/drawing/2014/main" id="{CEEB7A90-2423-ABCC-4C03-F8F778E5BA29}"/>
              </a:ext>
            </a:extLst>
          </p:cNvPr>
          <p:cNvSpPr/>
          <p:nvPr/>
        </p:nvSpPr>
        <p:spPr>
          <a:xfrm>
            <a:off x="745346" y="3927621"/>
            <a:ext cx="754068" cy="215431"/>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rgbClr val="FFFFFF"/>
                </a:solidFill>
                <a:latin typeface="Montserrat" panose="00000500000000000000" pitchFamily="2" charset="0"/>
              </a:rPr>
              <a:t>Submit</a:t>
            </a:r>
            <a:endParaRPr sz="1000" dirty="0">
              <a:solidFill>
                <a:srgbClr val="FFFFFF"/>
              </a:solidFill>
              <a:latin typeface="Montserrat" panose="00000500000000000000" pitchFamily="2" charset="0"/>
            </a:endParaRPr>
          </a:p>
        </p:txBody>
      </p:sp>
      <p:sp>
        <p:nvSpPr>
          <p:cNvPr id="43" name="Google Shape;5268;p137">
            <a:extLst>
              <a:ext uri="{FF2B5EF4-FFF2-40B4-BE49-F238E27FC236}">
                <a16:creationId xmlns:a16="http://schemas.microsoft.com/office/drawing/2014/main" id="{4570DCD2-33A6-94C0-CDB3-838BBFED6CD7}"/>
              </a:ext>
            </a:extLst>
          </p:cNvPr>
          <p:cNvSpPr/>
          <p:nvPr/>
        </p:nvSpPr>
        <p:spPr>
          <a:xfrm>
            <a:off x="2978756" y="3927621"/>
            <a:ext cx="573721" cy="215432"/>
          </a:xfrm>
          <a:prstGeom prst="roundRect">
            <a:avLst>
              <a:gd name="adj" fmla="val 50000"/>
            </a:avLst>
          </a:prstGeom>
          <a:solidFill>
            <a:srgbClr val="7994A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rgbClr val="FFFFFF"/>
                </a:solidFill>
                <a:latin typeface="Montserrat" panose="00000500000000000000" pitchFamily="2" charset="0"/>
              </a:rPr>
              <a:t>En</a:t>
            </a:r>
            <a:r>
              <a:rPr lang="en-IN" sz="1000" dirty="0">
                <a:solidFill>
                  <a:schemeClr val="bg1"/>
                </a:solidFill>
                <a:latin typeface="Montserrat" panose="00000500000000000000" pitchFamily="2" charset="0"/>
              </a:rPr>
              <a:t>d</a:t>
            </a:r>
          </a:p>
        </p:txBody>
      </p:sp>
      <p:cxnSp>
        <p:nvCxnSpPr>
          <p:cNvPr id="44" name="Connector: Elbow 43">
            <a:extLst>
              <a:ext uri="{FF2B5EF4-FFF2-40B4-BE49-F238E27FC236}">
                <a16:creationId xmlns:a16="http://schemas.microsoft.com/office/drawing/2014/main" id="{AD0B0415-34D3-BAFC-5E00-6A65F5EA614D}"/>
              </a:ext>
            </a:extLst>
          </p:cNvPr>
          <p:cNvCxnSpPr>
            <a:cxnSpLocks/>
            <a:stCxn id="13" idx="2"/>
            <a:endCxn id="32" idx="0"/>
          </p:cNvCxnSpPr>
          <p:nvPr/>
        </p:nvCxnSpPr>
        <p:spPr>
          <a:xfrm rot="5400000">
            <a:off x="2035783" y="3702637"/>
            <a:ext cx="345222" cy="6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7549C13A-F17D-4CE8-741B-07F7A0F09B52}"/>
              </a:ext>
            </a:extLst>
          </p:cNvPr>
          <p:cNvCxnSpPr>
            <a:cxnSpLocks/>
            <a:stCxn id="32" idx="2"/>
            <a:endCxn id="41" idx="0"/>
          </p:cNvCxnSpPr>
          <p:nvPr/>
        </p:nvCxnSpPr>
        <p:spPr>
          <a:xfrm rot="16200000" flipH="1">
            <a:off x="2067915" y="4335223"/>
            <a:ext cx="280959" cy="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CACD5064-68EB-8508-C35B-BC393F745085}"/>
              </a:ext>
            </a:extLst>
          </p:cNvPr>
          <p:cNvCxnSpPr>
            <a:cxnSpLocks/>
            <a:stCxn id="32" idx="1"/>
            <a:endCxn id="42" idx="3"/>
          </p:cNvCxnSpPr>
          <p:nvPr/>
        </p:nvCxnSpPr>
        <p:spPr>
          <a:xfrm rot="10800000">
            <a:off x="1499414" y="4035338"/>
            <a:ext cx="456116"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BB341A40-8F03-2735-45B4-A8300ED090BB}"/>
              </a:ext>
            </a:extLst>
          </p:cNvPr>
          <p:cNvCxnSpPr>
            <a:cxnSpLocks/>
            <a:stCxn id="32" idx="3"/>
            <a:endCxn id="43" idx="1"/>
          </p:cNvCxnSpPr>
          <p:nvPr/>
        </p:nvCxnSpPr>
        <p:spPr>
          <a:xfrm flipV="1">
            <a:off x="2460576" y="4035337"/>
            <a:ext cx="51818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89ACD8E9-F5C5-DEF3-C644-70EDDA244E69}"/>
              </a:ext>
            </a:extLst>
          </p:cNvPr>
          <p:cNvCxnSpPr>
            <a:cxnSpLocks/>
            <a:stCxn id="42" idx="0"/>
            <a:endCxn id="13" idx="1"/>
          </p:cNvCxnSpPr>
          <p:nvPr/>
        </p:nvCxnSpPr>
        <p:spPr>
          <a:xfrm rot="5400000" flipH="1" flipV="1">
            <a:off x="1269643" y="3275390"/>
            <a:ext cx="504969" cy="7994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A1F0543-7C5E-AEDC-F0E4-67888D7CF250}"/>
              </a:ext>
            </a:extLst>
          </p:cNvPr>
          <p:cNvCxnSpPr>
            <a:cxnSpLocks/>
            <a:stCxn id="41" idx="1"/>
            <a:endCxn id="13" idx="1"/>
          </p:cNvCxnSpPr>
          <p:nvPr/>
        </p:nvCxnSpPr>
        <p:spPr>
          <a:xfrm rot="10800000" flipH="1">
            <a:off x="1901934" y="3422653"/>
            <a:ext cx="19940" cy="1161109"/>
          </a:xfrm>
          <a:prstGeom prst="bentConnector3">
            <a:avLst>
              <a:gd name="adj1" fmla="val -11464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C75AF22F-8189-8DD8-84BE-DED66DA5758B}"/>
              </a:ext>
            </a:extLst>
          </p:cNvPr>
          <p:cNvCxnSpPr>
            <a:cxnSpLocks/>
            <a:stCxn id="43" idx="0"/>
            <a:endCxn id="7" idx="1"/>
          </p:cNvCxnSpPr>
          <p:nvPr/>
        </p:nvCxnSpPr>
        <p:spPr>
          <a:xfrm rot="5400000" flipH="1" flipV="1">
            <a:off x="2553128" y="2272846"/>
            <a:ext cx="2367264" cy="942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Google Shape;5266;p137">
            <a:extLst>
              <a:ext uri="{FF2B5EF4-FFF2-40B4-BE49-F238E27FC236}">
                <a16:creationId xmlns:a16="http://schemas.microsoft.com/office/drawing/2014/main" id="{8DDB3C22-5CE7-69BB-AF95-1266EA62DB5C}"/>
              </a:ext>
            </a:extLst>
          </p:cNvPr>
          <p:cNvSpPr/>
          <p:nvPr/>
        </p:nvSpPr>
        <p:spPr>
          <a:xfrm>
            <a:off x="1921874" y="3314936"/>
            <a:ext cx="573721" cy="215431"/>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rgbClr val="FFFFFF"/>
                </a:solidFill>
                <a:latin typeface="Montserrat" panose="00000500000000000000" pitchFamily="2" charset="0"/>
              </a:rPr>
              <a:t>S</a:t>
            </a:r>
            <a:r>
              <a:rPr lang="en-IN" sz="1000" dirty="0">
                <a:solidFill>
                  <a:srgbClr val="FFFFFF"/>
                </a:solidFill>
                <a:latin typeface="Montserrat" panose="00000500000000000000" pitchFamily="2" charset="0"/>
              </a:rPr>
              <a:t>tory</a:t>
            </a:r>
            <a:endParaRPr sz="1000" dirty="0">
              <a:solidFill>
                <a:srgbClr val="FFFFFF"/>
              </a:solidFill>
              <a:latin typeface="Montserrat" panose="00000500000000000000" pitchFamily="2" charset="0"/>
            </a:endParaRPr>
          </a:p>
        </p:txBody>
      </p:sp>
      <p:cxnSp>
        <p:nvCxnSpPr>
          <p:cNvPr id="16" name="Connector: Elbow 15">
            <a:extLst>
              <a:ext uri="{FF2B5EF4-FFF2-40B4-BE49-F238E27FC236}">
                <a16:creationId xmlns:a16="http://schemas.microsoft.com/office/drawing/2014/main" id="{274B22F9-9BF5-97BF-452C-2ED70869E967}"/>
              </a:ext>
            </a:extLst>
          </p:cNvPr>
          <p:cNvCxnSpPr>
            <a:cxnSpLocks/>
            <a:stCxn id="10" idx="2"/>
            <a:endCxn id="13" idx="0"/>
          </p:cNvCxnSpPr>
          <p:nvPr/>
        </p:nvCxnSpPr>
        <p:spPr>
          <a:xfrm rot="16200000" flipH="1">
            <a:off x="2055574" y="3161775"/>
            <a:ext cx="30632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399250"/>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1336</Words>
  <Application>Microsoft Office PowerPoint</Application>
  <PresentationFormat>On-screen Show (16:9)</PresentationFormat>
  <Paragraphs>123</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Lato</vt:lpstr>
      <vt:lpstr>Wingdings</vt:lpstr>
      <vt:lpstr>Josefin Sans</vt:lpstr>
      <vt:lpstr>Vidaloka</vt:lpstr>
      <vt:lpstr>Merriweather Light</vt:lpstr>
      <vt:lpstr>Arial</vt:lpstr>
      <vt:lpstr>Courier New</vt:lpstr>
      <vt:lpstr>Montserrat</vt:lpstr>
      <vt:lpstr>Crimson Text</vt:lpstr>
      <vt:lpstr>Minimalist Business Slides XL by Slidesgo</vt:lpstr>
      <vt:lpstr>APPLICATION FOR EDUCATING STUDNTS ON INTELLECTUAL PROPERTY RIGHTS </vt:lpstr>
      <vt:lpstr>Contents</vt:lpstr>
      <vt:lpstr>Abstract</vt:lpstr>
      <vt:lpstr>PowerPoint Presentation</vt:lpstr>
      <vt:lpstr>Problem Statement</vt:lpstr>
      <vt:lpstr>System Requirement Specification</vt:lpstr>
      <vt:lpstr>Existing System and Proposed System</vt:lpstr>
      <vt:lpstr>System Design</vt:lpstr>
      <vt:lpstr>Flow Chart</vt:lpstr>
      <vt:lpstr>Problem Definition </vt:lpstr>
      <vt:lpstr>PowerPoint Presentation</vt:lpstr>
      <vt:lpstr>Sequence Diagram</vt:lpstr>
      <vt:lpstr>Methodology</vt:lpstr>
      <vt:lpstr>Implementation</vt:lpstr>
      <vt:lpstr>PowerPoint Presentation</vt:lpstr>
      <vt:lpstr>PowerPoint Presentation</vt:lpstr>
      <vt:lpstr>PowerPoint Presentation</vt:lpstr>
      <vt:lpstr>Future Scope</vt:lpstr>
      <vt:lpstr>References</vt:lpstr>
      <vt:lpstr>PowerPoint Presentation</vt:lpstr>
      <vt:lpstr>Question and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Sankarsh Sagar</dc:creator>
  <cp:lastModifiedBy>Ayush Pallod</cp:lastModifiedBy>
  <cp:revision>53</cp:revision>
  <dcterms:modified xsi:type="dcterms:W3CDTF">2024-10-02T10:51:08Z</dcterms:modified>
</cp:coreProperties>
</file>