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26"/>
  </p:notesMasterIdLst>
  <p:handoutMasterIdLst>
    <p:handoutMasterId r:id="rId27"/>
  </p:handoutMasterIdLst>
  <p:sldIdLst>
    <p:sldId id="721" r:id="rId3"/>
    <p:sldId id="732" r:id="rId4"/>
    <p:sldId id="735" r:id="rId5"/>
    <p:sldId id="736" r:id="rId6"/>
    <p:sldId id="769" r:id="rId7"/>
    <p:sldId id="757" r:id="rId8"/>
    <p:sldId id="771" r:id="rId9"/>
    <p:sldId id="772" r:id="rId10"/>
    <p:sldId id="750" r:id="rId11"/>
    <p:sldId id="773" r:id="rId12"/>
    <p:sldId id="792" r:id="rId13"/>
    <p:sldId id="794" r:id="rId14"/>
    <p:sldId id="793" r:id="rId15"/>
    <p:sldId id="796" r:id="rId16"/>
    <p:sldId id="795" r:id="rId17"/>
    <p:sldId id="751" r:id="rId18"/>
    <p:sldId id="779" r:id="rId19"/>
    <p:sldId id="752" r:id="rId20"/>
    <p:sldId id="783" r:id="rId21"/>
    <p:sldId id="762" r:id="rId22"/>
    <p:sldId id="763" r:id="rId23"/>
    <p:sldId id="787" r:id="rId24"/>
    <p:sldId id="765" r:id="rId25"/>
  </p:sldIdLst>
  <p:sldSz cx="9144000" cy="6858000" type="screen4x3"/>
  <p:notesSz cx="6735763" cy="9869488"/>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27D4A"/>
    <a:srgbClr val="E47028"/>
    <a:srgbClr val="008000"/>
    <a:srgbClr val="709E32"/>
    <a:srgbClr val="FF6600"/>
    <a:srgbClr val="FF505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9"/>
    <p:restoredTop sz="99546"/>
  </p:normalViewPr>
  <p:slideViewPr>
    <p:cSldViewPr snapToGrid="0" showGuides="1">
      <p:cViewPr varScale="1">
        <p:scale>
          <a:sx n="85" d="100"/>
          <a:sy n="85" d="100"/>
        </p:scale>
        <p:origin x="1382" y="48"/>
      </p:cViewPr>
      <p:guideLst>
        <p:guide orient="horz" pos="218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7825" cy="493713"/>
          </a:xfrm>
          <a:prstGeom prst="rect">
            <a:avLst/>
          </a:prstGeom>
          <a:noFill/>
          <a:ln w="9525">
            <a:noFill/>
            <a:miter lim="800000"/>
          </a:ln>
          <a:effectLst/>
        </p:spPr>
        <p:txBody>
          <a:bodyPr vert="horz" wrap="square" lIns="94340" tIns="47170" rIns="94340" bIns="47170" numCol="1" anchor="t"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7" name="Rectangle 3"/>
          <p:cNvSpPr>
            <a:spLocks noGrp="1" noChangeArrowheads="1"/>
          </p:cNvSpPr>
          <p:nvPr>
            <p:ph type="dt" sz="quarter" idx="1"/>
          </p:nvPr>
        </p:nvSpPr>
        <p:spPr bwMode="auto">
          <a:xfrm>
            <a:off x="3817938" y="0"/>
            <a:ext cx="2917825" cy="493713"/>
          </a:xfrm>
          <a:prstGeom prst="rect">
            <a:avLst/>
          </a:prstGeom>
          <a:noFill/>
          <a:ln w="9525">
            <a:noFill/>
            <a:miter lim="800000"/>
          </a:ln>
          <a:effectLst/>
        </p:spPr>
        <p:txBody>
          <a:bodyPr vert="horz" wrap="square" lIns="94340" tIns="47170" rIns="94340" bIns="47170" numCol="1" anchor="t" anchorCtr="0" compatLnSpc="1"/>
          <a:lstStyle>
            <a:lvl1pPr algn="r" defTabSz="944880" eaLnBrk="0" hangingPunct="0">
              <a:lnSpc>
                <a:spcPct val="100000"/>
              </a:lnSpc>
              <a:defRPr sz="1200">
                <a:solidFill>
                  <a:schemeClr val="tx1"/>
                </a:solidFill>
                <a:latin typeface="Arial" panose="020B0604020202020204" pitchFamily="34" charset="0"/>
              </a:defRPr>
            </a:lvl1pPr>
          </a:lstStyle>
          <a:p>
            <a:pPr marL="0" marR="0" lvl="0" indent="0" algn="r"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8" name="Rectangle 4"/>
          <p:cNvSpPr>
            <a:spLocks noGrp="1" noChangeArrowheads="1"/>
          </p:cNvSpPr>
          <p:nvPr>
            <p:ph type="ftr" sz="quarter" idx="2"/>
          </p:nvPr>
        </p:nvSpPr>
        <p:spPr bwMode="auto">
          <a:xfrm>
            <a:off x="0" y="9375775"/>
            <a:ext cx="2917825" cy="493713"/>
          </a:xfrm>
          <a:prstGeom prst="rect">
            <a:avLst/>
          </a:prstGeom>
          <a:noFill/>
          <a:ln w="9525">
            <a:noFill/>
            <a:miter lim="800000"/>
          </a:ln>
          <a:effectLst/>
        </p:spPr>
        <p:txBody>
          <a:bodyPr vert="horz" wrap="square" lIns="94340" tIns="47170" rIns="94340" bIns="47170" numCol="1" anchor="b"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Date:07/12/2013                                    PARUL INSTITUTE OF TECHNOLOGY</a:t>
            </a:r>
          </a:p>
        </p:txBody>
      </p:sp>
      <p:sp>
        <p:nvSpPr>
          <p:cNvPr id="41989" name="Rectangle 5"/>
          <p:cNvSpPr>
            <a:spLocks noGrp="1" noChangeArrowheads="1"/>
          </p:cNvSpPr>
          <p:nvPr>
            <p:ph type="sldNum" sz="quarter" idx="3"/>
          </p:nvPr>
        </p:nvSpPr>
        <p:spPr bwMode="auto">
          <a:xfrm>
            <a:off x="3817938" y="9375775"/>
            <a:ext cx="2917825" cy="493713"/>
          </a:xfrm>
          <a:prstGeom prst="rect">
            <a:avLst/>
          </a:prstGeom>
          <a:noFill/>
          <a:ln w="9525">
            <a:noFill/>
            <a:miter lim="800000"/>
          </a:ln>
          <a:effectLst/>
        </p:spPr>
        <p:txBody>
          <a:bodyPr vert="horz" wrap="square" lIns="94340" tIns="47170" rIns="94340" bIns="47170" numCol="1" anchor="b" anchorCtr="0" compatLnSpc="1"/>
          <a:lstStyle/>
          <a:p>
            <a:pPr lvl="0" algn="r" defTabSz="944880"/>
            <a:fld id="{9A0DB2DC-4C9A-4742-B13C-FB6460FD3503}" type="slidenum">
              <a:rPr lang="en-US" altLang="en-US" sz="1200" dirty="0">
                <a:solidFill>
                  <a:schemeClr val="tx1"/>
                </a:solidFill>
              </a:rPr>
              <a:t>‹#›</a:t>
            </a:fld>
            <a:endParaRPr lang="en-US" altLang="en-US" sz="1200" dirty="0">
              <a:solidFill>
                <a:schemeClr val="tx1"/>
              </a:solidFill>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7825" cy="493713"/>
          </a:xfrm>
          <a:prstGeom prst="rect">
            <a:avLst/>
          </a:prstGeom>
          <a:noFill/>
          <a:ln w="9525">
            <a:noFill/>
            <a:miter lim="800000"/>
          </a:ln>
          <a:effectLst/>
        </p:spPr>
        <p:txBody>
          <a:bodyPr vert="horz" wrap="square" lIns="94340" tIns="47170" rIns="94340" bIns="47170" numCol="1" anchor="t"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915" name="Rectangle 3"/>
          <p:cNvSpPr>
            <a:spLocks noGrp="1" noChangeArrowheads="1"/>
          </p:cNvSpPr>
          <p:nvPr>
            <p:ph type="dt" idx="1"/>
          </p:nvPr>
        </p:nvSpPr>
        <p:spPr bwMode="auto">
          <a:xfrm>
            <a:off x="3817938" y="0"/>
            <a:ext cx="2917825" cy="493713"/>
          </a:xfrm>
          <a:prstGeom prst="rect">
            <a:avLst/>
          </a:prstGeom>
          <a:noFill/>
          <a:ln w="9525">
            <a:noFill/>
            <a:miter lim="800000"/>
          </a:ln>
          <a:effectLst/>
        </p:spPr>
        <p:txBody>
          <a:bodyPr vert="horz" wrap="square" lIns="94340" tIns="47170" rIns="94340" bIns="47170" numCol="1" anchor="t" anchorCtr="0" compatLnSpc="1"/>
          <a:lstStyle>
            <a:lvl1pPr algn="r" defTabSz="944880" eaLnBrk="0" hangingPunct="0">
              <a:lnSpc>
                <a:spcPct val="100000"/>
              </a:lnSpc>
              <a:defRPr sz="1200">
                <a:solidFill>
                  <a:schemeClr val="tx1"/>
                </a:solidFill>
                <a:latin typeface="Arial" panose="020B0604020202020204" pitchFamily="34" charset="0"/>
              </a:defRPr>
            </a:lvl1pPr>
          </a:lstStyle>
          <a:p>
            <a:pPr marL="0" marR="0" lvl="0" indent="0" algn="r" defTabSz="94488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2" name="Rectangle 4"/>
          <p:cNvSpPr>
            <a:spLocks noGrp="1" noRot="1" noChangeAspect="1" noTextEdit="1"/>
          </p:cNvSpPr>
          <p:nvPr>
            <p:ph type="sldImg" idx="2"/>
          </p:nvPr>
        </p:nvSpPr>
        <p:spPr>
          <a:xfrm>
            <a:off x="898525" y="739775"/>
            <a:ext cx="4935538" cy="370205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385763" y="4530725"/>
            <a:ext cx="5943600" cy="4776788"/>
          </a:xfrm>
          <a:prstGeom prst="rect">
            <a:avLst/>
          </a:prstGeom>
          <a:noFill/>
          <a:ln w="9525">
            <a:noFill/>
            <a:miter lim="800000"/>
          </a:ln>
          <a:effectLst/>
        </p:spPr>
        <p:txBody>
          <a:bodyPr vert="horz" wrap="square" lIns="94340" tIns="47170" rIns="94340" bIns="47170" numCol="1" anchor="t" anchorCtr="0" compatLnSpc="1"/>
          <a:lstStyle/>
          <a:p>
            <a:pPr marL="233680" marR="0" lvl="0" indent="-23368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574675" marR="0" lvl="1" indent="-22733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224155"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254125" marR="0" lvl="3" indent="-22225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605280" marR="0" lvl="4" indent="-233680" algn="l" defTabSz="914400" rtl="0" eaLnBrk="0" fontAlgn="base" latinLnBrk="0" hangingPunct="0">
              <a:lnSpc>
                <a:spcPct val="100000"/>
              </a:lnSpc>
              <a:spcBef>
                <a:spcPct val="30000"/>
              </a:spcBef>
              <a:spcAft>
                <a:spcPct val="0"/>
              </a:spcAft>
              <a:buClrTx/>
              <a:buSzTx/>
              <a:buFontTx/>
              <a:buChar char="•"/>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38918" name="Rectangle 6"/>
          <p:cNvSpPr>
            <a:spLocks noGrp="1" noChangeArrowheads="1"/>
          </p:cNvSpPr>
          <p:nvPr>
            <p:ph type="ftr" sz="quarter" idx="4"/>
          </p:nvPr>
        </p:nvSpPr>
        <p:spPr bwMode="auto">
          <a:xfrm>
            <a:off x="0" y="9375775"/>
            <a:ext cx="2917825" cy="493713"/>
          </a:xfrm>
          <a:prstGeom prst="rect">
            <a:avLst/>
          </a:prstGeom>
          <a:noFill/>
          <a:ln w="9525">
            <a:noFill/>
            <a:miter lim="800000"/>
          </a:ln>
          <a:effectLst/>
        </p:spPr>
        <p:txBody>
          <a:bodyPr vert="horz" wrap="square" lIns="94340" tIns="47170" rIns="94340" bIns="47170" numCol="1" anchor="b" anchorCtr="0" compatLnSpc="1"/>
          <a:lstStyle>
            <a:lvl1pPr algn="l" defTabSz="944880" eaLnBrk="0" hangingPunct="0">
              <a:lnSpc>
                <a:spcPct val="100000"/>
              </a:lnSpc>
              <a:defRPr sz="1200">
                <a:solidFill>
                  <a:schemeClr val="tx1"/>
                </a:solidFill>
                <a:latin typeface="Arial" panose="020B0604020202020204" pitchFamily="34" charset="0"/>
              </a:defRPr>
            </a:lvl1pPr>
          </a:lstStyle>
          <a:p>
            <a:pPr marL="0" marR="0" lvl="0" indent="0" algn="l" defTabSz="94488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Date:07/12/2013                                    PARUL INSTITUTE OF TECHNOLOGY</a:t>
            </a:r>
          </a:p>
        </p:txBody>
      </p:sp>
      <p:sp>
        <p:nvSpPr>
          <p:cNvPr id="38919" name="Rectangle 7"/>
          <p:cNvSpPr>
            <a:spLocks noGrp="1" noChangeArrowheads="1"/>
          </p:cNvSpPr>
          <p:nvPr>
            <p:ph type="sldNum" sz="quarter" idx="5"/>
          </p:nvPr>
        </p:nvSpPr>
        <p:spPr bwMode="auto">
          <a:xfrm>
            <a:off x="3817938" y="9375775"/>
            <a:ext cx="2917825" cy="493713"/>
          </a:xfrm>
          <a:prstGeom prst="rect">
            <a:avLst/>
          </a:prstGeom>
          <a:noFill/>
          <a:ln w="9525">
            <a:noFill/>
            <a:miter lim="800000"/>
          </a:ln>
          <a:effectLst/>
        </p:spPr>
        <p:txBody>
          <a:bodyPr vert="horz" wrap="square" lIns="94340" tIns="47170" rIns="94340" bIns="47170" numCol="1" anchor="b" anchorCtr="0" compatLnSpc="1"/>
          <a:lstStyle/>
          <a:p>
            <a:pPr lvl="0" algn="r" defTabSz="944880"/>
            <a:fld id="{9A0DB2DC-4C9A-4742-B13C-FB6460FD3503}" type="slidenum">
              <a:rPr lang="en-US" altLang="en-US" sz="1200" dirty="0">
                <a:solidFill>
                  <a:schemeClr val="tx1"/>
                </a:solidFill>
              </a:rPr>
              <a:t>‹#›</a:t>
            </a:fld>
            <a:endParaRPr lang="en-US" altLang="en-US"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233680" indent="-23368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1pPr>
    <a:lvl2pPr marL="574675" indent="-22733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2pPr>
    <a:lvl3pPr marL="914400" indent="-224155"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3pPr>
    <a:lvl4pPr marL="1254125" indent="-22225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4pPr>
    <a:lvl5pPr marL="1605280" indent="-233680" algn="l" rtl="0" eaLnBrk="0" fontAlgn="base" hangingPunct="0">
      <a:spcBef>
        <a:spcPct val="30000"/>
      </a:spcBef>
      <a:spcAft>
        <a:spcPct val="0"/>
      </a:spcAft>
      <a:buChar char="•"/>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4A2ADF3-158E-4665-A43D-BC4262495A29}" type="datetime1">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2/25/2023</a:t>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p:nvPr/>
        </p:nvSpPr>
        <p:spPr>
          <a:xfrm>
            <a:off x="549275" y="982663"/>
            <a:ext cx="8015288" cy="461962"/>
          </a:xfrm>
          <a:prstGeom prst="rect">
            <a:avLst/>
          </a:prstGeom>
          <a:noFill/>
          <a:ln w="9525">
            <a:noFill/>
          </a:ln>
        </p:spPr>
        <p:txBody>
          <a:bodyPr>
            <a:spAutoFit/>
          </a:bodyPr>
          <a:lstStyle/>
          <a:p>
            <a:pPr algn="just" eaLnBrk="1" hangingPunct="1">
              <a:buFont typeface="Arial" panose="020B0604020202020204" pitchFamily="34" charset="0"/>
              <a:buChar char="•"/>
            </a:pPr>
            <a:r>
              <a:rPr lang="en-US" altLang="en-US" dirty="0">
                <a:solidFill>
                  <a:schemeClr val="bg2"/>
                </a:solidFill>
                <a:latin typeface="Palatino Linotype" panose="02040502050505030304" pitchFamily="18" charset="0"/>
              </a:rPr>
              <a:t>  </a:t>
            </a:r>
            <a:endParaRPr lang="en-IN" altLang="en-US"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2055"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PARUL INSTITUTE OF TECHNOLOGY, PARUL UNIVERSITY</a:t>
            </a:r>
          </a:p>
        </p:txBody>
      </p:sp>
      <p:sp>
        <p:nvSpPr>
          <p:cNvPr id="2057"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pPr lvl="0" algn="r" eaLnBrk="1" hangingPunct="1"/>
              <a:t>1</a:t>
            </a:fld>
            <a:endParaRPr lang="en-US" altLang="en-US" sz="1200" dirty="0">
              <a:solidFill>
                <a:schemeClr val="bg1"/>
              </a:solidFill>
            </a:endParaRPr>
          </a:p>
        </p:txBody>
      </p:sp>
      <p:sp>
        <p:nvSpPr>
          <p:cNvPr id="2058" name="Rectangle 3"/>
          <p:cNvSpPr/>
          <p:nvPr/>
        </p:nvSpPr>
        <p:spPr>
          <a:xfrm>
            <a:off x="182563" y="936625"/>
            <a:ext cx="8778875" cy="6370975"/>
          </a:xfrm>
          <a:prstGeom prst="rect">
            <a:avLst/>
          </a:prstGeom>
          <a:noFill/>
          <a:ln w="9525">
            <a:noFill/>
          </a:ln>
        </p:spPr>
        <p:txBody>
          <a:bodyPr wrap="square">
            <a:spAutoFit/>
          </a:bodyPr>
          <a:lstStyle/>
          <a:p>
            <a:pPr algn="ctr"/>
            <a:r>
              <a:rPr lang="en-US" altLang="en-US" b="1" dirty="0">
                <a:solidFill>
                  <a:srgbClr val="7030A0"/>
                </a:solidFill>
                <a:latin typeface="Times New Roman" panose="02020603050405020304" pitchFamily="18" charset="0"/>
                <a:cs typeface="Times New Roman" panose="02020603050405020304" pitchFamily="18" charset="0"/>
              </a:rPr>
              <a:t>“</a:t>
            </a:r>
            <a:r>
              <a:rPr lang="en-US" altLang="en-US" b="1">
                <a:solidFill>
                  <a:srgbClr val="7030A0"/>
                </a:solidFill>
                <a:latin typeface="Times New Roman" panose="02020603050405020304" pitchFamily="18" charset="0"/>
                <a:cs typeface="Times New Roman" panose="02020603050405020304" pitchFamily="18" charset="0"/>
              </a:rPr>
              <a:t>Student’s  Resource App</a:t>
            </a:r>
            <a:r>
              <a:rPr lang="en-US" altLang="en-US" b="1" dirty="0">
                <a:solidFill>
                  <a:srgbClr val="7030A0"/>
                </a:solidFill>
                <a:latin typeface="Times New Roman" panose="02020603050405020304" pitchFamily="18" charset="0"/>
                <a:cs typeface="Times New Roman" panose="02020603050405020304" pitchFamily="18" charset="0"/>
              </a:rPr>
              <a:t>”</a:t>
            </a:r>
          </a:p>
          <a:p>
            <a:pPr algn="ctr" eaLnBrk="1" hangingPunct="1"/>
            <a:endParaRPr lang="en-US" altLang="en-US" dirty="0">
              <a:solidFill>
                <a:srgbClr val="7030A0"/>
              </a:solidFill>
              <a:latin typeface="Times New Roman" panose="02020603050405020304" pitchFamily="18" charset="0"/>
              <a:cs typeface="Times New Roman" panose="02020603050405020304" pitchFamily="18" charset="0"/>
            </a:endParaRPr>
          </a:p>
          <a:p>
            <a:endParaRPr lang="en-US" altLang="en-US" b="1" dirty="0">
              <a:solidFill>
                <a:srgbClr val="7030A0"/>
              </a:solidFill>
              <a:latin typeface="Times New Roman" panose="02020603050405020304" pitchFamily="18" charset="0"/>
              <a:cs typeface="Times New Roman" panose="02020603050405020304" pitchFamily="18" charset="0"/>
            </a:endParaRPr>
          </a:p>
          <a:p>
            <a:endParaRPr lang="en-US" altLang="en-US" b="1" dirty="0">
              <a:solidFill>
                <a:srgbClr val="7030A0"/>
              </a:solidFill>
              <a:latin typeface="Times New Roman" panose="02020603050405020304" pitchFamily="18" charset="0"/>
              <a:cs typeface="Times New Roman" panose="02020603050405020304" pitchFamily="18" charset="0"/>
            </a:endParaRPr>
          </a:p>
          <a:p>
            <a:endParaRPr lang="en-US" altLang="en-US" b="1" dirty="0">
              <a:solidFill>
                <a:srgbClr val="7030A0"/>
              </a:solidFill>
              <a:latin typeface="Times New Roman" panose="02020603050405020304" pitchFamily="18" charset="0"/>
              <a:cs typeface="Times New Roman" panose="02020603050405020304" pitchFamily="18" charset="0"/>
            </a:endParaRPr>
          </a:p>
          <a:p>
            <a:r>
              <a:rPr lang="en-US" altLang="en-US" b="1" dirty="0">
                <a:solidFill>
                  <a:srgbClr val="7030A0"/>
                </a:solidFill>
                <a:latin typeface="Times New Roman" panose="02020603050405020304" pitchFamily="18" charset="0"/>
                <a:cs typeface="Times New Roman" panose="02020603050405020304" pitchFamily="18" charset="0"/>
              </a:rPr>
              <a:t>Presented by:</a:t>
            </a:r>
          </a:p>
          <a:p>
            <a:endParaRPr lang="en-US" altLang="en-US" b="1" dirty="0">
              <a:solidFill>
                <a:srgbClr val="7030A0"/>
              </a:solidFill>
              <a:latin typeface="Times New Roman" panose="02020603050405020304" pitchFamily="18" charset="0"/>
              <a:cs typeface="Times New Roman" panose="02020603050405020304" pitchFamily="18" charset="0"/>
            </a:endParaRPr>
          </a:p>
          <a:p>
            <a:r>
              <a:rPr lang="en-US" altLang="en-US" b="1" dirty="0">
                <a:solidFill>
                  <a:srgbClr val="7030A0"/>
                </a:solidFill>
                <a:latin typeface="Times New Roman" panose="02020603050405020304" pitchFamily="18" charset="0"/>
                <a:cs typeface="Times New Roman" panose="02020603050405020304" pitchFamily="18" charset="0"/>
              </a:rPr>
              <a:t>Amruta Sadhu (200305105003)</a:t>
            </a:r>
          </a:p>
          <a:p>
            <a:endParaRPr lang="en-US" altLang="en-US" b="1" dirty="0">
              <a:solidFill>
                <a:srgbClr val="7030A0"/>
              </a:solidFill>
              <a:latin typeface="Times New Roman" panose="02020603050405020304" pitchFamily="18" charset="0"/>
              <a:cs typeface="Times New Roman" panose="02020603050405020304" pitchFamily="18" charset="0"/>
            </a:endParaRPr>
          </a:p>
          <a:p>
            <a:r>
              <a:rPr lang="en-US" altLang="en-US" b="1" dirty="0">
                <a:solidFill>
                  <a:srgbClr val="7030A0"/>
                </a:solidFill>
                <a:latin typeface="Times New Roman" panose="02020603050405020304" pitchFamily="18" charset="0"/>
                <a:cs typeface="Times New Roman" panose="02020603050405020304" pitchFamily="18" charset="0"/>
              </a:rPr>
              <a:t>Ayush Patel (200305105127)</a:t>
            </a:r>
          </a:p>
          <a:p>
            <a:endParaRPr lang="en-US" altLang="en-US" b="1" dirty="0">
              <a:solidFill>
                <a:srgbClr val="7030A0"/>
              </a:solidFill>
              <a:latin typeface="Times New Roman" panose="02020603050405020304" pitchFamily="18" charset="0"/>
              <a:cs typeface="Times New Roman" panose="02020603050405020304" pitchFamily="18" charset="0"/>
            </a:endParaRPr>
          </a:p>
          <a:p>
            <a:r>
              <a:rPr lang="en-US" altLang="en-US" b="1" dirty="0">
                <a:solidFill>
                  <a:srgbClr val="7030A0"/>
                </a:solidFill>
                <a:latin typeface="Times New Roman" panose="02020603050405020304" pitchFamily="18" charset="0"/>
                <a:cs typeface="Times New Roman" panose="02020603050405020304" pitchFamily="18" charset="0"/>
              </a:rPr>
              <a:t>Yaksh Panchal (200305105130)	</a:t>
            </a:r>
          </a:p>
          <a:p>
            <a:endParaRPr lang="en-US" altLang="en-US" b="1" dirty="0">
              <a:solidFill>
                <a:srgbClr val="7030A0"/>
              </a:solidFill>
              <a:latin typeface="Times New Roman" panose="02020603050405020304" pitchFamily="18" charset="0"/>
              <a:cs typeface="Times New Roman" panose="02020603050405020304" pitchFamily="18" charset="0"/>
            </a:endParaRPr>
          </a:p>
          <a:p>
            <a:endParaRPr lang="en-US" altLang="en-US" b="1" dirty="0">
              <a:solidFill>
                <a:srgbClr val="7030A0"/>
              </a:solidFill>
              <a:latin typeface="Times New Roman" panose="02020603050405020304" pitchFamily="18" charset="0"/>
              <a:cs typeface="Times New Roman" panose="02020603050405020304" pitchFamily="18" charset="0"/>
            </a:endParaRPr>
          </a:p>
          <a:p>
            <a:r>
              <a:rPr lang="en-US" altLang="en-US" b="1" dirty="0">
                <a:solidFill>
                  <a:srgbClr val="C00000"/>
                </a:solidFill>
                <a:latin typeface="Times New Roman" panose="02020603050405020304" pitchFamily="18" charset="0"/>
                <a:cs typeface="Times New Roman" panose="02020603050405020304" pitchFamily="18" charset="0"/>
              </a:rPr>
              <a:t>				</a:t>
            </a:r>
          </a:p>
          <a:p>
            <a:pPr algn="ctr"/>
            <a:br>
              <a:rPr lang="en-US" altLang="en-US" b="1" dirty="0">
                <a:solidFill>
                  <a:srgbClr val="C00000"/>
                </a:solidFill>
                <a:latin typeface="Bookman Old Style" pitchFamily="18" charset="0"/>
              </a:rPr>
            </a:br>
            <a:endParaRPr lang="en-IN" altLang="en-US" dirty="0">
              <a:solidFill>
                <a:srgbClr val="C00000"/>
              </a:solidFill>
              <a:latin typeface="Arial" panose="020B0604020202020204" pitchFamily="34" charset="0"/>
            </a:endParaRPr>
          </a:p>
        </p:txBody>
      </p:sp>
      <p:sp>
        <p:nvSpPr>
          <p:cNvPr id="2059" name="TextBox 11"/>
          <p:cNvSpPr txBox="1"/>
          <p:nvPr/>
        </p:nvSpPr>
        <p:spPr>
          <a:xfrm rot="10800000" flipV="1">
            <a:off x="5038407" y="2355222"/>
            <a:ext cx="3198495" cy="860425"/>
          </a:xfrm>
          <a:prstGeom prst="rect">
            <a:avLst/>
          </a:prstGeom>
          <a:noFill/>
          <a:ln w="9525">
            <a:noFill/>
          </a:ln>
        </p:spPr>
        <p:txBody>
          <a:bodyPr wrap="square">
            <a:spAutoFit/>
          </a:bodyPr>
          <a:lstStyle/>
          <a:p>
            <a:pPr eaLnBrk="1" hangingPunct="1"/>
            <a:endParaRPr lang="en-US" altLang="en-US" b="1" i="1" dirty="0">
              <a:solidFill>
                <a:srgbClr val="C00000"/>
              </a:solidFill>
              <a:latin typeface="Times New Roman" panose="02020603050405020304" pitchFamily="18" charset="0"/>
              <a:cs typeface="Times New Roman" panose="02020603050405020304" pitchFamily="18" charset="0"/>
            </a:endParaRPr>
          </a:p>
          <a:p>
            <a:pPr eaLnBrk="1" hangingPunct="1"/>
            <a:r>
              <a:rPr lang="en-US" altLang="en-US" sz="2600" b="1" i="1" dirty="0">
                <a:solidFill>
                  <a:srgbClr val="7030A0"/>
                </a:solidFill>
                <a:latin typeface="Times New Roman" panose="02020603050405020304" pitchFamily="18" charset="0"/>
                <a:cs typeface="Times New Roman" panose="02020603050405020304" pitchFamily="18" charset="0"/>
              </a:rPr>
              <a:t>Supervisors:</a:t>
            </a:r>
            <a:r>
              <a:rPr lang="en-US" altLang="en-US" sz="2600" b="1" i="1" dirty="0">
                <a:solidFill>
                  <a:srgbClr val="C00000"/>
                </a:solidFill>
                <a:latin typeface="Times New Roman" panose="02020603050405020304" pitchFamily="18" charset="0"/>
                <a:cs typeface="Times New Roman" panose="02020603050405020304" pitchFamily="18" charset="0"/>
              </a:rPr>
              <a:t> </a:t>
            </a:r>
            <a:endParaRPr lang="en-US" altLang="en-US" sz="2600" b="1" dirty="0">
              <a:solidFill>
                <a:srgbClr val="C00000"/>
              </a:solidFill>
              <a:latin typeface="Times New Roman" panose="02020603050405020304" pitchFamily="18" charset="0"/>
              <a:ea typeface="Times New Roman" panose="02020603050405020304" pitchFamily="18" charset="0"/>
            </a:endParaRPr>
          </a:p>
        </p:txBody>
      </p:sp>
      <p:sp>
        <p:nvSpPr>
          <p:cNvPr id="2" name="Text Box 1"/>
          <p:cNvSpPr txBox="1"/>
          <p:nvPr/>
        </p:nvSpPr>
        <p:spPr>
          <a:xfrm>
            <a:off x="93980" y="243205"/>
            <a:ext cx="10815320" cy="953135"/>
          </a:xfrm>
          <a:prstGeom prst="rect">
            <a:avLst/>
          </a:prstGeom>
          <a:noFill/>
        </p:spPr>
        <p:txBody>
          <a:bodyPr wrap="square" rtlCol="0">
            <a:spAutoFit/>
          </a:bodyPr>
          <a:lstStyle/>
          <a:p>
            <a:pPr algn="l"/>
            <a:r>
              <a:rPr lang="en-US" altLang="en-US" sz="2800" b="1" dirty="0">
                <a:solidFill>
                  <a:srgbClr val="C00000"/>
                </a:solidFill>
                <a:latin typeface="Times New Roman" panose="02020603050405020304" pitchFamily="18" charset="0"/>
                <a:cs typeface="Times New Roman" panose="02020603050405020304" pitchFamily="18" charset="0"/>
                <a:sym typeface="+mn-ea"/>
              </a:rPr>
              <a:t>B.Tech 6</a:t>
            </a:r>
            <a:r>
              <a:rPr lang="en-US" altLang="en-US" sz="2800" b="1" baseline="30000" dirty="0">
                <a:solidFill>
                  <a:srgbClr val="C00000"/>
                </a:solidFill>
                <a:latin typeface="Times New Roman" panose="02020603050405020304" pitchFamily="18" charset="0"/>
                <a:cs typeface="Times New Roman" panose="02020603050405020304" pitchFamily="18" charset="0"/>
                <a:sym typeface="+mn-ea"/>
              </a:rPr>
              <a:t>th</a:t>
            </a:r>
            <a:r>
              <a:rPr lang="en-US" altLang="en-US" sz="2800" b="1" dirty="0">
                <a:solidFill>
                  <a:srgbClr val="C00000"/>
                </a:solidFill>
                <a:latin typeface="Times New Roman" panose="02020603050405020304" pitchFamily="18" charset="0"/>
                <a:cs typeface="Times New Roman" panose="02020603050405020304" pitchFamily="18" charset="0"/>
                <a:sym typeface="+mn-ea"/>
              </a:rPr>
              <a:t> Semester Minor project presentation</a:t>
            </a:r>
            <a:endParaRPr lang="en-US" altLang="en-US" sz="2800" b="1" dirty="0">
              <a:solidFill>
                <a:schemeClr val="accent2"/>
              </a:solidFill>
              <a:latin typeface="Times New Roman" panose="02020603050405020304" pitchFamily="18" charset="0"/>
              <a:cs typeface="Times New Roman" panose="02020603050405020304" pitchFamily="18" charset="0"/>
            </a:endParaRPr>
          </a:p>
          <a:p>
            <a:endParaRPr lang="en-US" sz="2800"/>
          </a:p>
        </p:txBody>
      </p:sp>
      <p:sp>
        <p:nvSpPr>
          <p:cNvPr id="13" name="TextBox 11">
            <a:extLst>
              <a:ext uri="{FF2B5EF4-FFF2-40B4-BE49-F238E27FC236}">
                <a16:creationId xmlns:a16="http://schemas.microsoft.com/office/drawing/2014/main" id="{914C9F2C-1F77-4863-915C-A9260F9D687E}"/>
              </a:ext>
            </a:extLst>
          </p:cNvPr>
          <p:cNvSpPr txBox="1"/>
          <p:nvPr/>
        </p:nvSpPr>
        <p:spPr>
          <a:xfrm rot="10800000" flipV="1">
            <a:off x="5068411" y="2921089"/>
            <a:ext cx="3793807" cy="1261884"/>
          </a:xfrm>
          <a:prstGeom prst="rect">
            <a:avLst/>
          </a:prstGeom>
          <a:noFill/>
          <a:ln w="9525">
            <a:noFill/>
          </a:ln>
        </p:spPr>
        <p:txBody>
          <a:bodyPr wrap="square">
            <a:spAutoFit/>
          </a:bodyPr>
          <a:lstStyle/>
          <a:p>
            <a:pPr eaLnBrk="1" hangingPunct="1"/>
            <a:endParaRPr lang="en-US" altLang="en-US" b="1" i="1" dirty="0">
              <a:solidFill>
                <a:srgbClr val="C00000"/>
              </a:solidFill>
              <a:latin typeface="Times New Roman" panose="02020603050405020304" pitchFamily="18" charset="0"/>
              <a:cs typeface="Times New Roman" panose="02020603050405020304" pitchFamily="18" charset="0"/>
            </a:endParaRPr>
          </a:p>
          <a:p>
            <a:pPr eaLnBrk="1" hangingPunct="1"/>
            <a:r>
              <a:rPr lang="en-US" altLang="en-US" sz="2600" b="1" dirty="0">
                <a:solidFill>
                  <a:srgbClr val="7030A0"/>
                </a:solidFill>
                <a:latin typeface="Times New Roman" panose="02020603050405020304" pitchFamily="18" charset="0"/>
                <a:cs typeface="Times New Roman" panose="02020603050405020304" pitchFamily="18" charset="0"/>
              </a:rPr>
              <a:t>Kapil Dev </a:t>
            </a:r>
            <a:r>
              <a:rPr lang="en-US" altLang="en-US" sz="2600" b="1" dirty="0" err="1">
                <a:solidFill>
                  <a:srgbClr val="7030A0"/>
                </a:solidFill>
                <a:latin typeface="Times New Roman" panose="02020603050405020304" pitchFamily="18" charset="0"/>
                <a:cs typeface="Times New Roman" panose="02020603050405020304" pitchFamily="18" charset="0"/>
              </a:rPr>
              <a:t>Raghuwanshi</a:t>
            </a:r>
            <a:r>
              <a:rPr lang="en-US" altLang="en-US" sz="2600" b="1" i="1" dirty="0">
                <a:solidFill>
                  <a:srgbClr val="C00000"/>
                </a:solidFill>
                <a:latin typeface="Times New Roman" panose="02020603050405020304" pitchFamily="18" charset="0"/>
                <a:cs typeface="Times New Roman" panose="02020603050405020304" pitchFamily="18" charset="0"/>
              </a:rPr>
              <a:t> </a:t>
            </a:r>
          </a:p>
          <a:p>
            <a:pPr eaLnBrk="1" hangingPunct="1"/>
            <a:r>
              <a:rPr lang="en-US" altLang="en-US" sz="26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Kalpesh </a:t>
            </a:r>
            <a:r>
              <a:rPr lang="en-US" altLang="en-US" sz="2600" b="1" dirty="0" err="1">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Kundanani</a:t>
            </a:r>
            <a:endParaRPr lang="en-US" altLang="en-US" sz="2600" b="1" dirty="0">
              <a:solidFill>
                <a:srgbClr val="7030A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10</a:t>
            </a:fld>
            <a:endParaRPr lang="en-US" altLang="en-US" sz="1200" dirty="0">
              <a:solidFill>
                <a:schemeClr val="bg1"/>
              </a:solidFill>
            </a:endParaRPr>
          </a:p>
        </p:txBody>
      </p:sp>
      <p:sp>
        <p:nvSpPr>
          <p:cNvPr id="2" name="Text Box 1"/>
          <p:cNvSpPr txBox="1"/>
          <p:nvPr/>
        </p:nvSpPr>
        <p:spPr>
          <a:xfrm>
            <a:off x="956200" y="1432863"/>
            <a:ext cx="309880" cy="460375"/>
          </a:xfrm>
          <a:prstGeom prst="rect">
            <a:avLst/>
          </a:prstGeom>
          <a:noFill/>
        </p:spPr>
        <p:txBody>
          <a:bodyPr wrap="none" rtlCol="0">
            <a:spAutoFit/>
          </a:bodyPr>
          <a:lstStyle/>
          <a:p>
            <a:endParaRPr lang="en-US"/>
          </a:p>
        </p:txBody>
      </p:sp>
      <p:sp>
        <p:nvSpPr>
          <p:cNvPr id="5" name="Text Box 4"/>
          <p:cNvSpPr txBox="1"/>
          <p:nvPr/>
        </p:nvSpPr>
        <p:spPr>
          <a:xfrm>
            <a:off x="274638" y="1359236"/>
            <a:ext cx="1842921" cy="1785104"/>
          </a:xfrm>
          <a:prstGeom prst="rect">
            <a:avLst/>
          </a:prstGeom>
          <a:noFill/>
        </p:spPr>
        <p:txBody>
          <a:bodyPr wrap="square" rtlCol="0">
            <a:spAutoFit/>
            <a:scene3d>
              <a:camera prst="orthographicFront"/>
              <a:lightRig rig="threePt" dir="t"/>
            </a:scene3d>
          </a:bodyPr>
          <a:lstStyle/>
          <a:p>
            <a:pPr marL="342900" indent="-342900" algn="just">
              <a:buFont typeface="Wingdings" panose="05000000000000000000" charset="0"/>
              <a:buChar char="§"/>
            </a:pPr>
            <a:r>
              <a:rPr lang="en-US" altLang="en-US" sz="1800" b="1" dirty="0">
                <a:ln/>
                <a:solidFill>
                  <a:schemeClr val="tx1"/>
                </a:solidFill>
                <a:latin typeface="Times New Roman" panose="02020603050405020304" pitchFamily="18" charset="0"/>
                <a:cs typeface="Times New Roman" panose="02020603050405020304" pitchFamily="18" charset="0"/>
                <a:sym typeface="+mn-ea"/>
              </a:rPr>
              <a:t>Post</a:t>
            </a:r>
            <a:r>
              <a:rPr lang="en-US" altLang="en-US" sz="2000" b="1" dirty="0">
                <a:ln/>
                <a:solidFill>
                  <a:schemeClr val="tx1"/>
                </a:solidFill>
                <a:latin typeface="Times New Roman" panose="02020603050405020304" pitchFamily="18" charset="0"/>
                <a:cs typeface="Times New Roman" panose="02020603050405020304" pitchFamily="18" charset="0"/>
                <a:sym typeface="+mn-ea"/>
              </a:rPr>
              <a:t> </a:t>
            </a:r>
            <a:r>
              <a:rPr lang="en-US" altLang="en-US" sz="1800" b="1" dirty="0">
                <a:ln/>
                <a:solidFill>
                  <a:schemeClr val="tx1"/>
                </a:solidFill>
                <a:latin typeface="Times New Roman" panose="02020603050405020304" pitchFamily="18" charset="0"/>
                <a:cs typeface="Times New Roman" panose="02020603050405020304" pitchFamily="18" charset="0"/>
                <a:sym typeface="+mn-ea"/>
              </a:rPr>
              <a:t>Module</a:t>
            </a:r>
            <a:endParaRPr lang="en-US" altLang="en-US" sz="2000" dirty="0">
              <a:ln/>
              <a:solidFill>
                <a:schemeClr val="tx1"/>
              </a:solidFill>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Create a Post </a:t>
            </a:r>
          </a:p>
          <a:p>
            <a:pPr marL="342900" indent="-342900" algn="just">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Post Feed </a:t>
            </a:r>
          </a:p>
          <a:p>
            <a:pPr marL="342900" indent="-342900" algn="just">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Like and Comment on Posts</a:t>
            </a:r>
          </a:p>
        </p:txBody>
      </p:sp>
      <p:pic>
        <p:nvPicPr>
          <p:cNvPr id="15" name="Picture 14">
            <a:extLst>
              <a:ext uri="{FF2B5EF4-FFF2-40B4-BE49-F238E27FC236}">
                <a16:creationId xmlns:a16="http://schemas.microsoft.com/office/drawing/2014/main" id="{6897E431-8850-41B9-9CA8-03701CA3E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605" y="1426863"/>
            <a:ext cx="2026395" cy="4503101"/>
          </a:xfrm>
          <a:prstGeom prst="rect">
            <a:avLst/>
          </a:prstGeom>
          <a:ln>
            <a:solidFill>
              <a:schemeClr val="tx1"/>
            </a:solidFill>
          </a:ln>
        </p:spPr>
      </p:pic>
      <p:pic>
        <p:nvPicPr>
          <p:cNvPr id="16" name="Picture 15">
            <a:extLst>
              <a:ext uri="{FF2B5EF4-FFF2-40B4-BE49-F238E27FC236}">
                <a16:creationId xmlns:a16="http://schemas.microsoft.com/office/drawing/2014/main" id="{2C555E5B-FC1D-4581-B7ED-7AD9A60BB3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3878" y="1432863"/>
            <a:ext cx="2026395" cy="4503099"/>
          </a:xfrm>
          <a:prstGeom prst="rect">
            <a:avLst/>
          </a:prstGeom>
          <a:ln>
            <a:solidFill>
              <a:schemeClr val="tx1"/>
            </a:solidFill>
          </a:ln>
        </p:spPr>
      </p:pic>
      <p:pic>
        <p:nvPicPr>
          <p:cNvPr id="17" name="Picture 16">
            <a:extLst>
              <a:ext uri="{FF2B5EF4-FFF2-40B4-BE49-F238E27FC236}">
                <a16:creationId xmlns:a16="http://schemas.microsoft.com/office/drawing/2014/main" id="{BCC322FC-CAC9-4DE7-B22B-7E62C2A77D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2151" y="1426863"/>
            <a:ext cx="2026395" cy="450310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77B46CF6-9CD0-4488-B978-F026504D896D}"/>
              </a:ext>
            </a:extLst>
          </p:cNvPr>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3" name="Straight Connector 2">
            <a:extLst>
              <a:ext uri="{FF2B5EF4-FFF2-40B4-BE49-F238E27FC236}">
                <a16:creationId xmlns:a16="http://schemas.microsoft.com/office/drawing/2014/main" id="{F1233A54-B1D6-420A-9A01-BE62732F909E}"/>
              </a:ext>
            </a:extLst>
          </p:cNvPr>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a:extLst>
              <a:ext uri="{FF2B5EF4-FFF2-40B4-BE49-F238E27FC236}">
                <a16:creationId xmlns:a16="http://schemas.microsoft.com/office/drawing/2014/main" id="{FED83FD8-34F6-4A49-89F4-35DB17E443F1}"/>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a:extLst>
              <a:ext uri="{FF2B5EF4-FFF2-40B4-BE49-F238E27FC236}">
                <a16:creationId xmlns:a16="http://schemas.microsoft.com/office/drawing/2014/main" id="{2A751A68-B92F-4AF5-9A48-1CD430093DC0}"/>
              </a:ext>
            </a:extLst>
          </p:cNvPr>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6">
            <a:extLst>
              <a:ext uri="{FF2B5EF4-FFF2-40B4-BE49-F238E27FC236}">
                <a16:creationId xmlns:a16="http://schemas.microsoft.com/office/drawing/2014/main" id="{3E05E88A-5990-4D6B-9846-633E1AB76688}"/>
              </a:ext>
            </a:extLst>
          </p:cNvPr>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7" name="Text Box 13">
            <a:extLst>
              <a:ext uri="{FF2B5EF4-FFF2-40B4-BE49-F238E27FC236}">
                <a16:creationId xmlns:a16="http://schemas.microsoft.com/office/drawing/2014/main" id="{F02C857A-199B-4648-B562-5671899DF4B3}"/>
              </a:ext>
            </a:extLst>
          </p:cNvPr>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8" name="Slide Number Placeholder 26">
            <a:extLst>
              <a:ext uri="{FF2B5EF4-FFF2-40B4-BE49-F238E27FC236}">
                <a16:creationId xmlns:a16="http://schemas.microsoft.com/office/drawing/2014/main" id="{160497B7-F298-4FEF-B192-E1790D91B23F}"/>
              </a:ext>
            </a:extLst>
          </p:cNvPr>
          <p:cNvSpPr txBox="1">
            <a:spLocks noGrp="1"/>
          </p:cNvSpPr>
          <p:nvPr>
            <p:ph type="sldNum" sz="quarter" idx="12"/>
          </p:nvPr>
        </p:nvSpPr>
        <p:spPr>
          <a:xfrm>
            <a:off x="6553200" y="6356350"/>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11</a:t>
            </a:fld>
            <a:endParaRPr lang="en-US" altLang="en-US" sz="1200" dirty="0">
              <a:solidFill>
                <a:schemeClr val="bg1"/>
              </a:solidFill>
            </a:endParaRPr>
          </a:p>
        </p:txBody>
      </p:sp>
      <p:sp>
        <p:nvSpPr>
          <p:cNvPr id="10" name="Text Box 1">
            <a:extLst>
              <a:ext uri="{FF2B5EF4-FFF2-40B4-BE49-F238E27FC236}">
                <a16:creationId xmlns:a16="http://schemas.microsoft.com/office/drawing/2014/main" id="{1BAB8880-40EE-4EDA-A2A1-A4BF01DCE088}"/>
              </a:ext>
            </a:extLst>
          </p:cNvPr>
          <p:cNvSpPr txBox="1"/>
          <p:nvPr/>
        </p:nvSpPr>
        <p:spPr>
          <a:xfrm>
            <a:off x="978535" y="1203960"/>
            <a:ext cx="309880" cy="460375"/>
          </a:xfrm>
          <a:prstGeom prst="rect">
            <a:avLst/>
          </a:prstGeom>
          <a:noFill/>
        </p:spPr>
        <p:txBody>
          <a:bodyPr wrap="none" rtlCol="0">
            <a:spAutoFit/>
          </a:bodyPr>
          <a:lstStyle/>
          <a:p>
            <a:endParaRPr lang="en-US"/>
          </a:p>
        </p:txBody>
      </p:sp>
      <p:sp>
        <p:nvSpPr>
          <p:cNvPr id="13" name="Text Box 4">
            <a:extLst>
              <a:ext uri="{FF2B5EF4-FFF2-40B4-BE49-F238E27FC236}">
                <a16:creationId xmlns:a16="http://schemas.microsoft.com/office/drawing/2014/main" id="{EEC113CA-1611-46DC-99B4-EC46274DB9AA}"/>
              </a:ext>
            </a:extLst>
          </p:cNvPr>
          <p:cNvSpPr txBox="1"/>
          <p:nvPr/>
        </p:nvSpPr>
        <p:spPr>
          <a:xfrm>
            <a:off x="113032" y="1539847"/>
            <a:ext cx="2485388" cy="2308324"/>
          </a:xfrm>
          <a:prstGeom prst="rect">
            <a:avLst/>
          </a:prstGeom>
          <a:noFill/>
        </p:spPr>
        <p:txBody>
          <a:bodyPr wrap="square" rtlCol="0">
            <a:spAutoFit/>
          </a:bodyPr>
          <a:lstStyle/>
          <a:p>
            <a:pPr marL="347472" indent="-347472" algn="just" rtl="0" eaLnBrk="0" fontAlgn="base" latinLnBrk="0" hangingPunct="0">
              <a:spcBef>
                <a:spcPts val="0"/>
              </a:spcBef>
              <a:spcAft>
                <a:spcPts val="0"/>
              </a:spcAft>
              <a:buClrTx/>
              <a:buSzPts val="1800"/>
              <a:buFont typeface="Wingdings" panose="05000000000000000000" pitchFamily="2" charset="2"/>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Q&amp;A Module</a:t>
            </a: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a:t>
            </a:r>
            <a:endParaRPr lang="en-IN" sz="18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Question Feed </a:t>
            </a:r>
            <a:endParaRPr lang="en-IN" sz="14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Ask a Question </a:t>
            </a:r>
            <a:endParaRPr lang="en-IN" sz="14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Answer a Question </a:t>
            </a:r>
            <a:endParaRPr lang="en-IN" sz="14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Comment on a Question or Answer</a:t>
            </a:r>
            <a:endParaRPr lang="en-IN" sz="14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Search for Questions  </a:t>
            </a:r>
            <a:endParaRPr lang="en-IN" sz="1400" dirty="0">
              <a:effectLst/>
            </a:endParaRPr>
          </a:p>
          <a:p>
            <a:pPr marL="347472" indent="-347472"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User Profiles.</a:t>
            </a:r>
            <a:endParaRPr lang="en-IN" sz="1400" dirty="0">
              <a:effectLst/>
            </a:endParaRPr>
          </a:p>
        </p:txBody>
      </p:sp>
      <p:pic>
        <p:nvPicPr>
          <p:cNvPr id="15" name="Picture 14">
            <a:extLst>
              <a:ext uri="{FF2B5EF4-FFF2-40B4-BE49-F238E27FC236}">
                <a16:creationId xmlns:a16="http://schemas.microsoft.com/office/drawing/2014/main" id="{0FE98E52-3DD3-4100-988E-63BE362BE4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3562" y="1539847"/>
            <a:ext cx="1907407" cy="4238681"/>
          </a:xfrm>
          <a:prstGeom prst="rect">
            <a:avLst/>
          </a:prstGeom>
          <a:ln>
            <a:solidFill>
              <a:schemeClr val="tx1"/>
            </a:solidFill>
          </a:ln>
        </p:spPr>
      </p:pic>
      <p:pic>
        <p:nvPicPr>
          <p:cNvPr id="16" name="Picture 15">
            <a:extLst>
              <a:ext uri="{FF2B5EF4-FFF2-40B4-BE49-F238E27FC236}">
                <a16:creationId xmlns:a16="http://schemas.microsoft.com/office/drawing/2014/main" id="{3DA922C7-63E0-4B76-9ABD-15A886C2E3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5650" y="1539847"/>
            <a:ext cx="1906692" cy="4237093"/>
          </a:xfrm>
          <a:prstGeom prst="rect">
            <a:avLst/>
          </a:prstGeom>
          <a:ln>
            <a:solidFill>
              <a:schemeClr val="tx1"/>
            </a:solidFill>
          </a:ln>
        </p:spPr>
      </p:pic>
      <p:pic>
        <p:nvPicPr>
          <p:cNvPr id="17" name="Picture 16">
            <a:extLst>
              <a:ext uri="{FF2B5EF4-FFF2-40B4-BE49-F238E27FC236}">
                <a16:creationId xmlns:a16="http://schemas.microsoft.com/office/drawing/2014/main" id="{E5A61DF1-3341-48A0-9AF6-7754C4996A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7023" y="1539847"/>
            <a:ext cx="1905977" cy="4235505"/>
          </a:xfrm>
          <a:prstGeom prst="rect">
            <a:avLst/>
          </a:prstGeom>
          <a:ln>
            <a:solidFill>
              <a:schemeClr val="tx1"/>
            </a:solidFill>
          </a:ln>
        </p:spPr>
      </p:pic>
    </p:spTree>
    <p:extLst>
      <p:ext uri="{BB962C8B-B14F-4D97-AF65-F5344CB8AC3E}">
        <p14:creationId xmlns:p14="http://schemas.microsoft.com/office/powerpoint/2010/main" val="28634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0CBF2814-AE40-4AF4-AA7F-F4E38061E106}"/>
              </a:ext>
            </a:extLst>
          </p:cNvPr>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3" name="Straight Connector 2">
            <a:extLst>
              <a:ext uri="{FF2B5EF4-FFF2-40B4-BE49-F238E27FC236}">
                <a16:creationId xmlns:a16="http://schemas.microsoft.com/office/drawing/2014/main" id="{2C53D9F5-1304-4947-ABBE-A2363DF84B47}"/>
              </a:ext>
            </a:extLst>
          </p:cNvPr>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a:extLst>
              <a:ext uri="{FF2B5EF4-FFF2-40B4-BE49-F238E27FC236}">
                <a16:creationId xmlns:a16="http://schemas.microsoft.com/office/drawing/2014/main" id="{45709ED4-6BD0-4A44-8465-48DADC8120DC}"/>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a:extLst>
              <a:ext uri="{FF2B5EF4-FFF2-40B4-BE49-F238E27FC236}">
                <a16:creationId xmlns:a16="http://schemas.microsoft.com/office/drawing/2014/main" id="{0C5FCA94-6649-486D-B40D-17C27A1AB03B}"/>
              </a:ext>
            </a:extLst>
          </p:cNvPr>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6">
            <a:extLst>
              <a:ext uri="{FF2B5EF4-FFF2-40B4-BE49-F238E27FC236}">
                <a16:creationId xmlns:a16="http://schemas.microsoft.com/office/drawing/2014/main" id="{935A3558-ACDB-4785-82E9-AA6067F1A286}"/>
              </a:ext>
            </a:extLst>
          </p:cNvPr>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7" name="Text Box 13">
            <a:extLst>
              <a:ext uri="{FF2B5EF4-FFF2-40B4-BE49-F238E27FC236}">
                <a16:creationId xmlns:a16="http://schemas.microsoft.com/office/drawing/2014/main" id="{A5770A28-5F21-4578-9088-F7C6743F4595}"/>
              </a:ext>
            </a:extLst>
          </p:cNvPr>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8" name="Slide Number Placeholder 26">
            <a:extLst>
              <a:ext uri="{FF2B5EF4-FFF2-40B4-BE49-F238E27FC236}">
                <a16:creationId xmlns:a16="http://schemas.microsoft.com/office/drawing/2014/main" id="{7846F1F0-A8BA-48EE-80B4-5A2A7BB138F1}"/>
              </a:ext>
            </a:extLst>
          </p:cNvPr>
          <p:cNvSpPr txBox="1">
            <a:spLocks noGrp="1"/>
          </p:cNvSpPr>
          <p:nvPr>
            <p:ph type="sldNum" sz="quarter" idx="12"/>
          </p:nvPr>
        </p:nvSpPr>
        <p:spPr>
          <a:xfrm>
            <a:off x="6553200" y="6356350"/>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12</a:t>
            </a:fld>
            <a:endParaRPr lang="en-US" altLang="en-US" sz="1200" dirty="0">
              <a:solidFill>
                <a:schemeClr val="bg1"/>
              </a:solidFill>
            </a:endParaRPr>
          </a:p>
        </p:txBody>
      </p:sp>
      <p:sp>
        <p:nvSpPr>
          <p:cNvPr id="9" name="Text Box 1">
            <a:extLst>
              <a:ext uri="{FF2B5EF4-FFF2-40B4-BE49-F238E27FC236}">
                <a16:creationId xmlns:a16="http://schemas.microsoft.com/office/drawing/2014/main" id="{AEE1E53D-5F2F-4D46-871A-37893E0CCBBA}"/>
              </a:ext>
            </a:extLst>
          </p:cNvPr>
          <p:cNvSpPr txBox="1"/>
          <p:nvPr/>
        </p:nvSpPr>
        <p:spPr>
          <a:xfrm>
            <a:off x="1102586" y="1744980"/>
            <a:ext cx="309880" cy="460375"/>
          </a:xfrm>
          <a:prstGeom prst="rect">
            <a:avLst/>
          </a:prstGeom>
          <a:noFill/>
        </p:spPr>
        <p:txBody>
          <a:bodyPr wrap="none" rtlCol="0">
            <a:spAutoFit/>
          </a:bodyPr>
          <a:lstStyle/>
          <a:p>
            <a:endParaRPr lang="en-US"/>
          </a:p>
        </p:txBody>
      </p:sp>
      <p:pic>
        <p:nvPicPr>
          <p:cNvPr id="11" name="Picture 10">
            <a:extLst>
              <a:ext uri="{FF2B5EF4-FFF2-40B4-BE49-F238E27FC236}">
                <a16:creationId xmlns:a16="http://schemas.microsoft.com/office/drawing/2014/main" id="{9391113A-91AF-4E44-95DC-A34E9306E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762" y="1850679"/>
            <a:ext cx="1907407" cy="4238681"/>
          </a:xfrm>
          <a:prstGeom prst="rect">
            <a:avLst/>
          </a:prstGeom>
          <a:ln>
            <a:solidFill>
              <a:schemeClr val="tx1"/>
            </a:solidFill>
          </a:ln>
        </p:spPr>
      </p:pic>
      <p:pic>
        <p:nvPicPr>
          <p:cNvPr id="12" name="Picture 11">
            <a:extLst>
              <a:ext uri="{FF2B5EF4-FFF2-40B4-BE49-F238E27FC236}">
                <a16:creationId xmlns:a16="http://schemas.microsoft.com/office/drawing/2014/main" id="{F109F179-057F-481A-BE6D-0E1D57D8D2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7810" y="1881765"/>
            <a:ext cx="1906692" cy="4237093"/>
          </a:xfrm>
          <a:prstGeom prst="rect">
            <a:avLst/>
          </a:prstGeom>
          <a:ln>
            <a:solidFill>
              <a:schemeClr val="tx1"/>
            </a:solidFill>
          </a:ln>
        </p:spPr>
      </p:pic>
      <p:pic>
        <p:nvPicPr>
          <p:cNvPr id="14" name="Picture 13">
            <a:extLst>
              <a:ext uri="{FF2B5EF4-FFF2-40B4-BE49-F238E27FC236}">
                <a16:creationId xmlns:a16="http://schemas.microsoft.com/office/drawing/2014/main" id="{8CEDBC8D-82CE-456F-B905-C37D3541F0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452" y="1850679"/>
            <a:ext cx="1904548" cy="4232329"/>
          </a:xfrm>
          <a:prstGeom prst="rect">
            <a:avLst/>
          </a:prstGeom>
          <a:ln>
            <a:solidFill>
              <a:schemeClr val="tx1"/>
            </a:solidFill>
          </a:ln>
        </p:spPr>
      </p:pic>
      <p:pic>
        <p:nvPicPr>
          <p:cNvPr id="15" name="Picture 14">
            <a:extLst>
              <a:ext uri="{FF2B5EF4-FFF2-40B4-BE49-F238E27FC236}">
                <a16:creationId xmlns:a16="http://schemas.microsoft.com/office/drawing/2014/main" id="{2804A967-0CA4-4979-9617-AC53467F36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1120" y="1850679"/>
            <a:ext cx="1697339" cy="4233917"/>
          </a:xfrm>
          <a:prstGeom prst="rect">
            <a:avLst/>
          </a:prstGeom>
          <a:ln>
            <a:solidFill>
              <a:schemeClr val="tx1"/>
            </a:solidFill>
          </a:ln>
        </p:spPr>
      </p:pic>
      <p:sp>
        <p:nvSpPr>
          <p:cNvPr id="16" name="Rectangle 15">
            <a:extLst>
              <a:ext uri="{FF2B5EF4-FFF2-40B4-BE49-F238E27FC236}">
                <a16:creationId xmlns:a16="http://schemas.microsoft.com/office/drawing/2014/main" id="{B915A4A8-1576-4EAA-A674-EA948CC3AEF4}"/>
              </a:ext>
            </a:extLst>
          </p:cNvPr>
          <p:cNvSpPr/>
          <p:nvPr/>
        </p:nvSpPr>
        <p:spPr>
          <a:xfrm>
            <a:off x="1053149" y="1144742"/>
            <a:ext cx="262603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 Question</a:t>
            </a:r>
          </a:p>
        </p:txBody>
      </p:sp>
      <p:sp>
        <p:nvSpPr>
          <p:cNvPr id="17" name="Rectangle 16">
            <a:extLst>
              <a:ext uri="{FF2B5EF4-FFF2-40B4-BE49-F238E27FC236}">
                <a16:creationId xmlns:a16="http://schemas.microsoft.com/office/drawing/2014/main" id="{B5F055F4-49BA-40E0-9C33-700B52CB2B6C}"/>
              </a:ext>
            </a:extLst>
          </p:cNvPr>
          <p:cNvSpPr/>
          <p:nvPr/>
        </p:nvSpPr>
        <p:spPr>
          <a:xfrm>
            <a:off x="5354798" y="1221760"/>
            <a:ext cx="239681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See full answer</a:t>
            </a:r>
          </a:p>
        </p:txBody>
      </p:sp>
    </p:spTree>
    <p:extLst>
      <p:ext uri="{BB962C8B-B14F-4D97-AF65-F5344CB8AC3E}">
        <p14:creationId xmlns:p14="http://schemas.microsoft.com/office/powerpoint/2010/main" val="123225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3182A871-8AA3-4823-B47E-96E01E1F43A6}"/>
              </a:ext>
            </a:extLst>
          </p:cNvPr>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3" name="Straight Connector 2">
            <a:extLst>
              <a:ext uri="{FF2B5EF4-FFF2-40B4-BE49-F238E27FC236}">
                <a16:creationId xmlns:a16="http://schemas.microsoft.com/office/drawing/2014/main" id="{1DAEF923-EF00-419B-A65A-D36140D8E8FD}"/>
              </a:ext>
            </a:extLst>
          </p:cNvPr>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a:extLst>
              <a:ext uri="{FF2B5EF4-FFF2-40B4-BE49-F238E27FC236}">
                <a16:creationId xmlns:a16="http://schemas.microsoft.com/office/drawing/2014/main" id="{16A8D416-A25F-400B-8C31-228811851EC6}"/>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a:extLst>
              <a:ext uri="{FF2B5EF4-FFF2-40B4-BE49-F238E27FC236}">
                <a16:creationId xmlns:a16="http://schemas.microsoft.com/office/drawing/2014/main" id="{19471E87-EF46-439A-8D89-B3F3B053CA45}"/>
              </a:ext>
            </a:extLst>
          </p:cNvPr>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6">
            <a:extLst>
              <a:ext uri="{FF2B5EF4-FFF2-40B4-BE49-F238E27FC236}">
                <a16:creationId xmlns:a16="http://schemas.microsoft.com/office/drawing/2014/main" id="{EBFB4D0C-9FE5-4718-940E-4669A2AFE93C}"/>
              </a:ext>
            </a:extLst>
          </p:cNvPr>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7" name="Text Box 13">
            <a:extLst>
              <a:ext uri="{FF2B5EF4-FFF2-40B4-BE49-F238E27FC236}">
                <a16:creationId xmlns:a16="http://schemas.microsoft.com/office/drawing/2014/main" id="{38ABAA5F-8EC7-4B21-BE05-99813E141CEF}"/>
              </a:ext>
            </a:extLst>
          </p:cNvPr>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8" name="Slide Number Placeholder 26">
            <a:extLst>
              <a:ext uri="{FF2B5EF4-FFF2-40B4-BE49-F238E27FC236}">
                <a16:creationId xmlns:a16="http://schemas.microsoft.com/office/drawing/2014/main" id="{2C13CD31-AD3C-47AD-A15A-D50E7FE944FE}"/>
              </a:ext>
            </a:extLst>
          </p:cNvPr>
          <p:cNvSpPr txBox="1">
            <a:spLocks noGrp="1"/>
          </p:cNvSpPr>
          <p:nvPr>
            <p:ph type="sldNum" sz="quarter" idx="12"/>
          </p:nvPr>
        </p:nvSpPr>
        <p:spPr>
          <a:xfrm>
            <a:off x="6553200" y="6356350"/>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13</a:t>
            </a:fld>
            <a:endParaRPr lang="en-US" altLang="en-US" sz="1200" dirty="0">
              <a:solidFill>
                <a:schemeClr val="bg1"/>
              </a:solidFill>
            </a:endParaRPr>
          </a:p>
        </p:txBody>
      </p:sp>
      <p:sp>
        <p:nvSpPr>
          <p:cNvPr id="9" name="Text Box 1">
            <a:extLst>
              <a:ext uri="{FF2B5EF4-FFF2-40B4-BE49-F238E27FC236}">
                <a16:creationId xmlns:a16="http://schemas.microsoft.com/office/drawing/2014/main" id="{738E657D-6466-4D66-AD89-1A54EDC029E0}"/>
              </a:ext>
            </a:extLst>
          </p:cNvPr>
          <p:cNvSpPr txBox="1"/>
          <p:nvPr/>
        </p:nvSpPr>
        <p:spPr>
          <a:xfrm>
            <a:off x="978535" y="1203960"/>
            <a:ext cx="309880" cy="460375"/>
          </a:xfrm>
          <a:prstGeom prst="rect">
            <a:avLst/>
          </a:prstGeom>
          <a:noFill/>
        </p:spPr>
        <p:txBody>
          <a:bodyPr wrap="none" rtlCol="0">
            <a:spAutoFit/>
          </a:bodyPr>
          <a:lstStyle/>
          <a:p>
            <a:endParaRPr lang="en-US"/>
          </a:p>
        </p:txBody>
      </p:sp>
      <p:sp>
        <p:nvSpPr>
          <p:cNvPr id="10" name="Text Box 4">
            <a:extLst>
              <a:ext uri="{FF2B5EF4-FFF2-40B4-BE49-F238E27FC236}">
                <a16:creationId xmlns:a16="http://schemas.microsoft.com/office/drawing/2014/main" id="{44974314-F4FF-4E19-8AAC-3F01A28FE0B3}"/>
              </a:ext>
            </a:extLst>
          </p:cNvPr>
          <p:cNvSpPr txBox="1"/>
          <p:nvPr/>
        </p:nvSpPr>
        <p:spPr>
          <a:xfrm>
            <a:off x="111363" y="1203960"/>
            <a:ext cx="2261393" cy="2308324"/>
          </a:xfrm>
          <a:prstGeom prst="rect">
            <a:avLst/>
          </a:prstGeom>
          <a:noFill/>
        </p:spPr>
        <p:txBody>
          <a:bodyPr wrap="square" rtlCol="0">
            <a:spAutoFit/>
          </a:bodyPr>
          <a:lstStyle/>
          <a:p>
            <a:pPr marL="347472" indent="-347472" algn="just" rtl="0" eaLnBrk="0" fontAlgn="base" latinLnBrk="0" hangingPunct="0">
              <a:spcBef>
                <a:spcPts val="0"/>
              </a:spcBef>
              <a:spcAft>
                <a:spcPts val="0"/>
              </a:spcAft>
              <a:buClrTx/>
              <a:buSzPts val="1800"/>
              <a:buFont typeface="Wingdings" panose="05000000000000000000" pitchFamily="2" charset="2"/>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Material Design Module</a:t>
            </a:r>
            <a:endParaRPr lang="en-IN" sz="18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Upload Material</a:t>
            </a:r>
            <a:endParaRPr lang="en-IN" sz="14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Fields screen</a:t>
            </a:r>
            <a:endParaRPr lang="en-IN" sz="14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Subject Screen</a:t>
            </a:r>
            <a:endParaRPr lang="en-IN" sz="14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Books Screen</a:t>
            </a:r>
            <a:endParaRPr lang="en-IN" sz="14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Notes Screen</a:t>
            </a:r>
            <a:endParaRPr lang="en-IN" sz="1400" dirty="0">
              <a:effectLst/>
            </a:endParaRPr>
          </a:p>
          <a:p>
            <a:pPr marL="285750" indent="-285750" algn="just"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Assignment Screen </a:t>
            </a:r>
            <a:endParaRPr lang="en-IN" sz="1400" dirty="0">
              <a:effectLst/>
            </a:endParaRPr>
          </a:p>
        </p:txBody>
      </p:sp>
      <p:pic>
        <p:nvPicPr>
          <p:cNvPr id="13" name="Picture 12">
            <a:extLst>
              <a:ext uri="{FF2B5EF4-FFF2-40B4-BE49-F238E27FC236}">
                <a16:creationId xmlns:a16="http://schemas.microsoft.com/office/drawing/2014/main" id="{B446F61E-4F5B-4033-9D33-64F2DD4D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4177" y="1004860"/>
            <a:ext cx="2408898" cy="5353106"/>
          </a:xfrm>
          <a:prstGeom prst="rect">
            <a:avLst/>
          </a:prstGeom>
          <a:ln>
            <a:solidFill>
              <a:schemeClr val="tx1"/>
            </a:solidFill>
          </a:ln>
        </p:spPr>
      </p:pic>
      <p:pic>
        <p:nvPicPr>
          <p:cNvPr id="14" name="Picture 13">
            <a:extLst>
              <a:ext uri="{FF2B5EF4-FFF2-40B4-BE49-F238E27FC236}">
                <a16:creationId xmlns:a16="http://schemas.microsoft.com/office/drawing/2014/main" id="{C2943751-34AD-4BA7-816D-3B4D31ECDB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8340" y="995306"/>
            <a:ext cx="2408898" cy="5353106"/>
          </a:xfrm>
          <a:prstGeom prst="rect">
            <a:avLst/>
          </a:prstGeom>
          <a:ln>
            <a:solidFill>
              <a:schemeClr val="tx1"/>
            </a:solidFill>
          </a:ln>
        </p:spPr>
      </p:pic>
    </p:spTree>
    <p:extLst>
      <p:ext uri="{BB962C8B-B14F-4D97-AF65-F5344CB8AC3E}">
        <p14:creationId xmlns:p14="http://schemas.microsoft.com/office/powerpoint/2010/main" val="419710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3182A871-8AA3-4823-B47E-96E01E1F43A6}"/>
              </a:ext>
            </a:extLst>
          </p:cNvPr>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3" name="Straight Connector 2">
            <a:extLst>
              <a:ext uri="{FF2B5EF4-FFF2-40B4-BE49-F238E27FC236}">
                <a16:creationId xmlns:a16="http://schemas.microsoft.com/office/drawing/2014/main" id="{1DAEF923-EF00-419B-A65A-D36140D8E8FD}"/>
              </a:ext>
            </a:extLst>
          </p:cNvPr>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a:extLst>
              <a:ext uri="{FF2B5EF4-FFF2-40B4-BE49-F238E27FC236}">
                <a16:creationId xmlns:a16="http://schemas.microsoft.com/office/drawing/2014/main" id="{16A8D416-A25F-400B-8C31-228811851EC6}"/>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a:extLst>
              <a:ext uri="{FF2B5EF4-FFF2-40B4-BE49-F238E27FC236}">
                <a16:creationId xmlns:a16="http://schemas.microsoft.com/office/drawing/2014/main" id="{19471E87-EF46-439A-8D89-B3F3B053CA45}"/>
              </a:ext>
            </a:extLst>
          </p:cNvPr>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6">
            <a:extLst>
              <a:ext uri="{FF2B5EF4-FFF2-40B4-BE49-F238E27FC236}">
                <a16:creationId xmlns:a16="http://schemas.microsoft.com/office/drawing/2014/main" id="{EBFB4D0C-9FE5-4718-940E-4669A2AFE93C}"/>
              </a:ext>
            </a:extLst>
          </p:cNvPr>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7" name="Text Box 13">
            <a:extLst>
              <a:ext uri="{FF2B5EF4-FFF2-40B4-BE49-F238E27FC236}">
                <a16:creationId xmlns:a16="http://schemas.microsoft.com/office/drawing/2014/main" id="{38ABAA5F-8EC7-4B21-BE05-99813E141CEF}"/>
              </a:ext>
            </a:extLst>
          </p:cNvPr>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8" name="Slide Number Placeholder 26">
            <a:extLst>
              <a:ext uri="{FF2B5EF4-FFF2-40B4-BE49-F238E27FC236}">
                <a16:creationId xmlns:a16="http://schemas.microsoft.com/office/drawing/2014/main" id="{2C13CD31-AD3C-47AD-A15A-D50E7FE944FE}"/>
              </a:ext>
            </a:extLst>
          </p:cNvPr>
          <p:cNvSpPr txBox="1">
            <a:spLocks noGrp="1"/>
          </p:cNvSpPr>
          <p:nvPr>
            <p:ph type="sldNum" sz="quarter" idx="12"/>
          </p:nvPr>
        </p:nvSpPr>
        <p:spPr>
          <a:xfrm>
            <a:off x="6553200" y="6356350"/>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14</a:t>
            </a:fld>
            <a:endParaRPr lang="en-US" altLang="en-US" sz="1200" dirty="0">
              <a:solidFill>
                <a:schemeClr val="bg1"/>
              </a:solidFill>
            </a:endParaRPr>
          </a:p>
        </p:txBody>
      </p:sp>
      <p:pic>
        <p:nvPicPr>
          <p:cNvPr id="15" name="Picture 14">
            <a:extLst>
              <a:ext uri="{FF2B5EF4-FFF2-40B4-BE49-F238E27FC236}">
                <a16:creationId xmlns:a16="http://schemas.microsoft.com/office/drawing/2014/main" id="{40209D3A-949C-4E6E-B4B5-58E1B6697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2353" y="1100642"/>
            <a:ext cx="2312669" cy="5139264"/>
          </a:xfrm>
          <a:prstGeom prst="rect">
            <a:avLst/>
          </a:prstGeom>
          <a:ln>
            <a:solidFill>
              <a:schemeClr val="tx1"/>
            </a:solidFill>
          </a:ln>
        </p:spPr>
      </p:pic>
      <p:pic>
        <p:nvPicPr>
          <p:cNvPr id="16" name="Picture 15">
            <a:extLst>
              <a:ext uri="{FF2B5EF4-FFF2-40B4-BE49-F238E27FC236}">
                <a16:creationId xmlns:a16="http://schemas.microsoft.com/office/drawing/2014/main" id="{2BD6318A-6DCC-43CE-90BE-78E78C9C07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7597" y="1100639"/>
            <a:ext cx="2312670" cy="5139267"/>
          </a:xfrm>
          <a:prstGeom prst="rect">
            <a:avLst/>
          </a:prstGeom>
          <a:ln>
            <a:solidFill>
              <a:schemeClr val="tx1"/>
            </a:solidFill>
          </a:ln>
        </p:spPr>
      </p:pic>
      <p:sp>
        <p:nvSpPr>
          <p:cNvPr id="17" name="Text Box 4">
            <a:extLst>
              <a:ext uri="{FF2B5EF4-FFF2-40B4-BE49-F238E27FC236}">
                <a16:creationId xmlns:a16="http://schemas.microsoft.com/office/drawing/2014/main" id="{3AAF6D35-9DB0-401B-9123-5AC5C795B19B}"/>
              </a:ext>
            </a:extLst>
          </p:cNvPr>
          <p:cNvSpPr txBox="1"/>
          <p:nvPr/>
        </p:nvSpPr>
        <p:spPr>
          <a:xfrm>
            <a:off x="2310607" y="581528"/>
            <a:ext cx="2261393" cy="369332"/>
          </a:xfrm>
          <a:prstGeom prst="rect">
            <a:avLst/>
          </a:prstGeom>
          <a:noFill/>
        </p:spPr>
        <p:txBody>
          <a:bodyPr wrap="square" rtlCol="0">
            <a:spAutoFit/>
          </a:bodyPr>
          <a:lstStyle/>
          <a:p>
            <a:pPr marL="347472" indent="-347472" algn="just" rtl="0" eaLnBrk="0" fontAlgn="base" latinLnBrk="0" hangingPunct="0">
              <a:spcBef>
                <a:spcPts val="0"/>
              </a:spcBef>
              <a:spcAft>
                <a:spcPts val="0"/>
              </a:spcAft>
              <a:buClrTx/>
              <a:buSzPts val="1800"/>
              <a:buFont typeface="Wingdings" panose="05000000000000000000" pitchFamily="2" charset="2"/>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Fields are shown.</a:t>
            </a:r>
            <a:endParaRPr lang="en-IN" sz="1400" dirty="0">
              <a:effectLst/>
            </a:endParaRPr>
          </a:p>
        </p:txBody>
      </p:sp>
      <p:sp>
        <p:nvSpPr>
          <p:cNvPr id="18" name="Text Box 4">
            <a:extLst>
              <a:ext uri="{FF2B5EF4-FFF2-40B4-BE49-F238E27FC236}">
                <a16:creationId xmlns:a16="http://schemas.microsoft.com/office/drawing/2014/main" id="{88619D34-9F6D-48DA-BA17-2612C8ECF47D}"/>
              </a:ext>
            </a:extLst>
          </p:cNvPr>
          <p:cNvSpPr txBox="1"/>
          <p:nvPr/>
        </p:nvSpPr>
        <p:spPr>
          <a:xfrm>
            <a:off x="4805840" y="552100"/>
            <a:ext cx="2494120" cy="369332"/>
          </a:xfrm>
          <a:prstGeom prst="rect">
            <a:avLst/>
          </a:prstGeom>
          <a:noFill/>
        </p:spPr>
        <p:txBody>
          <a:bodyPr wrap="square" rtlCol="0">
            <a:spAutoFit/>
          </a:bodyPr>
          <a:lstStyle/>
          <a:p>
            <a:pPr marL="347472" indent="-347472" algn="just" rtl="0" eaLnBrk="0" fontAlgn="base" latinLnBrk="0" hangingPunct="0">
              <a:spcBef>
                <a:spcPts val="0"/>
              </a:spcBef>
              <a:spcAft>
                <a:spcPts val="0"/>
              </a:spcAft>
              <a:buClrTx/>
              <a:buSzPts val="1800"/>
              <a:buFont typeface="Wingdings" panose="05000000000000000000" pitchFamily="2" charset="2"/>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Subjects are shown.</a:t>
            </a:r>
            <a:endParaRPr lang="en-IN" sz="1400" dirty="0">
              <a:effectLst/>
            </a:endParaRPr>
          </a:p>
        </p:txBody>
      </p:sp>
    </p:spTree>
    <p:extLst>
      <p:ext uri="{BB962C8B-B14F-4D97-AF65-F5344CB8AC3E}">
        <p14:creationId xmlns:p14="http://schemas.microsoft.com/office/powerpoint/2010/main" val="213214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73B905AB-49CF-49CA-9C5B-FBCABBD03DC2}"/>
              </a:ext>
            </a:extLst>
          </p:cNvPr>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3" name="Straight Connector 2">
            <a:extLst>
              <a:ext uri="{FF2B5EF4-FFF2-40B4-BE49-F238E27FC236}">
                <a16:creationId xmlns:a16="http://schemas.microsoft.com/office/drawing/2014/main" id="{4494E886-4EAA-4B46-985C-6CE541436773}"/>
              </a:ext>
            </a:extLst>
          </p:cNvPr>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 name="Rectangle 3">
            <a:extLst>
              <a:ext uri="{FF2B5EF4-FFF2-40B4-BE49-F238E27FC236}">
                <a16:creationId xmlns:a16="http://schemas.microsoft.com/office/drawing/2014/main" id="{D2D59DBF-5356-43F4-A88F-39D44F982FB5}"/>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a:extLst>
              <a:ext uri="{FF2B5EF4-FFF2-40B4-BE49-F238E27FC236}">
                <a16:creationId xmlns:a16="http://schemas.microsoft.com/office/drawing/2014/main" id="{C47D5272-1348-45BE-8B8F-AB7BFF80C3BA}"/>
              </a:ext>
            </a:extLst>
          </p:cNvPr>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6">
            <a:extLst>
              <a:ext uri="{FF2B5EF4-FFF2-40B4-BE49-F238E27FC236}">
                <a16:creationId xmlns:a16="http://schemas.microsoft.com/office/drawing/2014/main" id="{9F5F2077-A9CE-4073-BA21-76A53ED1C599}"/>
              </a:ext>
            </a:extLst>
          </p:cNvPr>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7" name="Text Box 13">
            <a:extLst>
              <a:ext uri="{FF2B5EF4-FFF2-40B4-BE49-F238E27FC236}">
                <a16:creationId xmlns:a16="http://schemas.microsoft.com/office/drawing/2014/main" id="{DD72EE07-02AC-4561-8D3E-1969314A6317}"/>
              </a:ext>
            </a:extLst>
          </p:cNvPr>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8" name="Slide Number Placeholder 26">
            <a:extLst>
              <a:ext uri="{FF2B5EF4-FFF2-40B4-BE49-F238E27FC236}">
                <a16:creationId xmlns:a16="http://schemas.microsoft.com/office/drawing/2014/main" id="{16245CD9-8125-4E86-B991-B01F76E7EE09}"/>
              </a:ext>
            </a:extLst>
          </p:cNvPr>
          <p:cNvSpPr txBox="1">
            <a:spLocks noGrp="1"/>
          </p:cNvSpPr>
          <p:nvPr>
            <p:ph type="sldNum" sz="quarter" idx="12"/>
          </p:nvPr>
        </p:nvSpPr>
        <p:spPr>
          <a:xfrm>
            <a:off x="6553200" y="6356350"/>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15</a:t>
            </a:fld>
            <a:endParaRPr lang="en-US" altLang="en-US" sz="1200" dirty="0">
              <a:solidFill>
                <a:schemeClr val="bg1"/>
              </a:solidFill>
            </a:endParaRPr>
          </a:p>
        </p:txBody>
      </p:sp>
      <p:sp>
        <p:nvSpPr>
          <p:cNvPr id="9" name="Text Box 1">
            <a:extLst>
              <a:ext uri="{FF2B5EF4-FFF2-40B4-BE49-F238E27FC236}">
                <a16:creationId xmlns:a16="http://schemas.microsoft.com/office/drawing/2014/main" id="{4B105702-77CA-4AF1-96A7-43563848C964}"/>
              </a:ext>
            </a:extLst>
          </p:cNvPr>
          <p:cNvSpPr txBox="1"/>
          <p:nvPr/>
        </p:nvSpPr>
        <p:spPr>
          <a:xfrm>
            <a:off x="978535" y="1203960"/>
            <a:ext cx="309880" cy="460375"/>
          </a:xfrm>
          <a:prstGeom prst="rect">
            <a:avLst/>
          </a:prstGeom>
          <a:noFill/>
        </p:spPr>
        <p:txBody>
          <a:bodyPr wrap="none" rtlCol="0">
            <a:spAutoFit/>
          </a:bodyPr>
          <a:lstStyle/>
          <a:p>
            <a:endParaRPr lang="en-US"/>
          </a:p>
        </p:txBody>
      </p:sp>
      <p:sp>
        <p:nvSpPr>
          <p:cNvPr id="11" name="Text Box 4">
            <a:extLst>
              <a:ext uri="{FF2B5EF4-FFF2-40B4-BE49-F238E27FC236}">
                <a16:creationId xmlns:a16="http://schemas.microsoft.com/office/drawing/2014/main" id="{6731F1D6-E0DA-48E7-AF00-F9388E217C69}"/>
              </a:ext>
            </a:extLst>
          </p:cNvPr>
          <p:cNvSpPr txBox="1"/>
          <p:nvPr/>
        </p:nvSpPr>
        <p:spPr>
          <a:xfrm>
            <a:off x="163995" y="1201104"/>
            <a:ext cx="3435502" cy="2031325"/>
          </a:xfrm>
          <a:prstGeom prst="rect">
            <a:avLst/>
          </a:prstGeom>
          <a:noFill/>
        </p:spPr>
        <p:txBody>
          <a:bodyPr wrap="square" rtlCol="0">
            <a:spAutoFit/>
            <a:scene3d>
              <a:camera prst="orthographicFront"/>
              <a:lightRig rig="threePt" dir="t"/>
            </a:scene3d>
          </a:bodyPr>
          <a:lstStyle/>
          <a:p>
            <a:pPr marL="347472" indent="-347472" algn="l" rtl="0" eaLnBrk="0" fontAlgn="base" latinLnBrk="0" hangingPunct="0">
              <a:spcBef>
                <a:spcPts val="0"/>
              </a:spcBef>
              <a:spcAft>
                <a:spcPts val="0"/>
              </a:spcAft>
              <a:buClrTx/>
              <a:buSzPts val="1800"/>
              <a:buFont typeface="Wingdings" panose="05000000000000000000" pitchFamily="2" charset="2"/>
              <a:buChar char="§"/>
            </a:pPr>
            <a:r>
              <a:rPr lang="en-US" sz="1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Profile Module </a:t>
            </a:r>
            <a:endParaRPr lang="en-IN" sz="18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User Information</a:t>
            </a:r>
            <a:endParaRPr lang="en-IN" sz="14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Education Information </a:t>
            </a:r>
            <a:endParaRPr lang="en-IN" sz="14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Questions Asked </a:t>
            </a:r>
            <a:endParaRPr lang="en-IN" sz="14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Answers Given </a:t>
            </a:r>
            <a:endParaRPr lang="en-IN" sz="14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Settings</a:t>
            </a:r>
            <a:endParaRPr lang="en-IN" sz="1400" dirty="0">
              <a:effectLst/>
            </a:endParaRPr>
          </a:p>
          <a:p>
            <a:pPr marL="347472" indent="-347472" algn="l" rtl="0" eaLnBrk="0" fontAlgn="base" latinLnBrk="0" hangingPunct="0">
              <a:spcBef>
                <a:spcPts val="0"/>
              </a:spcBef>
              <a:spcAft>
                <a:spcPts val="0"/>
              </a:spcAft>
              <a:buFont typeface="Arial" panose="020B0604020202020204" pitchFamily="34" charset="0"/>
              <a:buChar char="•"/>
            </a:pPr>
            <a:r>
              <a:rPr lang="en-US" sz="1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Logout</a:t>
            </a:r>
            <a:endParaRPr lang="en-IN" sz="1400" dirty="0">
              <a:effectLst/>
            </a:endParaRPr>
          </a:p>
        </p:txBody>
      </p:sp>
      <p:pic>
        <p:nvPicPr>
          <p:cNvPr id="12" name="Picture 11">
            <a:extLst>
              <a:ext uri="{FF2B5EF4-FFF2-40B4-BE49-F238E27FC236}">
                <a16:creationId xmlns:a16="http://schemas.microsoft.com/office/drawing/2014/main" id="{43A49DB6-D961-4A74-A870-A7E722A7A1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9549" y="1006476"/>
            <a:ext cx="2384901" cy="5299780"/>
          </a:xfrm>
          <a:prstGeom prst="rect">
            <a:avLst/>
          </a:prstGeom>
        </p:spPr>
      </p:pic>
    </p:spTree>
    <p:extLst>
      <p:ext uri="{BB962C8B-B14F-4D97-AF65-F5344CB8AC3E}">
        <p14:creationId xmlns:p14="http://schemas.microsoft.com/office/powerpoint/2010/main" val="100022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16</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11" name="Text Box 10"/>
          <p:cNvSpPr txBox="1"/>
          <p:nvPr/>
        </p:nvSpPr>
        <p:spPr>
          <a:xfrm>
            <a:off x="332740" y="1058387"/>
            <a:ext cx="2629246" cy="461665"/>
          </a:xfrm>
          <a:prstGeom prst="rect">
            <a:avLst/>
          </a:prstGeom>
          <a:noFill/>
        </p:spPr>
        <p:txBody>
          <a:bodyPr wrap="none" rtlCol="0">
            <a:spAutoFit/>
          </a:bodyPr>
          <a:lstStyle/>
          <a:p>
            <a:r>
              <a:rPr lang="en-US" b="1" dirty="0">
                <a:ln/>
                <a:solidFill>
                  <a:srgbClr val="FF0000"/>
                </a:solidFill>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5012F22C-45FF-AE5F-BA15-C3C6B8FB2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774" y="1014193"/>
            <a:ext cx="3281045" cy="4749543"/>
          </a:xfrm>
          <a:prstGeom prst="rect">
            <a:avLst/>
          </a:prstGeom>
        </p:spPr>
      </p:pic>
      <p:sp>
        <p:nvSpPr>
          <p:cNvPr id="13" name="Rectangle 6">
            <a:extLst>
              <a:ext uri="{FF2B5EF4-FFF2-40B4-BE49-F238E27FC236}">
                <a16:creationId xmlns:a16="http://schemas.microsoft.com/office/drawing/2014/main" id="{C31829F5-D347-4F90-8216-E073795B75C4}"/>
              </a:ext>
            </a:extLst>
          </p:cNvPr>
          <p:cNvSpPr/>
          <p:nvPr/>
        </p:nvSpPr>
        <p:spPr>
          <a:xfrm>
            <a:off x="729827" y="283210"/>
            <a:ext cx="7086600" cy="1198880"/>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6. Diagrams</a:t>
            </a:r>
            <a:endParaRPr lang="en-US" sz="3600" b="1" dirty="0">
              <a:solidFill>
                <a:srgbClr val="FF0000"/>
              </a:solidFill>
              <a:latin typeface="Times New Roman" panose="02020603050405020304" pitchFamily="18" charset="0"/>
              <a:cs typeface="Times New Roman" panose="02020603050405020304" pitchFamily="18" charset="0"/>
            </a:endParaRPr>
          </a:p>
          <a:p>
            <a:pPr algn="ctr"/>
            <a:endParaRPr lang="en-US" alt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17</a:t>
            </a:fld>
            <a:endParaRPr lang="en-US" altLang="en-US" sz="1200" dirty="0">
              <a:solidFill>
                <a:schemeClr val="bg1"/>
              </a:solidFill>
            </a:endParaRPr>
          </a:p>
        </p:txBody>
      </p:sp>
      <p:sp>
        <p:nvSpPr>
          <p:cNvPr id="5130" name="Rectangle 6"/>
          <p:cNvSpPr/>
          <p:nvPr/>
        </p:nvSpPr>
        <p:spPr>
          <a:xfrm>
            <a:off x="729827" y="283210"/>
            <a:ext cx="7086600" cy="1198880"/>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6. Diagrams</a:t>
            </a:r>
            <a:endParaRPr lang="en-US" sz="3600" b="1" dirty="0">
              <a:solidFill>
                <a:srgbClr val="FF0000"/>
              </a:solidFill>
              <a:latin typeface="Times New Roman" panose="02020603050405020304" pitchFamily="18" charset="0"/>
              <a:cs typeface="Times New Roman" panose="02020603050405020304" pitchFamily="18" charset="0"/>
            </a:endParaRPr>
          </a:p>
          <a:p>
            <a:pPr algn="ctr"/>
            <a:endParaRPr lang="en-US" alt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pic>
        <p:nvPicPr>
          <p:cNvPr id="5" name="Picture 4">
            <a:extLst>
              <a:ext uri="{FF2B5EF4-FFF2-40B4-BE49-F238E27FC236}">
                <a16:creationId xmlns:a16="http://schemas.microsoft.com/office/drawing/2014/main" id="{3F617B0F-5A12-CC9D-1360-CDAB5579D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97" y="1020719"/>
            <a:ext cx="7847860" cy="5435689"/>
          </a:xfrm>
          <a:prstGeom prst="rect">
            <a:avLst/>
          </a:prstGeom>
        </p:spPr>
      </p:pic>
      <p:sp>
        <p:nvSpPr>
          <p:cNvPr id="10" name="Rectangle 9">
            <a:extLst>
              <a:ext uri="{FF2B5EF4-FFF2-40B4-BE49-F238E27FC236}">
                <a16:creationId xmlns:a16="http://schemas.microsoft.com/office/drawing/2014/main" id="{A33DE364-FDB1-3006-216B-E9E8749A9842}"/>
              </a:ext>
            </a:extLst>
          </p:cNvPr>
          <p:cNvSpPr/>
          <p:nvPr/>
        </p:nvSpPr>
        <p:spPr>
          <a:xfrm>
            <a:off x="274638" y="2047254"/>
            <a:ext cx="2247730" cy="584775"/>
          </a:xfrm>
          <a:prstGeom prst="rect">
            <a:avLst/>
          </a:prstGeom>
          <a:noFill/>
        </p:spPr>
        <p:txBody>
          <a:bodyPr wrap="none" lIns="91440" tIns="45720" rIns="91440" bIns="45720">
            <a:spAutoFit/>
          </a:bodyPr>
          <a:lstStyle/>
          <a:p>
            <a:pPr algn="ctr"/>
            <a:r>
              <a:rPr lang="en-US" sz="3200" cap="none" spc="0" dirty="0">
                <a:ln w="0"/>
                <a:solidFill>
                  <a:srgbClr val="FF0000"/>
                </a:solidFill>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18</a:t>
            </a:fld>
            <a:endParaRPr lang="en-US" altLang="en-US" sz="1200" dirty="0">
              <a:solidFill>
                <a:schemeClr val="bg1"/>
              </a:solidFill>
            </a:endParaRPr>
          </a:p>
        </p:txBody>
      </p:sp>
      <p:sp>
        <p:nvSpPr>
          <p:cNvPr id="5130" name="Rectangle 6"/>
          <p:cNvSpPr/>
          <p:nvPr/>
        </p:nvSpPr>
        <p:spPr>
          <a:xfrm>
            <a:off x="978535" y="321978"/>
            <a:ext cx="7086600" cy="646331"/>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7.Requirements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5" name="Text Box 4"/>
          <p:cNvSpPr txBox="1"/>
          <p:nvPr/>
        </p:nvSpPr>
        <p:spPr>
          <a:xfrm>
            <a:off x="136206" y="1203960"/>
            <a:ext cx="8871585" cy="2554545"/>
          </a:xfrm>
          <a:prstGeom prst="rect">
            <a:avLst/>
          </a:prstGeom>
          <a:noFill/>
        </p:spPr>
        <p:txBody>
          <a:bodyPr wrap="square" rtlCol="0">
            <a:spAutoFit/>
            <a:scene3d>
              <a:camera prst="orthographicFront"/>
              <a:lightRig rig="threePt" dir="t"/>
            </a:scene3d>
          </a:bodyPr>
          <a:lstStyle/>
          <a:p>
            <a:pPr marL="342900" indent="-342900" algn="just">
              <a:buFont typeface="Arial" panose="020B0604020202020204" pitchFamily="34" charset="0"/>
              <a:buChar char="•"/>
            </a:pPr>
            <a:r>
              <a:rPr lang="en-US" sz="2000" b="1" dirty="0">
                <a:ln/>
                <a:solidFill>
                  <a:schemeClr val="tx1"/>
                </a:solidFill>
                <a:latin typeface="Times New Roman" panose="02020603050405020304" pitchFamily="18" charset="0"/>
                <a:cs typeface="Times New Roman" panose="02020603050405020304" pitchFamily="18" charset="0"/>
              </a:rPr>
              <a:t>Software Requirements</a:t>
            </a:r>
          </a:p>
          <a:p>
            <a:pPr algn="just"/>
            <a:endParaRPr lang="en-US" sz="2000" dirty="0">
              <a:ln/>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Android Studio</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Flutter SDK</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Dart Programming Language</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Firebase</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PDF Viewer plugin (For viewing PDF file)</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Image Picker plugin (for selecting image from gallery or camera)</a:t>
            </a:r>
          </a:p>
        </p:txBody>
      </p:sp>
      <p:sp>
        <p:nvSpPr>
          <p:cNvPr id="3" name="Text Box 4">
            <a:extLst>
              <a:ext uri="{FF2B5EF4-FFF2-40B4-BE49-F238E27FC236}">
                <a16:creationId xmlns:a16="http://schemas.microsoft.com/office/drawing/2014/main" id="{EA9A3834-7EEC-CD66-584A-D2CD259244D8}"/>
              </a:ext>
            </a:extLst>
          </p:cNvPr>
          <p:cNvSpPr txBox="1"/>
          <p:nvPr/>
        </p:nvSpPr>
        <p:spPr>
          <a:xfrm>
            <a:off x="136205" y="3884388"/>
            <a:ext cx="8871585" cy="2554545"/>
          </a:xfrm>
          <a:prstGeom prst="rect">
            <a:avLst/>
          </a:prstGeom>
          <a:noFill/>
        </p:spPr>
        <p:txBody>
          <a:bodyPr wrap="square" rtlCol="0">
            <a:spAutoFit/>
            <a:scene3d>
              <a:camera prst="orthographicFront"/>
              <a:lightRig rig="threePt" dir="t"/>
            </a:scene3d>
          </a:bodyPr>
          <a:lstStyle/>
          <a:p>
            <a:pPr marL="342900" indent="-342900" algn="just">
              <a:buFont typeface="Arial" panose="020B0604020202020204" pitchFamily="34" charset="0"/>
              <a:buChar char="•"/>
            </a:pPr>
            <a:r>
              <a:rPr lang="en-US" sz="2000" b="1" dirty="0">
                <a:ln/>
                <a:solidFill>
                  <a:schemeClr val="tx1"/>
                </a:solidFill>
                <a:latin typeface="Times New Roman" panose="02020603050405020304" pitchFamily="18" charset="0"/>
                <a:cs typeface="Times New Roman" panose="02020603050405020304" pitchFamily="18" charset="0"/>
              </a:rPr>
              <a:t>Hardware Requirements</a:t>
            </a:r>
            <a:endParaRPr lang="en-US" sz="2000" dirty="0">
              <a:ln/>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Windows, Mac, or Linux operation system</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At least 4GB RAM</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Intel i5 processor or equivalent</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Android or iOS device for testing (optional)</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Hard Disk.</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SSD minimum 256 </a:t>
            </a:r>
            <a:r>
              <a:rPr lang="en-US" altLang="en-US" sz="2000" dirty="0" err="1">
                <a:ln/>
                <a:solidFill>
                  <a:schemeClr val="tx1"/>
                </a:solidFill>
                <a:latin typeface="Times New Roman" panose="02020603050405020304" pitchFamily="18" charset="0"/>
                <a:cs typeface="Times New Roman" panose="02020603050405020304" pitchFamily="18" charset="0"/>
              </a:rPr>
              <a:t>gb</a:t>
            </a:r>
            <a:r>
              <a:rPr lang="en-US" altLang="en-US" sz="2000" dirty="0">
                <a:ln/>
                <a:solidFill>
                  <a:schemeClr val="tx1"/>
                </a:solidFill>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altLang="en-US" sz="2000" dirty="0">
                <a:ln/>
                <a:solidFill>
                  <a:schemeClr val="tx1"/>
                </a:solidFill>
                <a:latin typeface="Times New Roman" panose="02020603050405020304" pitchFamily="18" charset="0"/>
                <a:cs typeface="Times New Roman" panose="02020603050405020304" pitchFamily="18" charset="0"/>
              </a:rPr>
              <a:t>Mobile device.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19</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3" name="Text Box 2"/>
          <p:cNvSpPr txBox="1"/>
          <p:nvPr/>
        </p:nvSpPr>
        <p:spPr>
          <a:xfrm>
            <a:off x="503555" y="320615"/>
            <a:ext cx="8597265" cy="645160"/>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8.Expected Outcome of the Project</a:t>
            </a:r>
          </a:p>
        </p:txBody>
      </p:sp>
      <p:sp>
        <p:nvSpPr>
          <p:cNvPr id="5" name="Text Box 4"/>
          <p:cNvSpPr txBox="1"/>
          <p:nvPr/>
        </p:nvSpPr>
        <p:spPr>
          <a:xfrm>
            <a:off x="503555" y="1237615"/>
            <a:ext cx="8183245" cy="4524315"/>
          </a:xfrm>
          <a:prstGeom prst="rect">
            <a:avLst/>
          </a:prstGeom>
          <a:noFill/>
        </p:spPr>
        <p:txBody>
          <a:bodyPr wrap="square" rtlCol="0">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The expected outcome of the project is to create a well-functioning Flutter app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That can be used by students from various fields to upload and view materials, ask and answer questions, and access various features related to their academic needs.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app should be user-friendly and efficient, with a responsive design that allows users to easily navigate through the different modules and access the information they need.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Home page should display all the latest posts and updates, while the Upload module should allow users to upload images and PDF files, which are displayed in different modules.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Q/A module should allow users to ask and answer questions, while the Material module should display all materials in a well-organized and easy-to-navigate format.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Overall, the expected outcome is to create an app that helps students learn and succeed in their studies.</a:t>
            </a: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p:nvPr/>
        </p:nvSpPr>
        <p:spPr>
          <a:xfrm>
            <a:off x="549275" y="982663"/>
            <a:ext cx="8015288" cy="461962"/>
          </a:xfrm>
          <a:prstGeom prst="rect">
            <a:avLst/>
          </a:prstGeom>
          <a:noFill/>
          <a:ln w="9525">
            <a:noFill/>
          </a:ln>
        </p:spPr>
        <p:txBody>
          <a:bodyPr>
            <a:spAutoFit/>
          </a:bodyPr>
          <a:lstStyle/>
          <a:p>
            <a:pPr algn="just" eaLnBrk="1" hangingPunct="1">
              <a:buFont typeface="Arial" panose="020B0604020202020204" pitchFamily="34" charset="0"/>
              <a:buChar char="•"/>
            </a:pPr>
            <a:r>
              <a:rPr lang="en-US" altLang="en-US" dirty="0">
                <a:solidFill>
                  <a:schemeClr val="bg2"/>
                </a:solidFill>
                <a:latin typeface="Palatino Linotype" panose="02040502050505030304" pitchFamily="18" charset="0"/>
              </a:rPr>
              <a:t>  </a:t>
            </a:r>
            <a:endParaRPr lang="en-IN" altLang="en-US" dirty="0">
              <a:solidFill>
                <a:schemeClr val="bg2"/>
              </a:solidFill>
              <a:latin typeface="Arial" panose="020B0604020202020204" pitchFamily="34"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3079"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3081"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2</a:t>
            </a:fld>
            <a:endParaRPr lang="en-US" altLang="en-US" sz="1200" dirty="0">
              <a:solidFill>
                <a:schemeClr val="bg1"/>
              </a:solidFill>
            </a:endParaRPr>
          </a:p>
        </p:txBody>
      </p:sp>
      <p:sp>
        <p:nvSpPr>
          <p:cNvPr id="3082" name="Rectangle 6"/>
          <p:cNvSpPr/>
          <p:nvPr/>
        </p:nvSpPr>
        <p:spPr>
          <a:xfrm>
            <a:off x="639762" y="236408"/>
            <a:ext cx="7086600" cy="584200"/>
          </a:xfrm>
          <a:prstGeom prst="rect">
            <a:avLst/>
          </a:prstGeom>
          <a:noFill/>
          <a:ln w="9525">
            <a:noFill/>
          </a:ln>
        </p:spPr>
        <p:txBody>
          <a:bodyPr>
            <a:sp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Content of Presentation</a:t>
            </a:r>
            <a:endParaRPr lang="en-IN" altLang="en-US" sz="3200" b="1" dirty="0">
              <a:solidFill>
                <a:srgbClr val="FF0000"/>
              </a:solidFill>
              <a:latin typeface="Times New Roman" panose="02020603050405020304" pitchFamily="18" charset="0"/>
              <a:ea typeface="Times New Roman" panose="02020603050405020304" pitchFamily="18" charset="0"/>
            </a:endParaRPr>
          </a:p>
        </p:txBody>
      </p:sp>
      <p:sp>
        <p:nvSpPr>
          <p:cNvPr id="2" name="TextBox 1"/>
          <p:cNvSpPr txBox="1"/>
          <p:nvPr/>
        </p:nvSpPr>
        <p:spPr>
          <a:xfrm>
            <a:off x="1055442" y="1366839"/>
            <a:ext cx="5141151" cy="4970591"/>
          </a:xfrm>
          <a:prstGeom prst="rect">
            <a:avLst/>
          </a:prstGeom>
          <a:noFill/>
        </p:spPr>
        <p:txBody>
          <a:bodyPr wrap="none" rtlCol="0">
            <a:spAutoFit/>
          </a:bodyPr>
          <a:lstStyle/>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Abstract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Introduction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Problem Statement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Proposed Methodology</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Project Module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Use case diagram/ER diagram/Flow diagram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Hardware and software Requirement</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Excepted Outcome of the Project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 Limitation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Conclusion and Future Work </a:t>
            </a:r>
          </a:p>
          <a:p>
            <a:pPr marL="457200" marR="0" indent="-457200" defTabSz="914400">
              <a:lnSpc>
                <a:spcPct val="150000"/>
              </a:lnSpc>
              <a:buClrTx/>
              <a:buSzTx/>
              <a:buFontTx/>
              <a:buAutoNum type="arabicPeriod"/>
              <a:defRPr/>
            </a:pPr>
            <a:r>
              <a:rPr kumimoji="0" lang="en-US" sz="1800" b="1" kern="1200" cap="none" spc="0" normalizeH="0" baseline="0" noProof="0" dirty="0">
                <a:ln/>
                <a:solidFill>
                  <a:schemeClr val="tx1"/>
                </a:solidFill>
                <a:latin typeface="Times New Roman" panose="02020603050405020304" pitchFamily="18" charset="0"/>
                <a:ea typeface="+mn-ea"/>
                <a:cs typeface="Times New Roman" panose="02020603050405020304" pitchFamily="18" charset="0"/>
              </a:rPr>
              <a:t>References</a:t>
            </a:r>
          </a:p>
          <a:p>
            <a:pPr marR="0" defTabSz="914400">
              <a:buClrTx/>
              <a:buSzTx/>
              <a:buFontTx/>
              <a:buNone/>
              <a:defRPr/>
            </a:pPr>
            <a:endParaRPr kumimoji="0" lang="en-US" sz="2000" kern="1200" cap="none" spc="0" normalizeH="0" baseline="0" noProof="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20</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3" name="Text Box 2"/>
          <p:cNvSpPr txBox="1"/>
          <p:nvPr/>
        </p:nvSpPr>
        <p:spPr>
          <a:xfrm>
            <a:off x="1463675" y="269241"/>
            <a:ext cx="6223000" cy="645160"/>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9.Limitation</a:t>
            </a:r>
          </a:p>
        </p:txBody>
      </p:sp>
      <p:sp>
        <p:nvSpPr>
          <p:cNvPr id="4" name="Text Box 3"/>
          <p:cNvSpPr txBox="1"/>
          <p:nvPr/>
        </p:nvSpPr>
        <p:spPr>
          <a:xfrm>
            <a:off x="431800" y="1203960"/>
            <a:ext cx="8331200" cy="3447098"/>
          </a:xfrm>
          <a:prstGeom prst="rect">
            <a:avLst/>
          </a:prstGeom>
          <a:noFill/>
        </p:spPr>
        <p:txBody>
          <a:bodyPr wrap="square" rtlCol="0">
            <a:spAutoFit/>
          </a:bodyPr>
          <a:lstStyle/>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Limited content: The app may have limited content as it depends on the user's upload. If not many users are contributing, the app may not be very useful for users.</a:t>
            </a:r>
          </a:p>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Quality of content: The quality of content uploaded by users may vary, and there may be inaccurate or incomplete information available.</a:t>
            </a:r>
          </a:p>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engagement: Getting users to engage with the app may be a challenge. If users do not find the app useful, they may not use it regularly, and the app may not be sustainable in the long run.</a:t>
            </a:r>
          </a:p>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Technical limitations: The app may face technical limitations such as limited storage space, bandwidth, or processing power. </a:t>
            </a:r>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21</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3" name="Text Box 2"/>
          <p:cNvSpPr txBox="1"/>
          <p:nvPr/>
        </p:nvSpPr>
        <p:spPr>
          <a:xfrm>
            <a:off x="269239" y="340429"/>
            <a:ext cx="7827645" cy="645160"/>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10.Conclusion and Future Work</a:t>
            </a:r>
          </a:p>
        </p:txBody>
      </p:sp>
      <p:sp>
        <p:nvSpPr>
          <p:cNvPr id="5" name="Text Box 4"/>
          <p:cNvSpPr txBox="1"/>
          <p:nvPr/>
        </p:nvSpPr>
        <p:spPr>
          <a:xfrm>
            <a:off x="442595" y="1320730"/>
            <a:ext cx="8408670" cy="4216539"/>
          </a:xfrm>
          <a:prstGeom prst="rect">
            <a:avLst/>
          </a:prstGeom>
          <a:noFill/>
        </p:spPr>
        <p:txBody>
          <a:bodyPr wrap="square" rtlCol="0">
            <a:spAutoFit/>
          </a:bodyPr>
          <a:lstStyle/>
          <a:p>
            <a:pPr algn="just"/>
            <a:r>
              <a:rPr lang="en-US" b="1" dirty="0">
                <a:solidFill>
                  <a:schemeClr val="tx1"/>
                </a:solidFill>
                <a:latin typeface="Times New Roman" panose="02020603050405020304" pitchFamily="18" charset="0"/>
                <a:cs typeface="Times New Roman" panose="02020603050405020304" pitchFamily="18" charset="0"/>
              </a:rPr>
              <a:t>Conclusion:</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The flutter app developed is designed to provide a platform for students to access study materials, upload and share educational resources, and get help with their academic queries. </a:t>
            </a:r>
          </a:p>
          <a:p>
            <a:pPr algn="just"/>
            <a:r>
              <a:rPr lang="en-US" sz="2000" dirty="0">
                <a:solidFill>
                  <a:schemeClr val="tx1"/>
                </a:solidFill>
                <a:latin typeface="Times New Roman" panose="02020603050405020304" pitchFamily="18" charset="0"/>
                <a:cs typeface="Times New Roman" panose="02020603050405020304" pitchFamily="18" charset="0"/>
              </a:rPr>
              <a:t>	The app consists mainly four modules, including a home page, upload module, Q/A module, and material module. The home page displays all the posts uploaded by users, while the upload module allows users to upload images and PDF files. </a:t>
            </a:r>
          </a:p>
          <a:p>
            <a:pPr algn="just"/>
            <a:r>
              <a:rPr lang="en-US" sz="2000" dirty="0">
                <a:solidFill>
                  <a:schemeClr val="tx1"/>
                </a:solidFill>
                <a:latin typeface="Times New Roman" panose="02020603050405020304" pitchFamily="18" charset="0"/>
                <a:cs typeface="Times New Roman" panose="02020603050405020304" pitchFamily="18" charset="0"/>
              </a:rPr>
              <a:t>	The Q/A module enables users to ask questions and get answers from other students, and the material module is dedicated to providing well-formatted subject-wise study materials.</a:t>
            </a:r>
          </a:p>
          <a:p>
            <a:pPr algn="just"/>
            <a:r>
              <a:rPr lang="en-US" sz="2000" dirty="0">
                <a:solidFill>
                  <a:schemeClr val="tx1"/>
                </a:solidFill>
                <a:latin typeface="Times New Roman" panose="02020603050405020304" pitchFamily="18" charset="0"/>
                <a:cs typeface="Times New Roman" panose="02020603050405020304" pitchFamily="18" charset="0"/>
              </a:rPr>
              <a:t>	</a:t>
            </a:r>
          </a:p>
        </p:txBody>
      </p:sp>
      <p:sp>
        <p:nvSpPr>
          <p:cNvPr id="9" name="Text Box 8"/>
          <p:cNvSpPr txBox="1"/>
          <p:nvPr/>
        </p:nvSpPr>
        <p:spPr>
          <a:xfrm>
            <a:off x="384175" y="3314065"/>
            <a:ext cx="309880" cy="460375"/>
          </a:xfrm>
          <a:prstGeom prst="rect">
            <a:avLst/>
          </a:prstGeom>
          <a:noFill/>
        </p:spPr>
        <p:txBody>
          <a:bodyPr wrap="none" rtlCol="0">
            <a:spAutoFit/>
          </a:bodyPr>
          <a:lstStyle/>
          <a:p>
            <a:pPr algn="l"/>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22</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9" name="Text Box 8"/>
          <p:cNvSpPr txBox="1"/>
          <p:nvPr/>
        </p:nvSpPr>
        <p:spPr>
          <a:xfrm>
            <a:off x="384175" y="3314065"/>
            <a:ext cx="309880" cy="460375"/>
          </a:xfrm>
          <a:prstGeom prst="rect">
            <a:avLst/>
          </a:prstGeom>
          <a:noFill/>
        </p:spPr>
        <p:txBody>
          <a:bodyPr wrap="none" rtlCol="0">
            <a:spAutoFit/>
          </a:bodyPr>
          <a:lstStyle/>
          <a:p>
            <a:pPr algn="l"/>
            <a:endParaRPr lang="en-US">
              <a:solidFill>
                <a:schemeClr val="tx1"/>
              </a:solidFill>
            </a:endParaRPr>
          </a:p>
        </p:txBody>
      </p:sp>
      <p:sp>
        <p:nvSpPr>
          <p:cNvPr id="4" name="Rectangle 3">
            <a:extLst>
              <a:ext uri="{FF2B5EF4-FFF2-40B4-BE49-F238E27FC236}">
                <a16:creationId xmlns:a16="http://schemas.microsoft.com/office/drawing/2014/main" id="{B3F19A57-00AB-4C7B-9122-C10030031A21}"/>
              </a:ext>
            </a:extLst>
          </p:cNvPr>
          <p:cNvSpPr/>
          <p:nvPr/>
        </p:nvSpPr>
        <p:spPr>
          <a:xfrm>
            <a:off x="229835" y="1190099"/>
            <a:ext cx="8337115" cy="4339650"/>
          </a:xfrm>
          <a:prstGeom prst="rect">
            <a:avLst/>
          </a:prstGeom>
          <a:noFill/>
        </p:spPr>
        <p:txBody>
          <a:bodyPr wrap="square" lIns="91440" tIns="45720" rIns="91440" bIns="45720">
            <a:spAutoFit/>
          </a:bodyPr>
          <a:lstStyle/>
          <a:p>
            <a:pPr algn="just"/>
            <a:r>
              <a:rPr lang="en-US" b="1" cap="none" spc="0" dirty="0">
                <a:ln w="0"/>
                <a:solidFill>
                  <a:schemeClr val="tx1"/>
                </a:solidFill>
                <a:latin typeface="Times New Roman" panose="02020603050405020304" pitchFamily="18" charset="0"/>
                <a:cs typeface="Times New Roman" panose="02020603050405020304" pitchFamily="18" charset="0"/>
              </a:rPr>
              <a:t>Future Work:</a:t>
            </a:r>
          </a:p>
          <a:p>
            <a:pPr algn="just"/>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 the future, the app can be further enhanced by adding features such as user profiles, social sharing, and gamification to increase engagement among users. </a:t>
            </a:r>
          </a:p>
          <a:p>
            <a:pPr algn="just"/>
            <a:r>
              <a:rPr lang="en-US" sz="2000" dirty="0">
                <a:solidFill>
                  <a:schemeClr val="tx1"/>
                </a:solidFill>
                <a:latin typeface="Times New Roman" panose="02020603050405020304" pitchFamily="18" charset="0"/>
                <a:cs typeface="Times New Roman" panose="02020603050405020304" pitchFamily="18" charset="0"/>
              </a:rPr>
              <a:t>	Additionally, integrating AI-powered tools for intelligent content recommendations and personalized learning paths can enhance the app's utility and effectiveness. </a:t>
            </a:r>
          </a:p>
          <a:p>
            <a:pPr algn="just"/>
            <a:r>
              <a:rPr lang="en-US" sz="2000" dirty="0">
                <a:solidFill>
                  <a:schemeClr val="tx1"/>
                </a:solidFill>
                <a:latin typeface="Times New Roman" panose="02020603050405020304" pitchFamily="18" charset="0"/>
                <a:cs typeface="Times New Roman" panose="02020603050405020304" pitchFamily="18" charset="0"/>
              </a:rPr>
              <a:t>	Further, the app can be expanded to include features that cater to different learning styles and preferences, such as audio and video content, quizzes, and interactive simulations. Overall, the flutter app has the potential to revolutionize the way students learn and collaborate in the digital age.</a:t>
            </a:r>
          </a:p>
          <a:p>
            <a:pPr algn="just"/>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23</a:t>
            </a:fld>
            <a:endParaRPr lang="en-US" altLang="en-US" sz="1200" dirty="0">
              <a:solidFill>
                <a:schemeClr val="bg1"/>
              </a:solidFill>
            </a:endParaRPr>
          </a:p>
        </p:txBody>
      </p:sp>
      <p:sp>
        <p:nvSpPr>
          <p:cNvPr id="2" name="Text Box 1"/>
          <p:cNvSpPr txBox="1"/>
          <p:nvPr/>
        </p:nvSpPr>
        <p:spPr>
          <a:xfrm>
            <a:off x="299085" y="1203960"/>
            <a:ext cx="8661400" cy="3883755"/>
          </a:xfrm>
          <a:prstGeom prst="rect">
            <a:avLst/>
          </a:prstGeom>
          <a:noFill/>
        </p:spPr>
        <p:txBody>
          <a:bodyPr wrap="square" rtlCol="0">
            <a:spAutoFit/>
          </a:bodyPr>
          <a:lstStyle/>
          <a:p>
            <a:pPr marL="342900" marR="0" lvl="0" indent="-342900" algn="just">
              <a:lnSpc>
                <a:spcPct val="125000"/>
              </a:lnSpc>
              <a:spcBef>
                <a:spcPts val="0"/>
              </a:spcBef>
              <a:spcAft>
                <a:spcPts val="0"/>
              </a:spcAft>
              <a:buFont typeface="+mj-lt"/>
              <a:buAutoNum type="arabicPeriod"/>
              <a:tabLst>
                <a:tab pos="269875" algn="l"/>
              </a:tabLst>
            </a:pPr>
            <a:r>
              <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Free Code Camp, 2022. You tube. [Online] Available at: https://www.youtube.com/watch?v=mEPm9w5QlJM&amp;t=17982s  [Accessed 15 02 2020].</a:t>
            </a:r>
            <a:endParaRPr lang="en-US" sz="1800" dirty="0">
              <a:solidFill>
                <a:schemeClr val="tx1"/>
              </a:solidFill>
              <a:effectLst/>
              <a:latin typeface="Courier New" panose="02070309020205020404" pitchFamily="49" charset="0"/>
              <a:ea typeface="Times New Roman" panose="02020603050405020304" pitchFamily="18" charset="0"/>
            </a:endParaRPr>
          </a:p>
          <a:p>
            <a:pPr marL="0" marR="0" algn="just">
              <a:lnSpc>
                <a:spcPct val="12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endParaRPr>
          </a:p>
          <a:p>
            <a:pPr marR="0" lvl="0" algn="just">
              <a:lnSpc>
                <a:spcPct val="125000"/>
              </a:lnSpc>
              <a:spcBef>
                <a:spcPts val="0"/>
              </a:spcBef>
              <a:spcAft>
                <a:spcPts val="0"/>
              </a:spcAft>
              <a:tabLst>
                <a:tab pos="269875" algn="l"/>
              </a:tabLst>
            </a:pPr>
            <a:r>
              <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2. Flutter documentation. 2020. [Online] Available at: https://flutter.dev/docs [Accessed 20 02 2020].</a:t>
            </a:r>
            <a:endParaRPr lang="en-US" sz="1800" dirty="0">
              <a:solidFill>
                <a:schemeClr val="tx1"/>
              </a:solidFill>
              <a:effectLst/>
              <a:latin typeface="Courier New" panose="02070309020205020404" pitchFamily="49" charset="0"/>
              <a:ea typeface="Times New Roman" panose="02020603050405020304" pitchFamily="18" charset="0"/>
            </a:endParaRPr>
          </a:p>
          <a:p>
            <a:pPr marL="0" marR="0" algn="just">
              <a:lnSpc>
                <a:spcPct val="12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endParaRPr>
          </a:p>
          <a:p>
            <a:pPr marR="0" lvl="0" algn="just">
              <a:lnSpc>
                <a:spcPct val="125000"/>
              </a:lnSpc>
              <a:spcBef>
                <a:spcPts val="0"/>
              </a:spcBef>
              <a:spcAft>
                <a:spcPts val="0"/>
              </a:spcAft>
              <a:tabLst>
                <a:tab pos="269875" algn="l"/>
              </a:tabLst>
            </a:pPr>
            <a:r>
              <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3. firebase, 2020. Firebase Documentation. [Online] Available at: https://firebase.google.com/docs/auth/andro id/start  [Accessed 03 02 2020]</a:t>
            </a:r>
          </a:p>
          <a:p>
            <a:pPr marR="0" lvl="0" algn="l">
              <a:lnSpc>
                <a:spcPct val="125000"/>
              </a:lnSpc>
              <a:spcBef>
                <a:spcPts val="0"/>
              </a:spcBef>
              <a:spcAft>
                <a:spcPts val="0"/>
              </a:spcAft>
              <a:tabLst>
                <a:tab pos="269875" algn="l"/>
              </a:tabLst>
            </a:pPr>
            <a:endParaRPr lang="en-US" sz="18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p>
            <a:pPr marL="342900" marR="0" lvl="0" indent="-342900" algn="l">
              <a:lnSpc>
                <a:spcPct val="125000"/>
              </a:lnSpc>
              <a:spcBef>
                <a:spcPts val="0"/>
              </a:spcBef>
              <a:spcAft>
                <a:spcPts val="0"/>
              </a:spcAft>
              <a:buFont typeface="+mj-lt"/>
              <a:buAutoNum type="arabicPeriod"/>
              <a:tabLst>
                <a:tab pos="269875" algn="l"/>
              </a:tabLst>
            </a:pPr>
            <a:endParaRPr lang="en-US" sz="1800" dirty="0">
              <a:solidFill>
                <a:schemeClr val="tx1"/>
              </a:solidFill>
              <a:effectLst/>
              <a:latin typeface="Courier New" panose="02070309020205020404" pitchFamily="49" charset="0"/>
              <a:ea typeface="Times New Roman" panose="02020603050405020304" pitchFamily="18" charset="0"/>
            </a:endParaRPr>
          </a:p>
        </p:txBody>
      </p:sp>
      <p:sp>
        <p:nvSpPr>
          <p:cNvPr id="3" name="Text Box 2"/>
          <p:cNvSpPr txBox="1"/>
          <p:nvPr/>
        </p:nvSpPr>
        <p:spPr>
          <a:xfrm>
            <a:off x="165735" y="289036"/>
            <a:ext cx="8597265" cy="645160"/>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11.References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p:nvPr/>
        </p:nvSpPr>
        <p:spPr>
          <a:xfrm>
            <a:off x="176268" y="1084264"/>
            <a:ext cx="8433435" cy="4524315"/>
          </a:xfrm>
          <a:prstGeom prst="rect">
            <a:avLst/>
          </a:prstGeom>
          <a:noFill/>
          <a:ln w="9525">
            <a:noFill/>
          </a:ln>
        </p:spPr>
        <p:txBody>
          <a:bodyPr wrap="square">
            <a:spAutoFit/>
          </a:bodyPr>
          <a:lstStyle/>
          <a:p>
            <a:pPr algn="just"/>
            <a:r>
              <a:rPr lang="en-US" b="0" i="0" dirty="0">
                <a:solidFill>
                  <a:srgbClr val="191919"/>
                </a:solidFill>
                <a:effectLst/>
                <a:latin typeface="Times New Roman" panose="02020603050405020304" pitchFamily="18" charset="0"/>
                <a:cs typeface="Times New Roman" panose="02020603050405020304" pitchFamily="18" charset="0"/>
              </a:rPr>
              <a:t>       Nowadays There are many platforms related to learning but finding the best resource is still difficult, so this app has been created to solve this problem. </a:t>
            </a:r>
          </a:p>
          <a:p>
            <a:pPr algn="just"/>
            <a:r>
              <a:rPr lang="en-US" b="0" i="0" dirty="0">
                <a:solidFill>
                  <a:srgbClr val="191919"/>
                </a:solidFill>
                <a:effectLst/>
                <a:latin typeface="Times New Roman" panose="02020603050405020304" pitchFamily="18" charset="0"/>
                <a:cs typeface="Times New Roman" panose="02020603050405020304" pitchFamily="18" charset="0"/>
              </a:rPr>
              <a:t>  </a:t>
            </a:r>
          </a:p>
          <a:p>
            <a:pPr algn="just"/>
            <a:r>
              <a:rPr lang="en-US" dirty="0">
                <a:solidFill>
                  <a:srgbClr val="191919"/>
                </a:solidFill>
                <a:latin typeface="Times New Roman" panose="02020603050405020304" pitchFamily="18" charset="0"/>
                <a:cs typeface="Times New Roman" panose="02020603050405020304" pitchFamily="18" charset="0"/>
              </a:rPr>
              <a:t>   </a:t>
            </a:r>
            <a:r>
              <a:rPr lang="en-US" b="0" i="0" dirty="0">
                <a:solidFill>
                  <a:srgbClr val="191919"/>
                </a:solidFill>
                <a:effectLst/>
                <a:latin typeface="Times New Roman" panose="02020603050405020304" pitchFamily="18" charset="0"/>
                <a:cs typeface="Times New Roman" panose="02020603050405020304" pitchFamily="18" charset="0"/>
              </a:rPr>
              <a:t>The main aim of research for this topic  is not merely to gather information. Instead, it goes beyond that. The true goal of research is to seek answers to previously unanswered questions to contribute to the body of knowledge in a discipline.</a:t>
            </a:r>
          </a:p>
          <a:p>
            <a:pPr algn="just"/>
            <a:endParaRPr lang="en-US" b="0" i="0" dirty="0">
              <a:solidFill>
                <a:srgbClr val="191919"/>
              </a:solidFill>
              <a:effectLst/>
              <a:latin typeface="Times New Roman" panose="02020603050405020304" pitchFamily="18" charset="0"/>
              <a:cs typeface="Times New Roman" panose="02020603050405020304" pitchFamily="18" charset="0"/>
            </a:endParaRPr>
          </a:p>
          <a:p>
            <a:pPr algn="just"/>
            <a:r>
              <a:rPr lang="en-IN"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rPr>
              <a:t>     Everyone have their own platform to share their notes , questions , knowledge and many more to help other students.</a:t>
            </a:r>
          </a:p>
          <a:p>
            <a:pPr algn="just" eaLnBrk="1" hangingPunct="1"/>
            <a:endParaRPr lang="en-US" altLang="en-US"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MS UI Gothic" panose="020B0600070205080204" charset="-128"/>
              <a:cs typeface="Times New Roman" panose="02020603050405020304" pitchFamily="18" charset="0"/>
            </a:endParaRPr>
          </a:p>
        </p:txBody>
      </p:sp>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4103"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4105"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3</a:t>
            </a:fld>
            <a:endParaRPr lang="en-US" altLang="en-US" sz="1200" dirty="0">
              <a:solidFill>
                <a:schemeClr val="bg1"/>
              </a:solidFill>
            </a:endParaRPr>
          </a:p>
        </p:txBody>
      </p:sp>
      <p:sp>
        <p:nvSpPr>
          <p:cNvPr id="4106" name="Rectangle 6"/>
          <p:cNvSpPr/>
          <p:nvPr/>
        </p:nvSpPr>
        <p:spPr>
          <a:xfrm>
            <a:off x="381000" y="264537"/>
            <a:ext cx="7086600" cy="584775"/>
          </a:xfrm>
          <a:prstGeom prst="rect">
            <a:avLst/>
          </a:prstGeom>
          <a:noFill/>
          <a:ln w="9525">
            <a:noFill/>
          </a:ln>
        </p:spPr>
        <p:txBody>
          <a:bodyPr>
            <a:sp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1.Abstract </a:t>
            </a:r>
            <a:endParaRPr lang="en-US" altLang="en-US" sz="32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4</a:t>
            </a:fld>
            <a:endParaRPr lang="en-US" altLang="en-US" sz="1200" dirty="0">
              <a:solidFill>
                <a:schemeClr val="bg1"/>
              </a:solidFill>
            </a:endParaRPr>
          </a:p>
        </p:txBody>
      </p:sp>
      <p:sp>
        <p:nvSpPr>
          <p:cNvPr id="5130" name="Rectangle 6"/>
          <p:cNvSpPr/>
          <p:nvPr/>
        </p:nvSpPr>
        <p:spPr>
          <a:xfrm>
            <a:off x="639762" y="254159"/>
            <a:ext cx="7086600" cy="645160"/>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2.</a:t>
            </a:r>
            <a:r>
              <a:rPr sz="3600" b="1" dirty="0">
                <a:solidFill>
                  <a:srgbClr val="FF0000"/>
                </a:solidFill>
                <a:latin typeface="Times New Roman" panose="02020603050405020304" pitchFamily="18" charset="0"/>
                <a:cs typeface="Times New Roman" panose="02020603050405020304" pitchFamily="18" charset="0"/>
              </a:rPr>
              <a:t>Introduction</a:t>
            </a:r>
            <a:endParaRPr lang="en-IN" alt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5" name="Text Box 4"/>
          <p:cNvSpPr txBox="1"/>
          <p:nvPr/>
        </p:nvSpPr>
        <p:spPr>
          <a:xfrm>
            <a:off x="136207" y="1567900"/>
            <a:ext cx="8871585" cy="3934923"/>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rPr>
              <a:t>A</a:t>
            </a:r>
            <a:r>
              <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 student-based application that works on shared materials is a powerful tool for facilitating collaboration and communication among students and educators. </a:t>
            </a:r>
          </a:p>
          <a:p>
            <a:pPr algn="just"/>
            <a:endParaRPr lang="en-US"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285750" indent="-285750" algn="just">
              <a:lnSpc>
                <a:spcPct val="107000"/>
              </a:lnSpc>
              <a:spcAft>
                <a:spcPts val="800"/>
              </a:spcAf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One of the key features of these applications is the ability to ask questions and receive answers from a community of students and teachers. Students can post their questions and receive responses from other students or teachers who are experts in the relevant subject area. This allows students to get help quickly and efficiently, even outside of class hours.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rPr>
              <a:t>S</a:t>
            </a:r>
            <a:r>
              <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tudent-based application that works on solving student doubts is a valuable tool for helping students succeed academically. By providing a platform for students to ask questions, access pre-existing answers, and access resources that can help them better understand course material, these applications can help students achieve better grades, improve their understanding of challenging concepts, and become more confident learners</a:t>
            </a:r>
            <a:endParaRPr lang="en-US" altLang="en-US" sz="1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5</a:t>
            </a:fld>
            <a:endParaRPr lang="en-US" altLang="en-US" sz="1200" dirty="0">
              <a:solidFill>
                <a:schemeClr val="bg1"/>
              </a:solidFill>
            </a:endParaRPr>
          </a:p>
        </p:txBody>
      </p:sp>
      <p:sp>
        <p:nvSpPr>
          <p:cNvPr id="5130" name="Rectangle 6"/>
          <p:cNvSpPr/>
          <p:nvPr/>
        </p:nvSpPr>
        <p:spPr>
          <a:xfrm>
            <a:off x="274638" y="260350"/>
            <a:ext cx="7086600" cy="645160"/>
          </a:xfrm>
          <a:prstGeom prst="rect">
            <a:avLst/>
          </a:prstGeom>
          <a:noFill/>
          <a:ln w="9525">
            <a:noFill/>
          </a:ln>
        </p:spPr>
        <p:txBody>
          <a:bodyPr>
            <a:spAutoFit/>
          </a:bodyPr>
          <a:lstStyle/>
          <a:p>
            <a:pPr algn="ctr"/>
            <a:endParaRPr lang="en-IN" altLang="en-US" sz="3600" b="1" dirty="0">
              <a:solidFill>
                <a:srgbClr val="FF0000"/>
              </a:solidFill>
              <a:latin typeface="Times New Roman" panose="02020603050405020304" pitchFamily="18" charset="0"/>
              <a:ea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4" name="Text Box 3"/>
          <p:cNvSpPr txBox="1"/>
          <p:nvPr/>
        </p:nvSpPr>
        <p:spPr>
          <a:xfrm>
            <a:off x="403860" y="1127760"/>
            <a:ext cx="8358505" cy="1559529"/>
          </a:xfrm>
          <a:prstGeom prst="rect">
            <a:avLst/>
          </a:prstGeom>
          <a:noFill/>
        </p:spPr>
        <p:txBody>
          <a:bodyPr wrap="square" rtlCol="0">
            <a:spAutoFit/>
          </a:bodyPr>
          <a:lstStyle/>
          <a:p>
            <a:pPr algn="just">
              <a:lnSpc>
                <a:spcPct val="107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Overall, a student-based application that allows students to create and view posts is a powerful tool for promoting collaboration, communication, and engagement among students. By providing a platform for students to share their ideas and interact with their peers, these applications can help students develop a sense of community, build relationships, and enhance their learning experience.</a:t>
            </a:r>
            <a:endParaRPr lang="en-IN" sz="1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12" name="Text Box 3">
            <a:extLst>
              <a:ext uri="{FF2B5EF4-FFF2-40B4-BE49-F238E27FC236}">
                <a16:creationId xmlns:a16="http://schemas.microsoft.com/office/drawing/2014/main" id="{21D7FEE1-2362-4489-8ECA-6EA57F0AF01F}"/>
              </a:ext>
            </a:extLst>
          </p:cNvPr>
          <p:cNvSpPr txBox="1"/>
          <p:nvPr/>
        </p:nvSpPr>
        <p:spPr>
          <a:xfrm>
            <a:off x="427514" y="3188423"/>
            <a:ext cx="8358505" cy="1964577"/>
          </a:xfrm>
          <a:prstGeom prst="rect">
            <a:avLst/>
          </a:prstGeom>
          <a:noFill/>
        </p:spPr>
        <p:txBody>
          <a:bodyPr wrap="square" rtlCol="0">
            <a:spAutoFit/>
          </a:bodyPr>
          <a:lstStyle/>
          <a:p>
            <a:pPr algn="just">
              <a:lnSpc>
                <a:spcPct val="107000"/>
              </a:lnSpc>
              <a:spcAft>
                <a:spcPts val="800"/>
              </a:spcAft>
            </a:pPr>
            <a:r>
              <a:rPr lang="en-US" sz="1800" b="1" u="sng"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Technology to be used:</a:t>
            </a:r>
          </a:p>
          <a:p>
            <a:pPr algn="just">
              <a:lnSpc>
                <a:spcPct val="107000"/>
              </a:lnSpc>
              <a:spcAft>
                <a:spcPts val="800"/>
              </a:spcAft>
            </a:pPr>
            <a:r>
              <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rPr>
              <a:t>Programming Language: Dart.</a:t>
            </a:r>
          </a:p>
          <a:p>
            <a:pPr algn="just">
              <a:lnSpc>
                <a:spcPct val="107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Development Envir</a:t>
            </a:r>
            <a:r>
              <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rPr>
              <a:t>onment: Android studio or Visual Studio code.</a:t>
            </a:r>
          </a:p>
          <a:p>
            <a:pPr algn="just">
              <a:lnSpc>
                <a:spcPct val="107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Database: Firebase database, Fire store.</a:t>
            </a:r>
          </a:p>
          <a:p>
            <a:pPr algn="just">
              <a:lnSpc>
                <a:spcPct val="107000"/>
              </a:lnSpc>
              <a:spcAft>
                <a:spcPts val="800"/>
              </a:spcAft>
            </a:pPr>
            <a:r>
              <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rPr>
              <a:t>APIs: Firebase storage API</a:t>
            </a:r>
            <a:endPar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6</a:t>
            </a:fld>
            <a:endParaRPr lang="en-US" altLang="en-US" sz="1200" dirty="0">
              <a:solidFill>
                <a:schemeClr val="bg1"/>
              </a:solidFill>
            </a:endParaRPr>
          </a:p>
        </p:txBody>
      </p:sp>
      <p:sp>
        <p:nvSpPr>
          <p:cNvPr id="5130" name="Rectangle 6"/>
          <p:cNvSpPr/>
          <p:nvPr/>
        </p:nvSpPr>
        <p:spPr>
          <a:xfrm>
            <a:off x="1002982" y="174754"/>
            <a:ext cx="7086600" cy="646331"/>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3.Problem Statement</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3" name="Text Box 2"/>
          <p:cNvSpPr txBox="1"/>
          <p:nvPr/>
        </p:nvSpPr>
        <p:spPr>
          <a:xfrm>
            <a:off x="573405" y="1207770"/>
            <a:ext cx="7945755" cy="553997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Many students struggle to stay organized and keep track of their assignments, deadlines, and course materials, leading to missed deadlines, incomplete assignments, and poor grades. Students may feel overwhelmed by the amount of information and resources available to them online, making it difficult to identify high-quality sources, understand complex concepts, and stay focused on the most important information.</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rPr>
              <a:t>Instructors may struggle to provide individualized support and feedback to students, particularly in large classes, leading to a lack of engagement, motivation, and personalization in the learning experience.</a:t>
            </a: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Students not prefer to ask their questions to everyone. They find right people for ask a particular questions.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1800" dirty="0">
              <a:solidFill>
                <a:schemeClr val="tx1"/>
              </a:solidFill>
              <a:effectLst/>
              <a:latin typeface="Times New Roman" panose="02020603050405020304" pitchFamily="18"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endParaRPr lang="en-US" sz="1800"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endParaRPr lang="en-IN" sz="1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endParaRPr 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7</a:t>
            </a:fld>
            <a:endParaRPr lang="en-US" altLang="en-US" sz="1200" dirty="0">
              <a:solidFill>
                <a:schemeClr val="bg1"/>
              </a:solidFill>
            </a:endParaRPr>
          </a:p>
        </p:txBody>
      </p:sp>
      <p:sp>
        <p:nvSpPr>
          <p:cNvPr id="5130" name="Rectangle 6"/>
          <p:cNvSpPr/>
          <p:nvPr/>
        </p:nvSpPr>
        <p:spPr>
          <a:xfrm>
            <a:off x="815658" y="259426"/>
            <a:ext cx="7086600" cy="646331"/>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4.Proposed Methodology</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5" name="Text Box 4"/>
          <p:cNvSpPr txBox="1"/>
          <p:nvPr/>
        </p:nvSpPr>
        <p:spPr>
          <a:xfrm>
            <a:off x="148528" y="1634047"/>
            <a:ext cx="4363783" cy="2548390"/>
          </a:xfrm>
          <a:prstGeom prst="rect">
            <a:avLst/>
          </a:prstGeom>
          <a:noFill/>
        </p:spPr>
        <p:txBody>
          <a:bodyPr wrap="square" rtlCol="0">
            <a:spAutoFit/>
          </a:bodyPr>
          <a:lstStyle/>
          <a:p>
            <a:pPr marL="342900" lvl="0" indent="-342900" algn="just">
              <a:lnSpc>
                <a:spcPct val="107000"/>
              </a:lnSpc>
              <a:spcAft>
                <a:spcPts val="800"/>
              </a:spcAft>
              <a:buFont typeface="Arial" panose="020B0604020202020204" pitchFamily="34" charset="0"/>
              <a:buChar char="•"/>
              <a:tabLst>
                <a:tab pos="457200" algn="l"/>
              </a:tabLs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Define requirements: This defining the scope of the application, and identifying the features and functionalities that the application will offer.</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UI/UX: The next step is to design the user interface and user experience of the application. This includes creating wireframes, designing the user interface, and defining the user flow.</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ACABCC1-EF22-40D5-8CD7-A683B837635B}"/>
              </a:ext>
            </a:extLst>
          </p:cNvPr>
          <p:cNvPicPr>
            <a:picLocks noChangeAspect="1"/>
          </p:cNvPicPr>
          <p:nvPr/>
        </p:nvPicPr>
        <p:blipFill rotWithShape="1">
          <a:blip r:embed="rId3">
            <a:extLst>
              <a:ext uri="{28A0092B-C50C-407E-A947-70E740481C1C}">
                <a14:useLocalDpi xmlns:a14="http://schemas.microsoft.com/office/drawing/2010/main" val="0"/>
              </a:ext>
            </a:extLst>
          </a:blip>
          <a:srcRect l="12250" t="7235" r="5916" b="10588"/>
          <a:stretch/>
        </p:blipFill>
        <p:spPr>
          <a:xfrm>
            <a:off x="4631689" y="1581468"/>
            <a:ext cx="4363783" cy="2627563"/>
          </a:xfrm>
          <a:prstGeom prst="rect">
            <a:avLst/>
          </a:prstGeom>
        </p:spPr>
      </p:pic>
      <p:sp>
        <p:nvSpPr>
          <p:cNvPr id="7" name="Rectangle 6">
            <a:extLst>
              <a:ext uri="{FF2B5EF4-FFF2-40B4-BE49-F238E27FC236}">
                <a16:creationId xmlns:a16="http://schemas.microsoft.com/office/drawing/2014/main" id="{2C188F45-09DD-45E2-8D93-9A63B518F924}"/>
              </a:ext>
            </a:extLst>
          </p:cNvPr>
          <p:cNvSpPr/>
          <p:nvPr/>
        </p:nvSpPr>
        <p:spPr>
          <a:xfrm>
            <a:off x="89341" y="1071388"/>
            <a:ext cx="2773516" cy="461665"/>
          </a:xfrm>
          <a:prstGeom prst="rect">
            <a:avLst/>
          </a:prstGeom>
          <a:noFill/>
        </p:spPr>
        <p:txBody>
          <a:bodyPr wrap="none" lIns="91440" tIns="45720" rIns="91440" bIns="45720">
            <a:spAutoFit/>
          </a:bodyPr>
          <a:lstStyle/>
          <a:p>
            <a:pPr algn="ctr"/>
            <a:r>
              <a:rPr lang="en-US" b="1" cap="none" spc="0" dirty="0">
                <a:ln w="0"/>
                <a:solidFill>
                  <a:schemeClr val="tx1"/>
                </a:solidFill>
                <a:latin typeface="Times New Roman" panose="02020603050405020304" pitchFamily="18" charset="0"/>
                <a:cs typeface="Times New Roman" panose="02020603050405020304" pitchFamily="18" charset="0"/>
              </a:rPr>
              <a:t>Agile Methodology:</a:t>
            </a:r>
          </a:p>
        </p:txBody>
      </p:sp>
      <p:sp>
        <p:nvSpPr>
          <p:cNvPr id="18" name="Text Box 4">
            <a:extLst>
              <a:ext uri="{FF2B5EF4-FFF2-40B4-BE49-F238E27FC236}">
                <a16:creationId xmlns:a16="http://schemas.microsoft.com/office/drawing/2014/main" id="{883FB72C-64B2-4EA8-91E2-7BD62665C548}"/>
              </a:ext>
            </a:extLst>
          </p:cNvPr>
          <p:cNvSpPr txBox="1"/>
          <p:nvPr/>
        </p:nvSpPr>
        <p:spPr>
          <a:xfrm>
            <a:off x="147227" y="5032838"/>
            <a:ext cx="8848245" cy="864724"/>
          </a:xfrm>
          <a:prstGeom prst="rect">
            <a:avLst/>
          </a:prstGeom>
          <a:noFill/>
        </p:spPr>
        <p:txBody>
          <a:bodyPr wrap="square" rtlCol="0">
            <a:spAutoFit/>
          </a:bodyPr>
          <a:lstStyle/>
          <a:p>
            <a:pPr marL="347472" indent="-347472" algn="just" rtl="0" eaLnBrk="0" fontAlgn="base" latinLnBrk="0" hangingPunct="0">
              <a:lnSpc>
                <a:spcPct val="107000"/>
              </a:lnSpc>
              <a:spcBef>
                <a:spcPts val="0"/>
              </a:spcBef>
              <a:spcAft>
                <a:spcPts val="800"/>
              </a:spcAft>
              <a:buClrTx/>
              <a:buSzPts val="1400"/>
              <a:buFont typeface="Arial" panose="020B0604020202020204" pitchFamily="34" charset="0"/>
              <a:buChar char="•"/>
              <a:tabLst>
                <a:tab pos="457200" algn="l"/>
              </a:tabLst>
            </a:pPr>
            <a:r>
              <a:rPr lang="en-US" sz="1600" b="0" i="0" kern="12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the frontend: After the backend is complete, the next step is to develop the frontend of the application using Flutter. This includes implementing the UI design, integrating APIs, and developing client-side code.</a:t>
            </a:r>
            <a:endParaRPr lang="en-IN" sz="1600" dirty="0">
              <a:effectLst/>
            </a:endParaRPr>
          </a:p>
        </p:txBody>
      </p:sp>
      <p:sp>
        <p:nvSpPr>
          <p:cNvPr id="19" name="Text Box 4">
            <a:extLst>
              <a:ext uri="{FF2B5EF4-FFF2-40B4-BE49-F238E27FC236}">
                <a16:creationId xmlns:a16="http://schemas.microsoft.com/office/drawing/2014/main" id="{9E278115-23E3-4F70-B344-B632BFCBFA8B}"/>
              </a:ext>
            </a:extLst>
          </p:cNvPr>
          <p:cNvSpPr txBox="1"/>
          <p:nvPr/>
        </p:nvSpPr>
        <p:spPr>
          <a:xfrm>
            <a:off x="147227" y="4282854"/>
            <a:ext cx="8848245" cy="601255"/>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tabLst>
                <a:tab pos="457200" algn="l"/>
              </a:tabLst>
            </a:pPr>
            <a:r>
              <a:rPr lang="en-US" sz="1600" b="0" i="0" kern="12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the backend: Once the UI/UX design is complete, the next step is to develop the backend of the application. This includes setting up a database, creating APIs, and developing server-side code.</a:t>
            </a:r>
            <a:endParaRPr lang="en-IN" sz="160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8</a:t>
            </a:fld>
            <a:endParaRPr lang="en-US" altLang="en-US" sz="1200" dirty="0">
              <a:solidFill>
                <a:schemeClr val="bg1"/>
              </a:solidFill>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5" name="Text Box 4"/>
          <p:cNvSpPr txBox="1"/>
          <p:nvPr/>
        </p:nvSpPr>
        <p:spPr>
          <a:xfrm>
            <a:off x="179388" y="1203960"/>
            <a:ext cx="4392612" cy="1391920"/>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tabLst>
                <a:tab pos="457200" algn="l"/>
              </a:tabLs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 Once the frontend and backend are complete, the next step is to test the application thoroughly to ensure that it is bug-free, user-friendly, and meets all the requirements.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492AC-C413-4F8F-9062-5618EF47A0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5242" y="1214726"/>
            <a:ext cx="4039370" cy="2474894"/>
          </a:xfrm>
          <a:prstGeom prst="rect">
            <a:avLst/>
          </a:prstGeom>
        </p:spPr>
      </p:pic>
      <p:sp>
        <p:nvSpPr>
          <p:cNvPr id="14" name="Text Box 4">
            <a:extLst>
              <a:ext uri="{FF2B5EF4-FFF2-40B4-BE49-F238E27FC236}">
                <a16:creationId xmlns:a16="http://schemas.microsoft.com/office/drawing/2014/main" id="{F39ED4E0-EC89-4AB6-983D-C057EA506433}"/>
              </a:ext>
            </a:extLst>
          </p:cNvPr>
          <p:cNvSpPr txBox="1"/>
          <p:nvPr/>
        </p:nvSpPr>
        <p:spPr>
          <a:xfrm>
            <a:off x="179388" y="3802493"/>
            <a:ext cx="8785224" cy="601255"/>
          </a:xfrm>
          <a:prstGeom prst="rect">
            <a:avLst/>
          </a:prstGeom>
          <a:noFill/>
        </p:spPr>
        <p:txBody>
          <a:bodyPr wrap="square" rtlCol="0">
            <a:spAutoFit/>
          </a:bodyPr>
          <a:lstStyle/>
          <a:p>
            <a:pPr marL="347472" indent="-347472" algn="just" rtl="0" eaLnBrk="0" fontAlgn="base" latinLnBrk="0" hangingPunct="0">
              <a:lnSpc>
                <a:spcPct val="107000"/>
              </a:lnSpc>
              <a:spcBef>
                <a:spcPts val="0"/>
              </a:spcBef>
              <a:spcAft>
                <a:spcPts val="800"/>
              </a:spcAft>
              <a:buClrTx/>
              <a:buSzPts val="1600"/>
              <a:buFont typeface="Arial" panose="020B0604020202020204" pitchFamily="34" charset="0"/>
              <a:buChar char="•"/>
              <a:tabLst>
                <a:tab pos="457200" algn="l"/>
              </a:tabLst>
            </a:pPr>
            <a:r>
              <a:rPr lang="en-US" sz="1600" b="0" i="0" kern="12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Maintenance: Once the application is deployed, it is important to maintain it by fixing bugs,   adding new features, and updating it regularly to ensure that it remains relevant and up-to-date.</a:t>
            </a:r>
            <a:endParaRPr lang="en-IN" sz="1600" dirty="0">
              <a:effectLst/>
            </a:endParaRPr>
          </a:p>
        </p:txBody>
      </p:sp>
      <p:sp>
        <p:nvSpPr>
          <p:cNvPr id="15" name="Text Box 4">
            <a:extLst>
              <a:ext uri="{FF2B5EF4-FFF2-40B4-BE49-F238E27FC236}">
                <a16:creationId xmlns:a16="http://schemas.microsoft.com/office/drawing/2014/main" id="{26EED717-305F-45CA-93C2-F04F23180EB2}"/>
              </a:ext>
            </a:extLst>
          </p:cNvPr>
          <p:cNvSpPr txBox="1"/>
          <p:nvPr/>
        </p:nvSpPr>
        <p:spPr>
          <a:xfrm>
            <a:off x="179388" y="2649629"/>
            <a:ext cx="4392612" cy="864724"/>
          </a:xfrm>
          <a:prstGeom prst="rect">
            <a:avLst/>
          </a:prstGeom>
          <a:noFill/>
        </p:spPr>
        <p:txBody>
          <a:bodyPr wrap="square" rtlCol="0">
            <a:spAutoFit/>
          </a:bodyPr>
          <a:lstStyle/>
          <a:p>
            <a:pPr marL="347472" indent="-347472" algn="just" rtl="0" eaLnBrk="0" fontAlgn="base" latinLnBrk="0" hangingPunct="0">
              <a:lnSpc>
                <a:spcPct val="107000"/>
              </a:lnSpc>
              <a:spcBef>
                <a:spcPts val="0"/>
              </a:spcBef>
              <a:spcAft>
                <a:spcPts val="800"/>
              </a:spcAft>
              <a:buClrTx/>
              <a:buSzPts val="1600"/>
              <a:buFont typeface="Arial" panose="020B0604020202020204" pitchFamily="34" charset="0"/>
              <a:buChar char="•"/>
              <a:tabLst>
                <a:tab pos="457200" algn="l"/>
              </a:tabLst>
            </a:pPr>
            <a:r>
              <a:rPr lang="en-US" sz="1600" b="0" i="0" kern="12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Deployment: After testing, the application can be deployed to the respective app stores for users to download and use.</a:t>
            </a:r>
            <a:endParaRPr lang="en-IN" sz="160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20638" y="6435725"/>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cxnSp>
        <p:nvCxnSpPr>
          <p:cNvPr id="8" name="Straight Connector 7"/>
          <p:cNvCxnSpPr/>
          <p:nvPr/>
        </p:nvCxnSpPr>
        <p:spPr>
          <a:xfrm>
            <a:off x="0" y="960438"/>
            <a:ext cx="9144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Rectangle 24"/>
          <p:cNvSpPr/>
          <p:nvPr/>
        </p:nvSpPr>
        <p:spPr>
          <a:xfrm>
            <a:off x="8428038" y="6400800"/>
            <a:ext cx="715963"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5127" name="Picture 6"/>
          <p:cNvPicPr>
            <a:picLocks noChangeAspect="1"/>
          </p:cNvPicPr>
          <p:nvPr/>
        </p:nvPicPr>
        <p:blipFill>
          <a:blip r:embed="rId2"/>
          <a:stretch>
            <a:fillRect/>
          </a:stretch>
        </p:blipFill>
        <p:spPr>
          <a:xfrm>
            <a:off x="7456488" y="182563"/>
            <a:ext cx="1306512" cy="655637"/>
          </a:xfrm>
          <a:prstGeom prst="rect">
            <a:avLst/>
          </a:prstGeom>
          <a:noFill/>
          <a:ln w="9525" cap="flat" cmpd="sng">
            <a:solidFill>
              <a:schemeClr val="bg1"/>
            </a:solidFill>
            <a:prstDash val="solid"/>
            <a:miter/>
            <a:headEnd type="none" w="med" len="med"/>
            <a:tailEnd type="none" w="med" len="med"/>
          </a:ln>
          <a:effectLst>
            <a:prstShdw prst="shdw17" dist="17961" dir="2699999">
              <a:schemeClr val="bg2"/>
            </a:prstShdw>
          </a:effectLst>
        </p:spPr>
      </p:pic>
      <p:sp>
        <p:nvSpPr>
          <p:cNvPr id="26" name="Text Box 13"/>
          <p:cNvSpPr txBox="1">
            <a:spLocks noChangeArrowheads="1"/>
          </p:cNvSpPr>
          <p:nvPr/>
        </p:nvSpPr>
        <p:spPr bwMode="auto">
          <a:xfrm>
            <a:off x="0" y="6389688"/>
            <a:ext cx="7686675" cy="277813"/>
          </a:xfrm>
          <a:prstGeom prst="rect">
            <a:avLst/>
          </a:prstGeom>
          <a:noFill/>
          <a:ln w="9525">
            <a:noFill/>
            <a:miter lim="800000"/>
          </a:ln>
          <a:effectLst>
            <a:prstShdw prst="shdw17" dist="17961" dir="2700000">
              <a:schemeClr val="folHlink">
                <a:gamma/>
                <a:shade val="60000"/>
                <a:invGamma/>
              </a:schemeClr>
            </a:prstShdw>
          </a:effectLst>
        </p:spPr>
        <p:txBody>
          <a:bodyPr lIns="92075" tIns="46038" rIns="92075" bIns="46038">
            <a:spAutoFit/>
          </a:bodyPr>
          <a:lstStyle/>
          <a:p>
            <a:pPr marR="0" algn="ctr" defTabSz="1744980" eaLnBrk="1" hangingPunct="1">
              <a:spcBef>
                <a:spcPct val="50000"/>
              </a:spcBef>
              <a:buClrTx/>
              <a:buSzTx/>
              <a:buFontTx/>
              <a:buNone/>
              <a:defRPr/>
            </a:pPr>
            <a:r>
              <a:rPr kumimoji="0" lang="en-US" sz="1200" b="1" kern="1200" cap="none" spc="0" normalizeH="0" baseline="0" noProof="0" dirty="0">
                <a:solidFill>
                  <a:schemeClr val="bg2"/>
                </a:solidFill>
                <a:latin typeface="Arial" panose="020B0604020202020204" pitchFamily="34" charset="0"/>
                <a:ea typeface="+mn-ea"/>
                <a:cs typeface="+mn-cs"/>
              </a:rPr>
              <a:t>                               NAME OF THE INSTITUTE, PARUL UNIVERSITY</a:t>
            </a:r>
          </a:p>
        </p:txBody>
      </p:sp>
      <p:sp>
        <p:nvSpPr>
          <p:cNvPr id="5129" name="Slide Number Placeholder 26"/>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8CC63F"/>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t>9</a:t>
            </a:fld>
            <a:endParaRPr lang="en-US" altLang="en-US" sz="1200" dirty="0">
              <a:solidFill>
                <a:schemeClr val="bg1"/>
              </a:solidFill>
            </a:endParaRPr>
          </a:p>
        </p:txBody>
      </p:sp>
      <p:sp>
        <p:nvSpPr>
          <p:cNvPr id="5130" name="Rectangle 6"/>
          <p:cNvSpPr/>
          <p:nvPr/>
        </p:nvSpPr>
        <p:spPr>
          <a:xfrm>
            <a:off x="1028700" y="269241"/>
            <a:ext cx="7086600" cy="645160"/>
          </a:xfrm>
          <a:prstGeom prst="rect">
            <a:avLst/>
          </a:prstGeom>
          <a:noFill/>
          <a:ln w="9525">
            <a:noFill/>
          </a:ln>
        </p:spPr>
        <p:txBody>
          <a:bodyPr>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sym typeface="+mn-ea"/>
              </a:rPr>
              <a:t>5.Project Module</a:t>
            </a:r>
            <a:endParaRPr lang="en-US" alt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978535" y="1203960"/>
            <a:ext cx="309880" cy="460375"/>
          </a:xfrm>
          <a:prstGeom prst="rect">
            <a:avLst/>
          </a:prstGeom>
          <a:noFill/>
        </p:spPr>
        <p:txBody>
          <a:bodyPr wrap="none" rtlCol="0">
            <a:spAutoFit/>
          </a:bodyPr>
          <a:lstStyle/>
          <a:p>
            <a:endParaRPr lang="en-US"/>
          </a:p>
        </p:txBody>
      </p:sp>
      <p:sp>
        <p:nvSpPr>
          <p:cNvPr id="5" name="Text Box 4"/>
          <p:cNvSpPr txBox="1"/>
          <p:nvPr/>
        </p:nvSpPr>
        <p:spPr>
          <a:xfrm>
            <a:off x="115834" y="1106807"/>
            <a:ext cx="3879215" cy="1200329"/>
          </a:xfrm>
          <a:prstGeom prst="rect">
            <a:avLst/>
          </a:prstGeom>
          <a:noFill/>
        </p:spPr>
        <p:txBody>
          <a:bodyPr wrap="square" rtlCol="0">
            <a:spAutoFit/>
          </a:bodyPr>
          <a:lstStyle/>
          <a:p>
            <a:pPr marL="342900" indent="-342900">
              <a:buFont typeface="Wingdings" panose="05000000000000000000" pitchFamily="2" charset="2"/>
              <a:buChar char="§"/>
            </a:pPr>
            <a:r>
              <a:rPr lang="en-US" altLang="en-US" sz="1800" b="1" dirty="0">
                <a:ln/>
                <a:solidFill>
                  <a:schemeClr val="tx1"/>
                </a:solidFill>
                <a:latin typeface="Times New Roman" panose="02020603050405020304" pitchFamily="18" charset="0"/>
                <a:cs typeface="Times New Roman" panose="02020603050405020304" pitchFamily="18" charset="0"/>
                <a:sym typeface="+mn-ea"/>
              </a:rPr>
              <a:t>Authentication Module</a:t>
            </a:r>
            <a:endParaRPr lang="en-US" altLang="en-US" sz="2000" dirty="0">
              <a:ln/>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Firebase Authentication Setup </a:t>
            </a:r>
          </a:p>
          <a:p>
            <a:pPr marL="342900" indent="-342900">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Sign In Screen </a:t>
            </a:r>
          </a:p>
          <a:p>
            <a:pPr marL="342900" indent="-342900">
              <a:buFont typeface="Arial" panose="020B0604020202020204" pitchFamily="34" charset="0"/>
              <a:buChar char="•"/>
            </a:pPr>
            <a:r>
              <a:rPr lang="en-US" altLang="en-US" sz="1800" dirty="0">
                <a:ln/>
                <a:solidFill>
                  <a:schemeClr val="tx1"/>
                </a:solidFill>
                <a:latin typeface="Times New Roman" panose="02020603050405020304" pitchFamily="18" charset="0"/>
                <a:cs typeface="Times New Roman" panose="02020603050405020304" pitchFamily="18" charset="0"/>
                <a:sym typeface="+mn-ea"/>
              </a:rPr>
              <a:t>Sign Up Screen</a:t>
            </a:r>
          </a:p>
        </p:txBody>
      </p:sp>
      <p:pic>
        <p:nvPicPr>
          <p:cNvPr id="4" name="Picture 3">
            <a:extLst>
              <a:ext uri="{FF2B5EF4-FFF2-40B4-BE49-F238E27FC236}">
                <a16:creationId xmlns:a16="http://schemas.microsoft.com/office/drawing/2014/main" id="{EF6CFE1C-1911-4BE3-8A54-3AD035BE7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8327" y="1114744"/>
            <a:ext cx="2191417" cy="4869815"/>
          </a:xfrm>
          <a:prstGeom prst="rect">
            <a:avLst/>
          </a:prstGeom>
          <a:ln>
            <a:solidFill>
              <a:schemeClr val="tx1"/>
            </a:solidFill>
          </a:ln>
        </p:spPr>
      </p:pic>
      <p:pic>
        <p:nvPicPr>
          <p:cNvPr id="9" name="Picture 8">
            <a:extLst>
              <a:ext uri="{FF2B5EF4-FFF2-40B4-BE49-F238E27FC236}">
                <a16:creationId xmlns:a16="http://schemas.microsoft.com/office/drawing/2014/main" id="{5825C3FB-F827-4077-840D-6EC2A97F16A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7" b="-1"/>
          <a:stretch/>
        </p:blipFill>
        <p:spPr>
          <a:xfrm>
            <a:off x="3477792" y="1114744"/>
            <a:ext cx="2188416" cy="4869815"/>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406</TotalTime>
  <Words>1986</Words>
  <Application>Microsoft Office PowerPoint</Application>
  <PresentationFormat>On-screen Show (4:3)</PresentationFormat>
  <Paragraphs>225</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Bookman Old Style</vt:lpstr>
      <vt:lpstr>Calibri</vt:lpstr>
      <vt:lpstr>Courier New</vt:lpstr>
      <vt:lpstr>Palatino Linotype</vt:lpstr>
      <vt:lpstr>Times New Roman</vt:lpstr>
      <vt:lpstr>Wingdings</vt:lpstr>
      <vt:lpstr>Theme2</vt:lpstr>
      <vt:lpstr>1_Theme2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Thoson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CREILLY</dc:creator>
  <cp:lastModifiedBy>Ayush Patel</cp:lastModifiedBy>
  <cp:revision>2448</cp:revision>
  <dcterms:created xsi:type="dcterms:W3CDTF">2005-11-08T16:47:00Z</dcterms:created>
  <dcterms:modified xsi:type="dcterms:W3CDTF">2023-02-25T05:58:42Z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2217B7E8B991493BA189D1B03A77D2DC</vt:lpwstr>
  </property>
  <property fmtid="{D5CDD505-2E9C-101B-9397-08002B2CF9AE}" pid="3" name="KSOProductBuildVer">
    <vt:lpwstr>1033-11.2.0.11219</vt:lpwstr>
  </property>
</Properties>
</file>