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5"/>
  </p:notesMasterIdLst>
  <p:sldIdLst>
    <p:sldId id="256" r:id="rId2"/>
    <p:sldId id="269" r:id="rId3"/>
    <p:sldId id="271" r:id="rId4"/>
    <p:sldId id="272" r:id="rId5"/>
    <p:sldId id="273" r:id="rId6"/>
    <p:sldId id="274" r:id="rId7"/>
    <p:sldId id="257" r:id="rId8"/>
    <p:sldId id="258" r:id="rId9"/>
    <p:sldId id="275" r:id="rId10"/>
    <p:sldId id="276" r:id="rId11"/>
    <p:sldId id="277" r:id="rId12"/>
    <p:sldId id="279" r:id="rId13"/>
    <p:sldId id="278" r:id="rId14"/>
    <p:sldId id="260" r:id="rId15"/>
    <p:sldId id="282" r:id="rId16"/>
    <p:sldId id="284" r:id="rId17"/>
    <p:sldId id="283" r:id="rId18"/>
    <p:sldId id="281" r:id="rId19"/>
    <p:sldId id="265" r:id="rId20"/>
    <p:sldId id="266" r:id="rId21"/>
    <p:sldId id="267" r:id="rId22"/>
    <p:sldId id="268" r:id="rId23"/>
    <p:sldId id="280" r:id="rId24"/>
  </p:sldIdLst>
  <p:sldSz cx="12192000" cy="6858000"/>
  <p:notesSz cx="6858000" cy="9144000"/>
  <p:embeddedFontLst>
    <p:embeddedFont>
      <p:font typeface="Bahnschrift SemiBold Condensed" panose="020B0502040204020203" pitchFamily="34" charset="0"/>
      <p:bold r:id="rId26"/>
    </p:embeddedFont>
    <p:embeddedFont>
      <p:font typeface="Bahnschrift SemiBold SemiConden" panose="020B0502040204020203" pitchFamily="34" charset="0"/>
      <p:bold r:id="rId27"/>
    </p:embeddedFont>
    <p:embeddedFont>
      <p:font typeface="Century Gothic" panose="020B0502020202020204" pitchFamily="3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711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3695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82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551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116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622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11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0877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379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443084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90896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427049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14400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990251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07701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9322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6386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058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026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104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895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7610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53575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6700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753594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9146987"/>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2895600" y="2079938"/>
            <a:ext cx="6400800" cy="56062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r>
              <a:rPr lang="en-US" sz="3000" u="sng" dirty="0">
                <a:solidFill>
                  <a:schemeClr val="lt1"/>
                </a:solidFill>
                <a:latin typeface="Bahnschrift SemiBold SemiConden" panose="020B0502040204020203" pitchFamily="34" charset="0"/>
                <a:ea typeface="Times New Roman"/>
                <a:cs typeface="Times New Roman"/>
                <a:sym typeface="Times New Roman"/>
              </a:rPr>
              <a:t>Mushroom Classification System</a:t>
            </a:r>
            <a:endParaRPr sz="3000" u="sng" dirty="0">
              <a:solidFill>
                <a:schemeClr val="lt1"/>
              </a:solidFill>
              <a:latin typeface="Bahnschrift SemiBold SemiConden" panose="020B0502040204020203" pitchFamily="34" charset="0"/>
              <a:ea typeface="Times New Roman"/>
              <a:cs typeface="Times New Roman"/>
              <a:sym typeface="Times New Roman"/>
            </a:endParaRPr>
          </a:p>
        </p:txBody>
      </p:sp>
      <p:sp>
        <p:nvSpPr>
          <p:cNvPr id="3" name="Google Shape;139;p1">
            <a:extLst>
              <a:ext uri="{FF2B5EF4-FFF2-40B4-BE49-F238E27FC236}">
                <a16:creationId xmlns:a16="http://schemas.microsoft.com/office/drawing/2014/main" id="{B63F2C57-3E6F-5CBE-D861-7C4920F7FF27}"/>
              </a:ext>
            </a:extLst>
          </p:cNvPr>
          <p:cNvSpPr txBox="1">
            <a:spLocks/>
          </p:cNvSpPr>
          <p:nvPr/>
        </p:nvSpPr>
        <p:spPr>
          <a:xfrm>
            <a:off x="8627707" y="3622228"/>
            <a:ext cx="2932922" cy="949400"/>
          </a:xfrm>
          <a:prstGeom prst="rect">
            <a:avLst/>
          </a:prstGeom>
          <a:noFill/>
          <a:ln>
            <a:noFill/>
          </a:ln>
        </p:spPr>
        <p:txBody>
          <a:bodyPr spcFirstLastPara="1" vert="horz" wrap="square" lIns="91425" tIns="45700" rIns="91425" bIns="4570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buSzPts val="1680"/>
            </a:pPr>
            <a:r>
              <a:rPr lang="en-US" sz="2400" u="sng" dirty="0">
                <a:solidFill>
                  <a:schemeClr val="lt1"/>
                </a:solidFill>
                <a:latin typeface="Bahnschrift SemiBold SemiConden" panose="020B0502040204020203" pitchFamily="34" charset="0"/>
                <a:ea typeface="Times New Roman"/>
                <a:cs typeface="Times New Roman"/>
                <a:sym typeface="Times New Roman"/>
              </a:rPr>
              <a:t>Implemented by</a:t>
            </a:r>
            <a:r>
              <a:rPr lang="en-US" sz="2400" dirty="0">
                <a:solidFill>
                  <a:schemeClr val="lt1"/>
                </a:solidFill>
                <a:latin typeface="Bahnschrift SemiBold SemiConden" panose="020B0502040204020203" pitchFamily="34" charset="0"/>
                <a:ea typeface="Times New Roman"/>
                <a:cs typeface="Times New Roman"/>
                <a:sym typeface="Times New Roman"/>
              </a:rPr>
              <a:t>  :</a:t>
            </a:r>
          </a:p>
          <a:p>
            <a:pPr>
              <a:spcBef>
                <a:spcPts val="0"/>
              </a:spcBef>
              <a:buSzPts val="1680"/>
            </a:pPr>
            <a:r>
              <a:rPr lang="en-US" sz="2400" dirty="0">
                <a:solidFill>
                  <a:schemeClr val="lt1"/>
                </a:solidFill>
                <a:latin typeface="Bahnschrift SemiBold SemiConden" panose="020B0502040204020203" pitchFamily="34" charset="0"/>
                <a:ea typeface="Times New Roman"/>
                <a:cs typeface="Times New Roman"/>
                <a:sym typeface="Times New Roman"/>
              </a:rPr>
              <a:t> </a:t>
            </a:r>
          </a:p>
          <a:p>
            <a:pPr>
              <a:spcBef>
                <a:spcPts val="0"/>
              </a:spcBef>
              <a:buSzPts val="1680"/>
            </a:pPr>
            <a:r>
              <a:rPr lang="en-US" sz="2400" dirty="0">
                <a:solidFill>
                  <a:schemeClr val="lt1"/>
                </a:solidFill>
                <a:latin typeface="Bahnschrift SemiBold SemiConden" panose="020B0502040204020203" pitchFamily="34" charset="0"/>
                <a:ea typeface="Times New Roman"/>
                <a:cs typeface="Times New Roman"/>
                <a:sym typeface="Times New Roman"/>
              </a:rPr>
              <a:t>~ Ayush Poojari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D8DA-D697-0442-16B9-36D9AFA02FB7}"/>
              </a:ext>
            </a:extLst>
          </p:cNvPr>
          <p:cNvSpPr>
            <a:spLocks noGrp="1"/>
          </p:cNvSpPr>
          <p:nvPr>
            <p:ph type="title"/>
          </p:nvPr>
        </p:nvSpPr>
        <p:spPr>
          <a:xfrm>
            <a:off x="1006540" y="223934"/>
            <a:ext cx="10178920" cy="765110"/>
          </a:xfrm>
        </p:spPr>
        <p:txBody>
          <a:bodyPr>
            <a:noAutofit/>
          </a:bodyPr>
          <a:lstStyle/>
          <a:p>
            <a:pPr algn="ctr"/>
            <a:r>
              <a:rPr lang="en-IN" sz="3600" u="sng" dirty="0">
                <a:latin typeface="Bahnschrift SemiBold Condensed" panose="020B0502040204020203" pitchFamily="34" charset="0"/>
              </a:rPr>
              <a:t>ARCHITECTURE DESCRIPTION</a:t>
            </a:r>
          </a:p>
        </p:txBody>
      </p:sp>
      <p:sp>
        <p:nvSpPr>
          <p:cNvPr id="4" name="Content Placeholder 3">
            <a:extLst>
              <a:ext uri="{FF2B5EF4-FFF2-40B4-BE49-F238E27FC236}">
                <a16:creationId xmlns:a16="http://schemas.microsoft.com/office/drawing/2014/main" id="{6111A301-4E45-ACF4-CEA6-ADD2601EBB5B}"/>
              </a:ext>
            </a:extLst>
          </p:cNvPr>
          <p:cNvSpPr>
            <a:spLocks noGrp="1"/>
          </p:cNvSpPr>
          <p:nvPr>
            <p:ph idx="1"/>
          </p:nvPr>
        </p:nvSpPr>
        <p:spPr>
          <a:xfrm>
            <a:off x="685800" y="1416937"/>
            <a:ext cx="10820400" cy="4024125"/>
          </a:xfrm>
        </p:spPr>
        <p:txBody>
          <a:bodyPr>
            <a:normAutofit/>
          </a:bodyPr>
          <a:lstStyle/>
          <a:p>
            <a:r>
              <a:rPr lang="en-IN" sz="1800" u="sng" dirty="0">
                <a:latin typeface="Bahnschrift SemiBold Condensed" panose="020B0502040204020203" pitchFamily="34" charset="0"/>
              </a:rPr>
              <a:t>The architecture is divided in 4 major parts</a:t>
            </a:r>
            <a:r>
              <a:rPr lang="en-IN" sz="1800" dirty="0">
                <a:latin typeface="Bahnschrift SemiBold Condensed" panose="020B0502040204020203" pitchFamily="34" charset="0"/>
              </a:rPr>
              <a:t> :</a:t>
            </a:r>
          </a:p>
          <a:p>
            <a:r>
              <a:rPr lang="en-IN" sz="1800" dirty="0">
                <a:latin typeface="Bahnschrift SemiBold Condensed" panose="020B0502040204020203" pitchFamily="34" charset="0"/>
              </a:rPr>
              <a:t>1. Project	: Contains main code of the code with all components , entity and utility function.</a:t>
            </a:r>
          </a:p>
          <a:p>
            <a:r>
              <a:rPr lang="en-IN" sz="1800" dirty="0">
                <a:latin typeface="Bahnschrift SemiBold Condensed" panose="020B0502040204020203" pitchFamily="34" charset="0"/>
              </a:rPr>
              <a:t>2. Apache Airflow      : DAGS for triggering the training pipeline and batch prediction.</a:t>
            </a:r>
          </a:p>
          <a:p>
            <a:r>
              <a:rPr lang="en-IN" sz="1800" dirty="0">
                <a:latin typeface="Bahnschrift SemiBold Condensed" panose="020B0502040204020203" pitchFamily="34" charset="0"/>
              </a:rPr>
              <a:t>3. AWS 		: Deployment and storing data in S3 bucket</a:t>
            </a:r>
          </a:p>
          <a:p>
            <a:r>
              <a:rPr lang="en-IN" sz="1800" dirty="0">
                <a:latin typeface="Bahnschrift SemiBold Condensed" panose="020B0502040204020203" pitchFamily="34" charset="0"/>
              </a:rPr>
              <a:t>4. MongoDB 	: Storing data and passing live data to project.</a:t>
            </a:r>
          </a:p>
        </p:txBody>
      </p:sp>
      <p:pic>
        <p:nvPicPr>
          <p:cNvPr id="6" name="Picture 5">
            <a:extLst>
              <a:ext uri="{FF2B5EF4-FFF2-40B4-BE49-F238E27FC236}">
                <a16:creationId xmlns:a16="http://schemas.microsoft.com/office/drawing/2014/main" id="{30FF0DF4-7A4E-0A97-A96A-3DBB0E08DA18}"/>
              </a:ext>
            </a:extLst>
          </p:cNvPr>
          <p:cNvPicPr>
            <a:picLocks noChangeAspect="1"/>
          </p:cNvPicPr>
          <p:nvPr/>
        </p:nvPicPr>
        <p:blipFill>
          <a:blip r:embed="rId2"/>
          <a:stretch>
            <a:fillRect/>
          </a:stretch>
        </p:blipFill>
        <p:spPr>
          <a:xfrm>
            <a:off x="4264090" y="3510879"/>
            <a:ext cx="3188080" cy="1369348"/>
          </a:xfrm>
          <a:prstGeom prst="rect">
            <a:avLst/>
          </a:prstGeom>
        </p:spPr>
      </p:pic>
      <p:pic>
        <p:nvPicPr>
          <p:cNvPr id="7" name="Picture 6">
            <a:extLst>
              <a:ext uri="{FF2B5EF4-FFF2-40B4-BE49-F238E27FC236}">
                <a16:creationId xmlns:a16="http://schemas.microsoft.com/office/drawing/2014/main" id="{D5CB0A8B-0855-7AE3-F704-2B9F90A4021B}"/>
              </a:ext>
            </a:extLst>
          </p:cNvPr>
          <p:cNvPicPr>
            <a:picLocks noChangeAspect="1"/>
          </p:cNvPicPr>
          <p:nvPr/>
        </p:nvPicPr>
        <p:blipFill>
          <a:blip r:embed="rId3"/>
          <a:stretch>
            <a:fillRect/>
          </a:stretch>
        </p:blipFill>
        <p:spPr>
          <a:xfrm>
            <a:off x="8481526" y="4100140"/>
            <a:ext cx="2827176" cy="1262248"/>
          </a:xfrm>
          <a:prstGeom prst="rect">
            <a:avLst/>
          </a:prstGeom>
        </p:spPr>
      </p:pic>
      <p:pic>
        <p:nvPicPr>
          <p:cNvPr id="8" name="Picture 7">
            <a:extLst>
              <a:ext uri="{FF2B5EF4-FFF2-40B4-BE49-F238E27FC236}">
                <a16:creationId xmlns:a16="http://schemas.microsoft.com/office/drawing/2014/main" id="{C63A058E-6CE7-919B-10C6-06878662EBED}"/>
              </a:ext>
            </a:extLst>
          </p:cNvPr>
          <p:cNvPicPr>
            <a:picLocks noChangeAspect="1"/>
          </p:cNvPicPr>
          <p:nvPr/>
        </p:nvPicPr>
        <p:blipFill>
          <a:blip r:embed="rId4"/>
          <a:stretch>
            <a:fillRect/>
          </a:stretch>
        </p:blipFill>
        <p:spPr>
          <a:xfrm>
            <a:off x="685799" y="4195553"/>
            <a:ext cx="2351703" cy="1245509"/>
          </a:xfrm>
          <a:prstGeom prst="rect">
            <a:avLst/>
          </a:prstGeom>
        </p:spPr>
      </p:pic>
      <p:pic>
        <p:nvPicPr>
          <p:cNvPr id="9" name="Picture 8">
            <a:extLst>
              <a:ext uri="{FF2B5EF4-FFF2-40B4-BE49-F238E27FC236}">
                <a16:creationId xmlns:a16="http://schemas.microsoft.com/office/drawing/2014/main" id="{586685D5-A5A0-F5BC-E750-30B0689BCD4E}"/>
              </a:ext>
            </a:extLst>
          </p:cNvPr>
          <p:cNvPicPr>
            <a:picLocks noChangeAspect="1"/>
          </p:cNvPicPr>
          <p:nvPr/>
        </p:nvPicPr>
        <p:blipFill>
          <a:blip r:embed="rId5"/>
          <a:stretch>
            <a:fillRect/>
          </a:stretch>
        </p:blipFill>
        <p:spPr>
          <a:xfrm>
            <a:off x="4050772" y="5441062"/>
            <a:ext cx="3661245" cy="1104900"/>
          </a:xfrm>
          <a:prstGeom prst="rect">
            <a:avLst/>
          </a:prstGeom>
        </p:spPr>
      </p:pic>
    </p:spTree>
    <p:extLst>
      <p:ext uri="{BB962C8B-B14F-4D97-AF65-F5344CB8AC3E}">
        <p14:creationId xmlns:p14="http://schemas.microsoft.com/office/powerpoint/2010/main" val="219500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BD5308-678B-F80C-2C71-5ABD40B518A3}"/>
              </a:ext>
            </a:extLst>
          </p:cNvPr>
          <p:cNvSpPr txBox="1">
            <a:spLocks/>
          </p:cNvSpPr>
          <p:nvPr/>
        </p:nvSpPr>
        <p:spPr>
          <a:xfrm>
            <a:off x="177282" y="849086"/>
            <a:ext cx="11328918" cy="55143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IN" sz="1800" u="sng" dirty="0">
                <a:latin typeface="Bahnschrift SemiBold Condensed" panose="020B0502040204020203" pitchFamily="34" charset="0"/>
              </a:rPr>
              <a:t>The project code has two files :</a:t>
            </a:r>
          </a:p>
          <a:p>
            <a:pPr marL="342900" indent="-342900">
              <a:buAutoNum type="arabicPeriod"/>
            </a:pPr>
            <a:r>
              <a:rPr lang="en-IN" sz="1800" dirty="0" err="1">
                <a:latin typeface="Bahnschrift SemiBold Condensed" panose="020B0502040204020203" pitchFamily="34" charset="0"/>
              </a:rPr>
              <a:t>train_pipeline</a:t>
            </a:r>
            <a:r>
              <a:rPr lang="en-IN" sz="1800" dirty="0">
                <a:latin typeface="Bahnschrift SemiBold Condensed" panose="020B0502040204020203" pitchFamily="34" charset="0"/>
              </a:rPr>
              <a:t> : It is used for starting the training pipeline.</a:t>
            </a:r>
          </a:p>
          <a:p>
            <a:pPr marL="342900" indent="-342900">
              <a:buAutoNum type="arabicPeriod"/>
            </a:pPr>
            <a:r>
              <a:rPr lang="en-IN" sz="1800" dirty="0" err="1">
                <a:latin typeface="Bahnschrift SemiBold Condensed" panose="020B0502040204020203" pitchFamily="34" charset="0"/>
              </a:rPr>
              <a:t>batch_prediction</a:t>
            </a:r>
            <a:r>
              <a:rPr lang="en-IN" sz="1800" dirty="0">
                <a:latin typeface="Bahnschrift SemiBold Condensed" panose="020B0502040204020203" pitchFamily="34" charset="0"/>
              </a:rPr>
              <a:t> : It is used for starting batch prediction.</a:t>
            </a:r>
          </a:p>
          <a:p>
            <a:pPr marL="0" indent="0">
              <a:buNone/>
            </a:pPr>
            <a:endParaRPr lang="en-IN" sz="1800" u="sng" dirty="0">
              <a:latin typeface="Bahnschrift SemiBold Condensed" panose="020B0502040204020203" pitchFamily="34" charset="0"/>
            </a:endParaRPr>
          </a:p>
          <a:p>
            <a:r>
              <a:rPr lang="en-IN" sz="1800" u="sng" dirty="0">
                <a:latin typeface="Bahnschrift SemiBold Condensed" panose="020B0502040204020203" pitchFamily="34" charset="0"/>
              </a:rPr>
              <a:t>The data is passed through following phases:</a:t>
            </a:r>
          </a:p>
          <a:p>
            <a:pPr marL="342900" indent="-342900">
              <a:buAutoNum type="arabicPeriod"/>
            </a:pPr>
            <a:r>
              <a:rPr lang="en-IN" sz="1800" dirty="0">
                <a:latin typeface="Bahnschrift SemiBold Condensed" panose="020B0502040204020203" pitchFamily="34" charset="0"/>
              </a:rPr>
              <a:t>Data ingestion phase  : The data is ingested from MongoDB database.</a:t>
            </a:r>
          </a:p>
          <a:p>
            <a:pPr marL="342900" indent="-342900">
              <a:buAutoNum type="arabicPeriod"/>
            </a:pPr>
            <a:r>
              <a:rPr lang="en-IN" sz="1800" dirty="0">
                <a:latin typeface="Bahnschrift SemiBold Condensed" panose="020B0502040204020203" pitchFamily="34" charset="0"/>
              </a:rPr>
              <a:t>Data validation phase : Validation is performed over the given data.</a:t>
            </a:r>
          </a:p>
          <a:p>
            <a:pPr marL="342900" indent="-342900">
              <a:buAutoNum type="arabicPeriod"/>
            </a:pPr>
            <a:r>
              <a:rPr lang="en-IN" sz="1800" dirty="0">
                <a:latin typeface="Bahnschrift SemiBold Condensed" panose="020B0502040204020203" pitchFamily="34" charset="0"/>
              </a:rPr>
              <a:t>Data transformation phase : Data is transformed using </a:t>
            </a:r>
            <a:r>
              <a:rPr lang="en-IN" sz="1800" dirty="0" err="1">
                <a:latin typeface="Bahnschrift SemiBold Condensed" panose="020B0502040204020203" pitchFamily="34" charset="0"/>
              </a:rPr>
              <a:t>impting</a:t>
            </a:r>
            <a:r>
              <a:rPr lang="en-IN" sz="1800" dirty="0">
                <a:latin typeface="Bahnschrift SemiBold Condensed" panose="020B0502040204020203" pitchFamily="34" charset="0"/>
              </a:rPr>
              <a:t> , scaling and made suitable for model </a:t>
            </a:r>
            <a:r>
              <a:rPr lang="en-IN" sz="1800" dirty="0" err="1">
                <a:latin typeface="Bahnschrift SemiBold Condensed" panose="020B0502040204020203" pitchFamily="34" charset="0"/>
              </a:rPr>
              <a:t>trainning</a:t>
            </a:r>
            <a:r>
              <a:rPr lang="en-IN" sz="1800" dirty="0">
                <a:latin typeface="Bahnschrift SemiBold Condensed" panose="020B0502040204020203" pitchFamily="34" charset="0"/>
              </a:rPr>
              <a:t>,.</a:t>
            </a:r>
          </a:p>
          <a:p>
            <a:pPr marL="342900" indent="-342900">
              <a:buAutoNum type="arabicPeriod"/>
            </a:pPr>
            <a:r>
              <a:rPr lang="en-IN" sz="1800" dirty="0">
                <a:latin typeface="Bahnschrift SemiBold Condensed" panose="020B0502040204020203" pitchFamily="34" charset="0"/>
              </a:rPr>
              <a:t>Model trainer phase : Model is trained using </a:t>
            </a:r>
            <a:r>
              <a:rPr lang="en-IN" sz="1800" dirty="0" err="1">
                <a:latin typeface="Bahnschrift SemiBold Condensed" panose="020B0502040204020203" pitchFamily="34" charset="0"/>
              </a:rPr>
              <a:t>XGBoost</a:t>
            </a:r>
            <a:r>
              <a:rPr lang="en-IN" sz="1800" dirty="0">
                <a:latin typeface="Bahnschrift SemiBold Condensed" panose="020B0502040204020203" pitchFamily="34" charset="0"/>
              </a:rPr>
              <a:t> algorithm over the data passed through data transformation.</a:t>
            </a:r>
          </a:p>
          <a:p>
            <a:pPr marL="342900" indent="-342900">
              <a:buAutoNum type="arabicPeriod"/>
            </a:pPr>
            <a:r>
              <a:rPr lang="en-IN" sz="1800" dirty="0">
                <a:latin typeface="Bahnschrift SemiBold Condensed" panose="020B0502040204020203" pitchFamily="34" charset="0"/>
              </a:rPr>
              <a:t>Model pusher phase : Model is pushed and saved in pickle form (</a:t>
            </a:r>
            <a:r>
              <a:rPr lang="en-IN" sz="1800" dirty="0" err="1">
                <a:latin typeface="Bahnschrift SemiBold Condensed" panose="020B0502040204020203" pitchFamily="34" charset="0"/>
              </a:rPr>
              <a:t>pkl</a:t>
            </a:r>
            <a:r>
              <a:rPr lang="en-IN" sz="1800" dirty="0">
                <a:latin typeface="Bahnschrift SemiBold Condensed" panose="020B0502040204020203" pitchFamily="34" charset="0"/>
              </a:rPr>
              <a:t>) which makes faster to use.</a:t>
            </a:r>
          </a:p>
          <a:p>
            <a:pPr marL="342900" indent="-342900">
              <a:buAutoNum type="arabicPeriod"/>
            </a:pPr>
            <a:r>
              <a:rPr lang="en-IN" sz="1800" dirty="0">
                <a:latin typeface="Bahnschrift SemiBold Condensed" panose="020B0502040204020203" pitchFamily="34" charset="0"/>
              </a:rPr>
              <a:t>Model evaluation phase: Model is evaluated based on accuracy of current and previous models .</a:t>
            </a:r>
          </a:p>
          <a:p>
            <a:pPr marL="0" indent="0">
              <a:buNone/>
            </a:pPr>
            <a:endParaRPr lang="en-IN" sz="1800" u="sng" dirty="0">
              <a:latin typeface="Bahnschrift SemiBold Condensed" panose="020B0502040204020203" pitchFamily="34" charset="0"/>
            </a:endParaRPr>
          </a:p>
          <a:p>
            <a:r>
              <a:rPr lang="en-IN" sz="1800" u="sng" dirty="0">
                <a:latin typeface="Bahnschrift SemiBold Condensed" panose="020B0502040204020203" pitchFamily="34" charset="0"/>
              </a:rPr>
              <a:t>Project also include:</a:t>
            </a:r>
          </a:p>
          <a:p>
            <a:pPr marL="0" indent="0">
              <a:buNone/>
            </a:pPr>
            <a:r>
              <a:rPr lang="en-IN" sz="1800" dirty="0">
                <a:latin typeface="Bahnschrift SemiBold Condensed" panose="020B0502040204020203" pitchFamily="34" charset="0"/>
              </a:rPr>
              <a:t>1 .Logger file : Logging information and can be used for debugging.</a:t>
            </a:r>
          </a:p>
          <a:p>
            <a:pPr marL="0" indent="0">
              <a:buNone/>
            </a:pPr>
            <a:r>
              <a:rPr lang="en-IN" sz="1800" dirty="0">
                <a:latin typeface="Bahnschrift SemiBold Condensed" panose="020B0502040204020203" pitchFamily="34" charset="0"/>
              </a:rPr>
              <a:t>2. Exception file : Handling errors and exceptions.</a:t>
            </a:r>
          </a:p>
          <a:p>
            <a:pPr marL="0" indent="0">
              <a:buNone/>
            </a:pPr>
            <a:r>
              <a:rPr lang="en-IN" sz="1800" dirty="0">
                <a:latin typeface="Bahnschrift SemiBold Condensed" panose="020B0502040204020203" pitchFamily="34" charset="0"/>
              </a:rPr>
              <a:t>3. Entity Folder : Consists configure entity  for configuration and artifact entity for storing output.</a:t>
            </a:r>
          </a:p>
          <a:p>
            <a:pPr marL="0" indent="0">
              <a:buNone/>
            </a:pPr>
            <a:endParaRPr lang="en-IN" sz="1800" dirty="0">
              <a:latin typeface="Bahnschrift SemiBold Condensed" panose="020B0502040204020203" pitchFamily="34" charset="0"/>
            </a:endParaRPr>
          </a:p>
          <a:p>
            <a:pPr marL="342900" indent="-342900">
              <a:buAutoNum type="arabicPeriod"/>
            </a:pPr>
            <a:endParaRPr lang="en-IN" sz="1800" dirty="0">
              <a:latin typeface="Bahnschrift SemiBold Condensed" panose="020B0502040204020203" pitchFamily="34" charset="0"/>
            </a:endParaRPr>
          </a:p>
          <a:p>
            <a:pPr marL="0" indent="0">
              <a:buNone/>
            </a:pPr>
            <a:endParaRPr lang="en-IN" sz="1800" dirty="0">
              <a:latin typeface="Bahnschrift SemiBold Condensed" panose="020B0502040204020203" pitchFamily="34" charset="0"/>
            </a:endParaRPr>
          </a:p>
        </p:txBody>
      </p:sp>
      <p:sp>
        <p:nvSpPr>
          <p:cNvPr id="3" name="Title 1">
            <a:extLst>
              <a:ext uri="{FF2B5EF4-FFF2-40B4-BE49-F238E27FC236}">
                <a16:creationId xmlns:a16="http://schemas.microsoft.com/office/drawing/2014/main" id="{BAD74722-A1D9-A057-61BF-8FCC967FE537}"/>
              </a:ext>
            </a:extLst>
          </p:cNvPr>
          <p:cNvSpPr>
            <a:spLocks noGrp="1"/>
          </p:cNvSpPr>
          <p:nvPr>
            <p:ph type="title"/>
          </p:nvPr>
        </p:nvSpPr>
        <p:spPr>
          <a:xfrm>
            <a:off x="595993" y="111967"/>
            <a:ext cx="10178920" cy="765110"/>
          </a:xfrm>
        </p:spPr>
        <p:txBody>
          <a:bodyPr>
            <a:noAutofit/>
          </a:bodyPr>
          <a:lstStyle/>
          <a:p>
            <a:pPr algn="ctr"/>
            <a:r>
              <a:rPr lang="en-IN" sz="3600" u="sng" dirty="0">
                <a:latin typeface="Bahnschrift SemiBold Condensed" panose="020B0502040204020203" pitchFamily="34" charset="0"/>
              </a:rPr>
              <a:t>Project structure</a:t>
            </a:r>
          </a:p>
        </p:txBody>
      </p:sp>
    </p:spTree>
    <p:extLst>
      <p:ext uri="{BB962C8B-B14F-4D97-AF65-F5344CB8AC3E}">
        <p14:creationId xmlns:p14="http://schemas.microsoft.com/office/powerpoint/2010/main" val="258109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BD5308-678B-F80C-2C71-5ABD40B518A3}"/>
              </a:ext>
            </a:extLst>
          </p:cNvPr>
          <p:cNvSpPr txBox="1">
            <a:spLocks/>
          </p:cNvSpPr>
          <p:nvPr/>
        </p:nvSpPr>
        <p:spPr>
          <a:xfrm>
            <a:off x="466531" y="1416936"/>
            <a:ext cx="11039669" cy="3584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b="0" i="0" dirty="0">
                <a:effectLst/>
                <a:latin typeface="Bahnschrift SemiBold Condensed" panose="020B0502040204020203" pitchFamily="34" charset="0"/>
              </a:rPr>
              <a:t>AWS </a:t>
            </a:r>
            <a:r>
              <a:rPr lang="en-US" sz="1800" b="1" i="0" dirty="0">
                <a:effectLst/>
                <a:latin typeface="Bahnschrift SemiBold Condensed" panose="020B0502040204020203" pitchFamily="34" charset="0"/>
              </a:rPr>
              <a:t>manages the infrastructure all the way to the hypervisor</a:t>
            </a:r>
            <a:r>
              <a:rPr lang="en-US" sz="1800" b="0" i="0" dirty="0">
                <a:effectLst/>
                <a:latin typeface="Bahnschrift SemiBold Condensed" panose="020B0502040204020203" pitchFamily="34" charset="0"/>
              </a:rPr>
              <a:t>. Everything above that is your responsibility, like managing the guest operating system, the MySQL engine, or the data in it. Your e-commerce startup is responsible for updates and security patches, scaling, backups , </a:t>
            </a:r>
            <a:r>
              <a:rPr lang="en-US" sz="1800" b="0" i="0" dirty="0" err="1">
                <a:effectLst/>
                <a:latin typeface="Bahnschrift SemiBold Condensed" panose="020B0502040204020203" pitchFamily="34" charset="0"/>
              </a:rPr>
              <a:t>etc</a:t>
            </a:r>
            <a:r>
              <a:rPr lang="en-US" sz="1800" b="0" i="0" dirty="0">
                <a:effectLst/>
                <a:latin typeface="Bahnschrift SemiBold Condensed" panose="020B0502040204020203" pitchFamily="34" charset="0"/>
              </a:rPr>
              <a:t> .</a:t>
            </a:r>
          </a:p>
          <a:p>
            <a:pPr marL="0" indent="0">
              <a:buNone/>
            </a:pPr>
            <a:endParaRPr lang="en-US" sz="1800" dirty="0">
              <a:latin typeface="Bahnschrift SemiBold Condensed" panose="020B0502040204020203" pitchFamily="34" charset="0"/>
            </a:endParaRPr>
          </a:p>
          <a:p>
            <a:pPr marL="0" indent="0">
              <a:buNone/>
            </a:pPr>
            <a:r>
              <a:rPr lang="en-US" sz="1800" dirty="0">
                <a:latin typeface="Bahnschrift SemiBold Condensed" panose="020B0502040204020203" pitchFamily="34" charset="0"/>
              </a:rPr>
              <a:t>AWS is used for deploying our project using :</a:t>
            </a:r>
          </a:p>
          <a:p>
            <a:pPr marL="0" indent="0">
              <a:buNone/>
            </a:pPr>
            <a:r>
              <a:rPr lang="en-US" sz="1800" dirty="0">
                <a:latin typeface="Bahnschrift SemiBold Condensed" panose="020B0502040204020203" pitchFamily="34" charset="0"/>
              </a:rPr>
              <a:t>EC2</a:t>
            </a:r>
          </a:p>
          <a:p>
            <a:pPr marL="0" indent="0">
              <a:buNone/>
            </a:pPr>
            <a:r>
              <a:rPr lang="en-US" sz="1800" dirty="0">
                <a:latin typeface="Bahnschrift SemiBold Condensed" panose="020B0502040204020203" pitchFamily="34" charset="0"/>
              </a:rPr>
              <a:t>ECR</a:t>
            </a:r>
          </a:p>
          <a:p>
            <a:pPr marL="0" indent="0">
              <a:buNone/>
            </a:pPr>
            <a:r>
              <a:rPr lang="en-US" sz="1800" dirty="0">
                <a:latin typeface="Bahnschrift SemiBold Condensed" panose="020B0502040204020203" pitchFamily="34" charset="0"/>
              </a:rPr>
              <a:t>S3 Bucket</a:t>
            </a:r>
          </a:p>
          <a:p>
            <a:pPr marL="0" indent="0">
              <a:buNone/>
            </a:pPr>
            <a:endParaRPr lang="en-US" sz="1800" dirty="0">
              <a:latin typeface="Bahnschrift SemiBold Condensed" panose="020B0502040204020203" pitchFamily="34" charset="0"/>
            </a:endParaRPr>
          </a:p>
          <a:p>
            <a:pPr marL="0" indent="0">
              <a:buNone/>
            </a:pPr>
            <a:r>
              <a:rPr lang="en-US" sz="1800" dirty="0">
                <a:latin typeface="Bahnschrift SemiBold Condensed" panose="020B0502040204020203" pitchFamily="34" charset="0"/>
              </a:rPr>
              <a:t>It is used for storing prediction files in S3 bucket.</a:t>
            </a:r>
          </a:p>
          <a:p>
            <a:pPr marL="0" indent="0">
              <a:buNone/>
            </a:pPr>
            <a:endParaRPr lang="en-IN" sz="1800" dirty="0">
              <a:latin typeface="Bahnschrift SemiBold Condensed" panose="020B0502040204020203" pitchFamily="34" charset="0"/>
            </a:endParaRPr>
          </a:p>
        </p:txBody>
      </p:sp>
      <p:sp>
        <p:nvSpPr>
          <p:cNvPr id="3" name="Title 1">
            <a:extLst>
              <a:ext uri="{FF2B5EF4-FFF2-40B4-BE49-F238E27FC236}">
                <a16:creationId xmlns:a16="http://schemas.microsoft.com/office/drawing/2014/main" id="{00F120FA-9325-296B-73D4-BCC48365A34B}"/>
              </a:ext>
            </a:extLst>
          </p:cNvPr>
          <p:cNvSpPr>
            <a:spLocks noGrp="1"/>
          </p:cNvSpPr>
          <p:nvPr>
            <p:ph type="title"/>
          </p:nvPr>
        </p:nvSpPr>
        <p:spPr>
          <a:xfrm>
            <a:off x="595993" y="429208"/>
            <a:ext cx="10178920" cy="765110"/>
          </a:xfrm>
        </p:spPr>
        <p:txBody>
          <a:bodyPr>
            <a:noAutofit/>
          </a:bodyPr>
          <a:lstStyle/>
          <a:p>
            <a:pPr algn="ctr"/>
            <a:r>
              <a:rPr lang="en-IN" sz="3600" u="sng" dirty="0">
                <a:latin typeface="Bahnschrift SemiBold Condensed" panose="020B0502040204020203" pitchFamily="34" charset="0"/>
              </a:rPr>
              <a:t>AWS</a:t>
            </a:r>
          </a:p>
        </p:txBody>
      </p:sp>
    </p:spTree>
    <p:extLst>
      <p:ext uri="{BB962C8B-B14F-4D97-AF65-F5344CB8AC3E}">
        <p14:creationId xmlns:p14="http://schemas.microsoft.com/office/powerpoint/2010/main" val="143885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BD5308-678B-F80C-2C71-5ABD40B518A3}"/>
              </a:ext>
            </a:extLst>
          </p:cNvPr>
          <p:cNvSpPr txBox="1">
            <a:spLocks/>
          </p:cNvSpPr>
          <p:nvPr/>
        </p:nvSpPr>
        <p:spPr>
          <a:xfrm>
            <a:off x="685800" y="1416937"/>
            <a:ext cx="10820400" cy="2417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IN" sz="1800" dirty="0">
                <a:latin typeface="Bahnschrift SemiBold Condensed" panose="020B0502040204020203" pitchFamily="34" charset="0"/>
              </a:rPr>
              <a:t>Apache air flow is used for triggering DAGS and can be used for making airflow APIS</a:t>
            </a:r>
          </a:p>
          <a:p>
            <a:pPr marL="342900" indent="-342900">
              <a:buAutoNum type="arabicPeriod"/>
            </a:pPr>
            <a:r>
              <a:rPr lang="en-IN" sz="1800" dirty="0">
                <a:latin typeface="Bahnschrift SemiBold Condensed" panose="020B0502040204020203" pitchFamily="34" charset="0"/>
              </a:rPr>
              <a:t>DAGS can be used for triggering the pipeline on weekly or regular basis.</a:t>
            </a:r>
          </a:p>
          <a:p>
            <a:pPr marL="342900" indent="-342900">
              <a:buAutoNum type="arabicPeriod"/>
            </a:pPr>
            <a:r>
              <a:rPr lang="en-IN" sz="1800" dirty="0">
                <a:latin typeface="Bahnschrift SemiBold Condensed" panose="020B0502040204020203" pitchFamily="34" charset="0"/>
              </a:rPr>
              <a:t>API can be used for sending GET or POST request using </a:t>
            </a:r>
            <a:r>
              <a:rPr lang="en-IN" sz="1800" dirty="0" err="1">
                <a:latin typeface="Bahnschrift SemiBold Condensed" panose="020B0502040204020203" pitchFamily="34" charset="0"/>
              </a:rPr>
              <a:t>apache</a:t>
            </a:r>
            <a:r>
              <a:rPr lang="en-IN" sz="1800" dirty="0">
                <a:latin typeface="Bahnschrift SemiBold Condensed" panose="020B0502040204020203" pitchFamily="34" charset="0"/>
              </a:rPr>
              <a:t> airflow.</a:t>
            </a:r>
          </a:p>
        </p:txBody>
      </p:sp>
      <p:sp>
        <p:nvSpPr>
          <p:cNvPr id="3" name="Title 1">
            <a:extLst>
              <a:ext uri="{FF2B5EF4-FFF2-40B4-BE49-F238E27FC236}">
                <a16:creationId xmlns:a16="http://schemas.microsoft.com/office/drawing/2014/main" id="{00F120FA-9325-296B-73D4-BCC48365A34B}"/>
              </a:ext>
            </a:extLst>
          </p:cNvPr>
          <p:cNvSpPr>
            <a:spLocks noGrp="1"/>
          </p:cNvSpPr>
          <p:nvPr>
            <p:ph type="title"/>
          </p:nvPr>
        </p:nvSpPr>
        <p:spPr>
          <a:xfrm>
            <a:off x="595993" y="429208"/>
            <a:ext cx="10178920" cy="765110"/>
          </a:xfrm>
        </p:spPr>
        <p:txBody>
          <a:bodyPr>
            <a:noAutofit/>
          </a:bodyPr>
          <a:lstStyle/>
          <a:p>
            <a:pPr algn="ctr"/>
            <a:r>
              <a:rPr lang="en-IN" sz="3600" u="sng" dirty="0">
                <a:latin typeface="Bahnschrift SemiBold Condensed" panose="020B0502040204020203" pitchFamily="34" charset="0"/>
              </a:rPr>
              <a:t>APACHE AIRFLOW </a:t>
            </a:r>
          </a:p>
        </p:txBody>
      </p:sp>
    </p:spTree>
    <p:extLst>
      <p:ext uri="{BB962C8B-B14F-4D97-AF65-F5344CB8AC3E}">
        <p14:creationId xmlns:p14="http://schemas.microsoft.com/office/powerpoint/2010/main" val="382433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BD5308-678B-F80C-2C71-5ABD40B518A3}"/>
              </a:ext>
            </a:extLst>
          </p:cNvPr>
          <p:cNvSpPr txBox="1">
            <a:spLocks/>
          </p:cNvSpPr>
          <p:nvPr/>
        </p:nvSpPr>
        <p:spPr>
          <a:xfrm>
            <a:off x="685800" y="1416937"/>
            <a:ext cx="10820400" cy="2417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sz="1800" b="0" i="0" dirty="0">
              <a:effectLst/>
              <a:latin typeface="Bahnschrift SemiBold Condensed" panose="020B0502040204020203" pitchFamily="34" charset="0"/>
            </a:endParaRPr>
          </a:p>
          <a:p>
            <a:pPr marL="0" indent="0">
              <a:buNone/>
            </a:pPr>
            <a:r>
              <a:rPr lang="en-US" sz="1800" b="0" i="0" dirty="0">
                <a:effectLst/>
                <a:latin typeface="Bahnschrift SemiBold Condensed" panose="020B0502040204020203" pitchFamily="34" charset="0"/>
              </a:rPr>
              <a:t>MongoDB is a source-available cross-platform document-oriented database program. Classified as a NoSQL database program, MongoDB uses JSON-like documents with optional schemas. MongoDB is developed by MongoDB Inc. and licensed under the Server Side Public License which is deemed non-free by several distributions</a:t>
            </a:r>
          </a:p>
          <a:p>
            <a:pPr marL="0" indent="0">
              <a:buNone/>
            </a:pPr>
            <a:r>
              <a:rPr lang="en-US" sz="1800" dirty="0">
                <a:latin typeface="Bahnschrift SemiBold Condensed" panose="020B0502040204020203" pitchFamily="34" charset="0"/>
              </a:rPr>
              <a:t>In our project </a:t>
            </a:r>
            <a:r>
              <a:rPr lang="en-US" sz="1800" dirty="0" err="1">
                <a:latin typeface="Bahnschrift SemiBold Condensed" panose="020B0502040204020203" pitchFamily="34" charset="0"/>
              </a:rPr>
              <a:t>mongodb</a:t>
            </a:r>
            <a:r>
              <a:rPr lang="en-US" sz="1800" dirty="0">
                <a:latin typeface="Bahnschrift SemiBold Condensed" panose="020B0502040204020203" pitchFamily="34" charset="0"/>
              </a:rPr>
              <a:t> is used for ingesting the data from its database to our pipeline it is also used for further live data which can be ingested on regular or weekly basis.</a:t>
            </a:r>
            <a:endParaRPr lang="en-IN" sz="1800" dirty="0">
              <a:latin typeface="Bahnschrift SemiBold Condensed" panose="020B0502040204020203" pitchFamily="34" charset="0"/>
            </a:endParaRPr>
          </a:p>
          <a:p>
            <a:pPr marL="0" indent="0">
              <a:buNone/>
            </a:pPr>
            <a:endParaRPr lang="en-IN" sz="1800" dirty="0">
              <a:latin typeface="Bahnschrift SemiBold Condensed" panose="020B0502040204020203" pitchFamily="34" charset="0"/>
            </a:endParaRPr>
          </a:p>
        </p:txBody>
      </p:sp>
      <p:sp>
        <p:nvSpPr>
          <p:cNvPr id="3" name="Title 1">
            <a:extLst>
              <a:ext uri="{FF2B5EF4-FFF2-40B4-BE49-F238E27FC236}">
                <a16:creationId xmlns:a16="http://schemas.microsoft.com/office/drawing/2014/main" id="{00F120FA-9325-296B-73D4-BCC48365A34B}"/>
              </a:ext>
            </a:extLst>
          </p:cNvPr>
          <p:cNvSpPr>
            <a:spLocks noGrp="1"/>
          </p:cNvSpPr>
          <p:nvPr>
            <p:ph type="title"/>
          </p:nvPr>
        </p:nvSpPr>
        <p:spPr>
          <a:xfrm>
            <a:off x="595993" y="429208"/>
            <a:ext cx="10178920" cy="765110"/>
          </a:xfrm>
        </p:spPr>
        <p:txBody>
          <a:bodyPr>
            <a:noAutofit/>
          </a:bodyPr>
          <a:lstStyle/>
          <a:p>
            <a:pPr algn="ctr"/>
            <a:r>
              <a:rPr lang="en-IN" sz="3600" u="sng" dirty="0">
                <a:latin typeface="Bahnschrift SemiBold Condensed" panose="020B0502040204020203" pitchFamily="34" charset="0"/>
              </a:rPr>
              <a:t>MongoDB DATABASE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2" name="Title 1">
            <a:extLst>
              <a:ext uri="{FF2B5EF4-FFF2-40B4-BE49-F238E27FC236}">
                <a16:creationId xmlns:a16="http://schemas.microsoft.com/office/drawing/2014/main" id="{70B59B43-D37E-42CC-3B7A-0A99719DE4EB}"/>
              </a:ext>
            </a:extLst>
          </p:cNvPr>
          <p:cNvSpPr txBox="1">
            <a:spLocks/>
          </p:cNvSpPr>
          <p:nvPr/>
        </p:nvSpPr>
        <p:spPr>
          <a:xfrm>
            <a:off x="595993" y="419877"/>
            <a:ext cx="10178920" cy="765110"/>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sz="3600" u="sng" dirty="0">
                <a:latin typeface="Bahnschrift SemiBold Condensed" panose="020B0502040204020203" pitchFamily="34" charset="0"/>
              </a:rPr>
              <a:t>PROJECT OUTPUTS</a:t>
            </a:r>
          </a:p>
        </p:txBody>
      </p:sp>
      <p:pic>
        <p:nvPicPr>
          <p:cNvPr id="16" name="Picture 15">
            <a:extLst>
              <a:ext uri="{FF2B5EF4-FFF2-40B4-BE49-F238E27FC236}">
                <a16:creationId xmlns:a16="http://schemas.microsoft.com/office/drawing/2014/main" id="{2341E3A2-7FF0-75A7-AF06-79986CB3F571}"/>
              </a:ext>
            </a:extLst>
          </p:cNvPr>
          <p:cNvPicPr>
            <a:picLocks noChangeAspect="1"/>
          </p:cNvPicPr>
          <p:nvPr/>
        </p:nvPicPr>
        <p:blipFill>
          <a:blip r:embed="rId3"/>
          <a:stretch>
            <a:fillRect/>
          </a:stretch>
        </p:blipFill>
        <p:spPr>
          <a:xfrm>
            <a:off x="3648270" y="4081668"/>
            <a:ext cx="4359728" cy="2564546"/>
          </a:xfrm>
          <a:prstGeom prst="rect">
            <a:avLst/>
          </a:prstGeom>
        </p:spPr>
      </p:pic>
      <p:pic>
        <p:nvPicPr>
          <p:cNvPr id="18" name="Picture 17">
            <a:extLst>
              <a:ext uri="{FF2B5EF4-FFF2-40B4-BE49-F238E27FC236}">
                <a16:creationId xmlns:a16="http://schemas.microsoft.com/office/drawing/2014/main" id="{842D2D01-42EE-8FDB-2859-10B2FFC6AD4E}"/>
              </a:ext>
            </a:extLst>
          </p:cNvPr>
          <p:cNvPicPr>
            <a:picLocks noChangeAspect="1"/>
          </p:cNvPicPr>
          <p:nvPr/>
        </p:nvPicPr>
        <p:blipFill>
          <a:blip r:embed="rId4"/>
          <a:stretch>
            <a:fillRect/>
          </a:stretch>
        </p:blipFill>
        <p:spPr>
          <a:xfrm>
            <a:off x="6096000" y="1319808"/>
            <a:ext cx="5351525" cy="2627041"/>
          </a:xfrm>
          <a:prstGeom prst="rect">
            <a:avLst/>
          </a:prstGeom>
        </p:spPr>
      </p:pic>
      <p:pic>
        <p:nvPicPr>
          <p:cNvPr id="20" name="Picture 19">
            <a:extLst>
              <a:ext uri="{FF2B5EF4-FFF2-40B4-BE49-F238E27FC236}">
                <a16:creationId xmlns:a16="http://schemas.microsoft.com/office/drawing/2014/main" id="{EA10CC2D-BDCE-4F04-0EE8-ED5182F10E79}"/>
              </a:ext>
            </a:extLst>
          </p:cNvPr>
          <p:cNvPicPr>
            <a:picLocks noChangeAspect="1"/>
          </p:cNvPicPr>
          <p:nvPr/>
        </p:nvPicPr>
        <p:blipFill>
          <a:blip r:embed="rId5"/>
          <a:stretch>
            <a:fillRect/>
          </a:stretch>
        </p:blipFill>
        <p:spPr>
          <a:xfrm>
            <a:off x="208516" y="1319807"/>
            <a:ext cx="5268553" cy="2627041"/>
          </a:xfrm>
          <a:prstGeom prst="rect">
            <a:avLst/>
          </a:prstGeom>
        </p:spPr>
      </p:pic>
    </p:spTree>
    <p:extLst>
      <p:ext uri="{BB962C8B-B14F-4D97-AF65-F5344CB8AC3E}">
        <p14:creationId xmlns:p14="http://schemas.microsoft.com/office/powerpoint/2010/main" val="23703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BD5308-678B-F80C-2C71-5ABD40B518A3}"/>
              </a:ext>
            </a:extLst>
          </p:cNvPr>
          <p:cNvSpPr txBox="1">
            <a:spLocks/>
          </p:cNvSpPr>
          <p:nvPr/>
        </p:nvSpPr>
        <p:spPr>
          <a:xfrm>
            <a:off x="685800" y="1416937"/>
            <a:ext cx="10820400" cy="2417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IN" sz="1800" dirty="0">
              <a:latin typeface="Bahnschrift SemiBold Condensed" panose="020B0502040204020203" pitchFamily="34" charset="0"/>
            </a:endParaRPr>
          </a:p>
        </p:txBody>
      </p:sp>
      <p:sp>
        <p:nvSpPr>
          <p:cNvPr id="3" name="Title 1">
            <a:extLst>
              <a:ext uri="{FF2B5EF4-FFF2-40B4-BE49-F238E27FC236}">
                <a16:creationId xmlns:a16="http://schemas.microsoft.com/office/drawing/2014/main" id="{00F120FA-9325-296B-73D4-BCC48365A34B}"/>
              </a:ext>
            </a:extLst>
          </p:cNvPr>
          <p:cNvSpPr>
            <a:spLocks noGrp="1"/>
          </p:cNvSpPr>
          <p:nvPr>
            <p:ph type="title"/>
          </p:nvPr>
        </p:nvSpPr>
        <p:spPr>
          <a:xfrm>
            <a:off x="595993" y="419877"/>
            <a:ext cx="10178920" cy="765110"/>
          </a:xfrm>
        </p:spPr>
        <p:txBody>
          <a:bodyPr>
            <a:noAutofit/>
          </a:bodyPr>
          <a:lstStyle/>
          <a:p>
            <a:pPr algn="ctr"/>
            <a:r>
              <a:rPr lang="en-IN" sz="3600" u="sng" dirty="0">
                <a:latin typeface="Bahnschrift SemiBold Condensed" panose="020B0502040204020203" pitchFamily="34" charset="0"/>
              </a:rPr>
              <a:t>S3 bucket</a:t>
            </a:r>
          </a:p>
        </p:txBody>
      </p:sp>
      <p:pic>
        <p:nvPicPr>
          <p:cNvPr id="5" name="Picture 4">
            <a:extLst>
              <a:ext uri="{FF2B5EF4-FFF2-40B4-BE49-F238E27FC236}">
                <a16:creationId xmlns:a16="http://schemas.microsoft.com/office/drawing/2014/main" id="{2334224B-1BD0-A086-88F3-C63287210323}"/>
              </a:ext>
            </a:extLst>
          </p:cNvPr>
          <p:cNvPicPr>
            <a:picLocks noChangeAspect="1"/>
          </p:cNvPicPr>
          <p:nvPr/>
        </p:nvPicPr>
        <p:blipFill>
          <a:blip r:embed="rId3"/>
          <a:stretch>
            <a:fillRect/>
          </a:stretch>
        </p:blipFill>
        <p:spPr>
          <a:xfrm>
            <a:off x="6379029" y="3698668"/>
            <a:ext cx="5246913" cy="2450094"/>
          </a:xfrm>
          <a:prstGeom prst="rect">
            <a:avLst/>
          </a:prstGeom>
        </p:spPr>
      </p:pic>
      <p:pic>
        <p:nvPicPr>
          <p:cNvPr id="7" name="Picture 6">
            <a:extLst>
              <a:ext uri="{FF2B5EF4-FFF2-40B4-BE49-F238E27FC236}">
                <a16:creationId xmlns:a16="http://schemas.microsoft.com/office/drawing/2014/main" id="{EFFE1AA2-5F39-3689-F13E-CCCD4BF9C5EC}"/>
              </a:ext>
            </a:extLst>
          </p:cNvPr>
          <p:cNvPicPr>
            <a:picLocks noChangeAspect="1"/>
          </p:cNvPicPr>
          <p:nvPr/>
        </p:nvPicPr>
        <p:blipFill>
          <a:blip r:embed="rId4"/>
          <a:stretch>
            <a:fillRect/>
          </a:stretch>
        </p:blipFill>
        <p:spPr>
          <a:xfrm>
            <a:off x="3024207" y="1210392"/>
            <a:ext cx="5500862" cy="2281731"/>
          </a:xfrm>
          <a:prstGeom prst="rect">
            <a:avLst/>
          </a:prstGeom>
        </p:spPr>
      </p:pic>
      <p:pic>
        <p:nvPicPr>
          <p:cNvPr id="9" name="Picture 8">
            <a:extLst>
              <a:ext uri="{FF2B5EF4-FFF2-40B4-BE49-F238E27FC236}">
                <a16:creationId xmlns:a16="http://schemas.microsoft.com/office/drawing/2014/main" id="{5D009D41-3F16-5A1C-729D-ECB0CF99EC46}"/>
              </a:ext>
            </a:extLst>
          </p:cNvPr>
          <p:cNvPicPr>
            <a:picLocks noChangeAspect="1"/>
          </p:cNvPicPr>
          <p:nvPr/>
        </p:nvPicPr>
        <p:blipFill>
          <a:blip r:embed="rId5"/>
          <a:stretch>
            <a:fillRect/>
          </a:stretch>
        </p:blipFill>
        <p:spPr>
          <a:xfrm>
            <a:off x="250761" y="3698668"/>
            <a:ext cx="5179656" cy="2417947"/>
          </a:xfrm>
          <a:prstGeom prst="rect">
            <a:avLst/>
          </a:prstGeom>
        </p:spPr>
      </p:pic>
      <p:sp>
        <p:nvSpPr>
          <p:cNvPr id="4" name="Content Placeholder 3">
            <a:extLst>
              <a:ext uri="{FF2B5EF4-FFF2-40B4-BE49-F238E27FC236}">
                <a16:creationId xmlns:a16="http://schemas.microsoft.com/office/drawing/2014/main" id="{2F1E0604-EFF2-7330-706D-FEE0A27A4C7B}"/>
              </a:ext>
            </a:extLst>
          </p:cNvPr>
          <p:cNvSpPr txBox="1">
            <a:spLocks/>
          </p:cNvSpPr>
          <p:nvPr/>
        </p:nvSpPr>
        <p:spPr>
          <a:xfrm>
            <a:off x="1575319" y="6323160"/>
            <a:ext cx="10820400" cy="42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IN" sz="1800" dirty="0">
                <a:latin typeface="Bahnschrift SemiBold Condensed" panose="020B0502040204020203" pitchFamily="34" charset="0"/>
              </a:rPr>
              <a:t>The above images are from s3 bucket that is storing all prediction files along with artifact , </a:t>
            </a:r>
            <a:r>
              <a:rPr lang="en-IN" sz="1800" dirty="0" err="1">
                <a:latin typeface="Bahnschrift SemiBold Condensed" panose="020B0502040204020203" pitchFamily="34" charset="0"/>
              </a:rPr>
              <a:t>saved_model</a:t>
            </a:r>
            <a:r>
              <a:rPr lang="en-IN" sz="1800" dirty="0">
                <a:latin typeface="Bahnschrift SemiBold Condensed" panose="020B0502040204020203" pitchFamily="34" charset="0"/>
              </a:rPr>
              <a:t> and </a:t>
            </a:r>
            <a:r>
              <a:rPr lang="en-IN" sz="1800" dirty="0" err="1">
                <a:latin typeface="Bahnschrift SemiBold Condensed" panose="020B0502040204020203" pitchFamily="34" charset="0"/>
              </a:rPr>
              <a:t>input_files</a:t>
            </a:r>
            <a:r>
              <a:rPr lang="en-IN" sz="1800" dirty="0">
                <a:latin typeface="Bahnschrift SemiBold Condensed" panose="020B0502040204020203" pitchFamily="34" charset="0"/>
              </a:rPr>
              <a:t>.</a:t>
            </a:r>
          </a:p>
        </p:txBody>
      </p:sp>
    </p:spTree>
    <p:extLst>
      <p:ext uri="{BB962C8B-B14F-4D97-AF65-F5344CB8AC3E}">
        <p14:creationId xmlns:p14="http://schemas.microsoft.com/office/powerpoint/2010/main" val="1794754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BD5308-678B-F80C-2C71-5ABD40B518A3}"/>
              </a:ext>
            </a:extLst>
          </p:cNvPr>
          <p:cNvSpPr txBox="1">
            <a:spLocks/>
          </p:cNvSpPr>
          <p:nvPr/>
        </p:nvSpPr>
        <p:spPr>
          <a:xfrm>
            <a:off x="685800" y="1416937"/>
            <a:ext cx="10820400" cy="2417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sz="1800" b="0" i="0" dirty="0">
              <a:effectLst/>
              <a:latin typeface="Bahnschrift SemiBold Condensed" panose="020B0502040204020203" pitchFamily="34" charset="0"/>
            </a:endParaRPr>
          </a:p>
          <a:p>
            <a:pPr marL="0" indent="0">
              <a:buNone/>
            </a:pPr>
            <a:r>
              <a:rPr lang="en-US" sz="1800" b="0" i="0" dirty="0">
                <a:effectLst/>
                <a:latin typeface="Bahnschrift SemiBold Condensed" panose="020B0502040204020203" pitchFamily="34" charset="0"/>
              </a:rPr>
              <a:t>MongoDB is a source-available cross-platform document-oriented database program. Classified as a NoSQL database program, MongoDB uses JSON-like documents with optional schemas. MongoDB is developed by MongoDB Inc. and licensed under the Server Side Public License which is deemed non-free by several distributions</a:t>
            </a:r>
          </a:p>
          <a:p>
            <a:pPr marL="0" indent="0">
              <a:buNone/>
            </a:pPr>
            <a:r>
              <a:rPr lang="en-US" sz="1800" dirty="0">
                <a:latin typeface="Bahnschrift SemiBold Condensed" panose="020B0502040204020203" pitchFamily="34" charset="0"/>
              </a:rPr>
              <a:t>In our project </a:t>
            </a:r>
            <a:r>
              <a:rPr lang="en-US" sz="1800" dirty="0" err="1">
                <a:latin typeface="Bahnschrift SemiBold Condensed" panose="020B0502040204020203" pitchFamily="34" charset="0"/>
              </a:rPr>
              <a:t>mongodb</a:t>
            </a:r>
            <a:r>
              <a:rPr lang="en-US" sz="1800" dirty="0">
                <a:latin typeface="Bahnschrift SemiBold Condensed" panose="020B0502040204020203" pitchFamily="34" charset="0"/>
              </a:rPr>
              <a:t> is used for ingesting the data from its database to our pipeline it is also used for further live data which can be ingested on regular or weekly basis.</a:t>
            </a:r>
            <a:endParaRPr lang="en-IN" sz="1800" dirty="0">
              <a:latin typeface="Bahnschrift SemiBold Condensed" panose="020B0502040204020203" pitchFamily="34" charset="0"/>
            </a:endParaRPr>
          </a:p>
          <a:p>
            <a:pPr marL="0" indent="0">
              <a:buNone/>
            </a:pPr>
            <a:endParaRPr lang="en-IN" sz="1800" dirty="0">
              <a:latin typeface="Bahnschrift SemiBold Condensed" panose="020B0502040204020203" pitchFamily="34" charset="0"/>
            </a:endParaRPr>
          </a:p>
        </p:txBody>
      </p:sp>
      <p:sp>
        <p:nvSpPr>
          <p:cNvPr id="3" name="Title 1">
            <a:extLst>
              <a:ext uri="{FF2B5EF4-FFF2-40B4-BE49-F238E27FC236}">
                <a16:creationId xmlns:a16="http://schemas.microsoft.com/office/drawing/2014/main" id="{00F120FA-9325-296B-73D4-BCC48365A34B}"/>
              </a:ext>
            </a:extLst>
          </p:cNvPr>
          <p:cNvSpPr>
            <a:spLocks noGrp="1"/>
          </p:cNvSpPr>
          <p:nvPr>
            <p:ph type="title"/>
          </p:nvPr>
        </p:nvSpPr>
        <p:spPr>
          <a:xfrm>
            <a:off x="595993" y="429208"/>
            <a:ext cx="10178920" cy="765110"/>
          </a:xfrm>
        </p:spPr>
        <p:txBody>
          <a:bodyPr>
            <a:noAutofit/>
          </a:bodyPr>
          <a:lstStyle/>
          <a:p>
            <a:pPr algn="ctr"/>
            <a:r>
              <a:rPr lang="en-IN" sz="3600" u="sng" dirty="0">
                <a:latin typeface="Bahnschrift SemiBold Condensed" panose="020B0502040204020203" pitchFamily="34" charset="0"/>
              </a:rPr>
              <a:t>MongoDB DATABASE</a:t>
            </a:r>
          </a:p>
        </p:txBody>
      </p:sp>
    </p:spTree>
    <p:extLst>
      <p:ext uri="{BB962C8B-B14F-4D97-AF65-F5344CB8AC3E}">
        <p14:creationId xmlns:p14="http://schemas.microsoft.com/office/powerpoint/2010/main" val="250812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BD5308-678B-F80C-2C71-5ABD40B518A3}"/>
              </a:ext>
            </a:extLst>
          </p:cNvPr>
          <p:cNvSpPr txBox="1">
            <a:spLocks/>
          </p:cNvSpPr>
          <p:nvPr/>
        </p:nvSpPr>
        <p:spPr>
          <a:xfrm>
            <a:off x="595993" y="1278293"/>
            <a:ext cx="11220450" cy="5150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342900" indent="-342900">
              <a:buAutoNum type="arabicPeriod"/>
            </a:pPr>
            <a:r>
              <a:rPr lang="en-US" sz="1600" dirty="0">
                <a:latin typeface="Bahnschrift SemiBold Condensed" panose="020B0502040204020203" pitchFamily="34" charset="0"/>
              </a:rPr>
              <a:t>The target column has 2 class type one is 'poisonous' which has 3916 counts and second is 'edible' which has 4208 counts so we have nearly equal counts for poisonous and edible classes in our data. Hence we can say that our data is balanced. 2. There are 4 types of cap-surface in a mushroom and also it suggests that 'edible' mushrooms do not have '</a:t>
            </a:r>
            <a:r>
              <a:rPr lang="en-US" sz="1600" dirty="0" err="1">
                <a:latin typeface="Bahnschrift SemiBold Condensed" panose="020B0502040204020203" pitchFamily="34" charset="0"/>
              </a:rPr>
              <a:t>capsurface</a:t>
            </a:r>
            <a:r>
              <a:rPr lang="en-US" sz="1600" dirty="0">
                <a:latin typeface="Bahnschrift SemiBold Condensed" panose="020B0502040204020203" pitchFamily="34" charset="0"/>
              </a:rPr>
              <a:t>' : 'g : grooves' according to our data. </a:t>
            </a:r>
          </a:p>
          <a:p>
            <a:pPr marL="342900" indent="-342900">
              <a:buAutoNum type="arabicPeriod"/>
            </a:pPr>
            <a:r>
              <a:rPr lang="en-US" sz="1600" dirty="0">
                <a:latin typeface="Bahnschrift SemiBold Condensed" panose="020B0502040204020203" pitchFamily="34" charset="0"/>
              </a:rPr>
              <a:t> The mushroom may or may not have bruises but still it could be poisonous or edible according to our data. </a:t>
            </a:r>
          </a:p>
          <a:p>
            <a:pPr marL="342900" indent="-342900">
              <a:buAutoNum type="arabicPeriod"/>
            </a:pPr>
            <a:r>
              <a:rPr lang="en-US" sz="1600" dirty="0">
                <a:latin typeface="Bahnschrift SemiBold Condensed" panose="020B0502040204020203" pitchFamily="34" charset="0"/>
              </a:rPr>
              <a:t>The mushroom can have Gill Spacing as Close or Crowded but still it could be poisonous or edible according to our data. </a:t>
            </a:r>
          </a:p>
          <a:p>
            <a:pPr marL="342900" indent="-342900">
              <a:buAutoNum type="arabicPeriod"/>
            </a:pPr>
            <a:r>
              <a:rPr lang="en-US" sz="1600" dirty="0">
                <a:latin typeface="Bahnschrift SemiBold Condensed" panose="020B0502040204020203" pitchFamily="34" charset="0"/>
              </a:rPr>
              <a:t>The mushroom can have Gill Size as Narrow or Broad but still it could be poisonous or edible according to our data.  The 'edible' mushroom do not have Gill Color : Buff, Green and 'poisonous' mushroom do not have Gill Color : Red, Orange according to our data. </a:t>
            </a:r>
          </a:p>
          <a:p>
            <a:pPr marL="342900" indent="-342900">
              <a:buAutoNum type="arabicPeriod"/>
            </a:pPr>
            <a:r>
              <a:rPr lang="en-US" sz="1600" dirty="0">
                <a:latin typeface="Bahnschrift SemiBold Condensed" panose="020B0502040204020203" pitchFamily="34" charset="0"/>
              </a:rPr>
              <a:t>The 'poisonous' mushroom do not have Stalk Root as Rooted type according to our data. </a:t>
            </a:r>
          </a:p>
          <a:p>
            <a:pPr marL="342900" indent="-342900">
              <a:buAutoNum type="arabicPeriod"/>
            </a:pPr>
            <a:r>
              <a:rPr lang="en-US" sz="1600" dirty="0">
                <a:latin typeface="Bahnschrift SemiBold Condensed" panose="020B0502040204020203" pitchFamily="34" charset="0"/>
              </a:rPr>
              <a:t>The mushroom can have Stalk-Surface-Above-Ring as Smooth, Fibrous, Silky or Scaly but still it could be poisonous or edible according to our data. </a:t>
            </a:r>
          </a:p>
          <a:p>
            <a:pPr marL="342900" indent="-342900">
              <a:buAutoNum type="arabicPeriod"/>
            </a:pPr>
            <a:r>
              <a:rPr lang="en-US" sz="1600" dirty="0">
                <a:latin typeface="Bahnschrift SemiBold Condensed" panose="020B0502040204020203" pitchFamily="34" charset="0"/>
              </a:rPr>
              <a:t>The mushroom can have Stalk-Surface-Below-Ring as Smooth, Fibrous, Silky or Scaly but still it could be poisonous or edible according to our data. </a:t>
            </a:r>
          </a:p>
          <a:p>
            <a:pPr marL="342900" indent="-342900">
              <a:buAutoNum type="arabicPeriod"/>
            </a:pPr>
            <a:r>
              <a:rPr lang="en-US" sz="1600" dirty="0">
                <a:latin typeface="Bahnschrift SemiBold Condensed" panose="020B0502040204020203" pitchFamily="34" charset="0"/>
              </a:rPr>
              <a:t>The 'edible' mushroom do not have Ring-Type as Large and None and 'poisonous' mushroom do not have </a:t>
            </a:r>
            <a:r>
              <a:rPr lang="en-US" sz="1600" dirty="0" err="1">
                <a:latin typeface="Bahnschrift SemiBold Condensed" panose="020B0502040204020203" pitchFamily="34" charset="0"/>
              </a:rPr>
              <a:t>RingType</a:t>
            </a:r>
            <a:r>
              <a:rPr lang="en-US" sz="1600" dirty="0">
                <a:latin typeface="Bahnschrift SemiBold Condensed" panose="020B0502040204020203" pitchFamily="34" charset="0"/>
              </a:rPr>
              <a:t> as Flaring according to our data. </a:t>
            </a:r>
          </a:p>
          <a:p>
            <a:pPr marL="342900" indent="-342900">
              <a:buAutoNum type="arabicPeriod"/>
            </a:pPr>
            <a:r>
              <a:rPr lang="en-US" sz="1600" dirty="0">
                <a:latin typeface="Bahnschrift SemiBold Condensed" panose="020B0502040204020203" pitchFamily="34" charset="0"/>
              </a:rPr>
              <a:t>The 'edible' mushrooms do not have Spore-Print-Color as Green and 'poisonous' mushrooms do not have </a:t>
            </a:r>
            <a:r>
              <a:rPr lang="en-US" sz="1600" dirty="0" err="1">
                <a:latin typeface="Bahnschrift SemiBold Condensed" panose="020B0502040204020203" pitchFamily="34" charset="0"/>
              </a:rPr>
              <a:t>SporePrint</a:t>
            </a:r>
            <a:r>
              <a:rPr lang="en-US" sz="1600" dirty="0">
                <a:latin typeface="Bahnschrift SemiBold Condensed" panose="020B0502040204020203" pitchFamily="34" charset="0"/>
              </a:rPr>
              <a:t>-Color as Purple, Orange, Yellow, Buff according to our data. </a:t>
            </a:r>
          </a:p>
          <a:p>
            <a:pPr marL="342900" indent="-342900">
              <a:buAutoNum type="arabicPeriod"/>
            </a:pPr>
            <a:r>
              <a:rPr lang="en-US" sz="1600" dirty="0">
                <a:latin typeface="Bahnschrift SemiBold Condensed" panose="020B0502040204020203" pitchFamily="34" charset="0"/>
              </a:rPr>
              <a:t>The 'poisonous' mushrooms do not have Population Type as Numerous and Abundant according to our data. </a:t>
            </a:r>
          </a:p>
          <a:p>
            <a:pPr marL="342900" indent="-342900">
              <a:buAutoNum type="arabicPeriod"/>
            </a:pPr>
            <a:r>
              <a:rPr lang="en-US" sz="1600" dirty="0">
                <a:latin typeface="Bahnschrift SemiBold Condensed" panose="020B0502040204020203" pitchFamily="34" charset="0"/>
              </a:rPr>
              <a:t>The 'poisonous' mushrooms do not have Habitat Type as Waste according to our data. </a:t>
            </a:r>
          </a:p>
          <a:p>
            <a:pPr marL="342900" indent="-342900">
              <a:buAutoNum type="arabicPeriod"/>
            </a:pPr>
            <a:r>
              <a:rPr lang="en-US" sz="1600" dirty="0">
                <a:latin typeface="Bahnschrift SemiBold Condensed" panose="020B0502040204020203" pitchFamily="34" charset="0"/>
              </a:rPr>
              <a:t> The XGBoost Classifier model has ~ 100% accuracy on both training data and test data</a:t>
            </a:r>
            <a:endParaRPr lang="en-IN" sz="1600" dirty="0">
              <a:latin typeface="Bahnschrift SemiBold Condensed" panose="020B0502040204020203" pitchFamily="34" charset="0"/>
            </a:endParaRPr>
          </a:p>
        </p:txBody>
      </p:sp>
      <p:sp>
        <p:nvSpPr>
          <p:cNvPr id="3" name="Title 1">
            <a:extLst>
              <a:ext uri="{FF2B5EF4-FFF2-40B4-BE49-F238E27FC236}">
                <a16:creationId xmlns:a16="http://schemas.microsoft.com/office/drawing/2014/main" id="{00F120FA-9325-296B-73D4-BCC48365A34B}"/>
              </a:ext>
            </a:extLst>
          </p:cNvPr>
          <p:cNvSpPr>
            <a:spLocks noGrp="1"/>
          </p:cNvSpPr>
          <p:nvPr>
            <p:ph type="title"/>
          </p:nvPr>
        </p:nvSpPr>
        <p:spPr>
          <a:xfrm>
            <a:off x="595993" y="429208"/>
            <a:ext cx="10178920" cy="765110"/>
          </a:xfrm>
        </p:spPr>
        <p:txBody>
          <a:bodyPr>
            <a:noAutofit/>
          </a:bodyPr>
          <a:lstStyle/>
          <a:p>
            <a:pPr algn="ctr"/>
            <a:r>
              <a:rPr lang="en-IN" sz="3600" u="sng" dirty="0">
                <a:latin typeface="Bahnschrift SemiBold Condensed" panose="020B0502040204020203" pitchFamily="34" charset="0"/>
              </a:rPr>
              <a:t>SUMMARY</a:t>
            </a:r>
          </a:p>
        </p:txBody>
      </p:sp>
    </p:spTree>
    <p:extLst>
      <p:ext uri="{BB962C8B-B14F-4D97-AF65-F5344CB8AC3E}">
        <p14:creationId xmlns:p14="http://schemas.microsoft.com/office/powerpoint/2010/main" val="180828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1600"/>
              <a:buNone/>
            </a:pPr>
            <a:r>
              <a:rPr lang="en-US" sz="2200" u="sng" dirty="0">
                <a:solidFill>
                  <a:schemeClr val="lt1"/>
                </a:solidFill>
                <a:latin typeface="Bahnschrift SemiBold Condensed" panose="020B0502040204020203" pitchFamily="34" charset="0"/>
                <a:ea typeface="Times New Roman"/>
                <a:cs typeface="Times New Roman"/>
                <a:sym typeface="Times New Roman"/>
              </a:rPr>
              <a:t>Q &amp; A:</a:t>
            </a:r>
            <a:endParaRPr u="sng" dirty="0">
              <a:latin typeface="Bahnschrift SemiBold Condensed" panose="020B0502040204020203" pitchFamily="34" charset="0"/>
            </a:endParaRPr>
          </a:p>
          <a:p>
            <a:pPr marL="0" lvl="0" indent="0" algn="l" rtl="0">
              <a:spcBef>
                <a:spcPts val="960"/>
              </a:spcBef>
              <a:spcAft>
                <a:spcPts val="0"/>
              </a:spcAft>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Q1) What’s the source of data?</a:t>
            </a:r>
            <a:endParaRPr dirty="0">
              <a:latin typeface="Bahnschrift SemiBold Condensed" panose="020B0502040204020203" pitchFamily="34" charset="0"/>
            </a:endParaRPr>
          </a:p>
          <a:p>
            <a:pPr marL="457200" lvl="1" indent="0" algn="l" rtl="0">
              <a:spcBef>
                <a:spcPts val="960"/>
              </a:spcBef>
              <a:spcAft>
                <a:spcPts val="0"/>
              </a:spcAft>
              <a:buSzPts val="1440"/>
              <a:buNone/>
            </a:pPr>
            <a:r>
              <a:rPr lang="en-US" dirty="0">
                <a:solidFill>
                  <a:schemeClr val="lt1"/>
                </a:solidFill>
                <a:latin typeface="Bahnschrift SemiBold Condensed" panose="020B0502040204020203" pitchFamily="34" charset="0"/>
                <a:ea typeface="Times New Roman"/>
                <a:cs typeface="Times New Roman"/>
                <a:sym typeface="Times New Roman"/>
              </a:rPr>
              <a:t>The source data used  for training is taken from Kaggle and this data can also be live data which can be ingested . Data used is in .csv format (mushrooms.csv).</a:t>
            </a:r>
            <a:endParaRPr dirty="0">
              <a:latin typeface="Bahnschrift SemiBold Condensed" panose="020B0502040204020203" pitchFamily="34" charset="0"/>
            </a:endParaRPr>
          </a:p>
          <a:p>
            <a:pPr marL="0" lvl="1" indent="0" algn="l" rtl="0">
              <a:spcBef>
                <a:spcPts val="960"/>
              </a:spcBef>
              <a:spcAft>
                <a:spcPts val="0"/>
              </a:spcAft>
              <a:buSzPts val="1440"/>
              <a:buNone/>
            </a:pPr>
            <a:r>
              <a:rPr lang="en-US" dirty="0">
                <a:solidFill>
                  <a:schemeClr val="lt1"/>
                </a:solidFill>
                <a:latin typeface="Bahnschrift SemiBold Condensed" panose="020B0502040204020203" pitchFamily="34" charset="0"/>
                <a:ea typeface="Times New Roman"/>
                <a:cs typeface="Times New Roman"/>
                <a:sym typeface="Times New Roman"/>
              </a:rPr>
              <a:t>Q 2) What was the type of data?</a:t>
            </a:r>
            <a:endParaRPr dirty="0">
              <a:latin typeface="Bahnschrift SemiBold Condensed" panose="020B0502040204020203" pitchFamily="34" charset="0"/>
            </a:endParaRPr>
          </a:p>
          <a:p>
            <a:pPr marL="0" lvl="1" indent="0" algn="l" rtl="0">
              <a:spcBef>
                <a:spcPts val="960"/>
              </a:spcBef>
              <a:spcAft>
                <a:spcPts val="0"/>
              </a:spcAft>
              <a:buSzPts val="1440"/>
              <a:buNone/>
            </a:pPr>
            <a:r>
              <a:rPr lang="en-US" dirty="0">
                <a:solidFill>
                  <a:schemeClr val="lt1"/>
                </a:solidFill>
                <a:latin typeface="Bahnschrift SemiBold Condensed" panose="020B0502040204020203" pitchFamily="34" charset="0"/>
                <a:ea typeface="Times New Roman"/>
                <a:cs typeface="Times New Roman"/>
                <a:sym typeface="Times New Roman"/>
              </a:rPr>
              <a:t>	The data has mostly categorical features which is need to be encoded using LabelEncoder.</a:t>
            </a:r>
            <a:endParaRPr dirty="0">
              <a:latin typeface="Bahnschrift SemiBold Condensed" panose="020B0502040204020203" pitchFamily="34" charset="0"/>
            </a:endParaRPr>
          </a:p>
          <a:p>
            <a:pPr marL="0" lvl="1" indent="0" algn="l" rtl="0">
              <a:spcBef>
                <a:spcPts val="960"/>
              </a:spcBef>
              <a:spcAft>
                <a:spcPts val="0"/>
              </a:spcAft>
              <a:buSzPts val="1440"/>
              <a:buNone/>
            </a:pPr>
            <a:r>
              <a:rPr lang="en-US" dirty="0">
                <a:solidFill>
                  <a:schemeClr val="lt1"/>
                </a:solidFill>
                <a:latin typeface="Bahnschrift SemiBold Condensed" panose="020B0502040204020203" pitchFamily="34" charset="0"/>
                <a:ea typeface="Times New Roman"/>
                <a:cs typeface="Times New Roman"/>
                <a:sym typeface="Times New Roman"/>
              </a:rPr>
              <a:t>Q 3) What’s the complete flow you followed in this Project?</a:t>
            </a:r>
            <a:endParaRPr dirty="0">
              <a:latin typeface="Bahnschrift SemiBold Condensed" panose="020B0502040204020203" pitchFamily="34" charset="0"/>
            </a:endParaRPr>
          </a:p>
          <a:p>
            <a:pPr marL="0" lvl="1" indent="0" algn="l" rtl="0">
              <a:spcBef>
                <a:spcPts val="960"/>
              </a:spcBef>
              <a:spcAft>
                <a:spcPts val="0"/>
              </a:spcAft>
              <a:buSzPts val="1440"/>
              <a:buNone/>
            </a:pPr>
            <a:r>
              <a:rPr lang="en-US" dirty="0">
                <a:solidFill>
                  <a:schemeClr val="lt1"/>
                </a:solidFill>
                <a:latin typeface="Bahnschrift SemiBold Condensed" panose="020B0502040204020203" pitchFamily="34" charset="0"/>
                <a:ea typeface="Times New Roman"/>
                <a:cs typeface="Times New Roman"/>
                <a:sym typeface="Times New Roman"/>
              </a:rPr>
              <a:t>	The data flow is shown in project architecture.</a:t>
            </a:r>
            <a:endParaRPr dirty="0">
              <a:latin typeface="Bahnschrift SemiBold Condensed" panose="020B0502040204020203" pitchFamily="34" charset="0"/>
            </a:endParaRPr>
          </a:p>
          <a:p>
            <a:pPr marL="0" lvl="1" indent="0" algn="l" rtl="0">
              <a:spcBef>
                <a:spcPts val="960"/>
              </a:spcBef>
              <a:spcAft>
                <a:spcPts val="0"/>
              </a:spcAft>
              <a:buSzPts val="1440"/>
              <a:buNone/>
            </a:pPr>
            <a:r>
              <a:rPr lang="en-US" dirty="0">
                <a:solidFill>
                  <a:schemeClr val="lt1"/>
                </a:solidFill>
                <a:latin typeface="Bahnschrift SemiBold Condensed" panose="020B0502040204020203" pitchFamily="34" charset="0"/>
                <a:ea typeface="Times New Roman"/>
                <a:cs typeface="Times New Roman"/>
                <a:sym typeface="Times New Roman"/>
              </a:rPr>
              <a:t>Q 4) After the file validation what you do with incompatible file or files which didn’t pass the validation?</a:t>
            </a:r>
            <a:endParaRPr dirty="0">
              <a:latin typeface="Bahnschrift SemiBold Condensed" panose="020B0502040204020203" pitchFamily="34" charset="0"/>
            </a:endParaRPr>
          </a:p>
          <a:p>
            <a:pPr marL="0" lvl="1" indent="0" algn="l" rtl="0">
              <a:spcBef>
                <a:spcPts val="960"/>
              </a:spcBef>
              <a:spcAft>
                <a:spcPts val="0"/>
              </a:spcAft>
              <a:buSzPts val="1440"/>
              <a:buNone/>
            </a:pPr>
            <a:r>
              <a:rPr lang="en-US" dirty="0">
                <a:solidFill>
                  <a:schemeClr val="lt1"/>
                </a:solidFill>
                <a:latin typeface="Bahnschrift SemiBold Condensed" panose="020B0502040204020203" pitchFamily="34" charset="0"/>
                <a:ea typeface="Times New Roman"/>
                <a:cs typeface="Times New Roman"/>
                <a:sym typeface="Times New Roman"/>
              </a:rPr>
              <a:t>	Files like these are moved to the archive Folder and a list of these files has been   </a:t>
            </a:r>
            <a:endParaRPr dirty="0">
              <a:latin typeface="Bahnschrift SemiBold Condensed" panose="020B0502040204020203" pitchFamily="34" charset="0"/>
            </a:endParaRPr>
          </a:p>
          <a:p>
            <a:pPr marL="0" lvl="1" indent="0" algn="l" rtl="0">
              <a:spcBef>
                <a:spcPts val="960"/>
              </a:spcBef>
              <a:spcAft>
                <a:spcPts val="0"/>
              </a:spcAft>
              <a:buSzPts val="1440"/>
              <a:buNone/>
            </a:pPr>
            <a:r>
              <a:rPr lang="en-US" dirty="0">
                <a:solidFill>
                  <a:schemeClr val="lt1"/>
                </a:solidFill>
                <a:latin typeface="Bahnschrift SemiBold Condensed" panose="020B0502040204020203" pitchFamily="34" charset="0"/>
                <a:ea typeface="Times New Roman"/>
                <a:cs typeface="Times New Roman"/>
                <a:sym typeface="Times New Roman"/>
              </a:rPr>
              <a:t>        	 shared with the client and we removed the bad data folder.</a:t>
            </a:r>
            <a:endParaRPr dirty="0">
              <a:latin typeface="Bahnschrift SemiBold Condensed" panose="020B0502040204020203" pitchFamily="34" charset="0"/>
            </a:endParaRPr>
          </a:p>
          <a:p>
            <a:pPr marL="0" lvl="1" indent="0" algn="l" rtl="0">
              <a:spcBef>
                <a:spcPts val="1000"/>
              </a:spcBef>
              <a:spcAft>
                <a:spcPts val="0"/>
              </a:spcAft>
              <a:buSzPts val="1600"/>
              <a:buNone/>
            </a:pPr>
            <a:endParaRPr sz="2000" dirty="0">
              <a:solidFill>
                <a:schemeClr val="lt1"/>
              </a:solidFill>
              <a:latin typeface="Bahnschrift SemiBold Condensed" panose="020B0502040204020203" pitchFamily="34" charset="0"/>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D8DA-D697-0442-16B9-36D9AFA02FB7}"/>
              </a:ext>
            </a:extLst>
          </p:cNvPr>
          <p:cNvSpPr>
            <a:spLocks noGrp="1"/>
          </p:cNvSpPr>
          <p:nvPr>
            <p:ph type="title"/>
          </p:nvPr>
        </p:nvSpPr>
        <p:spPr>
          <a:xfrm>
            <a:off x="1014704" y="764373"/>
            <a:ext cx="10162592" cy="952460"/>
          </a:xfrm>
        </p:spPr>
        <p:txBody>
          <a:bodyPr>
            <a:noAutofit/>
          </a:bodyPr>
          <a:lstStyle/>
          <a:p>
            <a:pPr algn="ctr"/>
            <a:r>
              <a:rPr lang="en-US" sz="3600" u="sng" dirty="0">
                <a:latin typeface="Bahnschrift SemiBold Condensed" panose="020B0502040204020203" pitchFamily="34" charset="0"/>
              </a:rPr>
              <a:t>ABSTRACT</a:t>
            </a:r>
            <a:endParaRPr lang="en-IN" sz="3600" u="sng" dirty="0">
              <a:latin typeface="Bahnschrift SemiBold Condensed" panose="020B0502040204020203" pitchFamily="34" charset="0"/>
            </a:endParaRPr>
          </a:p>
        </p:txBody>
      </p:sp>
      <p:sp>
        <p:nvSpPr>
          <p:cNvPr id="3" name="Content Placeholder 2">
            <a:extLst>
              <a:ext uri="{FF2B5EF4-FFF2-40B4-BE49-F238E27FC236}">
                <a16:creationId xmlns:a16="http://schemas.microsoft.com/office/drawing/2014/main" id="{7C09C583-556A-476E-B096-FC77EB95666D}"/>
              </a:ext>
            </a:extLst>
          </p:cNvPr>
          <p:cNvSpPr>
            <a:spLocks noGrp="1"/>
          </p:cNvSpPr>
          <p:nvPr>
            <p:ph idx="1"/>
          </p:nvPr>
        </p:nvSpPr>
        <p:spPr>
          <a:xfrm>
            <a:off x="662473" y="1782147"/>
            <a:ext cx="11000791" cy="3984171"/>
          </a:xfrm>
        </p:spPr>
        <p:txBody>
          <a:bodyPr>
            <a:normAutofit lnSpcReduction="10000"/>
          </a:bodyPr>
          <a:lstStyle/>
          <a:p>
            <a:pPr marL="0" indent="0">
              <a:buNone/>
            </a:pPr>
            <a:r>
              <a:rPr lang="en-US" sz="2000" dirty="0">
                <a:latin typeface="Bahnschrift SemiBold Condensed" panose="020B0502040204020203" pitchFamily="34" charset="0"/>
              </a:rPr>
              <a:t>Mushrooms have been consumed since earliest history. The word Mushroom is derived from the French word for Fungi and</a:t>
            </a:r>
          </a:p>
          <a:p>
            <a:pPr marL="0" indent="0">
              <a:buNone/>
            </a:pPr>
            <a:r>
              <a:rPr lang="en-US" sz="2000" dirty="0">
                <a:latin typeface="Bahnschrift SemiBold Condensed" panose="020B0502040204020203" pitchFamily="34" charset="0"/>
              </a:rPr>
              <a:t>Mold. Now-a-days, Mushroom are popular valuable food because they are low in calories, carbohydrate, Fat, sodium and also </a:t>
            </a:r>
          </a:p>
          <a:p>
            <a:pPr marL="0" indent="0">
              <a:buNone/>
            </a:pPr>
            <a:r>
              <a:rPr lang="en-US" sz="2000" dirty="0">
                <a:latin typeface="Bahnschrift SemiBold Condensed" panose="020B0502040204020203" pitchFamily="34" charset="0"/>
              </a:rPr>
              <a:t>cholesterol free. Besides this, Mushroom provides important nutrients, including selenium, potassium, riboflavin, niacin, </a:t>
            </a:r>
          </a:p>
          <a:p>
            <a:pPr marL="0" indent="0">
              <a:buNone/>
            </a:pPr>
            <a:r>
              <a:rPr lang="en-US" sz="2000" dirty="0">
                <a:latin typeface="Bahnschrift SemiBold Condensed" panose="020B0502040204020203" pitchFamily="34" charset="0"/>
              </a:rPr>
              <a:t>Vitamin D, proteins and fiber. All together with a long history as food source. Mushroom are important for their healing </a:t>
            </a:r>
          </a:p>
          <a:p>
            <a:pPr marL="0" indent="0">
              <a:buNone/>
            </a:pPr>
            <a:r>
              <a:rPr lang="en-US" sz="2000" dirty="0">
                <a:latin typeface="Bahnschrift SemiBold Condensed" panose="020B0502040204020203" pitchFamily="34" charset="0"/>
              </a:rPr>
              <a:t>capacity and properties in traditional medicine. It has reported beneficial effects for health and treatment of some disease. </a:t>
            </a:r>
          </a:p>
          <a:p>
            <a:pPr marL="0" indent="0">
              <a:buNone/>
            </a:pPr>
            <a:r>
              <a:rPr lang="en-US" sz="2000" dirty="0">
                <a:latin typeface="Bahnschrift SemiBold Condensed" panose="020B0502040204020203" pitchFamily="34" charset="0"/>
              </a:rPr>
              <a:t>Many nutraceutical properties are described in Mushroom like cancer and antitumor attributes. Mushroom act as </a:t>
            </a:r>
          </a:p>
          <a:p>
            <a:pPr marL="0" indent="0">
              <a:buNone/>
            </a:pPr>
            <a:r>
              <a:rPr lang="en-US" sz="2000" dirty="0">
                <a:latin typeface="Bahnschrift SemiBold Condensed" panose="020B0502040204020203" pitchFamily="34" charset="0"/>
              </a:rPr>
              <a:t>antibacterial, immune system enhancer and cholesterol lowering Agent. Additionally, they are important source of bio-active </a:t>
            </a:r>
          </a:p>
          <a:p>
            <a:pPr marL="0" indent="0">
              <a:buNone/>
            </a:pPr>
            <a:r>
              <a:rPr lang="en-US" sz="2000" dirty="0">
                <a:latin typeface="Bahnschrift SemiBold Condensed" panose="020B0502040204020203" pitchFamily="34" charset="0"/>
              </a:rPr>
              <a:t>compounds. This work is a machine learning model that classifies mushrooms into 2 classes: Poisonous and Edible depending on the </a:t>
            </a:r>
          </a:p>
          <a:p>
            <a:pPr marL="0" indent="0">
              <a:buNone/>
            </a:pPr>
            <a:r>
              <a:rPr lang="en-US" sz="2000" dirty="0">
                <a:latin typeface="Bahnschrift SemiBold Condensed" panose="020B0502040204020203" pitchFamily="34" charset="0"/>
              </a:rPr>
              <a:t>features of the mushroom. During this machine learning implementation, we are going to see which features are important to </a:t>
            </a:r>
          </a:p>
          <a:p>
            <a:pPr marL="0" indent="0">
              <a:buNone/>
            </a:pPr>
            <a:r>
              <a:rPr lang="en-US" sz="2000" dirty="0">
                <a:latin typeface="Bahnschrift SemiBold Condensed" panose="020B0502040204020203" pitchFamily="34" charset="0"/>
              </a:rPr>
              <a:t>predict whether a mushroom is poisonous or edible. </a:t>
            </a:r>
            <a:endParaRPr lang="en-IN" dirty="0"/>
          </a:p>
        </p:txBody>
      </p:sp>
    </p:spTree>
    <p:extLst>
      <p:ext uri="{BB962C8B-B14F-4D97-AF65-F5344CB8AC3E}">
        <p14:creationId xmlns:p14="http://schemas.microsoft.com/office/powerpoint/2010/main" val="486551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Bahnschrift SemiBold Condensed" panose="020B0502040204020203" pitchFamily="34" charset="0"/>
                <a:ea typeface="Times New Roman"/>
                <a:cs typeface="Times New Roman"/>
                <a:sym typeface="Times New Roman"/>
              </a:rPr>
              <a:t>Q 5) </a:t>
            </a:r>
            <a:r>
              <a:rPr lang="en-US" sz="1800" dirty="0">
                <a:solidFill>
                  <a:schemeClr val="lt1"/>
                </a:solidFill>
                <a:latin typeface="Bahnschrift SemiBold Condensed" panose="020B0502040204020203" pitchFamily="34" charset="0"/>
                <a:ea typeface="Times New Roman"/>
                <a:cs typeface="Times New Roman"/>
                <a:sym typeface="Times New Roman"/>
              </a:rPr>
              <a:t>How logs are managed?</a:t>
            </a:r>
          </a:p>
          <a:p>
            <a:pPr marL="0" lvl="0" indent="0" algn="l" rtl="0">
              <a:spcBef>
                <a:spcPts val="0"/>
              </a:spcBef>
              <a:spcAft>
                <a:spcPts val="0"/>
              </a:spcAft>
              <a:buSzPts val="1600"/>
              <a:buNone/>
            </a:pPr>
            <a:r>
              <a:rPr lang="en-US" sz="1800" dirty="0">
                <a:solidFill>
                  <a:schemeClr val="lt1"/>
                </a:solidFill>
                <a:latin typeface="Bahnschrift SemiBold Condensed" panose="020B0502040204020203" pitchFamily="34" charset="0"/>
                <a:cs typeface="Times New Roman"/>
                <a:sym typeface="Times New Roman"/>
              </a:rPr>
              <a:t>         For managing logs we are using logger.py python file which has various functions for maintaining logging info .</a:t>
            </a:r>
          </a:p>
          <a:p>
            <a:pPr marL="0" lvl="0" indent="0" algn="l" rtl="0">
              <a:spcBef>
                <a:spcPts val="0"/>
              </a:spcBef>
              <a:spcAft>
                <a:spcPts val="0"/>
              </a:spcAft>
              <a:buSzPts val="1600"/>
              <a:buNone/>
            </a:pPr>
            <a:endParaRPr dirty="0">
              <a:latin typeface="Bahnschrift SemiBold Condensed" panose="020B0502040204020203" pitchFamily="34" charset="0"/>
            </a:endParaRPr>
          </a:p>
          <a:p>
            <a:pPr marL="0" lvl="0" indent="0" algn="l" rtl="0">
              <a:spcBef>
                <a:spcPts val="960"/>
              </a:spcBef>
              <a:spcAft>
                <a:spcPts val="0"/>
              </a:spcAft>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Q 6) What techniques were you using for data pre-processing?</a:t>
            </a:r>
            <a:endParaRPr dirty="0">
              <a:latin typeface="Bahnschrift SemiBold Condensed" panose="020B0502040204020203" pitchFamily="34" charset="0"/>
            </a:endParaRPr>
          </a:p>
          <a:p>
            <a:pPr lvl="1" algn="l" rtl="0">
              <a:spcBef>
                <a:spcPts val="960"/>
              </a:spcBef>
              <a:spcAft>
                <a:spcPts val="0"/>
              </a:spcAft>
              <a:buSzPts val="1440"/>
            </a:pPr>
            <a:r>
              <a:rPr lang="en-US" sz="1800" dirty="0">
                <a:solidFill>
                  <a:schemeClr val="lt1"/>
                </a:solidFill>
                <a:latin typeface="Bahnschrift SemiBold Condensed" panose="020B0502040204020203" pitchFamily="34" charset="0"/>
                <a:ea typeface="Times New Roman"/>
                <a:cs typeface="Times New Roman"/>
                <a:sym typeface="Times New Roman"/>
              </a:rPr>
              <a:t>Removing unwanted attributes or columns which are not required.</a:t>
            </a:r>
            <a:endParaRPr sz="1800" dirty="0">
              <a:latin typeface="Bahnschrift SemiBold Condensed" panose="020B0502040204020203" pitchFamily="34" charset="0"/>
            </a:endParaRPr>
          </a:p>
          <a:p>
            <a:pPr lvl="1" algn="l" rtl="0">
              <a:spcBef>
                <a:spcPts val="960"/>
              </a:spcBef>
              <a:spcAft>
                <a:spcPts val="0"/>
              </a:spcAft>
              <a:buSzPts val="1440"/>
            </a:pPr>
            <a:r>
              <a:rPr lang="en-US" sz="1800" dirty="0">
                <a:solidFill>
                  <a:schemeClr val="lt1"/>
                </a:solidFill>
                <a:latin typeface="Bahnschrift SemiBold Condensed" panose="020B0502040204020203" pitchFamily="34" charset="0"/>
                <a:ea typeface="Times New Roman"/>
                <a:cs typeface="Times New Roman"/>
                <a:sym typeface="Times New Roman"/>
              </a:rPr>
              <a:t>Visualizing  relation of independent variables with each other and output variables</a:t>
            </a:r>
            <a:endParaRPr sz="1800" dirty="0">
              <a:latin typeface="Bahnschrift SemiBold Condensed" panose="020B0502040204020203" pitchFamily="34" charset="0"/>
            </a:endParaRPr>
          </a:p>
          <a:p>
            <a:pPr lvl="1" algn="l" rtl="0">
              <a:spcBef>
                <a:spcPts val="960"/>
              </a:spcBef>
              <a:spcAft>
                <a:spcPts val="0"/>
              </a:spcAft>
              <a:buSzPts val="1440"/>
            </a:pPr>
            <a:r>
              <a:rPr lang="en-US" sz="1800" dirty="0">
                <a:solidFill>
                  <a:schemeClr val="lt1"/>
                </a:solidFill>
                <a:latin typeface="Bahnschrift SemiBold Condensed" panose="020B0502040204020203" pitchFamily="34" charset="0"/>
                <a:ea typeface="Times New Roman"/>
                <a:cs typeface="Times New Roman"/>
                <a:sym typeface="Times New Roman"/>
              </a:rPr>
              <a:t>Checking and changing distribution of continuous values .</a:t>
            </a:r>
            <a:endParaRPr sz="1800" dirty="0">
              <a:latin typeface="Bahnschrift SemiBold Condensed" panose="020B0502040204020203" pitchFamily="34" charset="0"/>
            </a:endParaRPr>
          </a:p>
          <a:p>
            <a:pPr lvl="1" algn="l" rtl="0">
              <a:spcBef>
                <a:spcPts val="960"/>
              </a:spcBef>
              <a:spcAft>
                <a:spcPts val="0"/>
              </a:spcAft>
              <a:buSzPts val="1440"/>
            </a:pPr>
            <a:r>
              <a:rPr lang="en-US" sz="1800" dirty="0">
                <a:solidFill>
                  <a:schemeClr val="lt1"/>
                </a:solidFill>
                <a:latin typeface="Bahnschrift SemiBold Condensed" panose="020B0502040204020203" pitchFamily="34" charset="0"/>
                <a:ea typeface="Times New Roman"/>
                <a:cs typeface="Times New Roman"/>
                <a:sym typeface="Times New Roman"/>
              </a:rPr>
              <a:t>Removing outliers.</a:t>
            </a:r>
          </a:p>
          <a:p>
            <a:pPr lvl="1" algn="l" rtl="0">
              <a:spcBef>
                <a:spcPts val="960"/>
              </a:spcBef>
              <a:spcAft>
                <a:spcPts val="0"/>
              </a:spcAft>
              <a:buSzPts val="1440"/>
            </a:pPr>
            <a:r>
              <a:rPr lang="en-US" sz="1800" dirty="0">
                <a:solidFill>
                  <a:schemeClr val="lt1"/>
                </a:solidFill>
                <a:latin typeface="Bahnschrift SemiBold Condensed" panose="020B0502040204020203" pitchFamily="34" charset="0"/>
                <a:cs typeface="Times New Roman"/>
                <a:sym typeface="Times New Roman"/>
              </a:rPr>
              <a:t>Replacing special characters with </a:t>
            </a:r>
            <a:r>
              <a:rPr lang="en-US" sz="1800" dirty="0" err="1">
                <a:solidFill>
                  <a:schemeClr val="lt1"/>
                </a:solidFill>
                <a:latin typeface="Bahnschrift SemiBold Condensed" panose="020B0502040204020203" pitchFamily="34" charset="0"/>
                <a:cs typeface="Times New Roman"/>
                <a:sym typeface="Times New Roman"/>
              </a:rPr>
              <a:t>na</a:t>
            </a:r>
            <a:r>
              <a:rPr lang="en-US" sz="1800" dirty="0">
                <a:solidFill>
                  <a:schemeClr val="lt1"/>
                </a:solidFill>
                <a:latin typeface="Bahnschrift SemiBold Condensed" panose="020B0502040204020203" pitchFamily="34" charset="0"/>
                <a:cs typeface="Times New Roman"/>
                <a:sym typeface="Times New Roman"/>
              </a:rPr>
              <a:t> and then imputing them using Standard Imputation ( strategy = most frequent).</a:t>
            </a:r>
            <a:endParaRPr sz="1800" dirty="0">
              <a:latin typeface="Bahnschrift SemiBold Condensed" panose="020B0502040204020203" pitchFamily="34" charset="0"/>
            </a:endParaRPr>
          </a:p>
          <a:p>
            <a:pPr lvl="1" algn="l" rtl="0">
              <a:spcBef>
                <a:spcPts val="960"/>
              </a:spcBef>
              <a:spcAft>
                <a:spcPts val="0"/>
              </a:spcAft>
              <a:buSzPts val="1440"/>
            </a:pPr>
            <a:r>
              <a:rPr lang="en-US" sz="1800" dirty="0">
                <a:solidFill>
                  <a:schemeClr val="lt1"/>
                </a:solidFill>
                <a:latin typeface="Bahnschrift SemiBold Condensed" panose="020B0502040204020203" pitchFamily="34" charset="0"/>
                <a:ea typeface="Times New Roman"/>
                <a:cs typeface="Times New Roman"/>
                <a:sym typeface="Times New Roman"/>
              </a:rPr>
              <a:t>Cleaning data and imputing if null values are present. </a:t>
            </a:r>
            <a:endParaRPr sz="1800" dirty="0">
              <a:latin typeface="Bahnschrift SemiBold Condensed" panose="020B0502040204020203" pitchFamily="34" charset="0"/>
            </a:endParaRPr>
          </a:p>
          <a:p>
            <a:pPr lvl="1" algn="l" rtl="0">
              <a:spcBef>
                <a:spcPts val="960"/>
              </a:spcBef>
              <a:spcAft>
                <a:spcPts val="0"/>
              </a:spcAft>
              <a:buSzPts val="1440"/>
            </a:pPr>
            <a:r>
              <a:rPr lang="en-US" sz="1800" dirty="0">
                <a:solidFill>
                  <a:schemeClr val="lt1"/>
                </a:solidFill>
                <a:latin typeface="Bahnschrift SemiBold Condensed" panose="020B0502040204020203" pitchFamily="34" charset="0"/>
                <a:ea typeface="Times New Roman"/>
                <a:cs typeface="Times New Roman"/>
                <a:sym typeface="Times New Roman"/>
              </a:rPr>
              <a:t>Converting categorical data into numeric values using Standard Scaler.</a:t>
            </a:r>
            <a:endParaRPr sz="1800" dirty="0">
              <a:latin typeface="Bahnschrift SemiBold Condensed" panose="020B0502040204020203" pitchFamily="34" charset="0"/>
            </a:endParaRPr>
          </a:p>
          <a:p>
            <a:pPr marL="457200" lvl="1" indent="0" algn="l" rtl="0">
              <a:spcBef>
                <a:spcPts val="960"/>
              </a:spcBef>
              <a:spcAft>
                <a:spcPts val="0"/>
              </a:spcAft>
              <a:buSzPts val="1440"/>
              <a:buNone/>
            </a:pPr>
            <a:endParaRPr sz="1800" dirty="0">
              <a:latin typeface="Bahnschrift SemiBold Condensed" panose="020B0502040204020203" pitchFamily="34" charset="0"/>
            </a:endParaRPr>
          </a:p>
          <a:p>
            <a:pPr marL="742950" lvl="1" indent="-194309" algn="l" rtl="0">
              <a:spcBef>
                <a:spcPts val="960"/>
              </a:spcBef>
              <a:spcAft>
                <a:spcPts val="0"/>
              </a:spcAft>
              <a:buSzPts val="1440"/>
              <a:buNone/>
            </a:pPr>
            <a:endParaRPr dirty="0">
              <a:solidFill>
                <a:schemeClr val="lt1"/>
              </a:solidFill>
              <a:latin typeface="Bahnschrift SemiBold Condensed" panose="020B0502040204020203" pitchFamily="34" charset="0"/>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Bahnschrift SemiBold Condensed" panose="020B0502040204020203" pitchFamily="34" charset="0"/>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Bahnschrift SemiBold Condensed" panose="020B0502040204020203" pitchFamily="34" charset="0"/>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indent="0">
              <a:spcBef>
                <a:spcPts val="0"/>
              </a:spcBef>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Q 7) How training was done or what models were used ?</a:t>
            </a:r>
            <a:endParaRPr dirty="0">
              <a:latin typeface="Bahnschrift SemiBold Condensed" panose="020B0502040204020203" pitchFamily="34" charset="0"/>
            </a:endParaRPr>
          </a:p>
          <a:p>
            <a:pPr>
              <a:spcBef>
                <a:spcPts val="960"/>
              </a:spcBef>
              <a:buSzPts val="1440"/>
            </a:pPr>
            <a:r>
              <a:rPr lang="en-US" sz="1800" dirty="0">
                <a:solidFill>
                  <a:schemeClr val="lt1"/>
                </a:solidFill>
                <a:latin typeface="Bahnschrift SemiBold Condensed" panose="020B0502040204020203" pitchFamily="34" charset="0"/>
                <a:ea typeface="Times New Roman"/>
                <a:cs typeface="Times New Roman"/>
                <a:sym typeface="Times New Roman"/>
              </a:rPr>
              <a:t>Before diving the data in training and validation set we performed clustering over fit to divide the data into clusters.</a:t>
            </a:r>
            <a:endParaRPr dirty="0">
              <a:latin typeface="Bahnschrift SemiBold Condensed" panose="020B0502040204020203" pitchFamily="34" charset="0"/>
            </a:endParaRPr>
          </a:p>
          <a:p>
            <a:pPr>
              <a:spcBef>
                <a:spcPts val="960"/>
              </a:spcBef>
              <a:buSzPts val="1440"/>
            </a:pPr>
            <a:r>
              <a:rPr lang="en-US" sz="1800" dirty="0">
                <a:solidFill>
                  <a:schemeClr val="lt1"/>
                </a:solidFill>
                <a:latin typeface="Bahnschrift SemiBold Condensed" panose="020B0502040204020203" pitchFamily="34" charset="0"/>
                <a:ea typeface="Times New Roman"/>
                <a:cs typeface="Times New Roman"/>
                <a:sym typeface="Times New Roman"/>
              </a:rPr>
              <a:t>As per cluster the training and validation data were divided.</a:t>
            </a:r>
            <a:endParaRPr dirty="0">
              <a:latin typeface="Bahnschrift SemiBold Condensed" panose="020B0502040204020203" pitchFamily="34" charset="0"/>
            </a:endParaRPr>
          </a:p>
          <a:p>
            <a:pPr>
              <a:spcBef>
                <a:spcPts val="960"/>
              </a:spcBef>
              <a:buSzPts val="1440"/>
            </a:pPr>
            <a:r>
              <a:rPr lang="en-US" sz="1800" dirty="0">
                <a:solidFill>
                  <a:schemeClr val="lt1"/>
                </a:solidFill>
                <a:latin typeface="Bahnschrift SemiBold Condensed" panose="020B0502040204020203" pitchFamily="34" charset="0"/>
                <a:ea typeface="Times New Roman"/>
                <a:cs typeface="Times New Roman"/>
                <a:sym typeface="Times New Roman"/>
              </a:rPr>
              <a:t>The scaling was performed over training and validation data.</a:t>
            </a:r>
            <a:endParaRPr dirty="0">
              <a:latin typeface="Bahnschrift SemiBold Condensed" panose="020B0502040204020203" pitchFamily="34" charset="0"/>
            </a:endParaRPr>
          </a:p>
          <a:p>
            <a:pPr>
              <a:spcBef>
                <a:spcPts val="960"/>
              </a:spcBef>
              <a:buSzPts val="1440"/>
            </a:pPr>
            <a:r>
              <a:rPr lang="en-US" sz="1800" dirty="0">
                <a:solidFill>
                  <a:schemeClr val="lt1"/>
                </a:solidFill>
                <a:latin typeface="Bahnschrift SemiBold Condensed" panose="020B0502040204020203" pitchFamily="34" charset="0"/>
                <a:ea typeface="Times New Roman"/>
                <a:cs typeface="Times New Roman"/>
                <a:sym typeface="Times New Roman"/>
              </a:rPr>
              <a:t>Algorithms like SVM ,  XGBoost , Catboost , Random Forest were used based on the recall final model were used for data and</a:t>
            </a:r>
          </a:p>
          <a:p>
            <a:pPr marL="0" indent="0">
              <a:spcBef>
                <a:spcPts val="960"/>
              </a:spcBef>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     then XGBoost was selected as it provided maximum efficiency and least cost.</a:t>
            </a:r>
          </a:p>
          <a:p>
            <a:pPr marL="0" lvl="0" indent="0" algn="l" rtl="0">
              <a:spcBef>
                <a:spcPts val="960"/>
              </a:spcBef>
              <a:spcAft>
                <a:spcPts val="0"/>
              </a:spcAft>
              <a:buSzPts val="1440"/>
              <a:buNone/>
            </a:pPr>
            <a:endParaRPr dirty="0">
              <a:latin typeface="Bahnschrift SemiBold Condensed" panose="020B0502040204020203" pitchFamily="34" charset="0"/>
            </a:endParaRPr>
          </a:p>
          <a:p>
            <a:pPr marL="0" lvl="0" indent="0" algn="l" rtl="0">
              <a:spcBef>
                <a:spcPts val="960"/>
              </a:spcBef>
              <a:spcAft>
                <a:spcPts val="0"/>
              </a:spcAft>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Q 8) How Prediction was done?</a:t>
            </a:r>
          </a:p>
          <a:p>
            <a:pPr marL="0" lvl="0" indent="0" algn="l" rtl="0">
              <a:spcBef>
                <a:spcPts val="960"/>
              </a:spcBef>
              <a:spcAft>
                <a:spcPts val="0"/>
              </a:spcAft>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       The prediction is carried out and prediction is evaluated and all the files are stored in archive as predictions in the S3 bucket.</a:t>
            </a:r>
            <a:endParaRPr sz="1800" dirty="0">
              <a:solidFill>
                <a:schemeClr val="lt1"/>
              </a:solidFill>
              <a:latin typeface="Bahnschrift SemiBold Condensed" panose="020B0502040204020203" pitchFamily="34" charset="0"/>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456959" y="905070"/>
            <a:ext cx="11278081" cy="262155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Q 9) What are the different stages of deployment? </a:t>
            </a:r>
          </a:p>
          <a:p>
            <a:pPr marL="0" lvl="0" indent="0" algn="l" rtl="0">
              <a:spcBef>
                <a:spcPts val="0"/>
              </a:spcBef>
              <a:spcAft>
                <a:spcPts val="0"/>
              </a:spcAft>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        The project is deployed using </a:t>
            </a:r>
            <a:r>
              <a:rPr lang="en-US" sz="1800" dirty="0" err="1">
                <a:solidFill>
                  <a:schemeClr val="lt1"/>
                </a:solidFill>
                <a:latin typeface="Bahnschrift SemiBold Condensed" panose="020B0502040204020203" pitchFamily="34" charset="0"/>
                <a:ea typeface="Times New Roman"/>
                <a:cs typeface="Times New Roman"/>
                <a:sym typeface="Times New Roman"/>
              </a:rPr>
              <a:t>github</a:t>
            </a:r>
            <a:r>
              <a:rPr lang="en-US" sz="1800" dirty="0">
                <a:solidFill>
                  <a:schemeClr val="lt1"/>
                </a:solidFill>
                <a:latin typeface="Bahnschrift SemiBold Condensed" panose="020B0502040204020203" pitchFamily="34" charset="0"/>
                <a:ea typeface="Times New Roman"/>
                <a:cs typeface="Times New Roman"/>
                <a:sym typeface="Times New Roman"/>
              </a:rPr>
              <a:t> and </a:t>
            </a:r>
            <a:r>
              <a:rPr lang="en-US" sz="1800" dirty="0" err="1">
                <a:solidFill>
                  <a:schemeClr val="lt1"/>
                </a:solidFill>
                <a:latin typeface="Bahnschrift SemiBold Condensed" panose="020B0502040204020203" pitchFamily="34" charset="0"/>
                <a:ea typeface="Times New Roman"/>
                <a:cs typeface="Times New Roman"/>
                <a:sym typeface="Times New Roman"/>
              </a:rPr>
              <a:t>aws</a:t>
            </a:r>
            <a:r>
              <a:rPr lang="en-US" sz="1800" dirty="0">
                <a:solidFill>
                  <a:schemeClr val="lt1"/>
                </a:solidFill>
                <a:latin typeface="Bahnschrift SemiBold Condensed" panose="020B0502040204020203" pitchFamily="34" charset="0"/>
                <a:ea typeface="Times New Roman"/>
                <a:cs typeface="Times New Roman"/>
                <a:sym typeface="Times New Roman"/>
              </a:rPr>
              <a:t>.</a:t>
            </a:r>
          </a:p>
          <a:p>
            <a:pPr marL="0" lvl="0" indent="0" algn="l" rtl="0">
              <a:spcBef>
                <a:spcPts val="0"/>
              </a:spcBef>
              <a:spcAft>
                <a:spcPts val="0"/>
              </a:spcAft>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        </a:t>
            </a:r>
            <a:r>
              <a:rPr lang="en-US" sz="1800" dirty="0" err="1">
                <a:solidFill>
                  <a:schemeClr val="lt1"/>
                </a:solidFill>
                <a:latin typeface="Bahnschrift SemiBold Condensed" panose="020B0502040204020203" pitchFamily="34" charset="0"/>
                <a:ea typeface="Times New Roman"/>
                <a:cs typeface="Times New Roman"/>
                <a:sym typeface="Times New Roman"/>
              </a:rPr>
              <a:t>Github</a:t>
            </a:r>
            <a:r>
              <a:rPr lang="en-US" sz="1800" dirty="0">
                <a:solidFill>
                  <a:schemeClr val="lt1"/>
                </a:solidFill>
                <a:latin typeface="Bahnschrift SemiBold Condensed" panose="020B0502040204020203" pitchFamily="34" charset="0"/>
                <a:ea typeface="Times New Roman"/>
                <a:cs typeface="Times New Roman"/>
                <a:sym typeface="Times New Roman"/>
              </a:rPr>
              <a:t> has two phases :  Continuous delivery</a:t>
            </a:r>
          </a:p>
          <a:p>
            <a:pPr marL="0" lvl="0" indent="0" algn="l" rtl="0">
              <a:spcBef>
                <a:spcPts val="0"/>
              </a:spcBef>
              <a:spcAft>
                <a:spcPts val="0"/>
              </a:spcAft>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 		          Continuous deployment</a:t>
            </a:r>
          </a:p>
          <a:p>
            <a:pPr marL="0" lvl="0" indent="0" algn="l" rtl="0">
              <a:spcBef>
                <a:spcPts val="0"/>
              </a:spcBef>
              <a:spcAft>
                <a:spcPts val="0"/>
              </a:spcAft>
              <a:buSzPts val="1440"/>
              <a:buNone/>
            </a:pPr>
            <a:endParaRPr lang="en-US" sz="1800" dirty="0">
              <a:solidFill>
                <a:schemeClr val="lt1"/>
              </a:solidFill>
              <a:latin typeface="Bahnschrift SemiBold Condensed" panose="020B0502040204020203" pitchFamily="34" charset="0"/>
              <a:ea typeface="Times New Roman"/>
              <a:cs typeface="Times New Roman"/>
              <a:sym typeface="Times New Roman"/>
            </a:endParaRPr>
          </a:p>
          <a:p>
            <a:pPr marL="0" lvl="0" indent="0" algn="l" rtl="0">
              <a:spcBef>
                <a:spcPts val="0"/>
              </a:spcBef>
              <a:spcAft>
                <a:spcPts val="0"/>
              </a:spcAft>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       AWS : </a:t>
            </a:r>
          </a:p>
          <a:p>
            <a:pPr marL="0" lvl="0" indent="0" algn="l" rtl="0">
              <a:spcBef>
                <a:spcPts val="0"/>
              </a:spcBef>
              <a:spcAft>
                <a:spcPts val="0"/>
              </a:spcAft>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	1. Create EC2 machine and create instance</a:t>
            </a:r>
          </a:p>
          <a:p>
            <a:pPr marL="0" lvl="0" indent="0" algn="l" rtl="0">
              <a:spcBef>
                <a:spcPts val="0"/>
              </a:spcBef>
              <a:spcAft>
                <a:spcPts val="0"/>
              </a:spcAft>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	2. Run docker commands and create image over EC2 machine</a:t>
            </a:r>
          </a:p>
          <a:p>
            <a:pPr marL="0" lvl="0" indent="0" algn="l" rtl="0">
              <a:spcBef>
                <a:spcPts val="0"/>
              </a:spcBef>
              <a:spcAft>
                <a:spcPts val="0"/>
              </a:spcAft>
              <a:buSzPts val="1440"/>
              <a:buNone/>
            </a:pPr>
            <a:r>
              <a:rPr lang="en-US" sz="1800" dirty="0">
                <a:solidFill>
                  <a:schemeClr val="lt1"/>
                </a:solidFill>
                <a:latin typeface="Bahnschrift SemiBold Condensed" panose="020B0502040204020203" pitchFamily="34" charset="0"/>
                <a:ea typeface="Times New Roman"/>
                <a:cs typeface="Times New Roman"/>
                <a:sym typeface="Times New Roman"/>
              </a:rPr>
              <a:t>	3. Deploy project </a:t>
            </a:r>
            <a:r>
              <a:rPr lang="en-US" sz="1800" dirty="0" err="1">
                <a:solidFill>
                  <a:schemeClr val="lt1"/>
                </a:solidFill>
                <a:latin typeface="Bahnschrift SemiBold Condensed" panose="020B0502040204020203" pitchFamily="34" charset="0"/>
                <a:ea typeface="Times New Roman"/>
                <a:cs typeface="Times New Roman"/>
                <a:sym typeface="Times New Roman"/>
              </a:rPr>
              <a:t>thorugh</a:t>
            </a:r>
            <a:r>
              <a:rPr lang="en-US" sz="1800" dirty="0">
                <a:solidFill>
                  <a:schemeClr val="lt1"/>
                </a:solidFill>
                <a:latin typeface="Bahnschrift SemiBold Condensed" panose="020B0502040204020203" pitchFamily="34" charset="0"/>
                <a:ea typeface="Times New Roman"/>
                <a:cs typeface="Times New Roman"/>
                <a:sym typeface="Times New Roman"/>
              </a:rPr>
              <a:t> </a:t>
            </a:r>
            <a:r>
              <a:rPr lang="en-US" sz="1800" dirty="0" err="1">
                <a:solidFill>
                  <a:schemeClr val="lt1"/>
                </a:solidFill>
                <a:latin typeface="Bahnschrift SemiBold Condensed" panose="020B0502040204020203" pitchFamily="34" charset="0"/>
                <a:ea typeface="Times New Roman"/>
                <a:cs typeface="Times New Roman"/>
                <a:sym typeface="Times New Roman"/>
              </a:rPr>
              <a:t>github</a:t>
            </a:r>
            <a:r>
              <a:rPr lang="en-US" sz="1800" dirty="0">
                <a:solidFill>
                  <a:schemeClr val="lt1"/>
                </a:solidFill>
                <a:latin typeface="Bahnschrift SemiBold Condensed" panose="020B0502040204020203" pitchFamily="34" charset="0"/>
                <a:ea typeface="Times New Roman"/>
                <a:cs typeface="Times New Roman"/>
                <a:sym typeface="Times New Roman"/>
              </a:rPr>
              <a:t> to AWS using </a:t>
            </a:r>
            <a:r>
              <a:rPr lang="en-US" sz="1800" dirty="0" err="1">
                <a:solidFill>
                  <a:schemeClr val="lt1"/>
                </a:solidFill>
                <a:latin typeface="Bahnschrift SemiBold Condensed" panose="020B0502040204020203" pitchFamily="34" charset="0"/>
                <a:ea typeface="Times New Roman"/>
                <a:cs typeface="Times New Roman"/>
                <a:sym typeface="Times New Roman"/>
              </a:rPr>
              <a:t>apache</a:t>
            </a:r>
            <a:r>
              <a:rPr lang="en-US" sz="1800" dirty="0">
                <a:solidFill>
                  <a:schemeClr val="lt1"/>
                </a:solidFill>
                <a:latin typeface="Bahnschrift SemiBold Condensed" panose="020B0502040204020203" pitchFamily="34" charset="0"/>
                <a:ea typeface="Times New Roman"/>
                <a:cs typeface="Times New Roman"/>
                <a:sym typeface="Times New Roman"/>
              </a:rPr>
              <a:t> airflow for triggering</a:t>
            </a:r>
          </a:p>
          <a:p>
            <a:pPr marL="0" lvl="0" indent="0" algn="l" rtl="0">
              <a:spcBef>
                <a:spcPts val="0"/>
              </a:spcBef>
              <a:spcAft>
                <a:spcPts val="0"/>
              </a:spcAft>
              <a:buSzPts val="1440"/>
              <a:buNone/>
            </a:pPr>
            <a:endParaRPr sz="1800" dirty="0">
              <a:solidFill>
                <a:schemeClr val="lt1"/>
              </a:solidFill>
              <a:latin typeface="Bahnschrift SemiBold Condensed" panose="020B0502040204020203" pitchFamily="34" charset="0"/>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1474237" y="2566090"/>
            <a:ext cx="7620240" cy="172581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1440"/>
              <a:buNone/>
            </a:pPr>
            <a:r>
              <a:rPr lang="en-IN" sz="5400" dirty="0">
                <a:solidFill>
                  <a:schemeClr val="lt1"/>
                </a:solidFill>
                <a:latin typeface="Bahnschrift SemiBold Condensed" panose="020B0502040204020203" pitchFamily="34" charset="0"/>
                <a:ea typeface="Times New Roman"/>
                <a:cs typeface="Times New Roman"/>
                <a:sym typeface="Times New Roman"/>
              </a:rPr>
              <a:t>	THANK YOU</a:t>
            </a:r>
            <a:endParaRPr sz="5400" dirty="0">
              <a:solidFill>
                <a:schemeClr val="lt1"/>
              </a:solidFill>
              <a:latin typeface="Bahnschrift SemiBold Condensed" panose="020B0502040204020203" pitchFamily="34" charset="0"/>
              <a:ea typeface="Times New Roman"/>
              <a:cs typeface="Times New Roman"/>
              <a:sym typeface="Times New Roman"/>
            </a:endParaRPr>
          </a:p>
        </p:txBody>
      </p:sp>
    </p:spTree>
    <p:extLst>
      <p:ext uri="{BB962C8B-B14F-4D97-AF65-F5344CB8AC3E}">
        <p14:creationId xmlns:p14="http://schemas.microsoft.com/office/powerpoint/2010/main" val="123752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D8DA-D697-0442-16B9-36D9AFA02FB7}"/>
              </a:ext>
            </a:extLst>
          </p:cNvPr>
          <p:cNvSpPr>
            <a:spLocks noGrp="1"/>
          </p:cNvSpPr>
          <p:nvPr>
            <p:ph type="title"/>
          </p:nvPr>
        </p:nvSpPr>
        <p:spPr>
          <a:xfrm>
            <a:off x="1014704" y="764373"/>
            <a:ext cx="10162592" cy="952460"/>
          </a:xfrm>
        </p:spPr>
        <p:txBody>
          <a:bodyPr>
            <a:noAutofit/>
          </a:bodyPr>
          <a:lstStyle/>
          <a:p>
            <a:pPr algn="ctr"/>
            <a:r>
              <a:rPr lang="en-IN" sz="3600" u="sng" dirty="0">
                <a:latin typeface="Bahnschrift SemiBold SemiConden" panose="020B0502040204020203" pitchFamily="34" charset="0"/>
              </a:rPr>
              <a:t>INTRODUCTION</a:t>
            </a:r>
          </a:p>
        </p:txBody>
      </p:sp>
      <p:sp>
        <p:nvSpPr>
          <p:cNvPr id="3" name="Content Placeholder 2">
            <a:extLst>
              <a:ext uri="{FF2B5EF4-FFF2-40B4-BE49-F238E27FC236}">
                <a16:creationId xmlns:a16="http://schemas.microsoft.com/office/drawing/2014/main" id="{7C09C583-556A-476E-B096-FC77EB95666D}"/>
              </a:ext>
            </a:extLst>
          </p:cNvPr>
          <p:cNvSpPr>
            <a:spLocks noGrp="1"/>
          </p:cNvSpPr>
          <p:nvPr>
            <p:ph idx="1"/>
          </p:nvPr>
        </p:nvSpPr>
        <p:spPr>
          <a:xfrm>
            <a:off x="662473" y="1782147"/>
            <a:ext cx="11000791" cy="3984171"/>
          </a:xfrm>
        </p:spPr>
        <p:txBody>
          <a:bodyPr>
            <a:normAutofit/>
          </a:bodyPr>
          <a:lstStyle/>
          <a:p>
            <a:r>
              <a:rPr lang="en-US" sz="2000" dirty="0">
                <a:latin typeface="Bahnschrift SemiBold SemiConden" panose="020B0502040204020203" pitchFamily="34" charset="0"/>
              </a:rPr>
              <a:t>Mushrooms have been consumed since earliest history. The word Mushroom is derived from the French word for Fungi and mushroom hunting is called shrooming.</a:t>
            </a:r>
          </a:p>
          <a:p>
            <a:r>
              <a:rPr lang="en-US" sz="2000" dirty="0">
                <a:latin typeface="Bahnschrift SemiBold SemiConden" panose="020B0502040204020203" pitchFamily="34" charset="0"/>
              </a:rPr>
              <a:t>Purpose of Detailed Project Report (DPR) </a:t>
            </a:r>
          </a:p>
          <a:p>
            <a:pPr marL="0" indent="0">
              <a:buNone/>
            </a:pPr>
            <a:endParaRPr lang="en-US" sz="2000" dirty="0">
              <a:latin typeface="Bahnschrift SemiBold SemiConden" panose="020B0502040204020203" pitchFamily="34" charset="0"/>
            </a:endParaRPr>
          </a:p>
          <a:p>
            <a:pPr marL="457200" indent="-457200">
              <a:buFont typeface="+mj-lt"/>
              <a:buAutoNum type="arabicPeriod"/>
            </a:pPr>
            <a:r>
              <a:rPr lang="en-US" sz="1800" dirty="0">
                <a:latin typeface="Bahnschrift SemiBold SemiConden" panose="020B0502040204020203" pitchFamily="34" charset="0"/>
              </a:rPr>
              <a:t>A detailed project report is a very extensive and elaborative outline of a project, which includes essential information such as the resources and tasks to be carried out in order to make the project turn into a success. It can also be said that it is the final blueprint of a project after which the implementation and operational process can occur. </a:t>
            </a:r>
          </a:p>
          <a:p>
            <a:pPr marL="457200" indent="-457200">
              <a:buFont typeface="+mj-lt"/>
              <a:buAutoNum type="arabicPeriod"/>
            </a:pPr>
            <a:r>
              <a:rPr lang="en-US" sz="1800" dirty="0">
                <a:latin typeface="Bahnschrift SemiBold SemiConden" panose="020B0502040204020203" pitchFamily="34" charset="0"/>
              </a:rPr>
              <a:t>In this comprehensive project report, we will discuss about the end to end implementation of Mushroom Classification with necessary details like Architecture, Data Visualization, Data Preprocessing, Model Building, Model Performance and Deployment of this project with sample test cases</a:t>
            </a:r>
          </a:p>
        </p:txBody>
      </p:sp>
    </p:spTree>
    <p:extLst>
      <p:ext uri="{BB962C8B-B14F-4D97-AF65-F5344CB8AC3E}">
        <p14:creationId xmlns:p14="http://schemas.microsoft.com/office/powerpoint/2010/main" val="34413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D8DA-D697-0442-16B9-36D9AFA02FB7}"/>
              </a:ext>
            </a:extLst>
          </p:cNvPr>
          <p:cNvSpPr>
            <a:spLocks noGrp="1"/>
          </p:cNvSpPr>
          <p:nvPr>
            <p:ph type="title"/>
          </p:nvPr>
        </p:nvSpPr>
        <p:spPr>
          <a:xfrm>
            <a:off x="1014704" y="764373"/>
            <a:ext cx="10162592" cy="952460"/>
          </a:xfrm>
        </p:spPr>
        <p:txBody>
          <a:bodyPr>
            <a:noAutofit/>
          </a:bodyPr>
          <a:lstStyle/>
          <a:p>
            <a:pPr algn="ctr"/>
            <a:r>
              <a:rPr lang="en-US" sz="3600" u="sng" dirty="0">
                <a:latin typeface="Bahnschrift SemiBold Condensed" panose="020B0502040204020203" pitchFamily="34" charset="0"/>
              </a:rPr>
              <a:t>PROBLEM STATEMENT</a:t>
            </a:r>
            <a:endParaRPr lang="en-IN" sz="3600" u="sng" dirty="0">
              <a:latin typeface="Bahnschrift SemiBold Condensed" panose="020B0502040204020203" pitchFamily="34" charset="0"/>
            </a:endParaRPr>
          </a:p>
        </p:txBody>
      </p:sp>
      <p:sp>
        <p:nvSpPr>
          <p:cNvPr id="3" name="Content Placeholder 2">
            <a:extLst>
              <a:ext uri="{FF2B5EF4-FFF2-40B4-BE49-F238E27FC236}">
                <a16:creationId xmlns:a16="http://schemas.microsoft.com/office/drawing/2014/main" id="{7C09C583-556A-476E-B096-FC77EB95666D}"/>
              </a:ext>
            </a:extLst>
          </p:cNvPr>
          <p:cNvSpPr>
            <a:spLocks noGrp="1"/>
          </p:cNvSpPr>
          <p:nvPr>
            <p:ph idx="1"/>
          </p:nvPr>
        </p:nvSpPr>
        <p:spPr>
          <a:xfrm>
            <a:off x="662473" y="1782147"/>
            <a:ext cx="11000791" cy="3984171"/>
          </a:xfrm>
        </p:spPr>
        <p:txBody>
          <a:bodyPr>
            <a:normAutofit fontScale="85000" lnSpcReduction="20000"/>
          </a:bodyPr>
          <a:lstStyle/>
          <a:p>
            <a:r>
              <a:rPr lang="en-US" dirty="0">
                <a:latin typeface="Bahnschrift SemiBold Condensed" panose="020B0502040204020203" pitchFamily="34" charset="0"/>
              </a:rPr>
              <a:t>M</a:t>
            </a:r>
            <a:r>
              <a:rPr lang="en-US" b="0" i="0" dirty="0">
                <a:effectLst/>
                <a:latin typeface="Bahnschrift SemiBold Condensed" panose="020B0502040204020203" pitchFamily="34" charset="0"/>
              </a:rPr>
              <a:t>ushroom hunting (otherwise known as "shrooming") is enjoying new peaks in popularity. Learn which features spell certain death and which are most palatable in this dataset of mushroom characteristics. The main issue to classify the given mushroom as poisonous or edible</a:t>
            </a:r>
          </a:p>
          <a:p>
            <a:pPr marL="0" indent="0">
              <a:buNone/>
            </a:pPr>
            <a:r>
              <a:rPr lang="en-US" dirty="0">
                <a:latin typeface="Bahnschrift SemiBold Condensed" panose="020B0502040204020203" pitchFamily="34" charset="0"/>
              </a:rPr>
              <a:t>M</a:t>
            </a:r>
            <a:r>
              <a:rPr lang="en-US" b="0" i="0" dirty="0">
                <a:effectLst/>
                <a:latin typeface="Bahnschrift SemiBold Condensed" panose="020B0502040204020203" pitchFamily="34" charset="0"/>
              </a:rPr>
              <a:t>ushroom hunting (otherwise known as "shrooming") is enjoying new peaks in popularity. Learn which features spell certain death and which are most palatable in this dataset of mushroom characteristics.</a:t>
            </a:r>
          </a:p>
          <a:p>
            <a:pPr marL="0" indent="0">
              <a:buNone/>
            </a:pPr>
            <a:endParaRPr lang="en-US" dirty="0">
              <a:latin typeface="Bahnschrift SemiBold Condensed" panose="020B0502040204020203" pitchFamily="34" charset="0"/>
            </a:endParaRPr>
          </a:p>
          <a:p>
            <a:pPr marL="0" indent="0">
              <a:buNone/>
            </a:pPr>
            <a:r>
              <a:rPr lang="en-US" dirty="0">
                <a:latin typeface="Bahnschrift SemiBold Condensed" panose="020B0502040204020203" pitchFamily="34" charset="0"/>
              </a:rPr>
              <a:t> </a:t>
            </a:r>
            <a:r>
              <a:rPr lang="en-US" u="sng" dirty="0">
                <a:latin typeface="Bahnschrift SemiBold Condensed" panose="020B0502040204020203" pitchFamily="34" charset="0"/>
              </a:rPr>
              <a:t>History</a:t>
            </a:r>
          </a:p>
          <a:p>
            <a:r>
              <a:rPr lang="en-US" dirty="0">
                <a:latin typeface="Bahnschrift SemiBold Condensed" panose="020B0502040204020203" pitchFamily="34" charset="0"/>
              </a:rPr>
              <a:t>The Audubon Society Field Guide to North American Mushrooms contains descriptions of hypothetical samples corresponding to 23 species of gilled mushrooms in the Agarics and Lepiota Family Mushroom (1981). Each species is labelled as either definitely edible, definitely poisonous, or maybe edible but not recommended. This last category was merged with the toxic category. The Guide asserts unequivocally that there is no simple rule for judging a mushroom's edibility, such as "leaflets three, leave it be" for Poisonous Oak and Ivy. </a:t>
            </a:r>
          </a:p>
          <a:p>
            <a:pPr marL="0" indent="0">
              <a:buNone/>
            </a:pPr>
            <a:endParaRPr lang="en-US" dirty="0">
              <a:latin typeface="Bahnschrift SemiBold Condensed" panose="020B0502040204020203" pitchFamily="34" charset="0"/>
            </a:endParaRPr>
          </a:p>
          <a:p>
            <a:r>
              <a:rPr lang="en-US" dirty="0">
                <a:latin typeface="Bahnschrift SemiBold Condensed" panose="020B0502040204020203" pitchFamily="34" charset="0"/>
              </a:rPr>
              <a:t>The main goal is to predict / determine which mushroom is poisonous &amp; which is edible .The project should classify the given live data .</a:t>
            </a:r>
            <a:endParaRPr lang="en-IN" dirty="0">
              <a:latin typeface="Bahnschrift SemiBold Condensed" panose="020B0502040204020203" pitchFamily="34" charset="0"/>
            </a:endParaRPr>
          </a:p>
        </p:txBody>
      </p:sp>
    </p:spTree>
    <p:extLst>
      <p:ext uri="{BB962C8B-B14F-4D97-AF65-F5344CB8AC3E}">
        <p14:creationId xmlns:p14="http://schemas.microsoft.com/office/powerpoint/2010/main" val="419602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D8DA-D697-0442-16B9-36D9AFA02FB7}"/>
              </a:ext>
            </a:extLst>
          </p:cNvPr>
          <p:cNvSpPr>
            <a:spLocks noGrp="1"/>
          </p:cNvSpPr>
          <p:nvPr>
            <p:ph type="title"/>
          </p:nvPr>
        </p:nvSpPr>
        <p:spPr>
          <a:xfrm>
            <a:off x="1014704" y="316503"/>
            <a:ext cx="10162592" cy="952460"/>
          </a:xfrm>
        </p:spPr>
        <p:txBody>
          <a:bodyPr>
            <a:noAutofit/>
          </a:bodyPr>
          <a:lstStyle/>
          <a:p>
            <a:pPr algn="ctr"/>
            <a:r>
              <a:rPr lang="en-US" sz="3600" u="sng" dirty="0">
                <a:latin typeface="Bahnschrift SemiBold Condensed" panose="020B0502040204020203" pitchFamily="34" charset="0"/>
              </a:rPr>
              <a:t>TOOLS USED</a:t>
            </a:r>
            <a:endParaRPr lang="en-IN" sz="3600" u="sng" dirty="0">
              <a:latin typeface="Bahnschrift SemiBold Condensed" panose="020B0502040204020203" pitchFamily="34" charset="0"/>
            </a:endParaRPr>
          </a:p>
        </p:txBody>
      </p:sp>
      <p:sp>
        <p:nvSpPr>
          <p:cNvPr id="3" name="Content Placeholder 2">
            <a:extLst>
              <a:ext uri="{FF2B5EF4-FFF2-40B4-BE49-F238E27FC236}">
                <a16:creationId xmlns:a16="http://schemas.microsoft.com/office/drawing/2014/main" id="{7C09C583-556A-476E-B096-FC77EB95666D}"/>
              </a:ext>
            </a:extLst>
          </p:cNvPr>
          <p:cNvSpPr>
            <a:spLocks noGrp="1"/>
          </p:cNvSpPr>
          <p:nvPr>
            <p:ph idx="1"/>
          </p:nvPr>
        </p:nvSpPr>
        <p:spPr>
          <a:xfrm>
            <a:off x="261257" y="1203649"/>
            <a:ext cx="11475097" cy="5505061"/>
          </a:xfrm>
        </p:spPr>
        <p:txBody>
          <a:bodyPr>
            <a:normAutofit lnSpcReduction="10000"/>
          </a:bodyPr>
          <a:lstStyle/>
          <a:p>
            <a:endParaRPr lang="en-US" dirty="0">
              <a:latin typeface="Bahnschrift SemiBold Condensed" panose="020B0502040204020203" pitchFamily="34" charset="0"/>
            </a:endParaRPr>
          </a:p>
          <a:p>
            <a:r>
              <a:rPr lang="en-US" dirty="0">
                <a:latin typeface="Bahnschrift SemiBold Condensed" panose="020B0502040204020203" pitchFamily="34" charset="0"/>
              </a:rPr>
              <a:t>Python      :  </a:t>
            </a:r>
            <a:r>
              <a:rPr lang="en-US" sz="1800" dirty="0">
                <a:latin typeface="Bahnschrift SemiBold Condensed" panose="020B0502040204020203" pitchFamily="34" charset="0"/>
              </a:rPr>
              <a:t>Project is implemented using python programming language.</a:t>
            </a:r>
          </a:p>
          <a:p>
            <a:r>
              <a:rPr lang="en-US" dirty="0">
                <a:latin typeface="Bahnschrift SemiBold Condensed" panose="020B0502040204020203" pitchFamily="34" charset="0"/>
              </a:rPr>
              <a:t>Pandas     :  </a:t>
            </a:r>
            <a:r>
              <a:rPr lang="en-US" sz="1800" dirty="0">
                <a:latin typeface="Bahnschrift SemiBold Condensed" panose="020B0502040204020203" pitchFamily="34" charset="0"/>
              </a:rPr>
              <a:t>Pandas is used for manipulating the dataset and data frame.</a:t>
            </a:r>
          </a:p>
          <a:p>
            <a:r>
              <a:rPr lang="en-US" dirty="0">
                <a:latin typeface="Bahnschrift SemiBold Condensed" panose="020B0502040204020203" pitchFamily="34" charset="0"/>
              </a:rPr>
              <a:t>Numpy      :  </a:t>
            </a:r>
            <a:r>
              <a:rPr lang="en-US" sz="1800" dirty="0">
                <a:latin typeface="Bahnschrift SemiBold Condensed" panose="020B0502040204020203" pitchFamily="34" charset="0"/>
              </a:rPr>
              <a:t>Numpy is used for faster processing of the data.</a:t>
            </a:r>
          </a:p>
          <a:p>
            <a:r>
              <a:rPr lang="en-US" dirty="0">
                <a:latin typeface="Bahnschrift SemiBold Condensed" panose="020B0502040204020203" pitchFamily="34" charset="0"/>
              </a:rPr>
              <a:t>Matplotlib :  </a:t>
            </a:r>
            <a:r>
              <a:rPr lang="en-US" sz="1800" dirty="0">
                <a:latin typeface="Bahnschrift SemiBold Condensed" panose="020B0502040204020203" pitchFamily="34" charset="0"/>
              </a:rPr>
              <a:t>Base library for plotting the data.</a:t>
            </a:r>
          </a:p>
          <a:p>
            <a:r>
              <a:rPr lang="en-US" dirty="0">
                <a:latin typeface="Bahnschrift SemiBold Condensed" panose="020B0502040204020203" pitchFamily="34" charset="0"/>
              </a:rPr>
              <a:t>Seaborn    :  </a:t>
            </a:r>
            <a:r>
              <a:rPr lang="en-US" sz="1800" b="1" i="0" dirty="0">
                <a:effectLst/>
                <a:latin typeface="Bahnschrift SemiBold Condensed" panose="020B0502040204020203" pitchFamily="34" charset="0"/>
              </a:rPr>
              <a:t>Seaborn</a:t>
            </a:r>
            <a:r>
              <a:rPr lang="en-US" sz="1800" b="0" i="0" dirty="0">
                <a:effectLst/>
                <a:latin typeface="Bahnschrift SemiBold Condensed" panose="020B0502040204020203" pitchFamily="34" charset="0"/>
              </a:rPr>
              <a:t> is a Python data visualization library based on matplotlib. It provides a high-level interface for   drawing   attractive and 	          informative statistical data.</a:t>
            </a:r>
            <a:endParaRPr lang="en-US" sz="1800" dirty="0">
              <a:latin typeface="Bahnschrift SemiBold Condensed" panose="020B0502040204020203" pitchFamily="34" charset="0"/>
            </a:endParaRPr>
          </a:p>
          <a:p>
            <a:r>
              <a:rPr lang="en-US" dirty="0">
                <a:latin typeface="Bahnschrift SemiBold Condensed" panose="020B0502040204020203" pitchFamily="34" charset="0"/>
              </a:rPr>
              <a:t>Plotly        :  </a:t>
            </a:r>
            <a:r>
              <a:rPr lang="en-US" sz="1800" dirty="0">
                <a:latin typeface="Bahnschrift SemiBold Condensed" panose="020B0502040204020203" pitchFamily="34" charset="0"/>
              </a:rPr>
              <a:t>P</a:t>
            </a:r>
            <a:r>
              <a:rPr lang="en-US" sz="1800" b="0" i="0" dirty="0">
                <a:effectLst/>
                <a:latin typeface="Bahnschrift SemiBold Condensed" panose="020B0502040204020203" pitchFamily="34" charset="0"/>
              </a:rPr>
              <a:t>lotly Python library is an interactive, open-source plotting library that supports over 40 unique chart types covering a wide  		          range of statistical, financial</a:t>
            </a:r>
            <a:endParaRPr lang="en-US" sz="1800" dirty="0">
              <a:latin typeface="Bahnschrift SemiBold Condensed" panose="020B0502040204020203" pitchFamily="34" charset="0"/>
            </a:endParaRPr>
          </a:p>
          <a:p>
            <a:r>
              <a:rPr lang="en-US" dirty="0">
                <a:latin typeface="Bahnschrift SemiBold Condensed" panose="020B0502040204020203" pitchFamily="34" charset="0"/>
              </a:rPr>
              <a:t>Sklearn     :</a:t>
            </a:r>
            <a:r>
              <a:rPr lang="en-US" sz="1900" dirty="0">
                <a:latin typeface="Bahnschrift SemiBold SemiConden" panose="020B0502040204020203" pitchFamily="34" charset="0"/>
              </a:rPr>
              <a:t> </a:t>
            </a:r>
            <a:r>
              <a:rPr lang="en-US" sz="1800" dirty="0">
                <a:latin typeface="Bahnschrift SemiBold SemiConden" panose="020B0502040204020203" pitchFamily="34" charset="0"/>
              </a:rPr>
              <a:t>S</a:t>
            </a:r>
            <a:r>
              <a:rPr lang="en-US" sz="1800" b="0" i="0" dirty="0">
                <a:effectLst/>
                <a:latin typeface="Bahnschrift SemiBold SemiConden" panose="020B0502040204020203" pitchFamily="34" charset="0"/>
              </a:rPr>
              <a:t>cikit-learn is a free software machine learning library for the Python programming language. It features 		        various classification, regression and clustering algorithms. It is used to train our model.</a:t>
            </a:r>
            <a:endParaRPr lang="en-US" sz="1800" dirty="0">
              <a:latin typeface="Bahnschrift SemiBold SemiConden" panose="020B0502040204020203" pitchFamily="34" charset="0"/>
            </a:endParaRPr>
          </a:p>
          <a:p>
            <a:r>
              <a:rPr lang="en-IN" dirty="0">
                <a:latin typeface="Bahnschrift SemiBold Condensed" panose="020B0502040204020203" pitchFamily="34" charset="0"/>
              </a:rPr>
              <a:t>AWS          :   </a:t>
            </a:r>
            <a:r>
              <a:rPr lang="en-IN" sz="1800" dirty="0">
                <a:latin typeface="Bahnschrift SemiBold Condensed" panose="020B0502040204020203" pitchFamily="34" charset="0"/>
              </a:rPr>
              <a:t>It is used for deployment of the project</a:t>
            </a:r>
            <a:r>
              <a:rPr lang="en-IN" dirty="0">
                <a:latin typeface="Bahnschrift SemiBold Condensed" panose="020B0502040204020203" pitchFamily="34" charset="0"/>
              </a:rPr>
              <a:t>.</a:t>
            </a:r>
          </a:p>
          <a:p>
            <a:r>
              <a:rPr lang="en-IN" dirty="0">
                <a:latin typeface="Bahnschrift SemiBold Condensed" panose="020B0502040204020203" pitchFamily="34" charset="0"/>
              </a:rPr>
              <a:t>MongoDB  :   </a:t>
            </a:r>
            <a:r>
              <a:rPr lang="en-US" sz="1900" b="0" i="0" dirty="0">
                <a:effectLst/>
                <a:latin typeface="Bahnschrift SemiBold Condensed" panose="020B0502040204020203" pitchFamily="34" charset="0"/>
              </a:rPr>
              <a:t>MongoDB is a source-available cross-platform document-oriented database program. Classified as a NoSQL database 		         program</a:t>
            </a:r>
          </a:p>
          <a:p>
            <a:r>
              <a:rPr lang="en-IN" sz="2000" dirty="0">
                <a:latin typeface="Bahnschrift SemiBold Condensed" panose="020B0502040204020203" pitchFamily="34" charset="0"/>
              </a:rPr>
              <a:t>Apache Airflow : </a:t>
            </a:r>
            <a:r>
              <a:rPr lang="en-US" sz="2000" b="0" i="0" dirty="0">
                <a:effectLst/>
                <a:latin typeface="Bahnschrift SemiBold SemiConden" panose="020B0502040204020203" pitchFamily="34" charset="0"/>
              </a:rPr>
              <a:t>Apache Airflow is an open-source workflow management platform for data engineering pipelines.</a:t>
            </a:r>
            <a:endParaRPr lang="en-IN" sz="2000" dirty="0">
              <a:latin typeface="Bahnschrift SemiBold SemiConden" panose="020B0502040204020203" pitchFamily="34" charset="0"/>
            </a:endParaRPr>
          </a:p>
          <a:p>
            <a:endParaRPr lang="en-US" sz="1900" dirty="0">
              <a:latin typeface="Bahnschrift SemiBold Condensed" panose="020B0502040204020203" pitchFamily="34" charset="0"/>
            </a:endParaRPr>
          </a:p>
          <a:p>
            <a:pPr marL="0" indent="0">
              <a:buNone/>
            </a:pPr>
            <a:endParaRPr lang="en-IN" sz="1900" dirty="0">
              <a:latin typeface="Bahnschrift SemiBold Condensed" panose="020B0502040204020203" pitchFamily="34" charset="0"/>
            </a:endParaRPr>
          </a:p>
        </p:txBody>
      </p:sp>
    </p:spTree>
    <p:extLst>
      <p:ext uri="{BB962C8B-B14F-4D97-AF65-F5344CB8AC3E}">
        <p14:creationId xmlns:p14="http://schemas.microsoft.com/office/powerpoint/2010/main" val="282283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D8DA-D697-0442-16B9-36D9AFA02FB7}"/>
              </a:ext>
            </a:extLst>
          </p:cNvPr>
          <p:cNvSpPr>
            <a:spLocks noGrp="1"/>
          </p:cNvSpPr>
          <p:nvPr>
            <p:ph type="title"/>
          </p:nvPr>
        </p:nvSpPr>
        <p:spPr>
          <a:xfrm>
            <a:off x="1014704" y="316503"/>
            <a:ext cx="10162592" cy="952460"/>
          </a:xfrm>
        </p:spPr>
        <p:txBody>
          <a:bodyPr>
            <a:noAutofit/>
          </a:bodyPr>
          <a:lstStyle/>
          <a:p>
            <a:pPr algn="ctr"/>
            <a:r>
              <a:rPr lang="en-US" sz="3600" u="sng" dirty="0">
                <a:latin typeface="Bahnschrift SemiBold Condensed" panose="020B0502040204020203" pitchFamily="34" charset="0"/>
              </a:rPr>
              <a:t>TOOLS USED</a:t>
            </a:r>
            <a:endParaRPr lang="en-IN" sz="3600" u="sng" dirty="0">
              <a:latin typeface="Bahnschrift SemiBold Condensed" panose="020B0502040204020203" pitchFamily="34" charset="0"/>
            </a:endParaRPr>
          </a:p>
        </p:txBody>
      </p:sp>
      <p:pic>
        <p:nvPicPr>
          <p:cNvPr id="5" name="Content Placeholder 4">
            <a:extLst>
              <a:ext uri="{FF2B5EF4-FFF2-40B4-BE49-F238E27FC236}">
                <a16:creationId xmlns:a16="http://schemas.microsoft.com/office/drawing/2014/main" id="{7309CF9B-FB04-7B00-460C-9D4DFCEA9429}"/>
              </a:ext>
            </a:extLst>
          </p:cNvPr>
          <p:cNvPicPr>
            <a:picLocks noGrp="1" noChangeAspect="1"/>
          </p:cNvPicPr>
          <p:nvPr>
            <p:ph idx="1"/>
          </p:nvPr>
        </p:nvPicPr>
        <p:blipFill>
          <a:blip r:embed="rId2"/>
          <a:stretch>
            <a:fillRect/>
          </a:stretch>
        </p:blipFill>
        <p:spPr>
          <a:xfrm>
            <a:off x="4751721" y="5135007"/>
            <a:ext cx="2880719" cy="1104900"/>
          </a:xfrm>
        </p:spPr>
      </p:pic>
      <p:pic>
        <p:nvPicPr>
          <p:cNvPr id="7" name="Picture 6">
            <a:extLst>
              <a:ext uri="{FF2B5EF4-FFF2-40B4-BE49-F238E27FC236}">
                <a16:creationId xmlns:a16="http://schemas.microsoft.com/office/drawing/2014/main" id="{A2332B92-DF00-BBCF-0EE0-961A78F96133}"/>
              </a:ext>
            </a:extLst>
          </p:cNvPr>
          <p:cNvPicPr>
            <a:picLocks noChangeAspect="1"/>
          </p:cNvPicPr>
          <p:nvPr/>
        </p:nvPicPr>
        <p:blipFill>
          <a:blip r:embed="rId3"/>
          <a:stretch>
            <a:fillRect/>
          </a:stretch>
        </p:blipFill>
        <p:spPr>
          <a:xfrm>
            <a:off x="3529952" y="2984249"/>
            <a:ext cx="4102488" cy="1762106"/>
          </a:xfrm>
          <a:prstGeom prst="rect">
            <a:avLst/>
          </a:prstGeom>
        </p:spPr>
      </p:pic>
      <p:pic>
        <p:nvPicPr>
          <p:cNvPr id="9" name="Picture 8">
            <a:extLst>
              <a:ext uri="{FF2B5EF4-FFF2-40B4-BE49-F238E27FC236}">
                <a16:creationId xmlns:a16="http://schemas.microsoft.com/office/drawing/2014/main" id="{8A74D0F8-4BC6-C769-E440-FE24746284B5}"/>
              </a:ext>
            </a:extLst>
          </p:cNvPr>
          <p:cNvPicPr>
            <a:picLocks noChangeAspect="1"/>
          </p:cNvPicPr>
          <p:nvPr/>
        </p:nvPicPr>
        <p:blipFill>
          <a:blip r:embed="rId4"/>
          <a:stretch>
            <a:fillRect/>
          </a:stretch>
        </p:blipFill>
        <p:spPr>
          <a:xfrm>
            <a:off x="8083590" y="4777272"/>
            <a:ext cx="3661883" cy="1462634"/>
          </a:xfrm>
          <a:prstGeom prst="rect">
            <a:avLst/>
          </a:prstGeom>
        </p:spPr>
      </p:pic>
      <p:pic>
        <p:nvPicPr>
          <p:cNvPr id="11" name="Picture 10">
            <a:extLst>
              <a:ext uri="{FF2B5EF4-FFF2-40B4-BE49-F238E27FC236}">
                <a16:creationId xmlns:a16="http://schemas.microsoft.com/office/drawing/2014/main" id="{EA2E4DA7-C5DC-5453-A99E-C0528EEA20E1}"/>
              </a:ext>
            </a:extLst>
          </p:cNvPr>
          <p:cNvPicPr>
            <a:picLocks noChangeAspect="1"/>
          </p:cNvPicPr>
          <p:nvPr/>
        </p:nvPicPr>
        <p:blipFill>
          <a:blip r:embed="rId5"/>
          <a:stretch>
            <a:fillRect/>
          </a:stretch>
        </p:blipFill>
        <p:spPr>
          <a:xfrm>
            <a:off x="772306" y="5135006"/>
            <a:ext cx="3661245" cy="1104900"/>
          </a:xfrm>
          <a:prstGeom prst="rect">
            <a:avLst/>
          </a:prstGeom>
        </p:spPr>
      </p:pic>
      <p:pic>
        <p:nvPicPr>
          <p:cNvPr id="13" name="Picture 12">
            <a:extLst>
              <a:ext uri="{FF2B5EF4-FFF2-40B4-BE49-F238E27FC236}">
                <a16:creationId xmlns:a16="http://schemas.microsoft.com/office/drawing/2014/main" id="{0B304DCB-48A2-A8D6-3E20-096752CA1684}"/>
              </a:ext>
            </a:extLst>
          </p:cNvPr>
          <p:cNvPicPr>
            <a:picLocks noChangeAspect="1"/>
          </p:cNvPicPr>
          <p:nvPr/>
        </p:nvPicPr>
        <p:blipFill>
          <a:blip r:embed="rId6"/>
          <a:stretch>
            <a:fillRect/>
          </a:stretch>
        </p:blipFill>
        <p:spPr>
          <a:xfrm>
            <a:off x="808119" y="1467192"/>
            <a:ext cx="1864422" cy="1044076"/>
          </a:xfrm>
          <a:prstGeom prst="rect">
            <a:avLst/>
          </a:prstGeom>
        </p:spPr>
      </p:pic>
      <p:pic>
        <p:nvPicPr>
          <p:cNvPr id="15" name="Picture 14">
            <a:extLst>
              <a:ext uri="{FF2B5EF4-FFF2-40B4-BE49-F238E27FC236}">
                <a16:creationId xmlns:a16="http://schemas.microsoft.com/office/drawing/2014/main" id="{BAB0CA37-7CA6-BA1D-869E-72120F39B611}"/>
              </a:ext>
            </a:extLst>
          </p:cNvPr>
          <p:cNvPicPr>
            <a:picLocks noChangeAspect="1"/>
          </p:cNvPicPr>
          <p:nvPr/>
        </p:nvPicPr>
        <p:blipFill>
          <a:blip r:embed="rId7"/>
          <a:stretch>
            <a:fillRect/>
          </a:stretch>
        </p:blipFill>
        <p:spPr>
          <a:xfrm>
            <a:off x="2927661" y="1467192"/>
            <a:ext cx="2764012" cy="1104901"/>
          </a:xfrm>
          <a:prstGeom prst="rect">
            <a:avLst/>
          </a:prstGeom>
        </p:spPr>
      </p:pic>
      <p:pic>
        <p:nvPicPr>
          <p:cNvPr id="17" name="Picture 16">
            <a:extLst>
              <a:ext uri="{FF2B5EF4-FFF2-40B4-BE49-F238E27FC236}">
                <a16:creationId xmlns:a16="http://schemas.microsoft.com/office/drawing/2014/main" id="{68AD9138-86CF-830B-006F-D733E8BB23D5}"/>
              </a:ext>
            </a:extLst>
          </p:cNvPr>
          <p:cNvPicPr>
            <a:picLocks noChangeAspect="1"/>
          </p:cNvPicPr>
          <p:nvPr/>
        </p:nvPicPr>
        <p:blipFill>
          <a:blip r:embed="rId8"/>
          <a:stretch>
            <a:fillRect/>
          </a:stretch>
        </p:blipFill>
        <p:spPr>
          <a:xfrm>
            <a:off x="5835202" y="1467192"/>
            <a:ext cx="2504350" cy="1012175"/>
          </a:xfrm>
          <a:prstGeom prst="rect">
            <a:avLst/>
          </a:prstGeom>
        </p:spPr>
      </p:pic>
      <p:pic>
        <p:nvPicPr>
          <p:cNvPr id="19" name="Picture 18">
            <a:extLst>
              <a:ext uri="{FF2B5EF4-FFF2-40B4-BE49-F238E27FC236}">
                <a16:creationId xmlns:a16="http://schemas.microsoft.com/office/drawing/2014/main" id="{07EAD509-40FC-13BB-9C30-E889055328B7}"/>
              </a:ext>
            </a:extLst>
          </p:cNvPr>
          <p:cNvPicPr>
            <a:picLocks noChangeAspect="1"/>
          </p:cNvPicPr>
          <p:nvPr/>
        </p:nvPicPr>
        <p:blipFill>
          <a:blip r:embed="rId9"/>
          <a:stretch>
            <a:fillRect/>
          </a:stretch>
        </p:blipFill>
        <p:spPr>
          <a:xfrm>
            <a:off x="8627434" y="1467192"/>
            <a:ext cx="3118039" cy="1104900"/>
          </a:xfrm>
          <a:prstGeom prst="rect">
            <a:avLst/>
          </a:prstGeom>
        </p:spPr>
      </p:pic>
      <p:pic>
        <p:nvPicPr>
          <p:cNvPr id="21" name="Picture 20">
            <a:extLst>
              <a:ext uri="{FF2B5EF4-FFF2-40B4-BE49-F238E27FC236}">
                <a16:creationId xmlns:a16="http://schemas.microsoft.com/office/drawing/2014/main" id="{C5D369A9-817B-BCD0-1091-5570C1B52F13}"/>
              </a:ext>
            </a:extLst>
          </p:cNvPr>
          <p:cNvPicPr>
            <a:picLocks noChangeAspect="1"/>
          </p:cNvPicPr>
          <p:nvPr/>
        </p:nvPicPr>
        <p:blipFill>
          <a:blip r:embed="rId10"/>
          <a:stretch>
            <a:fillRect/>
          </a:stretch>
        </p:blipFill>
        <p:spPr>
          <a:xfrm>
            <a:off x="7994585" y="3015165"/>
            <a:ext cx="3750888" cy="1228725"/>
          </a:xfrm>
          <a:prstGeom prst="rect">
            <a:avLst/>
          </a:prstGeom>
        </p:spPr>
      </p:pic>
      <p:pic>
        <p:nvPicPr>
          <p:cNvPr id="23" name="Picture 22">
            <a:extLst>
              <a:ext uri="{FF2B5EF4-FFF2-40B4-BE49-F238E27FC236}">
                <a16:creationId xmlns:a16="http://schemas.microsoft.com/office/drawing/2014/main" id="{2BF34133-E543-2FFF-2010-D8718A1E2741}"/>
              </a:ext>
            </a:extLst>
          </p:cNvPr>
          <p:cNvPicPr>
            <a:picLocks noChangeAspect="1"/>
          </p:cNvPicPr>
          <p:nvPr/>
        </p:nvPicPr>
        <p:blipFill>
          <a:blip r:embed="rId11"/>
          <a:stretch>
            <a:fillRect/>
          </a:stretch>
        </p:blipFill>
        <p:spPr>
          <a:xfrm>
            <a:off x="808119" y="3015165"/>
            <a:ext cx="2414128" cy="1762107"/>
          </a:xfrm>
          <a:prstGeom prst="rect">
            <a:avLst/>
          </a:prstGeom>
        </p:spPr>
      </p:pic>
    </p:spTree>
    <p:extLst>
      <p:ext uri="{BB962C8B-B14F-4D97-AF65-F5344CB8AC3E}">
        <p14:creationId xmlns:p14="http://schemas.microsoft.com/office/powerpoint/2010/main" val="94966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latin typeface="Bahnschrift SemiBold Condensed" panose="020B0502040204020203" pitchFamily="34" charset="0"/>
              </a:rPr>
              <a:t>					</a:t>
            </a:r>
            <a:r>
              <a:rPr lang="en-US" b="1" dirty="0">
                <a:latin typeface="Bahnschrift SemiBold Condensed" panose="020B0502040204020203" pitchFamily="34" charset="0"/>
              </a:rPr>
              <a:t>	</a:t>
            </a:r>
            <a:endParaRPr dirty="0">
              <a:latin typeface="Bahnschrift SemiBold Condensed" panose="020B0502040204020203" pitchFamily="34" charset="0"/>
            </a:endParaRPr>
          </a:p>
          <a:p>
            <a:pPr marL="0" lvl="0" indent="0" algn="l" rtl="0">
              <a:spcBef>
                <a:spcPts val="1040"/>
              </a:spcBef>
              <a:spcAft>
                <a:spcPts val="0"/>
              </a:spcAft>
              <a:buSzPts val="1760"/>
              <a:buNone/>
            </a:pPr>
            <a:r>
              <a:rPr lang="en-US" sz="2200" u="sng" dirty="0">
                <a:solidFill>
                  <a:schemeClr val="lt1"/>
                </a:solidFill>
                <a:latin typeface="Bahnschrift SemiBold Condensed" panose="020B0502040204020203" pitchFamily="34" charset="0"/>
                <a:ea typeface="Times New Roman"/>
                <a:cs typeface="Times New Roman"/>
                <a:sym typeface="Times New Roman"/>
              </a:rPr>
              <a:t>Objective</a:t>
            </a:r>
            <a:r>
              <a:rPr lang="en-US" sz="2200" dirty="0">
                <a:solidFill>
                  <a:schemeClr val="lt1"/>
                </a:solidFill>
                <a:latin typeface="Bahnschrift SemiBold Condensed" panose="020B0502040204020203" pitchFamily="34" charset="0"/>
                <a:ea typeface="Times New Roman"/>
                <a:cs typeface="Times New Roman"/>
                <a:sym typeface="Times New Roman"/>
              </a:rPr>
              <a:t>: </a:t>
            </a:r>
            <a:endParaRPr dirty="0">
              <a:latin typeface="Bahnschrift SemiBold Condensed" panose="020B0502040204020203" pitchFamily="34" charset="0"/>
            </a:endParaRPr>
          </a:p>
          <a:p>
            <a:pPr marL="457200" lvl="1" indent="0" algn="l" rtl="0">
              <a:spcBef>
                <a:spcPts val="960"/>
              </a:spcBef>
              <a:spcAft>
                <a:spcPts val="0"/>
              </a:spcAft>
              <a:buSzPts val="1440"/>
              <a:buNone/>
            </a:pPr>
            <a:r>
              <a:rPr lang="en-US" dirty="0">
                <a:solidFill>
                  <a:schemeClr val="lt1"/>
                </a:solidFill>
                <a:latin typeface="Bahnschrift SemiBold Condensed" panose="020B0502040204020203" pitchFamily="34" charset="0"/>
                <a:ea typeface="Times New Roman"/>
                <a:cs typeface="Times New Roman"/>
                <a:sym typeface="Times New Roman"/>
              </a:rPr>
              <a:t>Development and implementation of a predictive model for monitoring mushroom classification . The model will determines or classifies the given data of mushrooms as edible or poisonous.</a:t>
            </a:r>
            <a:endParaRPr dirty="0">
              <a:latin typeface="Bahnschrift SemiBold Condensed" panose="020B0502040204020203" pitchFamily="34" charset="0"/>
              <a:ea typeface="Times New Roman"/>
              <a:cs typeface="Times New Roman"/>
              <a:sym typeface="Times New Roman"/>
            </a:endParaRPr>
          </a:p>
          <a:p>
            <a:pPr marL="0" lvl="0" indent="0" algn="l" rtl="0">
              <a:spcBef>
                <a:spcPts val="1040"/>
              </a:spcBef>
              <a:spcAft>
                <a:spcPts val="0"/>
              </a:spcAft>
              <a:buSzPts val="1760"/>
              <a:buNone/>
            </a:pPr>
            <a:endParaRPr lang="en-US" sz="2200" u="sng" dirty="0">
              <a:solidFill>
                <a:schemeClr val="lt1"/>
              </a:solidFill>
              <a:latin typeface="Bahnschrift SemiBold Condensed" panose="020B0502040204020203" pitchFamily="34" charset="0"/>
              <a:ea typeface="Times New Roman"/>
              <a:cs typeface="Times New Roman"/>
              <a:sym typeface="Times New Roman"/>
            </a:endParaRPr>
          </a:p>
          <a:p>
            <a:pPr lvl="0" algn="l" rtl="0">
              <a:spcBef>
                <a:spcPts val="1040"/>
              </a:spcBef>
              <a:spcAft>
                <a:spcPts val="0"/>
              </a:spcAft>
              <a:buSzPts val="1760"/>
            </a:pPr>
            <a:r>
              <a:rPr lang="en-US" sz="2200" u="sng" dirty="0">
                <a:solidFill>
                  <a:schemeClr val="lt1"/>
                </a:solidFill>
                <a:latin typeface="Bahnschrift SemiBold Condensed" panose="020B0502040204020203" pitchFamily="34" charset="0"/>
                <a:ea typeface="Times New Roman"/>
                <a:cs typeface="Times New Roman"/>
                <a:sym typeface="Times New Roman"/>
              </a:rPr>
              <a:t>Benefits</a:t>
            </a:r>
            <a:r>
              <a:rPr lang="en-US" sz="2200" dirty="0">
                <a:solidFill>
                  <a:schemeClr val="lt1"/>
                </a:solidFill>
                <a:latin typeface="Bahnschrift SemiBold Condensed" panose="020B0502040204020203" pitchFamily="34" charset="0"/>
                <a:ea typeface="Times New Roman"/>
                <a:cs typeface="Times New Roman"/>
                <a:sym typeface="Times New Roman"/>
              </a:rPr>
              <a:t>:</a:t>
            </a:r>
            <a:endParaRPr dirty="0">
              <a:latin typeface="Bahnschrift SemiBold Condensed" panose="020B0502040204020203" pitchFamily="34" charset="0"/>
            </a:endParaRPr>
          </a:p>
          <a:p>
            <a:pPr lvl="1" algn="l" rtl="0">
              <a:spcBef>
                <a:spcPts val="960"/>
              </a:spcBef>
              <a:spcAft>
                <a:spcPts val="0"/>
              </a:spcAft>
              <a:buSzPts val="1440"/>
            </a:pPr>
            <a:r>
              <a:rPr lang="en-US" dirty="0">
                <a:solidFill>
                  <a:schemeClr val="lt1"/>
                </a:solidFill>
                <a:latin typeface="Bahnschrift SemiBold Condensed" panose="020B0502040204020203" pitchFamily="34" charset="0"/>
                <a:ea typeface="Times New Roman"/>
                <a:cs typeface="Times New Roman"/>
                <a:sym typeface="Times New Roman"/>
              </a:rPr>
              <a:t>Detection of upcoming frauds.</a:t>
            </a:r>
            <a:endParaRPr dirty="0">
              <a:latin typeface="Bahnschrift SemiBold Condensed" panose="020B0502040204020203" pitchFamily="34" charset="0"/>
            </a:endParaRPr>
          </a:p>
          <a:p>
            <a:pPr lvl="1" algn="l" rtl="0">
              <a:spcBef>
                <a:spcPts val="960"/>
              </a:spcBef>
              <a:spcAft>
                <a:spcPts val="0"/>
              </a:spcAft>
              <a:buSzPts val="1440"/>
            </a:pPr>
            <a:r>
              <a:rPr lang="en-US" dirty="0">
                <a:solidFill>
                  <a:schemeClr val="lt1"/>
                </a:solidFill>
                <a:latin typeface="Bahnschrift SemiBold Condensed" panose="020B0502040204020203" pitchFamily="34" charset="0"/>
                <a:ea typeface="Times New Roman"/>
                <a:cs typeface="Times New Roman"/>
                <a:sym typeface="Times New Roman"/>
              </a:rPr>
              <a:t>Gives better insight of customers base.</a:t>
            </a:r>
            <a:endParaRPr dirty="0">
              <a:latin typeface="Bahnschrift SemiBold Condensed" panose="020B0502040204020203" pitchFamily="34" charset="0"/>
            </a:endParaRPr>
          </a:p>
          <a:p>
            <a:pPr lvl="1" algn="l" rtl="0">
              <a:spcBef>
                <a:spcPts val="960"/>
              </a:spcBef>
              <a:spcAft>
                <a:spcPts val="0"/>
              </a:spcAft>
              <a:buSzPts val="1440"/>
            </a:pPr>
            <a:r>
              <a:rPr lang="en-US" dirty="0">
                <a:solidFill>
                  <a:schemeClr val="lt1"/>
                </a:solidFill>
                <a:latin typeface="Bahnschrift SemiBold Condensed" panose="020B0502040204020203" pitchFamily="34" charset="0"/>
                <a:ea typeface="Times New Roman"/>
                <a:cs typeface="Times New Roman"/>
                <a:sym typeface="Times New Roman"/>
              </a:rPr>
              <a:t>Helps in easy flow for  managing resources.</a:t>
            </a:r>
            <a:endParaRPr dirty="0">
              <a:latin typeface="Bahnschrift SemiBold Condensed" panose="020B0502040204020203" pitchFamily="34" charset="0"/>
            </a:endParaRPr>
          </a:p>
          <a:p>
            <a:pPr lvl="1" algn="l" rtl="0">
              <a:spcBef>
                <a:spcPts val="960"/>
              </a:spcBef>
              <a:spcAft>
                <a:spcPts val="0"/>
              </a:spcAft>
              <a:buSzPts val="1440"/>
            </a:pPr>
            <a:r>
              <a:rPr lang="en-US" dirty="0">
                <a:solidFill>
                  <a:schemeClr val="lt1"/>
                </a:solidFill>
                <a:latin typeface="Bahnschrift SemiBold Condensed" panose="020B0502040204020203" pitchFamily="34" charset="0"/>
                <a:ea typeface="Times New Roman"/>
                <a:cs typeface="Times New Roman"/>
                <a:sym typeface="Times New Roman"/>
              </a:rPr>
              <a:t>Manual inspection if fraud is identified .</a:t>
            </a:r>
            <a:endParaRPr dirty="0">
              <a:latin typeface="Bahnschrift SemiBold Condensed" panose="020B0502040204020203" pitchFamily="34" charset="0"/>
            </a:endParaRPr>
          </a:p>
          <a:p>
            <a:pPr marL="0" lvl="0" indent="0" algn="l" rtl="0">
              <a:spcBef>
                <a:spcPts val="1000"/>
              </a:spcBef>
              <a:spcAft>
                <a:spcPts val="0"/>
              </a:spcAft>
              <a:buSzPts val="1600"/>
              <a:buNone/>
            </a:pPr>
            <a:endParaRPr dirty="0">
              <a:latin typeface="Bahnschrift SemiBold Condensed" panose="020B0502040204020203" pitchFamily="34" charset="0"/>
            </a:endParaRPr>
          </a:p>
          <a:p>
            <a:pPr marL="0" lvl="0" indent="0" algn="l" rtl="0">
              <a:spcBef>
                <a:spcPts val="1000"/>
              </a:spcBef>
              <a:spcAft>
                <a:spcPts val="0"/>
              </a:spcAft>
              <a:buSzPts val="1600"/>
              <a:buNone/>
            </a:pPr>
            <a:endParaRPr dirty="0">
              <a:latin typeface="Bahnschrift SemiBold Condensed" panose="020B0502040204020203" pitchFamily="34" charset="0"/>
            </a:endParaRPr>
          </a:p>
          <a:p>
            <a:pPr marL="285750" lvl="0" indent="-184150" algn="l" rtl="0">
              <a:spcBef>
                <a:spcPts val="1000"/>
              </a:spcBef>
              <a:spcAft>
                <a:spcPts val="0"/>
              </a:spcAft>
              <a:buSzPts val="1600"/>
              <a:buFont typeface="Noto Sans Symbols"/>
              <a:buNone/>
            </a:pPr>
            <a:endParaRPr dirty="0">
              <a:latin typeface="Bahnschrift SemiBold Condensed"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idx="1"/>
          </p:nvPr>
        </p:nvSpPr>
        <p:spPr>
          <a:xfrm>
            <a:off x="1073020" y="1101013"/>
            <a:ext cx="8397518" cy="3816220"/>
          </a:xfrm>
          <a:prstGeom prst="rect">
            <a:avLst/>
          </a:prstGeom>
          <a:noFill/>
          <a:ln>
            <a:noFill/>
          </a:ln>
        </p:spPr>
        <p:txBody>
          <a:bodyPr spcFirstLastPara="1" wrap="square" lIns="91425" tIns="45700" rIns="91425" bIns="45700" anchor="ctr" anchorCtr="0">
            <a:normAutofit/>
          </a:bodyPr>
          <a:lstStyle/>
          <a:p>
            <a:pPr lvl="0" algn="l" rtl="0">
              <a:spcBef>
                <a:spcPts val="0"/>
              </a:spcBef>
              <a:spcAft>
                <a:spcPts val="0"/>
              </a:spcAft>
              <a:buSzPts val="1760"/>
            </a:pPr>
            <a:r>
              <a:rPr lang="en-US" sz="2200" u="sng" dirty="0">
                <a:solidFill>
                  <a:schemeClr val="lt1"/>
                </a:solidFill>
                <a:latin typeface="Bahnschrift SemiBold Condensed" panose="020B0502040204020203" pitchFamily="34" charset="0"/>
                <a:ea typeface="Times New Roman"/>
                <a:cs typeface="Times New Roman"/>
                <a:sym typeface="Times New Roman"/>
              </a:rPr>
              <a:t>Data Sharing Agreement </a:t>
            </a:r>
            <a:r>
              <a:rPr lang="en-US" sz="2200" dirty="0">
                <a:solidFill>
                  <a:schemeClr val="lt1"/>
                </a:solidFill>
                <a:latin typeface="Bahnschrift SemiBold Condensed" panose="020B0502040204020203" pitchFamily="34" charset="0"/>
                <a:ea typeface="Times New Roman"/>
                <a:cs typeface="Times New Roman"/>
                <a:sym typeface="Times New Roman"/>
              </a:rPr>
              <a:t>:</a:t>
            </a:r>
            <a:endParaRPr dirty="0">
              <a:latin typeface="Bahnschrift SemiBold Condensed" panose="020B0502040204020203" pitchFamily="34" charset="0"/>
            </a:endParaRPr>
          </a:p>
          <a:p>
            <a:pPr lvl="1" algn="l" rtl="0">
              <a:spcBef>
                <a:spcPts val="960"/>
              </a:spcBef>
              <a:spcAft>
                <a:spcPts val="0"/>
              </a:spcAft>
              <a:buSzPts val="1440"/>
            </a:pPr>
            <a:r>
              <a:rPr lang="en-US" dirty="0">
                <a:solidFill>
                  <a:schemeClr val="lt1"/>
                </a:solidFill>
                <a:latin typeface="Bahnschrift SemiBold Condensed" panose="020B0502040204020203" pitchFamily="34" charset="0"/>
                <a:ea typeface="Times New Roman"/>
                <a:cs typeface="Times New Roman"/>
                <a:sym typeface="Times New Roman"/>
              </a:rPr>
              <a:t>Sample file name    : mushrooms.csv</a:t>
            </a:r>
            <a:endParaRPr dirty="0">
              <a:latin typeface="Bahnschrift SemiBold Condensed" panose="020B0502040204020203" pitchFamily="34" charset="0"/>
            </a:endParaRPr>
          </a:p>
          <a:p>
            <a:pPr lvl="1" algn="l" rtl="0">
              <a:spcBef>
                <a:spcPts val="960"/>
              </a:spcBef>
              <a:spcAft>
                <a:spcPts val="0"/>
              </a:spcAft>
              <a:buSzPts val="1440"/>
            </a:pPr>
            <a:r>
              <a:rPr lang="en-US" dirty="0">
                <a:solidFill>
                  <a:schemeClr val="lt1"/>
                </a:solidFill>
                <a:latin typeface="Bahnschrift SemiBold Condensed" panose="020B0502040204020203" pitchFamily="34" charset="0"/>
                <a:ea typeface="Times New Roman"/>
                <a:cs typeface="Times New Roman"/>
                <a:sym typeface="Times New Roman"/>
              </a:rPr>
              <a:t>Number of Columns : 23 feature columns.</a:t>
            </a:r>
            <a:endParaRPr dirty="0">
              <a:latin typeface="Bahnschrift SemiBold Condensed" panose="020B0502040204020203" pitchFamily="34" charset="0"/>
            </a:endParaRPr>
          </a:p>
          <a:p>
            <a:pPr lvl="1" algn="l" rtl="0">
              <a:spcBef>
                <a:spcPts val="960"/>
              </a:spcBef>
              <a:spcAft>
                <a:spcPts val="0"/>
              </a:spcAft>
              <a:buSzPts val="1440"/>
            </a:pPr>
            <a:r>
              <a:rPr lang="en-US" dirty="0">
                <a:solidFill>
                  <a:schemeClr val="lt1"/>
                </a:solidFill>
                <a:latin typeface="Bahnschrift SemiBold Condensed" panose="020B0502040204020203" pitchFamily="34" charset="0"/>
                <a:ea typeface="Times New Roman"/>
                <a:cs typeface="Times New Roman"/>
                <a:sym typeface="Times New Roman"/>
              </a:rPr>
              <a:t>Column data type    : All features are categorical columns.</a:t>
            </a:r>
            <a:endParaRPr dirty="0">
              <a:latin typeface="Bahnschrift SemiBold Condensed" panose="020B0502040204020203" pitchFamily="34" charset="0"/>
            </a:endParaRPr>
          </a:p>
          <a:p>
            <a:pPr marL="444500" lvl="0" indent="-342900" algn="l" rtl="0">
              <a:spcBef>
                <a:spcPts val="1000"/>
              </a:spcBef>
              <a:spcAft>
                <a:spcPts val="0"/>
              </a:spcAft>
              <a:buSzPts val="1600"/>
            </a:pPr>
            <a:endParaRPr dirty="0">
              <a:solidFill>
                <a:schemeClr val="lt1"/>
              </a:solidFill>
              <a:latin typeface="Bahnschrift SemiBold Condensed" panose="020B0502040204020203" pitchFamily="34" charset="0"/>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D8DA-D697-0442-16B9-36D9AFA02FB7}"/>
              </a:ext>
            </a:extLst>
          </p:cNvPr>
          <p:cNvSpPr>
            <a:spLocks noGrp="1"/>
          </p:cNvSpPr>
          <p:nvPr>
            <p:ph type="title"/>
          </p:nvPr>
        </p:nvSpPr>
        <p:spPr>
          <a:xfrm>
            <a:off x="1006540" y="233265"/>
            <a:ext cx="10178920" cy="765110"/>
          </a:xfrm>
        </p:spPr>
        <p:txBody>
          <a:bodyPr>
            <a:noAutofit/>
          </a:bodyPr>
          <a:lstStyle/>
          <a:p>
            <a:pPr algn="ctr"/>
            <a:r>
              <a:rPr lang="en-US" sz="3600" u="sng" dirty="0">
                <a:latin typeface="Bahnschrift SemiBold Condensed" panose="020B0502040204020203" pitchFamily="34" charset="0"/>
              </a:rPr>
              <a:t>PROJECT ARCHITECTURE</a:t>
            </a:r>
            <a:endParaRPr lang="en-IN" sz="3600" u="sng" dirty="0">
              <a:latin typeface="Bahnschrift SemiBold Condensed" panose="020B0502040204020203" pitchFamily="34" charset="0"/>
            </a:endParaRPr>
          </a:p>
        </p:txBody>
      </p:sp>
      <p:pic>
        <p:nvPicPr>
          <p:cNvPr id="5" name="Content Placeholder 4">
            <a:extLst>
              <a:ext uri="{FF2B5EF4-FFF2-40B4-BE49-F238E27FC236}">
                <a16:creationId xmlns:a16="http://schemas.microsoft.com/office/drawing/2014/main" id="{F1D4F967-0043-0C0C-9E73-D9FD09B4E845}"/>
              </a:ext>
            </a:extLst>
          </p:cNvPr>
          <p:cNvPicPr>
            <a:picLocks noGrp="1" noChangeAspect="1"/>
          </p:cNvPicPr>
          <p:nvPr>
            <p:ph idx="1"/>
          </p:nvPr>
        </p:nvPicPr>
        <p:blipFill>
          <a:blip r:embed="rId2"/>
          <a:stretch>
            <a:fillRect/>
          </a:stretch>
        </p:blipFill>
        <p:spPr>
          <a:xfrm>
            <a:off x="2172630" y="1129591"/>
            <a:ext cx="7846740" cy="5411906"/>
          </a:xfrm>
        </p:spPr>
      </p:pic>
    </p:spTree>
    <p:extLst>
      <p:ext uri="{BB962C8B-B14F-4D97-AF65-F5344CB8AC3E}">
        <p14:creationId xmlns:p14="http://schemas.microsoft.com/office/powerpoint/2010/main" val="394133263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217</TotalTime>
  <Words>2231</Words>
  <Application>Microsoft Office PowerPoint</Application>
  <PresentationFormat>Widescreen</PresentationFormat>
  <Paragraphs>160</Paragraphs>
  <Slides>23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Century Gothic</vt:lpstr>
      <vt:lpstr>Noto Sans Symbols</vt:lpstr>
      <vt:lpstr>Bahnschrift SemiBold Condensed</vt:lpstr>
      <vt:lpstr>Bahnschrift SemiBold SemiConden</vt:lpstr>
      <vt:lpstr>Arial</vt:lpstr>
      <vt:lpstr>Vapor Trail</vt:lpstr>
      <vt:lpstr>PowerPoint Presentation</vt:lpstr>
      <vt:lpstr>ABSTRACT</vt:lpstr>
      <vt:lpstr>INTRODUCTION</vt:lpstr>
      <vt:lpstr>PROBLEM STATEMENT</vt:lpstr>
      <vt:lpstr>TOOLS USED</vt:lpstr>
      <vt:lpstr>TOOLS USED</vt:lpstr>
      <vt:lpstr>PowerPoint Presentation</vt:lpstr>
      <vt:lpstr>PowerPoint Presentation</vt:lpstr>
      <vt:lpstr>PROJECT ARCHITECTURE</vt:lpstr>
      <vt:lpstr>ARCHITECTURE DESCRIPTION</vt:lpstr>
      <vt:lpstr>Project structure</vt:lpstr>
      <vt:lpstr>AWS</vt:lpstr>
      <vt:lpstr>APACHE AIRFLOW </vt:lpstr>
      <vt:lpstr>MongoDB DATABASE</vt:lpstr>
      <vt:lpstr>PowerPoint Presentation</vt:lpstr>
      <vt:lpstr>S3 bucket</vt:lpstr>
      <vt:lpstr>MongoDB DATABASE</vt:lpstr>
      <vt:lpstr>SUMMARY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Ayush Poojari</cp:lastModifiedBy>
  <cp:revision>148</cp:revision>
  <dcterms:created xsi:type="dcterms:W3CDTF">2021-06-19T13:01:53Z</dcterms:created>
  <dcterms:modified xsi:type="dcterms:W3CDTF">2023-01-29T05:50:56Z</dcterms:modified>
</cp:coreProperties>
</file>