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aaa17e25b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aaa17e2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aaa17e25b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aaa17e25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d65c90eb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d65c90e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aaa17e25b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aaa17e25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aaa17e25b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aaa17e25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aaa17e25b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aaa17e25b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aaa17e25b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aaa17e25b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d65c90eb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d65c90eb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aaa17e25b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aaa17e25b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da29842e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da29842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aaa17e25b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aaa17e25b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d65c90eb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d65c90eb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aaa17e25b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aaa17e25b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aaa17e25b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aaa17e25b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aaa17e25b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aaa17e25b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aaa17e2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aaa17e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aaa17e25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aaa17e25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your.email@example.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79AFFC-FD3B-4028-9A8E-CFB93B299EFC}"/>
              </a:ext>
            </a:extLst>
          </p:cNvPr>
          <p:cNvPicPr>
            <a:picLocks noChangeAspect="1"/>
          </p:cNvPicPr>
          <p:nvPr/>
        </p:nvPicPr>
        <p:blipFill>
          <a:blip r:embed="rId2"/>
          <a:stretch>
            <a:fillRect/>
          </a:stretch>
        </p:blipFill>
        <p:spPr>
          <a:xfrm>
            <a:off x="2057400" y="0"/>
            <a:ext cx="5143500" cy="5143500"/>
          </a:xfrm>
          <a:prstGeom prst="rect">
            <a:avLst/>
          </a:prstGeom>
        </p:spPr>
      </p:pic>
    </p:spTree>
    <p:extLst>
      <p:ext uri="{BB962C8B-B14F-4D97-AF65-F5344CB8AC3E}">
        <p14:creationId xmlns:p14="http://schemas.microsoft.com/office/powerpoint/2010/main" val="337493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Setup </a:t>
            </a:r>
            <a:endParaRPr sz="1700" b="1">
              <a:solidFill>
                <a:srgbClr val="24292F"/>
              </a:solidFill>
              <a:highlight>
                <a:srgbClr val="FFFFFF"/>
              </a:highlight>
              <a:latin typeface="Arial"/>
              <a:ea typeface="Arial"/>
              <a:cs typeface="Arial"/>
              <a:sym typeface="Arial"/>
            </a:endParaRPr>
          </a:p>
        </p:txBody>
      </p:sp>
      <p:sp>
        <p:nvSpPr>
          <p:cNvPr id="188" name="Google Shape;188;p22"/>
          <p:cNvSpPr txBox="1">
            <a:spLocks noGrp="1"/>
          </p:cNvSpPr>
          <p:nvPr>
            <p:ph type="body" idx="1"/>
          </p:nvPr>
        </p:nvSpPr>
        <p:spPr>
          <a:xfrm>
            <a:off x="1297500" y="393750"/>
            <a:ext cx="7038900" cy="4852500"/>
          </a:xfrm>
          <a:prstGeom prst="rect">
            <a:avLst/>
          </a:prstGeom>
        </p:spPr>
        <p:txBody>
          <a:bodyPr spcFirstLastPara="1" wrap="square" lIns="91425" tIns="91425" rIns="91425" bIns="91425" anchor="t" anchorCtr="0">
            <a:normAutofit/>
          </a:bodyPr>
          <a:lstStyle/>
          <a:p>
            <a:pPr marL="0" lvl="0" indent="0" algn="l" rtl="0">
              <a:lnSpc>
                <a:spcPct val="125000"/>
              </a:lnSpc>
              <a:spcBef>
                <a:spcPts val="1800"/>
              </a:spcBef>
              <a:spcAft>
                <a:spcPts val="0"/>
              </a:spcAft>
              <a:buNone/>
            </a:pPr>
            <a:endParaRPr sz="1700" b="1">
              <a:solidFill>
                <a:srgbClr val="24292F"/>
              </a:solidFill>
              <a:highlight>
                <a:srgbClr val="FFFFFF"/>
              </a:highlight>
              <a:latin typeface="Arial"/>
              <a:ea typeface="Arial"/>
              <a:cs typeface="Arial"/>
              <a:sym typeface="Arial"/>
            </a:endParaRPr>
          </a:p>
          <a:p>
            <a:pPr marL="152400" marR="152400" lvl="0" indent="0" algn="l" rtl="0">
              <a:lnSpc>
                <a:spcPct val="145000"/>
              </a:lnSpc>
              <a:spcBef>
                <a:spcPts val="1200"/>
              </a:spcBef>
              <a:spcAft>
                <a:spcPts val="0"/>
              </a:spcAft>
              <a:buNone/>
            </a:pPr>
            <a:endParaRPr sz="1000">
              <a:solidFill>
                <a:srgbClr val="24292F"/>
              </a:solidFill>
              <a:highlight>
                <a:srgbClr val="FFFFFF"/>
              </a:highlight>
              <a:latin typeface="Courier New"/>
              <a:ea typeface="Courier New"/>
              <a:cs typeface="Courier New"/>
              <a:sym typeface="Courier New"/>
            </a:endParaRPr>
          </a:p>
          <a:p>
            <a:pPr marL="0" lvl="0" indent="0" algn="l" rtl="0">
              <a:spcBef>
                <a:spcPts val="1200"/>
              </a:spcBef>
              <a:spcAft>
                <a:spcPts val="0"/>
              </a:spcAft>
              <a:buNone/>
            </a:pPr>
            <a:r>
              <a:rPr lang="en-GB"/>
              <a:t>First Setup your identity.</a:t>
            </a:r>
            <a:endParaRPr/>
          </a:p>
          <a:p>
            <a:pPr marL="0" lvl="0" indent="0" algn="l" rtl="0">
              <a:spcBef>
                <a:spcPts val="1200"/>
              </a:spcBef>
              <a:spcAft>
                <a:spcPts val="0"/>
              </a:spcAft>
              <a:buNone/>
            </a:pPr>
            <a:r>
              <a:rPr lang="en-GB"/>
              <a:t>Type the following commands</a:t>
            </a:r>
            <a:endParaRPr/>
          </a:p>
          <a:p>
            <a:pPr marL="0" lvl="0" indent="0" algn="l" rtl="0">
              <a:spcBef>
                <a:spcPts val="1200"/>
              </a:spcBef>
              <a:spcAft>
                <a:spcPts val="0"/>
              </a:spcAft>
              <a:buNone/>
            </a:pPr>
            <a:r>
              <a:rPr lang="en-GB" sz="1500" b="1">
                <a:solidFill>
                  <a:schemeClr val="dk2"/>
                </a:solidFill>
              </a:rPr>
              <a:t>$ git config --global user.name "Your Name"</a:t>
            </a:r>
            <a:endParaRPr sz="1500" b="1">
              <a:solidFill>
                <a:schemeClr val="dk2"/>
              </a:solidFill>
            </a:endParaRPr>
          </a:p>
          <a:p>
            <a:pPr marL="0" lvl="0" indent="0" algn="l" rtl="0">
              <a:spcBef>
                <a:spcPts val="1200"/>
              </a:spcBef>
              <a:spcAft>
                <a:spcPts val="0"/>
              </a:spcAft>
              <a:buNone/>
            </a:pPr>
            <a:r>
              <a:rPr lang="en-GB" sz="1500" b="1">
                <a:solidFill>
                  <a:schemeClr val="dk2"/>
                </a:solidFill>
              </a:rPr>
              <a:t>$ git config --global user.email </a:t>
            </a:r>
            <a:r>
              <a:rPr lang="en-GB" sz="1500" b="1" u="sng">
                <a:solidFill>
                  <a:schemeClr val="hlink"/>
                </a:solidFill>
                <a:hlinkClick r:id="rId3"/>
              </a:rPr>
              <a:t>your.email@example.com</a:t>
            </a:r>
            <a:endParaRPr sz="1500" b="1">
              <a:solidFill>
                <a:schemeClr val="dk2"/>
              </a:solidFill>
            </a:endParaRPr>
          </a:p>
          <a:p>
            <a:pPr marL="0" lvl="0" indent="0" algn="l" rtl="0">
              <a:spcBef>
                <a:spcPts val="1200"/>
              </a:spcBef>
              <a:spcAft>
                <a:spcPts val="0"/>
              </a:spcAft>
              <a:buNone/>
            </a:pPr>
            <a:endParaRPr sz="1500" b="1">
              <a:solidFill>
                <a:schemeClr val="dk2"/>
              </a:solidFill>
            </a:endParaRPr>
          </a:p>
          <a:p>
            <a:pPr marL="0" lvl="0" indent="0" algn="l" rtl="0">
              <a:spcBef>
                <a:spcPts val="1200"/>
              </a:spcBef>
              <a:spcAft>
                <a:spcPts val="0"/>
              </a:spcAft>
              <a:buNone/>
            </a:pPr>
            <a:r>
              <a:rPr lang="en-GB" sz="1500" b="1">
                <a:solidFill>
                  <a:schemeClr val="dk2"/>
                </a:solidFill>
              </a:rPr>
              <a:t>Eg.</a:t>
            </a:r>
            <a:endParaRPr sz="1500" b="1">
              <a:solidFill>
                <a:schemeClr val="dk2"/>
              </a:solidFill>
            </a:endParaRPr>
          </a:p>
          <a:p>
            <a:pPr marL="0" lvl="0" indent="0" algn="l" rtl="0">
              <a:spcBef>
                <a:spcPts val="1200"/>
              </a:spcBef>
              <a:spcAft>
                <a:spcPts val="0"/>
              </a:spcAft>
              <a:buNone/>
            </a:pPr>
            <a:endParaRPr sz="1500" b="1">
              <a:solidFill>
                <a:schemeClr val="dk2"/>
              </a:solidFill>
            </a:endParaRPr>
          </a:p>
          <a:p>
            <a:pPr marL="0" lvl="0" indent="0" algn="l" rtl="0">
              <a:spcBef>
                <a:spcPts val="1200"/>
              </a:spcBef>
              <a:spcAft>
                <a:spcPts val="0"/>
              </a:spcAft>
              <a:buNone/>
            </a:pPr>
            <a:endParaRPr sz="1500" b="1">
              <a:solidFill>
                <a:schemeClr val="dk2"/>
              </a:solidFill>
            </a:endParaRPr>
          </a:p>
          <a:p>
            <a:pPr marL="0" lvl="0" indent="0" algn="l" rtl="0">
              <a:spcBef>
                <a:spcPts val="1200"/>
              </a:spcBef>
              <a:spcAft>
                <a:spcPts val="1200"/>
              </a:spcAft>
              <a:buNone/>
            </a:pPr>
            <a:endParaRPr/>
          </a:p>
        </p:txBody>
      </p:sp>
      <p:sp>
        <p:nvSpPr>
          <p:cNvPr id="189" name="Google Shape;189;p22"/>
          <p:cNvSpPr txBox="1"/>
          <p:nvPr/>
        </p:nvSpPr>
        <p:spPr>
          <a:xfrm>
            <a:off x="3276550" y="3341875"/>
            <a:ext cx="53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90" name="Google Shape;190;p22"/>
          <p:cNvPicPr preferRelativeResize="0"/>
          <p:nvPr/>
        </p:nvPicPr>
        <p:blipFill>
          <a:blip r:embed="rId4">
            <a:alphaModFix/>
          </a:blip>
          <a:stretch>
            <a:fillRect/>
          </a:stretch>
        </p:blipFill>
        <p:spPr>
          <a:xfrm>
            <a:off x="1297500" y="3671375"/>
            <a:ext cx="7846499"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Hands on Workshop</a:t>
            </a: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init</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status</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add</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commit</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log</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branch</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branch &lt;new-branch-name&gt;</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checkout &lt;existing-branch-name&gt;</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diff</a:t>
            </a:r>
            <a:endParaRPr sz="1100">
              <a:solidFill>
                <a:srgbClr val="EAEAEA"/>
              </a:solidFill>
              <a:highlight>
                <a:srgbClr val="000000"/>
              </a:highlight>
              <a:latin typeface="Courier New"/>
              <a:ea typeface="Courier New"/>
              <a:cs typeface="Courier New"/>
              <a:sym typeface="Courier New"/>
            </a:endParaRPr>
          </a:p>
          <a:p>
            <a:pPr marL="457200" lvl="0" indent="0" algn="l" rtl="0">
              <a:spcBef>
                <a:spcPts val="0"/>
              </a:spcBef>
              <a:spcAft>
                <a:spcPts val="1200"/>
              </a:spcAft>
              <a:buNone/>
            </a:pPr>
            <a:endParaRPr/>
          </a:p>
        </p:txBody>
      </p:sp>
      <p:pic>
        <p:nvPicPr>
          <p:cNvPr id="197" name="Google Shape;197;p23"/>
          <p:cNvPicPr preferRelativeResize="0"/>
          <p:nvPr/>
        </p:nvPicPr>
        <p:blipFill>
          <a:blip r:embed="rId3">
            <a:alphaModFix/>
          </a:blip>
          <a:stretch>
            <a:fillRect/>
          </a:stretch>
        </p:blipFill>
        <p:spPr>
          <a:xfrm>
            <a:off x="4956075" y="1731050"/>
            <a:ext cx="3940782" cy="168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259550" y="1716900"/>
            <a:ext cx="6624900" cy="17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100"/>
              <a:t>What is GitHub?</a:t>
            </a:r>
            <a:endParaRPr sz="6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GitHub?</a:t>
            </a: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 FIrst of all GitHub is not git. </a:t>
            </a:r>
            <a:endParaRPr sz="1700"/>
          </a:p>
          <a:p>
            <a:pPr marL="457200" lvl="0" indent="-336550" algn="l" rtl="0">
              <a:spcBef>
                <a:spcPts val="0"/>
              </a:spcBef>
              <a:spcAft>
                <a:spcPts val="0"/>
              </a:spcAft>
              <a:buSzPts val="1700"/>
              <a:buChar char="●"/>
            </a:pPr>
            <a:r>
              <a:rPr lang="en-GB" sz="1700"/>
              <a:t> GitHub is a website for hosting projects that use git. Its live google drive for your git repositories. </a:t>
            </a:r>
            <a:endParaRPr sz="1700"/>
          </a:p>
          <a:p>
            <a:pPr marL="457200" lvl="0" indent="-336550" algn="l" rtl="0">
              <a:spcBef>
                <a:spcPts val="0"/>
              </a:spcBef>
              <a:spcAft>
                <a:spcPts val="0"/>
              </a:spcAft>
              <a:buSzPts val="1700"/>
              <a:buChar char="●"/>
            </a:pPr>
            <a:r>
              <a:rPr lang="en-GB" sz="1700"/>
              <a:t>GitHub is one of the most popular platforms for Version Control.</a:t>
            </a:r>
            <a:endParaRPr sz="1700"/>
          </a:p>
          <a:p>
            <a:pPr marL="457200" lvl="0" indent="-336550" algn="l" rtl="0">
              <a:spcBef>
                <a:spcPts val="0"/>
              </a:spcBef>
              <a:spcAft>
                <a:spcPts val="0"/>
              </a:spcAft>
              <a:buSzPts val="1700"/>
              <a:buChar char="●"/>
            </a:pPr>
            <a:r>
              <a:rPr lang="en-GB" sz="1700"/>
              <a:t>If Git is the ingredient, GitHub is the final product.</a:t>
            </a:r>
            <a:endParaRPr sz="1700"/>
          </a:p>
          <a:p>
            <a:pPr marL="457200" lvl="0" indent="-336550" algn="l" rtl="0">
              <a:spcBef>
                <a:spcPts val="0"/>
              </a:spcBef>
              <a:spcAft>
                <a:spcPts val="0"/>
              </a:spcAft>
              <a:buSzPts val="1700"/>
              <a:buChar char="●"/>
            </a:pPr>
            <a:r>
              <a:rPr lang="en-GB" sz="1700"/>
              <a:t>Largest hub of open-source software.</a:t>
            </a:r>
            <a:endParaRPr sz="17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Hands on Workshop</a:t>
            </a:r>
            <a:endParaRPr/>
          </a:p>
        </p:txBody>
      </p:sp>
      <p:sp>
        <p:nvSpPr>
          <p:cNvPr id="214" name="Google Shape;214;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292100" lvl="0" indent="0" algn="l" rtl="0">
              <a:spcBef>
                <a:spcPts val="0"/>
              </a:spcBef>
              <a:spcAft>
                <a:spcPts val="0"/>
              </a:spcAft>
              <a:buNone/>
            </a:pPr>
            <a:endParaRPr sz="1100">
              <a:solidFill>
                <a:srgbClr val="EAEAEA"/>
              </a:solidFill>
              <a:highlight>
                <a:srgbClr val="000000"/>
              </a:highlight>
              <a:latin typeface="Courier New"/>
              <a:ea typeface="Courier New"/>
              <a:cs typeface="Courier New"/>
              <a:sym typeface="Courier New"/>
            </a:endParaRPr>
          </a:p>
          <a:p>
            <a:pPr marL="457200" lvl="0" indent="0" algn="l" rtl="0">
              <a:spcBef>
                <a:spcPts val="0"/>
              </a:spcBef>
              <a:spcAft>
                <a:spcPts val="1200"/>
              </a:spcAft>
              <a:buNone/>
            </a:pPr>
            <a:endParaRPr/>
          </a:p>
        </p:txBody>
      </p:sp>
      <p:pic>
        <p:nvPicPr>
          <p:cNvPr id="215" name="Google Shape;215;p26"/>
          <p:cNvPicPr preferRelativeResize="0"/>
          <p:nvPr/>
        </p:nvPicPr>
        <p:blipFill>
          <a:blip r:embed="rId3">
            <a:alphaModFix/>
          </a:blip>
          <a:stretch>
            <a:fillRect/>
          </a:stretch>
        </p:blipFill>
        <p:spPr>
          <a:xfrm>
            <a:off x="2130058" y="1511638"/>
            <a:ext cx="4883875" cy="212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remote add origin link.git</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branch -M main</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push -u origin main</a:t>
            </a:r>
            <a:endParaRPr sz="1100">
              <a:solidFill>
                <a:srgbClr val="EAEAEA"/>
              </a:solidFill>
              <a:highlight>
                <a:srgbClr val="000000"/>
              </a:highlight>
              <a:latin typeface="Courier New"/>
              <a:ea typeface="Courier New"/>
              <a:cs typeface="Courier New"/>
              <a:sym typeface="Courier New"/>
            </a:endParaRPr>
          </a:p>
          <a:p>
            <a:pPr marL="0" marR="292100" lvl="0" indent="0" algn="l" rtl="0">
              <a:spcBef>
                <a:spcPts val="0"/>
              </a:spcBef>
              <a:spcAft>
                <a:spcPts val="0"/>
              </a:spcAft>
              <a:buNone/>
            </a:pPr>
            <a:r>
              <a:rPr lang="en-GB" sz="1100">
                <a:solidFill>
                  <a:srgbClr val="EAEAEA"/>
                </a:solidFill>
                <a:highlight>
                  <a:srgbClr val="000000"/>
                </a:highlight>
                <a:latin typeface="Courier New"/>
                <a:ea typeface="Courier New"/>
                <a:cs typeface="Courier New"/>
                <a:sym typeface="Courier New"/>
              </a:rPr>
              <a:t> </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clone link.git</a:t>
            </a:r>
            <a:endParaRPr sz="1100">
              <a:solidFill>
                <a:srgbClr val="EAEAEA"/>
              </a:solidFill>
              <a:highlight>
                <a:srgbClr val="000000"/>
              </a:highlight>
              <a:latin typeface="Courier New"/>
              <a:ea typeface="Courier New"/>
              <a:cs typeface="Courier New"/>
              <a:sym typeface="Courier New"/>
            </a:endParaRPr>
          </a:p>
          <a:p>
            <a:pPr marL="0" marR="292100" lvl="0" indent="0" algn="l" rtl="0">
              <a:spcBef>
                <a:spcPts val="0"/>
              </a:spcBef>
              <a:spcAft>
                <a:spcPts val="0"/>
              </a:spcAft>
              <a:buNone/>
            </a:pPr>
            <a:endParaRPr sz="1100">
              <a:solidFill>
                <a:srgbClr val="EAEAEA"/>
              </a:solidFill>
              <a:highlight>
                <a:srgbClr val="000000"/>
              </a:highlight>
              <a:latin typeface="Courier New"/>
              <a:ea typeface="Courier New"/>
              <a:cs typeface="Courier New"/>
              <a:sym typeface="Courier New"/>
            </a:endParaRPr>
          </a:p>
          <a:p>
            <a:pPr marL="0" marR="292100" lvl="0" indent="0" algn="l" rtl="0">
              <a:spcBef>
                <a:spcPts val="0"/>
              </a:spcBef>
              <a:spcAft>
                <a:spcPts val="0"/>
              </a:spcAft>
              <a:buNone/>
            </a:pP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revert commit_hash</a:t>
            </a:r>
            <a:endParaRPr sz="1100">
              <a:solidFill>
                <a:srgbClr val="EAEAEA"/>
              </a:solidFill>
              <a:highlight>
                <a:srgbClr val="000000"/>
              </a:highlight>
              <a:latin typeface="Courier New"/>
              <a:ea typeface="Courier New"/>
              <a:cs typeface="Courier New"/>
              <a:sym typeface="Courier New"/>
            </a:endParaRPr>
          </a:p>
          <a:p>
            <a:pPr marL="457200" marR="292100" lvl="0" indent="-311150" algn="l" rtl="0">
              <a:spcBef>
                <a:spcPts val="0"/>
              </a:spcBef>
              <a:spcAft>
                <a:spcPts val="0"/>
              </a:spcAft>
              <a:buSzPts val="1300"/>
              <a:buChar char="●"/>
            </a:pPr>
            <a:r>
              <a:rPr lang="en-GB" sz="1100">
                <a:solidFill>
                  <a:srgbClr val="EAEAEA"/>
                </a:solidFill>
                <a:highlight>
                  <a:srgbClr val="000000"/>
                </a:highlight>
                <a:latin typeface="Courier New"/>
                <a:ea typeface="Courier New"/>
                <a:cs typeface="Courier New"/>
                <a:sym typeface="Courier New"/>
              </a:rPr>
              <a:t>git cherry-pick commit_hash</a:t>
            </a:r>
            <a:endParaRPr sz="1100">
              <a:solidFill>
                <a:srgbClr val="EAEAEA"/>
              </a:solidFill>
              <a:highlight>
                <a:srgbClr val="000000"/>
              </a:highlight>
              <a:latin typeface="Courier New"/>
              <a:ea typeface="Courier New"/>
              <a:cs typeface="Courier New"/>
              <a:sym typeface="Courier New"/>
            </a:endParaRPr>
          </a:p>
          <a:p>
            <a:pPr marL="457200" marR="292100" lvl="0" indent="0" algn="l" rtl="0">
              <a:spcBef>
                <a:spcPts val="0"/>
              </a:spcBef>
              <a:spcAft>
                <a:spcPts val="0"/>
              </a:spcAft>
              <a:buNone/>
            </a:pPr>
            <a:endParaRPr sz="1100">
              <a:solidFill>
                <a:srgbClr val="EAEAEA"/>
              </a:solidFill>
              <a:highlight>
                <a:srgbClr val="000000"/>
              </a:highlight>
              <a:latin typeface="Courier New"/>
              <a:ea typeface="Courier New"/>
              <a:cs typeface="Courier New"/>
              <a:sym typeface="Courier New"/>
            </a:endParaRPr>
          </a:p>
          <a:p>
            <a:pPr marL="45720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solidFill>
                  <a:srgbClr val="FFFFFF"/>
                </a:solidFill>
                <a:latin typeface="Arial"/>
                <a:ea typeface="Arial"/>
                <a:cs typeface="Arial"/>
                <a:sym typeface="Arial"/>
              </a:rPr>
              <a:t>Open-Source Contributions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Resources:-</a:t>
            </a:r>
            <a:endParaRPr/>
          </a:p>
        </p:txBody>
      </p:sp>
      <p:sp>
        <p:nvSpPr>
          <p:cNvPr id="231" name="Google Shape;231;p29"/>
          <p:cNvSpPr txBox="1">
            <a:spLocks noGrp="1"/>
          </p:cNvSpPr>
          <p:nvPr>
            <p:ph type="title"/>
          </p:nvPr>
        </p:nvSpPr>
        <p:spPr>
          <a:xfrm>
            <a:off x="1403225" y="1657650"/>
            <a:ext cx="7038900" cy="3308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GB"/>
              <a:t>Check the repository where you made your first contributions.</a:t>
            </a:r>
            <a:endParaRPr/>
          </a:p>
          <a:p>
            <a:pPr marL="457200" lvl="0" indent="-381000" algn="l" rtl="0">
              <a:spcBef>
                <a:spcPts val="0"/>
              </a:spcBef>
              <a:spcAft>
                <a:spcPts val="0"/>
              </a:spcAft>
              <a:buSzPts val="2400"/>
              <a:buChar char="●"/>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ctrTitle"/>
          </p:nvPr>
        </p:nvSpPr>
        <p:spPr>
          <a:xfrm>
            <a:off x="2063250" y="1493250"/>
            <a:ext cx="5017500" cy="21570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GB" sz="7200">
                <a:solidFill>
                  <a:srgbClr val="FFFFFF"/>
                </a:solidFill>
                <a:latin typeface="Arial"/>
                <a:ea typeface="Arial"/>
                <a:cs typeface="Arial"/>
                <a:sym typeface="Arial"/>
              </a:rPr>
              <a:t>Thank </a:t>
            </a:r>
            <a:endParaRPr sz="7200">
              <a:solidFill>
                <a:srgbClr val="FFFFFF"/>
              </a:solidFill>
              <a:latin typeface="Arial"/>
              <a:ea typeface="Arial"/>
              <a:cs typeface="Arial"/>
              <a:sym typeface="Arial"/>
            </a:endParaRPr>
          </a:p>
          <a:p>
            <a:pPr marL="1828800" lvl="0" indent="0" algn="l" rtl="0">
              <a:spcBef>
                <a:spcPts val="0"/>
              </a:spcBef>
              <a:spcAft>
                <a:spcPts val="0"/>
              </a:spcAft>
              <a:buNone/>
            </a:pPr>
            <a:r>
              <a:rPr lang="en-GB" sz="7200">
                <a:solidFill>
                  <a:srgbClr val="FFFFFF"/>
                </a:solidFill>
                <a:latin typeface="Arial"/>
                <a:ea typeface="Arial"/>
                <a:cs typeface="Arial"/>
                <a:sym typeface="Arial"/>
              </a:rPr>
              <a:t>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a:solidFill>
                  <a:srgbClr val="FFFFFF"/>
                </a:solidFill>
                <a:latin typeface="Arial"/>
                <a:ea typeface="Arial"/>
                <a:cs typeface="Arial"/>
                <a:sym typeface="Arial"/>
              </a:rPr>
              <a:t>Introduction to Git and GitHub | Open-Source Contributions</a:t>
            </a:r>
            <a:endParaRPr/>
          </a:p>
        </p:txBody>
      </p:sp>
      <p:sp>
        <p:nvSpPr>
          <p:cNvPr id="141" name="Google Shape;141;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Ayush Rathore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0" y="820838"/>
            <a:ext cx="6139624" cy="3501822"/>
          </a:xfrm>
          <a:prstGeom prst="rect">
            <a:avLst/>
          </a:prstGeom>
          <a:noFill/>
          <a:ln>
            <a:noFill/>
          </a:ln>
        </p:spPr>
      </p:pic>
      <p:pic>
        <p:nvPicPr>
          <p:cNvPr id="147" name="Google Shape;147;p15"/>
          <p:cNvPicPr preferRelativeResize="0"/>
          <p:nvPr/>
        </p:nvPicPr>
        <p:blipFill>
          <a:blip r:embed="rId4">
            <a:alphaModFix/>
          </a:blip>
          <a:stretch>
            <a:fillRect/>
          </a:stretch>
        </p:blipFill>
        <p:spPr>
          <a:xfrm>
            <a:off x="6139625" y="1386063"/>
            <a:ext cx="3004375" cy="2371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Challenges…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Suppose you are a  software developer working in google microsoft. </a:t>
            </a:r>
            <a:endParaRPr/>
          </a:p>
          <a:p>
            <a:pPr marL="0" lvl="0" indent="0" algn="l" rtl="0">
              <a:spcBef>
                <a:spcPts val="1200"/>
              </a:spcBef>
              <a:spcAft>
                <a:spcPts val="0"/>
              </a:spcAft>
              <a:buNone/>
            </a:pPr>
            <a:r>
              <a:rPr lang="en-GB"/>
              <a:t>Suppose you made the camera app.</a:t>
            </a:r>
            <a:endParaRPr/>
          </a:p>
          <a:p>
            <a:pPr marL="0" lvl="0" indent="0" algn="l" rtl="0">
              <a:spcBef>
                <a:spcPts val="1200"/>
              </a:spcBef>
              <a:spcAft>
                <a:spcPts val="0"/>
              </a:spcAft>
              <a:buNone/>
            </a:pPr>
            <a:r>
              <a:rPr lang="en-GB"/>
              <a:t>Now you want to add camcorder feature to it.</a:t>
            </a:r>
            <a:endParaRPr/>
          </a:p>
          <a:p>
            <a:pPr marL="0" lvl="0" indent="0" algn="l" rtl="0">
              <a:spcBef>
                <a:spcPts val="1200"/>
              </a:spcBef>
              <a:spcAft>
                <a:spcPts val="0"/>
              </a:spcAft>
              <a:buNone/>
            </a:pPr>
            <a:r>
              <a:rPr lang="en-GB"/>
              <a:t>While doing the changes on the code. You made a mistake, and now the whole thing doesnt works.</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Now What to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59550" y="1716900"/>
            <a:ext cx="6624900" cy="17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100"/>
              <a:t>What is git?</a:t>
            </a:r>
            <a:endParaRPr sz="6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git?</a:t>
            </a:r>
            <a:endParaRPr/>
          </a:p>
        </p:txBody>
      </p:sp>
      <p:sp>
        <p:nvSpPr>
          <p:cNvPr id="164" name="Google Shape;164;p18"/>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500"/>
              </a:spcBef>
              <a:spcAft>
                <a:spcPts val="0"/>
              </a:spcAft>
              <a:buNone/>
            </a:pPr>
            <a:r>
              <a:rPr lang="en-GB" sz="2000">
                <a:solidFill>
                  <a:srgbClr val="FFFFFF"/>
                </a:solidFill>
                <a:latin typeface="Arial"/>
                <a:ea typeface="Arial"/>
                <a:cs typeface="Arial"/>
                <a:sym typeface="Arial"/>
              </a:rPr>
              <a:t>It is a version control system that records changes to a file or a set of files over time so that you can recall to  specific versions later.</a:t>
            </a:r>
            <a:endParaRPr sz="2000">
              <a:solidFill>
                <a:srgbClr val="FFFFFF"/>
              </a:solidFill>
              <a:latin typeface="Arial"/>
              <a:ea typeface="Arial"/>
              <a:cs typeface="Arial"/>
              <a:sym typeface="Arial"/>
            </a:endParaRPr>
          </a:p>
          <a:p>
            <a:pPr marL="0" lvl="0" indent="0" algn="l" rtl="0">
              <a:spcBef>
                <a:spcPts val="500"/>
              </a:spcBef>
              <a:spcAft>
                <a:spcPts val="0"/>
              </a:spcAft>
              <a:buNone/>
            </a:pPr>
            <a:r>
              <a:rPr lang="en-GB" sz="2000">
                <a:solidFill>
                  <a:srgbClr val="FFFFFF"/>
                </a:solidFill>
                <a:latin typeface="Arial"/>
                <a:ea typeface="Arial"/>
                <a:cs typeface="Arial"/>
                <a:sym typeface="Arial"/>
              </a:rPr>
              <a:t>It allows you to –</a:t>
            </a:r>
            <a:endParaRPr sz="2000">
              <a:solidFill>
                <a:srgbClr val="FFFFFF"/>
              </a:solidFill>
              <a:latin typeface="Arial"/>
              <a:ea typeface="Arial"/>
              <a:cs typeface="Arial"/>
              <a:sym typeface="Arial"/>
            </a:endParaRPr>
          </a:p>
          <a:p>
            <a:pPr marL="0" lvl="0" indent="0" algn="l" rtl="0">
              <a:spcBef>
                <a:spcPts val="0"/>
              </a:spcBef>
              <a:spcAft>
                <a:spcPts val="0"/>
              </a:spcAft>
              <a:buNone/>
            </a:pPr>
            <a:r>
              <a:rPr lang="en-GB" sz="1800">
                <a:solidFill>
                  <a:srgbClr val="000000"/>
                </a:solidFill>
                <a:latin typeface="Arial"/>
                <a:ea typeface="Arial"/>
                <a:cs typeface="Arial"/>
                <a:sym typeface="Arial"/>
              </a:rPr>
              <a:t>•</a:t>
            </a:r>
            <a:r>
              <a:rPr lang="en-GB" sz="2000">
                <a:solidFill>
                  <a:srgbClr val="FFFFFF"/>
                </a:solidFill>
                <a:latin typeface="Arial"/>
                <a:ea typeface="Arial"/>
                <a:cs typeface="Arial"/>
                <a:sym typeface="Arial"/>
              </a:rPr>
              <a:t>Revert the selected files back to a previous state,</a:t>
            </a:r>
            <a:endParaRPr sz="2000">
              <a:solidFill>
                <a:srgbClr val="FFFFFF"/>
              </a:solidFill>
              <a:latin typeface="Arial"/>
              <a:ea typeface="Arial"/>
              <a:cs typeface="Arial"/>
              <a:sym typeface="Arial"/>
            </a:endParaRPr>
          </a:p>
          <a:p>
            <a:pPr marL="0" lvl="0" indent="0" algn="l" rtl="0">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marL="0" lvl="0" indent="0" algn="l" rtl="0">
              <a:spcBef>
                <a:spcPts val="0"/>
              </a:spcBef>
              <a:spcAft>
                <a:spcPts val="0"/>
              </a:spcAft>
              <a:buNone/>
            </a:pPr>
            <a:r>
              <a:rPr lang="en-GB" sz="1800">
                <a:solidFill>
                  <a:srgbClr val="000000"/>
                </a:solidFill>
                <a:latin typeface="Arial"/>
                <a:ea typeface="Arial"/>
                <a:cs typeface="Arial"/>
                <a:sym typeface="Arial"/>
              </a:rPr>
              <a:t>•</a:t>
            </a:r>
            <a:r>
              <a:rPr lang="en-GB" sz="2000">
                <a:solidFill>
                  <a:srgbClr val="FFFFFF"/>
                </a:solidFill>
                <a:latin typeface="Arial"/>
                <a:ea typeface="Arial"/>
                <a:cs typeface="Arial"/>
                <a:sym typeface="Arial"/>
              </a:rPr>
              <a:t>Revert the entire project back to a previous state, </a:t>
            </a:r>
            <a:endParaRPr sz="2000">
              <a:solidFill>
                <a:srgbClr val="FFFFFF"/>
              </a:solidFill>
              <a:latin typeface="Arial"/>
              <a:ea typeface="Arial"/>
              <a:cs typeface="Arial"/>
              <a:sym typeface="Arial"/>
            </a:endParaRPr>
          </a:p>
          <a:p>
            <a:pPr marL="0" lvl="0" indent="0" algn="l" rtl="0">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marL="0" lvl="0" indent="0" algn="l" rtl="0">
              <a:spcBef>
                <a:spcPts val="0"/>
              </a:spcBef>
              <a:spcAft>
                <a:spcPts val="0"/>
              </a:spcAft>
              <a:buNone/>
            </a:pPr>
            <a:r>
              <a:rPr lang="en-GB" sz="1800">
                <a:solidFill>
                  <a:srgbClr val="000000"/>
                </a:solidFill>
                <a:latin typeface="Arial"/>
                <a:ea typeface="Arial"/>
                <a:cs typeface="Arial"/>
                <a:sym typeface="Arial"/>
              </a:rPr>
              <a:t>•</a:t>
            </a:r>
            <a:r>
              <a:rPr lang="en-GB" sz="2000">
                <a:solidFill>
                  <a:srgbClr val="FFFFFF"/>
                </a:solidFill>
                <a:latin typeface="Arial"/>
                <a:ea typeface="Arial"/>
                <a:cs typeface="Arial"/>
                <a:sym typeface="Arial"/>
              </a:rPr>
              <a:t>Compare changes over time, </a:t>
            </a:r>
            <a:endParaRPr sz="2000">
              <a:solidFill>
                <a:srgbClr val="FFFFFF"/>
              </a:solidFill>
              <a:latin typeface="Arial"/>
              <a:ea typeface="Arial"/>
              <a:cs typeface="Arial"/>
              <a:sym typeface="Arial"/>
            </a:endParaRPr>
          </a:p>
          <a:p>
            <a:pPr marL="0" lvl="0" indent="0" algn="l" rtl="0">
              <a:spcBef>
                <a:spcPts val="0"/>
              </a:spcBef>
              <a:spcAft>
                <a:spcPts val="0"/>
              </a:spcAft>
              <a:buNone/>
            </a:pPr>
            <a:endParaRPr sz="2000">
              <a:solidFill>
                <a:srgbClr val="FFFFFF"/>
              </a:solidFill>
              <a:latin typeface="Arial"/>
              <a:ea typeface="Arial"/>
              <a:cs typeface="Arial"/>
              <a:sym typeface="Arial"/>
            </a:endParaRPr>
          </a:p>
          <a:p>
            <a:pPr marL="0" lvl="0" indent="0" algn="l" rtl="0">
              <a:spcBef>
                <a:spcPts val="0"/>
              </a:spcBef>
              <a:spcAft>
                <a:spcPts val="0"/>
              </a:spcAft>
              <a:buNone/>
            </a:pPr>
            <a:r>
              <a:rPr lang="en-GB" sz="2000">
                <a:solidFill>
                  <a:srgbClr val="FFFFFF"/>
                </a:solidFill>
                <a:latin typeface="Arial"/>
                <a:ea typeface="Arial"/>
                <a:cs typeface="Arial"/>
                <a:sym typeface="Arial"/>
              </a:rPr>
              <a:t> And Many more which you will see…</a:t>
            </a:r>
            <a:endParaRPr sz="2000">
              <a:solidFill>
                <a:srgbClr val="FFFFFF"/>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2114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version control?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Story conclusion</a:t>
            </a:r>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Using Git in a group project allows for several developers to work on the same project independently without constantly interfering with each other’s input. Each developer can get an independent version of the code that they can modify without taking the risk of destroying a stable version of the code.</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ability to duplicate the code and work independently on a different version of it makes Git a good option for anyone building an application, even a developer working alone. It gives you the opportunity to keep several versions of your code and keep track of all characteristics of each change, such as who did the change and when.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Download and Install Git</a:t>
            </a:r>
            <a:endParaRPr/>
          </a:p>
        </p:txBody>
      </p:sp>
      <p:sp>
        <p:nvSpPr>
          <p:cNvPr id="181" name="Google Shape;181;p21"/>
          <p:cNvSpPr txBox="1">
            <a:spLocks noGrp="1"/>
          </p:cNvSpPr>
          <p:nvPr>
            <p:ph type="body" idx="1"/>
          </p:nvPr>
        </p:nvSpPr>
        <p:spPr>
          <a:xfrm>
            <a:off x="1297500" y="970825"/>
            <a:ext cx="7038900" cy="34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hlink"/>
                </a:solidFill>
                <a:hlinkClick r:id="rId3"/>
              </a:rPr>
              <a:t>https://git-scm.com/downloads</a:t>
            </a:r>
            <a:r>
              <a:rPr lang="en-GB"/>
              <a:t> ** while instaling Make default editor Notepad or VSCode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2" name="Google Shape;182;p21"/>
          <p:cNvPicPr preferRelativeResize="0"/>
          <p:nvPr/>
        </p:nvPicPr>
        <p:blipFill>
          <a:blip r:embed="rId4">
            <a:alphaModFix/>
          </a:blip>
          <a:stretch>
            <a:fillRect/>
          </a:stretch>
        </p:blipFill>
        <p:spPr>
          <a:xfrm>
            <a:off x="1297500" y="1383325"/>
            <a:ext cx="5606102" cy="315344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476</Words>
  <Application>Microsoft Office PowerPoint</Application>
  <PresentationFormat>On-screen Show (16:9)</PresentationFormat>
  <Paragraphs>70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Montserrat</vt:lpstr>
      <vt:lpstr>Lato</vt:lpstr>
      <vt:lpstr>Courier New</vt:lpstr>
      <vt:lpstr>Focus</vt:lpstr>
      <vt:lpstr>PowerPoint Presentation</vt:lpstr>
      <vt:lpstr>Introduction to Git and GitHub | Open-Source Contributions</vt:lpstr>
      <vt:lpstr>PowerPoint Presentation</vt:lpstr>
      <vt:lpstr>Challenges…</vt:lpstr>
      <vt:lpstr>What is git?</vt:lpstr>
      <vt:lpstr>What is git?</vt:lpstr>
      <vt:lpstr>What is version control?</vt:lpstr>
      <vt:lpstr>Story conclusion</vt:lpstr>
      <vt:lpstr>Download and Install Git</vt:lpstr>
      <vt:lpstr>Setup </vt:lpstr>
      <vt:lpstr>Hands on Workshop</vt:lpstr>
      <vt:lpstr>What is GitHub?</vt:lpstr>
      <vt:lpstr>What is GitHub?</vt:lpstr>
      <vt:lpstr>Hands on Workshop</vt:lpstr>
      <vt:lpstr>PowerPoint Presentation</vt:lpstr>
      <vt:lpstr>Open-Source Contributions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Rathore</dc:creator>
  <cp:lastModifiedBy>Ayush Rathore</cp:lastModifiedBy>
  <cp:revision>2</cp:revision>
  <dcterms:modified xsi:type="dcterms:W3CDTF">2022-05-21T11:48:41Z</dcterms:modified>
</cp:coreProperties>
</file>