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16" r:id="rId1"/>
  </p:sldMasterIdLst>
  <p:notesMasterIdLst>
    <p:notesMasterId r:id="rId17"/>
  </p:notesMasterIdLst>
  <p:sldIdLst>
    <p:sldId id="256" r:id="rId2"/>
    <p:sldId id="257" r:id="rId3"/>
    <p:sldId id="258" r:id="rId4"/>
    <p:sldId id="259" r:id="rId5"/>
    <p:sldId id="267" r:id="rId6"/>
    <p:sldId id="270" r:id="rId7"/>
    <p:sldId id="271" r:id="rId8"/>
    <p:sldId id="268" r:id="rId9"/>
    <p:sldId id="260" r:id="rId10"/>
    <p:sldId id="269" r:id="rId11"/>
    <p:sldId id="261" r:id="rId12"/>
    <p:sldId id="262" r:id="rId13"/>
    <p:sldId id="263" r:id="rId14"/>
    <p:sldId id="264" r:id="rId15"/>
    <p:sldId id="265" r:id="rId16"/>
  </p:sldIdLst>
  <p:sldSz cx="9144000" cy="5143500" type="screen16x9"/>
  <p:notesSz cx="6858000" cy="9144000"/>
  <p:embeddedFontLst>
    <p:embeddedFont>
      <p:font typeface="Algerian" panose="04020705040A02060702" pitchFamily="82" charset="0"/>
      <p:regular r:id="rId18"/>
    </p:embeddedFont>
    <p:embeddedFont>
      <p:font typeface="Bahnschrift SemiBold Condensed" panose="020B0502040204020203" pitchFamily="34" charset="0"/>
      <p:bold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84" autoAdjust="0"/>
    <p:restoredTop sz="94660"/>
  </p:normalViewPr>
  <p:slideViewPr>
    <p:cSldViewPr snapToGrid="0">
      <p:cViewPr varScale="1">
        <p:scale>
          <a:sx n="103" d="100"/>
          <a:sy n="103" d="100"/>
        </p:scale>
        <p:origin x="523"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7C9C44-D2D5-4A42-9C24-CA554458C80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472A684-4888-495C-8C18-23098F6DD8CF}">
      <dgm:prSet/>
      <dgm:spPr/>
      <dgm:t>
        <a:bodyPr/>
        <a:lstStyle/>
        <a:p>
          <a:r>
            <a:rPr lang="en-IN" b="1" dirty="0"/>
            <a:t>User Feedback Mechanism: </a:t>
          </a:r>
          <a:r>
            <a:rPr lang="en-US" b="0" dirty="0"/>
            <a:t>Implement a feedback system for users to rate responses and report issues, which can help in continually refining the assistant's performance.</a:t>
          </a:r>
        </a:p>
      </dgm:t>
    </dgm:pt>
    <dgm:pt modelId="{A170C2FE-8591-4BBF-A903-DB5C629EF117}" type="parTrans" cxnId="{E5B7E628-F3CD-437F-9679-7EC3EC0A5FB2}">
      <dgm:prSet/>
      <dgm:spPr/>
      <dgm:t>
        <a:bodyPr/>
        <a:lstStyle/>
        <a:p>
          <a:endParaRPr lang="en-US"/>
        </a:p>
      </dgm:t>
    </dgm:pt>
    <dgm:pt modelId="{56706C42-00CB-4C89-BF23-4B99D7D5BE04}" type="sibTrans" cxnId="{E5B7E628-F3CD-437F-9679-7EC3EC0A5FB2}">
      <dgm:prSet/>
      <dgm:spPr/>
      <dgm:t>
        <a:bodyPr/>
        <a:lstStyle/>
        <a:p>
          <a:endParaRPr lang="en-US"/>
        </a:p>
      </dgm:t>
    </dgm:pt>
    <dgm:pt modelId="{729C0F79-42B4-4A53-817F-3A32DC2149A2}">
      <dgm:prSet/>
      <dgm:spPr/>
      <dgm:t>
        <a:bodyPr/>
        <a:lstStyle/>
        <a:p>
          <a:r>
            <a:rPr lang="en-US" b="1"/>
            <a:t>Integrating the speech agent with augmented and virtual reality </a:t>
          </a:r>
          <a:r>
            <a:rPr lang="en-US"/>
            <a:t>(AR/VR) technology could result in immersive and interactive retail experiences where customers can interact with the AI in a virtual store setting. </a:t>
          </a:r>
        </a:p>
      </dgm:t>
    </dgm:pt>
    <dgm:pt modelId="{57FFD59F-90F0-4323-8E63-1479AF4FB62E}" type="parTrans" cxnId="{AD6DCBFA-E730-41D0-8D5C-0C181255CD83}">
      <dgm:prSet/>
      <dgm:spPr/>
      <dgm:t>
        <a:bodyPr/>
        <a:lstStyle/>
        <a:p>
          <a:endParaRPr lang="en-US"/>
        </a:p>
      </dgm:t>
    </dgm:pt>
    <dgm:pt modelId="{0385F1ED-0A69-444A-94DE-B76E4FC55397}" type="sibTrans" cxnId="{AD6DCBFA-E730-41D0-8D5C-0C181255CD83}">
      <dgm:prSet/>
      <dgm:spPr/>
      <dgm:t>
        <a:bodyPr/>
        <a:lstStyle/>
        <a:p>
          <a:endParaRPr lang="en-US"/>
        </a:p>
      </dgm:t>
    </dgm:pt>
    <dgm:pt modelId="{100FAE32-B208-4864-A47B-C16088900BE5}">
      <dgm:prSet/>
      <dgm:spPr/>
      <dgm:t>
        <a:bodyPr/>
        <a:lstStyle/>
        <a:p>
          <a:r>
            <a:rPr lang="en-US" b="1" dirty="0"/>
            <a:t>Voice Agent Adaptability in Various Marketplaces: </a:t>
          </a:r>
          <a:r>
            <a:rPr lang="en-US" dirty="0"/>
            <a:t>Research the voice agent's adaptability in various e-commerce platforms and industries to make sure it can be readily adjusted and used in a variety of retail settings with little to no modification. Addition of few more languages to be inclusive of all states and regions</a:t>
          </a:r>
        </a:p>
      </dgm:t>
    </dgm:pt>
    <dgm:pt modelId="{15D5C403-1E1C-4041-B5CE-9C4567684E93}" type="parTrans" cxnId="{8041D3EB-2C5F-4BA9-AD22-5D9324AA6024}">
      <dgm:prSet/>
      <dgm:spPr/>
      <dgm:t>
        <a:bodyPr/>
        <a:lstStyle/>
        <a:p>
          <a:endParaRPr lang="en-US"/>
        </a:p>
      </dgm:t>
    </dgm:pt>
    <dgm:pt modelId="{BD3549AD-9FA2-4B10-B917-DD12020B0697}" type="sibTrans" cxnId="{8041D3EB-2C5F-4BA9-AD22-5D9324AA6024}">
      <dgm:prSet/>
      <dgm:spPr/>
      <dgm:t>
        <a:bodyPr/>
        <a:lstStyle/>
        <a:p>
          <a:endParaRPr lang="en-US"/>
        </a:p>
      </dgm:t>
    </dgm:pt>
    <dgm:pt modelId="{BE003E6F-B7D4-45AE-AAE2-016C2C7C6549}">
      <dgm:prSet/>
      <dgm:spPr/>
      <dgm:t>
        <a:bodyPr/>
        <a:lstStyle/>
        <a:p>
          <a:r>
            <a:rPr lang="en-US" b="1"/>
            <a:t>Security and Privacy in AI Interactions: </a:t>
          </a:r>
          <a:r>
            <a:rPr lang="en-US"/>
            <a:t>Develop strong strategies to guarantee data security and privacy in AI-customer interactions, especially when managing sensitive data such as personal or payment information.</a:t>
          </a:r>
        </a:p>
      </dgm:t>
    </dgm:pt>
    <dgm:pt modelId="{B1F88E3D-8C34-417E-9C0F-E2F515785768}" type="parTrans" cxnId="{70D2AE20-AA70-4BA2-9030-D40BE3CAA7AF}">
      <dgm:prSet/>
      <dgm:spPr/>
      <dgm:t>
        <a:bodyPr/>
        <a:lstStyle/>
        <a:p>
          <a:endParaRPr lang="en-US"/>
        </a:p>
      </dgm:t>
    </dgm:pt>
    <dgm:pt modelId="{34ED92E6-78A6-4B8B-ACB9-B6D45C1797ED}" type="sibTrans" cxnId="{70D2AE20-AA70-4BA2-9030-D40BE3CAA7AF}">
      <dgm:prSet/>
      <dgm:spPr/>
      <dgm:t>
        <a:bodyPr/>
        <a:lstStyle/>
        <a:p>
          <a:endParaRPr lang="en-US"/>
        </a:p>
      </dgm:t>
    </dgm:pt>
    <dgm:pt modelId="{598E18B5-9C62-4B90-ACF9-C19D2F4B6427}" type="pres">
      <dgm:prSet presAssocID="{8B7C9C44-D2D5-4A42-9C24-CA554458C804}" presName="root" presStyleCnt="0">
        <dgm:presLayoutVars>
          <dgm:dir/>
          <dgm:resizeHandles val="exact"/>
        </dgm:presLayoutVars>
      </dgm:prSet>
      <dgm:spPr/>
    </dgm:pt>
    <dgm:pt modelId="{2C22ED83-7BEF-438B-B11F-F71444CB05EB}" type="pres">
      <dgm:prSet presAssocID="{8B7C9C44-D2D5-4A42-9C24-CA554458C804}" presName="container" presStyleCnt="0">
        <dgm:presLayoutVars>
          <dgm:dir/>
          <dgm:resizeHandles val="exact"/>
        </dgm:presLayoutVars>
      </dgm:prSet>
      <dgm:spPr/>
    </dgm:pt>
    <dgm:pt modelId="{0A463A55-5B81-4281-A400-BB5D6981ECEE}" type="pres">
      <dgm:prSet presAssocID="{1472A684-4888-495C-8C18-23098F6DD8CF}" presName="compNode" presStyleCnt="0"/>
      <dgm:spPr/>
    </dgm:pt>
    <dgm:pt modelId="{07157642-CF9C-44A9-B1FC-1CB087798DD1}" type="pres">
      <dgm:prSet presAssocID="{1472A684-4888-495C-8C18-23098F6DD8CF}" presName="iconBgRect" presStyleLbl="bgShp" presStyleIdx="0" presStyleCnt="4"/>
      <dgm:spPr/>
    </dgm:pt>
    <dgm:pt modelId="{59B8926A-175F-40CB-9937-85431987A108}" type="pres">
      <dgm:prSet presAssocID="{1472A684-4888-495C-8C18-23098F6DD8C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0FF7E720-F04E-42F7-9B1E-CCF60DF443B5}" type="pres">
      <dgm:prSet presAssocID="{1472A684-4888-495C-8C18-23098F6DD8CF}" presName="spaceRect" presStyleCnt="0"/>
      <dgm:spPr/>
    </dgm:pt>
    <dgm:pt modelId="{3781A908-2BFD-411C-AF47-849E633F1FFB}" type="pres">
      <dgm:prSet presAssocID="{1472A684-4888-495C-8C18-23098F6DD8CF}" presName="textRect" presStyleLbl="revTx" presStyleIdx="0" presStyleCnt="4">
        <dgm:presLayoutVars>
          <dgm:chMax val="1"/>
          <dgm:chPref val="1"/>
        </dgm:presLayoutVars>
      </dgm:prSet>
      <dgm:spPr/>
    </dgm:pt>
    <dgm:pt modelId="{F6E37021-A3A2-46D6-920D-71B092EF7A1D}" type="pres">
      <dgm:prSet presAssocID="{56706C42-00CB-4C89-BF23-4B99D7D5BE04}" presName="sibTrans" presStyleLbl="sibTrans2D1" presStyleIdx="0" presStyleCnt="0"/>
      <dgm:spPr/>
    </dgm:pt>
    <dgm:pt modelId="{31D921E9-01D8-4693-9498-42B3B741F1B5}" type="pres">
      <dgm:prSet presAssocID="{729C0F79-42B4-4A53-817F-3A32DC2149A2}" presName="compNode" presStyleCnt="0"/>
      <dgm:spPr/>
    </dgm:pt>
    <dgm:pt modelId="{7249E5BA-23E6-4BD6-8DA4-48AD9B9B15B8}" type="pres">
      <dgm:prSet presAssocID="{729C0F79-42B4-4A53-817F-3A32DC2149A2}" presName="iconBgRect" presStyleLbl="bgShp" presStyleIdx="1" presStyleCnt="4"/>
      <dgm:spPr/>
    </dgm:pt>
    <dgm:pt modelId="{48B27265-54B7-410C-BF83-557FE531FE4C}" type="pres">
      <dgm:prSet presAssocID="{729C0F79-42B4-4A53-817F-3A32DC2149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rtual RealityHeadset"/>
        </a:ext>
      </dgm:extLst>
    </dgm:pt>
    <dgm:pt modelId="{201E45AC-D1C8-42C7-8D7A-EAC2F56D56BE}" type="pres">
      <dgm:prSet presAssocID="{729C0F79-42B4-4A53-817F-3A32DC2149A2}" presName="spaceRect" presStyleCnt="0"/>
      <dgm:spPr/>
    </dgm:pt>
    <dgm:pt modelId="{C5BF23E3-2BE7-4D8C-8402-9641B3FD75C6}" type="pres">
      <dgm:prSet presAssocID="{729C0F79-42B4-4A53-817F-3A32DC2149A2}" presName="textRect" presStyleLbl="revTx" presStyleIdx="1" presStyleCnt="4">
        <dgm:presLayoutVars>
          <dgm:chMax val="1"/>
          <dgm:chPref val="1"/>
        </dgm:presLayoutVars>
      </dgm:prSet>
      <dgm:spPr/>
    </dgm:pt>
    <dgm:pt modelId="{087DAAA6-0455-4E0B-AFF0-D5FF390DB821}" type="pres">
      <dgm:prSet presAssocID="{0385F1ED-0A69-444A-94DE-B76E4FC55397}" presName="sibTrans" presStyleLbl="sibTrans2D1" presStyleIdx="0" presStyleCnt="0"/>
      <dgm:spPr/>
    </dgm:pt>
    <dgm:pt modelId="{E6286A15-6C29-46A7-9663-6AF73F7CE27D}" type="pres">
      <dgm:prSet presAssocID="{100FAE32-B208-4864-A47B-C16088900BE5}" presName="compNode" presStyleCnt="0"/>
      <dgm:spPr/>
    </dgm:pt>
    <dgm:pt modelId="{04D2D5D5-4270-4D98-B640-C38BBB0966D2}" type="pres">
      <dgm:prSet presAssocID="{100FAE32-B208-4864-A47B-C16088900BE5}" presName="iconBgRect" presStyleLbl="bgShp" presStyleIdx="2" presStyleCnt="4" custLinFactNeighborY="-739"/>
      <dgm:spPr/>
    </dgm:pt>
    <dgm:pt modelId="{826BA6B2-D7FA-4761-87F4-435C7D74F722}" type="pres">
      <dgm:prSet presAssocID="{100FAE32-B208-4864-A47B-C16088900BE5}" presName="iconRect" presStyleLbl="node1" presStyleIdx="2" presStyleCnt="4" custLinFactNeighborY="382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B112AE93-449B-44C8-89C5-C26671E165B1}" type="pres">
      <dgm:prSet presAssocID="{100FAE32-B208-4864-A47B-C16088900BE5}" presName="spaceRect" presStyleCnt="0"/>
      <dgm:spPr/>
    </dgm:pt>
    <dgm:pt modelId="{D120B6BB-2BCF-4577-AAC2-99E892EC0FBA}" type="pres">
      <dgm:prSet presAssocID="{100FAE32-B208-4864-A47B-C16088900BE5}" presName="textRect" presStyleLbl="revTx" presStyleIdx="2" presStyleCnt="4">
        <dgm:presLayoutVars>
          <dgm:chMax val="1"/>
          <dgm:chPref val="1"/>
        </dgm:presLayoutVars>
      </dgm:prSet>
      <dgm:spPr/>
    </dgm:pt>
    <dgm:pt modelId="{BC5E26D8-E8E6-4827-BA8C-58AAF8E156A3}" type="pres">
      <dgm:prSet presAssocID="{BD3549AD-9FA2-4B10-B917-DD12020B0697}" presName="sibTrans" presStyleLbl="sibTrans2D1" presStyleIdx="0" presStyleCnt="0"/>
      <dgm:spPr/>
    </dgm:pt>
    <dgm:pt modelId="{2B1D6774-B2C0-4031-8719-BE6DBC2467F2}" type="pres">
      <dgm:prSet presAssocID="{BE003E6F-B7D4-45AE-AAE2-016C2C7C6549}" presName="compNode" presStyleCnt="0"/>
      <dgm:spPr/>
    </dgm:pt>
    <dgm:pt modelId="{C5224F17-CB11-4160-98ED-D88E5860C722}" type="pres">
      <dgm:prSet presAssocID="{BE003E6F-B7D4-45AE-AAE2-016C2C7C6549}" presName="iconBgRect" presStyleLbl="bgShp" presStyleIdx="3" presStyleCnt="4"/>
      <dgm:spPr/>
    </dgm:pt>
    <dgm:pt modelId="{D553CE7A-3BB1-4399-BB50-8BE36C916CE0}" type="pres">
      <dgm:prSet presAssocID="{BE003E6F-B7D4-45AE-AAE2-016C2C7C654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Computing"/>
        </a:ext>
      </dgm:extLst>
    </dgm:pt>
    <dgm:pt modelId="{D45B1833-4FA6-442E-812A-AE7608234748}" type="pres">
      <dgm:prSet presAssocID="{BE003E6F-B7D4-45AE-AAE2-016C2C7C6549}" presName="spaceRect" presStyleCnt="0"/>
      <dgm:spPr/>
    </dgm:pt>
    <dgm:pt modelId="{BFC5A86D-88CD-48EF-B856-B0A1426D21DE}" type="pres">
      <dgm:prSet presAssocID="{BE003E6F-B7D4-45AE-AAE2-016C2C7C6549}" presName="textRect" presStyleLbl="revTx" presStyleIdx="3" presStyleCnt="4">
        <dgm:presLayoutVars>
          <dgm:chMax val="1"/>
          <dgm:chPref val="1"/>
        </dgm:presLayoutVars>
      </dgm:prSet>
      <dgm:spPr/>
    </dgm:pt>
  </dgm:ptLst>
  <dgm:cxnLst>
    <dgm:cxn modelId="{5F09B703-BA37-4950-A5FD-E6D83B97E1A2}" type="presOf" srcId="{729C0F79-42B4-4A53-817F-3A32DC2149A2}" destId="{C5BF23E3-2BE7-4D8C-8402-9641B3FD75C6}" srcOrd="0" destOrd="0" presId="urn:microsoft.com/office/officeart/2018/2/layout/IconCircleList"/>
    <dgm:cxn modelId="{70D2AE20-AA70-4BA2-9030-D40BE3CAA7AF}" srcId="{8B7C9C44-D2D5-4A42-9C24-CA554458C804}" destId="{BE003E6F-B7D4-45AE-AAE2-016C2C7C6549}" srcOrd="3" destOrd="0" parTransId="{B1F88E3D-8C34-417E-9C0F-E2F515785768}" sibTransId="{34ED92E6-78A6-4B8B-ACB9-B6D45C1797ED}"/>
    <dgm:cxn modelId="{E5B7E628-F3CD-437F-9679-7EC3EC0A5FB2}" srcId="{8B7C9C44-D2D5-4A42-9C24-CA554458C804}" destId="{1472A684-4888-495C-8C18-23098F6DD8CF}" srcOrd="0" destOrd="0" parTransId="{A170C2FE-8591-4BBF-A903-DB5C629EF117}" sibTransId="{56706C42-00CB-4C89-BF23-4B99D7D5BE04}"/>
    <dgm:cxn modelId="{78905B33-6C27-49AC-A0B0-E2BE3F2C8D57}" type="presOf" srcId="{8B7C9C44-D2D5-4A42-9C24-CA554458C804}" destId="{598E18B5-9C62-4B90-ACF9-C19D2F4B6427}" srcOrd="0" destOrd="0" presId="urn:microsoft.com/office/officeart/2018/2/layout/IconCircleList"/>
    <dgm:cxn modelId="{FDDB7760-7E17-4595-83EE-A9FA5EA6A8CF}" type="presOf" srcId="{1472A684-4888-495C-8C18-23098F6DD8CF}" destId="{3781A908-2BFD-411C-AF47-849E633F1FFB}" srcOrd="0" destOrd="0" presId="urn:microsoft.com/office/officeart/2018/2/layout/IconCircleList"/>
    <dgm:cxn modelId="{159A9062-07E3-4288-851A-D9B09F2CA653}" type="presOf" srcId="{56706C42-00CB-4C89-BF23-4B99D7D5BE04}" destId="{F6E37021-A3A2-46D6-920D-71B092EF7A1D}" srcOrd="0" destOrd="0" presId="urn:microsoft.com/office/officeart/2018/2/layout/IconCircleList"/>
    <dgm:cxn modelId="{A066F96D-39DA-4A69-9FCF-B758FD30059A}" type="presOf" srcId="{BD3549AD-9FA2-4B10-B917-DD12020B0697}" destId="{BC5E26D8-E8E6-4827-BA8C-58AAF8E156A3}" srcOrd="0" destOrd="0" presId="urn:microsoft.com/office/officeart/2018/2/layout/IconCircleList"/>
    <dgm:cxn modelId="{FBD35C55-EA3F-4965-95FC-75D5A53165F3}" type="presOf" srcId="{0385F1ED-0A69-444A-94DE-B76E4FC55397}" destId="{087DAAA6-0455-4E0B-AFF0-D5FF390DB821}" srcOrd="0" destOrd="0" presId="urn:microsoft.com/office/officeart/2018/2/layout/IconCircleList"/>
    <dgm:cxn modelId="{2ABCFBCC-C644-45F1-A7C9-BAD7CEF79AD4}" type="presOf" srcId="{BE003E6F-B7D4-45AE-AAE2-016C2C7C6549}" destId="{BFC5A86D-88CD-48EF-B856-B0A1426D21DE}" srcOrd="0" destOrd="0" presId="urn:microsoft.com/office/officeart/2018/2/layout/IconCircleList"/>
    <dgm:cxn modelId="{8CA430CE-5E0D-471C-BDC0-8110B6CD763F}" type="presOf" srcId="{100FAE32-B208-4864-A47B-C16088900BE5}" destId="{D120B6BB-2BCF-4577-AAC2-99E892EC0FBA}" srcOrd="0" destOrd="0" presId="urn:microsoft.com/office/officeart/2018/2/layout/IconCircleList"/>
    <dgm:cxn modelId="{8041D3EB-2C5F-4BA9-AD22-5D9324AA6024}" srcId="{8B7C9C44-D2D5-4A42-9C24-CA554458C804}" destId="{100FAE32-B208-4864-A47B-C16088900BE5}" srcOrd="2" destOrd="0" parTransId="{15D5C403-1E1C-4041-B5CE-9C4567684E93}" sibTransId="{BD3549AD-9FA2-4B10-B917-DD12020B0697}"/>
    <dgm:cxn modelId="{AD6DCBFA-E730-41D0-8D5C-0C181255CD83}" srcId="{8B7C9C44-D2D5-4A42-9C24-CA554458C804}" destId="{729C0F79-42B4-4A53-817F-3A32DC2149A2}" srcOrd="1" destOrd="0" parTransId="{57FFD59F-90F0-4323-8E63-1479AF4FB62E}" sibTransId="{0385F1ED-0A69-444A-94DE-B76E4FC55397}"/>
    <dgm:cxn modelId="{022A7F75-6B99-4D96-A25F-4FEA9E08B34E}" type="presParOf" srcId="{598E18B5-9C62-4B90-ACF9-C19D2F4B6427}" destId="{2C22ED83-7BEF-438B-B11F-F71444CB05EB}" srcOrd="0" destOrd="0" presId="urn:microsoft.com/office/officeart/2018/2/layout/IconCircleList"/>
    <dgm:cxn modelId="{0959ECF3-C51E-4A23-AB4F-199D37102616}" type="presParOf" srcId="{2C22ED83-7BEF-438B-B11F-F71444CB05EB}" destId="{0A463A55-5B81-4281-A400-BB5D6981ECEE}" srcOrd="0" destOrd="0" presId="urn:microsoft.com/office/officeart/2018/2/layout/IconCircleList"/>
    <dgm:cxn modelId="{E15B4B02-71AB-4797-BF75-60677EDE2ED1}" type="presParOf" srcId="{0A463A55-5B81-4281-A400-BB5D6981ECEE}" destId="{07157642-CF9C-44A9-B1FC-1CB087798DD1}" srcOrd="0" destOrd="0" presId="urn:microsoft.com/office/officeart/2018/2/layout/IconCircleList"/>
    <dgm:cxn modelId="{4CBB8D88-3DA0-44F4-976A-98F49EEE3D4E}" type="presParOf" srcId="{0A463A55-5B81-4281-A400-BB5D6981ECEE}" destId="{59B8926A-175F-40CB-9937-85431987A108}" srcOrd="1" destOrd="0" presId="urn:microsoft.com/office/officeart/2018/2/layout/IconCircleList"/>
    <dgm:cxn modelId="{F2FE0B4E-C8BC-4D60-9454-B3D822595D73}" type="presParOf" srcId="{0A463A55-5B81-4281-A400-BB5D6981ECEE}" destId="{0FF7E720-F04E-42F7-9B1E-CCF60DF443B5}" srcOrd="2" destOrd="0" presId="urn:microsoft.com/office/officeart/2018/2/layout/IconCircleList"/>
    <dgm:cxn modelId="{D6C77DCC-78CD-40D6-8239-0CD6F83E6BF4}" type="presParOf" srcId="{0A463A55-5B81-4281-A400-BB5D6981ECEE}" destId="{3781A908-2BFD-411C-AF47-849E633F1FFB}" srcOrd="3" destOrd="0" presId="urn:microsoft.com/office/officeart/2018/2/layout/IconCircleList"/>
    <dgm:cxn modelId="{8AC63E23-E54A-455E-8AF3-4A8B3A162BA6}" type="presParOf" srcId="{2C22ED83-7BEF-438B-B11F-F71444CB05EB}" destId="{F6E37021-A3A2-46D6-920D-71B092EF7A1D}" srcOrd="1" destOrd="0" presId="urn:microsoft.com/office/officeart/2018/2/layout/IconCircleList"/>
    <dgm:cxn modelId="{9904DD83-5C58-4EA1-93F0-C3E3A57AD61F}" type="presParOf" srcId="{2C22ED83-7BEF-438B-B11F-F71444CB05EB}" destId="{31D921E9-01D8-4693-9498-42B3B741F1B5}" srcOrd="2" destOrd="0" presId="urn:microsoft.com/office/officeart/2018/2/layout/IconCircleList"/>
    <dgm:cxn modelId="{042DFDC1-6951-4F4E-9CBF-951C653292D8}" type="presParOf" srcId="{31D921E9-01D8-4693-9498-42B3B741F1B5}" destId="{7249E5BA-23E6-4BD6-8DA4-48AD9B9B15B8}" srcOrd="0" destOrd="0" presId="urn:microsoft.com/office/officeart/2018/2/layout/IconCircleList"/>
    <dgm:cxn modelId="{4008C4CE-B606-411D-8E24-1B8FC3AA74FD}" type="presParOf" srcId="{31D921E9-01D8-4693-9498-42B3B741F1B5}" destId="{48B27265-54B7-410C-BF83-557FE531FE4C}" srcOrd="1" destOrd="0" presId="urn:microsoft.com/office/officeart/2018/2/layout/IconCircleList"/>
    <dgm:cxn modelId="{7586177B-D445-4C21-A93E-601FEF8D8CD0}" type="presParOf" srcId="{31D921E9-01D8-4693-9498-42B3B741F1B5}" destId="{201E45AC-D1C8-42C7-8D7A-EAC2F56D56BE}" srcOrd="2" destOrd="0" presId="urn:microsoft.com/office/officeart/2018/2/layout/IconCircleList"/>
    <dgm:cxn modelId="{B9796419-020F-478A-A60F-7A0646648BF6}" type="presParOf" srcId="{31D921E9-01D8-4693-9498-42B3B741F1B5}" destId="{C5BF23E3-2BE7-4D8C-8402-9641B3FD75C6}" srcOrd="3" destOrd="0" presId="urn:microsoft.com/office/officeart/2018/2/layout/IconCircleList"/>
    <dgm:cxn modelId="{45B4CA89-A62E-4ACB-8DBE-0D4B1B827ED4}" type="presParOf" srcId="{2C22ED83-7BEF-438B-B11F-F71444CB05EB}" destId="{087DAAA6-0455-4E0B-AFF0-D5FF390DB821}" srcOrd="3" destOrd="0" presId="urn:microsoft.com/office/officeart/2018/2/layout/IconCircleList"/>
    <dgm:cxn modelId="{B85E4DFC-454F-4753-8353-C07846AD9A2E}" type="presParOf" srcId="{2C22ED83-7BEF-438B-B11F-F71444CB05EB}" destId="{E6286A15-6C29-46A7-9663-6AF73F7CE27D}" srcOrd="4" destOrd="0" presId="urn:microsoft.com/office/officeart/2018/2/layout/IconCircleList"/>
    <dgm:cxn modelId="{0157ED83-9859-44D6-8B11-2258B38AA868}" type="presParOf" srcId="{E6286A15-6C29-46A7-9663-6AF73F7CE27D}" destId="{04D2D5D5-4270-4D98-B640-C38BBB0966D2}" srcOrd="0" destOrd="0" presId="urn:microsoft.com/office/officeart/2018/2/layout/IconCircleList"/>
    <dgm:cxn modelId="{B9538ACA-8BE1-41CE-8CED-637B166BCD9D}" type="presParOf" srcId="{E6286A15-6C29-46A7-9663-6AF73F7CE27D}" destId="{826BA6B2-D7FA-4761-87F4-435C7D74F722}" srcOrd="1" destOrd="0" presId="urn:microsoft.com/office/officeart/2018/2/layout/IconCircleList"/>
    <dgm:cxn modelId="{F5DA3CD7-1D86-4DFF-9398-97FF6668C270}" type="presParOf" srcId="{E6286A15-6C29-46A7-9663-6AF73F7CE27D}" destId="{B112AE93-449B-44C8-89C5-C26671E165B1}" srcOrd="2" destOrd="0" presId="urn:microsoft.com/office/officeart/2018/2/layout/IconCircleList"/>
    <dgm:cxn modelId="{8E372EE9-BCFD-4CAA-BBDE-2C59EC213A49}" type="presParOf" srcId="{E6286A15-6C29-46A7-9663-6AF73F7CE27D}" destId="{D120B6BB-2BCF-4577-AAC2-99E892EC0FBA}" srcOrd="3" destOrd="0" presId="urn:microsoft.com/office/officeart/2018/2/layout/IconCircleList"/>
    <dgm:cxn modelId="{855336BF-7C27-4F74-B184-39C27239BB6D}" type="presParOf" srcId="{2C22ED83-7BEF-438B-B11F-F71444CB05EB}" destId="{BC5E26D8-E8E6-4827-BA8C-58AAF8E156A3}" srcOrd="5" destOrd="0" presId="urn:microsoft.com/office/officeart/2018/2/layout/IconCircleList"/>
    <dgm:cxn modelId="{C9EF7221-7776-4B1E-90B8-23F4765DEC43}" type="presParOf" srcId="{2C22ED83-7BEF-438B-B11F-F71444CB05EB}" destId="{2B1D6774-B2C0-4031-8719-BE6DBC2467F2}" srcOrd="6" destOrd="0" presId="urn:microsoft.com/office/officeart/2018/2/layout/IconCircleList"/>
    <dgm:cxn modelId="{F1FEB899-2C0A-459D-8EAC-88D5B1F8839B}" type="presParOf" srcId="{2B1D6774-B2C0-4031-8719-BE6DBC2467F2}" destId="{C5224F17-CB11-4160-98ED-D88E5860C722}" srcOrd="0" destOrd="0" presId="urn:microsoft.com/office/officeart/2018/2/layout/IconCircleList"/>
    <dgm:cxn modelId="{25DD3DD9-36BD-479B-9577-22D02402E38A}" type="presParOf" srcId="{2B1D6774-B2C0-4031-8719-BE6DBC2467F2}" destId="{D553CE7A-3BB1-4399-BB50-8BE36C916CE0}" srcOrd="1" destOrd="0" presId="urn:microsoft.com/office/officeart/2018/2/layout/IconCircleList"/>
    <dgm:cxn modelId="{C8622B85-A4BA-43A2-A410-1DD5184974FE}" type="presParOf" srcId="{2B1D6774-B2C0-4031-8719-BE6DBC2467F2}" destId="{D45B1833-4FA6-442E-812A-AE7608234748}" srcOrd="2" destOrd="0" presId="urn:microsoft.com/office/officeart/2018/2/layout/IconCircleList"/>
    <dgm:cxn modelId="{9B295E57-415D-40C2-A559-F3390CF65F31}" type="presParOf" srcId="{2B1D6774-B2C0-4031-8719-BE6DBC2467F2}" destId="{BFC5A86D-88CD-48EF-B856-B0A1426D21D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57642-CF9C-44A9-B1FC-1CB087798DD1}">
      <dsp:nvSpPr>
        <dsp:cNvPr id="0" name=""/>
        <dsp:cNvSpPr/>
      </dsp:nvSpPr>
      <dsp:spPr>
        <a:xfrm>
          <a:off x="145153" y="349060"/>
          <a:ext cx="1005669" cy="100566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8926A-175F-40CB-9937-85431987A108}">
      <dsp:nvSpPr>
        <dsp:cNvPr id="0" name=""/>
        <dsp:cNvSpPr/>
      </dsp:nvSpPr>
      <dsp:spPr>
        <a:xfrm>
          <a:off x="356344" y="560250"/>
          <a:ext cx="583288" cy="583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81A908-2BFD-411C-AF47-849E633F1FFB}">
      <dsp:nvSpPr>
        <dsp:cNvPr id="0" name=""/>
        <dsp:cNvSpPr/>
      </dsp:nvSpPr>
      <dsp:spPr>
        <a:xfrm>
          <a:off x="1366323" y="349060"/>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b="1" kern="1200" dirty="0"/>
            <a:t>User Feedback Mechanism: </a:t>
          </a:r>
          <a:r>
            <a:rPr lang="en-US" sz="1100" b="0" kern="1200" dirty="0"/>
            <a:t>Implement a feedback system for users to rate responses and report issues, which can help in continually refining the assistant's performance.</a:t>
          </a:r>
        </a:p>
      </dsp:txBody>
      <dsp:txXfrm>
        <a:off x="1366323" y="349060"/>
        <a:ext cx="2370505" cy="1005669"/>
      </dsp:txXfrm>
    </dsp:sp>
    <dsp:sp modelId="{7249E5BA-23E6-4BD6-8DA4-48AD9B9B15B8}">
      <dsp:nvSpPr>
        <dsp:cNvPr id="0" name=""/>
        <dsp:cNvSpPr/>
      </dsp:nvSpPr>
      <dsp:spPr>
        <a:xfrm>
          <a:off x="4149871" y="349060"/>
          <a:ext cx="1005669" cy="100566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B27265-54B7-410C-BF83-557FE531FE4C}">
      <dsp:nvSpPr>
        <dsp:cNvPr id="0" name=""/>
        <dsp:cNvSpPr/>
      </dsp:nvSpPr>
      <dsp:spPr>
        <a:xfrm>
          <a:off x="4361061" y="560250"/>
          <a:ext cx="583288" cy="583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BF23E3-2BE7-4D8C-8402-9641B3FD75C6}">
      <dsp:nvSpPr>
        <dsp:cNvPr id="0" name=""/>
        <dsp:cNvSpPr/>
      </dsp:nvSpPr>
      <dsp:spPr>
        <a:xfrm>
          <a:off x="5371040" y="349060"/>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Integrating the speech agent with augmented and virtual reality </a:t>
          </a:r>
          <a:r>
            <a:rPr lang="en-US" sz="1100" kern="1200"/>
            <a:t>(AR/VR) technology could result in immersive and interactive retail experiences where customers can interact with the AI in a virtual store setting. </a:t>
          </a:r>
        </a:p>
      </dsp:txBody>
      <dsp:txXfrm>
        <a:off x="5371040" y="349060"/>
        <a:ext cx="2370505" cy="1005669"/>
      </dsp:txXfrm>
    </dsp:sp>
    <dsp:sp modelId="{04D2D5D5-4270-4D98-B640-C38BBB0966D2}">
      <dsp:nvSpPr>
        <dsp:cNvPr id="0" name=""/>
        <dsp:cNvSpPr/>
      </dsp:nvSpPr>
      <dsp:spPr>
        <a:xfrm>
          <a:off x="145153" y="1902246"/>
          <a:ext cx="1005669" cy="100566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6BA6B2-D7FA-4761-87F4-435C7D74F722}">
      <dsp:nvSpPr>
        <dsp:cNvPr id="0" name=""/>
        <dsp:cNvSpPr/>
      </dsp:nvSpPr>
      <dsp:spPr>
        <a:xfrm>
          <a:off x="356344" y="2143174"/>
          <a:ext cx="583288" cy="5832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20B6BB-2BCF-4577-AAC2-99E892EC0FBA}">
      <dsp:nvSpPr>
        <dsp:cNvPr id="0" name=""/>
        <dsp:cNvSpPr/>
      </dsp:nvSpPr>
      <dsp:spPr>
        <a:xfrm>
          <a:off x="1366323" y="1909678"/>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t>Voice Agent Adaptability in Various Marketplaces: </a:t>
          </a:r>
          <a:r>
            <a:rPr lang="en-US" sz="1100" kern="1200" dirty="0"/>
            <a:t>Research the voice agent's adaptability in various e-commerce platforms and industries to make sure it can be readily adjusted and used in a variety of retail settings with little to no modification. Addition of few more languages to be inclusive of all states and regions</a:t>
          </a:r>
        </a:p>
      </dsp:txBody>
      <dsp:txXfrm>
        <a:off x="1366323" y="1909678"/>
        <a:ext cx="2370505" cy="1005669"/>
      </dsp:txXfrm>
    </dsp:sp>
    <dsp:sp modelId="{C5224F17-CB11-4160-98ED-D88E5860C722}">
      <dsp:nvSpPr>
        <dsp:cNvPr id="0" name=""/>
        <dsp:cNvSpPr/>
      </dsp:nvSpPr>
      <dsp:spPr>
        <a:xfrm>
          <a:off x="4149871" y="1909678"/>
          <a:ext cx="1005669" cy="100566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53CE7A-3BB1-4399-BB50-8BE36C916CE0}">
      <dsp:nvSpPr>
        <dsp:cNvPr id="0" name=""/>
        <dsp:cNvSpPr/>
      </dsp:nvSpPr>
      <dsp:spPr>
        <a:xfrm>
          <a:off x="4361061" y="2120869"/>
          <a:ext cx="583288" cy="5832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C5A86D-88CD-48EF-B856-B0A1426D21DE}">
      <dsp:nvSpPr>
        <dsp:cNvPr id="0" name=""/>
        <dsp:cNvSpPr/>
      </dsp:nvSpPr>
      <dsp:spPr>
        <a:xfrm>
          <a:off x="5371040" y="1909678"/>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Security and Privacy in AI Interactions: </a:t>
          </a:r>
          <a:r>
            <a:rPr lang="en-US" sz="1100" kern="1200"/>
            <a:t>Develop strong strategies to guarantee data security and privacy in AI-customer interactions, especially when managing sensitive data such as personal or payment information.</a:t>
          </a:r>
        </a:p>
      </dsp:txBody>
      <dsp:txXfrm>
        <a:off x="5371040" y="1909678"/>
        <a:ext cx="2370505" cy="100566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f21ab6bcb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f21ab6bcb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f21ab6bcb7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f21ab6bcb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f21ab6bc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f21ab6bc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f21ab6bcb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21ab6bcb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f21ab6bcb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f21ab6bcb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8734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f21ab6bcb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f21ab6bcb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f21ab6bcb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f21ab6bcb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f21ab6bcb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f21ab6bcb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f21ab6bcb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f21ab6bcb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3630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F1133-3259-4C45-BABA-5B62D9C6F78D}"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281433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F1133-3259-4C45-BABA-5B62D9C6F78D}"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62214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46960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1 1">
  <p:cSld name="Title slide 1 1">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48081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1 1 1 1">
  <p:cSld name="Title slide 1 1 1 1">
    <p:spTree>
      <p:nvGrpSpPr>
        <p:cNvPr id="1" name="Shape 67"/>
        <p:cNvGrpSpPr/>
        <p:nvPr/>
      </p:nvGrpSpPr>
      <p:grpSpPr>
        <a:xfrm>
          <a:off x="0" y="0"/>
          <a:ext cx="0" cy="0"/>
          <a:chOff x="0" y="0"/>
          <a:chExt cx="0" cy="0"/>
        </a:xfrm>
      </p:grpSpPr>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6206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F1133-3259-4C45-BABA-5B62D9C6F78D}"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62994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901529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CF1133-3259-4C45-BABA-5B62D9C6F78D}" type="datetimeFigureOut">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38662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CF1133-3259-4C45-BABA-5B62D9C6F78D}" type="datetimeFigureOut">
              <a:rPr lang="en-US" smtClean="0"/>
              <a:t>8/24/2024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604826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8/24/2024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06625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8/24/2024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820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91584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957623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1CF1133-3259-4C45-BABA-5B62D9C6F78D}" type="datetimeFigureOut">
              <a:rPr lang="en-US" smtClean="0"/>
              <a:t>8/24/2024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057149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6.jpg"/><Relationship Id="rId4" Type="http://schemas.openxmlformats.org/officeDocument/2006/relationships/image" Target="../media/image25.jp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7"/>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5AA21-D557-F446-1DEB-6CFEC4183464}"/>
              </a:ext>
            </a:extLst>
          </p:cNvPr>
          <p:cNvSpPr>
            <a:spLocks noGrp="1"/>
          </p:cNvSpPr>
          <p:nvPr>
            <p:ph type="title"/>
          </p:nvPr>
        </p:nvSpPr>
        <p:spPr>
          <a:xfrm>
            <a:off x="479160" y="342900"/>
            <a:ext cx="8182230" cy="1026460"/>
          </a:xfrm>
        </p:spPr>
        <p:txBody>
          <a:bodyPr vert="horz" lIns="91440" tIns="45720" rIns="91440" bIns="45720" rtlCol="0" anchor="ctr">
            <a:normAutofit/>
          </a:bodyPr>
          <a:lstStyle/>
          <a:p>
            <a:pPr algn="ctr" defTabSz="914400"/>
            <a:r>
              <a:rPr lang="en-US" sz="5000" b="1" dirty="0"/>
              <a:t>Results and Analysis </a:t>
            </a:r>
            <a:endParaRPr lang="en-US" sz="5000" dirty="0"/>
          </a:p>
        </p:txBody>
      </p:sp>
      <p:sp>
        <p:nvSpPr>
          <p:cNvPr id="1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7560" y="1388012"/>
            <a:ext cx="2468880" cy="13716"/>
          </a:xfrm>
          <a:custGeom>
            <a:avLst/>
            <a:gdLst>
              <a:gd name="connsiteX0" fmla="*/ 0 w 2468880"/>
              <a:gd name="connsiteY0" fmla="*/ 0 h 13716"/>
              <a:gd name="connsiteX1" fmla="*/ 592531 w 2468880"/>
              <a:gd name="connsiteY1" fmla="*/ 0 h 13716"/>
              <a:gd name="connsiteX2" fmla="*/ 1160374 w 2468880"/>
              <a:gd name="connsiteY2" fmla="*/ 0 h 13716"/>
              <a:gd name="connsiteX3" fmla="*/ 1728216 w 2468880"/>
              <a:gd name="connsiteY3" fmla="*/ 0 h 13716"/>
              <a:gd name="connsiteX4" fmla="*/ 2468880 w 2468880"/>
              <a:gd name="connsiteY4" fmla="*/ 0 h 13716"/>
              <a:gd name="connsiteX5" fmla="*/ 2468880 w 2468880"/>
              <a:gd name="connsiteY5" fmla="*/ 13716 h 13716"/>
              <a:gd name="connsiteX6" fmla="*/ 1802282 w 2468880"/>
              <a:gd name="connsiteY6" fmla="*/ 13716 h 13716"/>
              <a:gd name="connsiteX7" fmla="*/ 1209751 w 2468880"/>
              <a:gd name="connsiteY7" fmla="*/ 13716 h 13716"/>
              <a:gd name="connsiteX8" fmla="*/ 641909 w 2468880"/>
              <a:gd name="connsiteY8" fmla="*/ 13716 h 13716"/>
              <a:gd name="connsiteX9" fmla="*/ 0 w 2468880"/>
              <a:gd name="connsiteY9" fmla="*/ 13716 h 13716"/>
              <a:gd name="connsiteX10" fmla="*/ 0 w 246888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3716"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530" y="5728"/>
                  <a:pt x="2468490" y="7624"/>
                  <a:pt x="2468880" y="13716"/>
                </a:cubicBezTo>
                <a:cubicBezTo>
                  <a:pt x="2229297" y="-19231"/>
                  <a:pt x="2066775" y="25681"/>
                  <a:pt x="1802282" y="13716"/>
                </a:cubicBezTo>
                <a:cubicBezTo>
                  <a:pt x="1537789" y="1751"/>
                  <a:pt x="1379930" y="17694"/>
                  <a:pt x="1209751" y="13716"/>
                </a:cubicBezTo>
                <a:cubicBezTo>
                  <a:pt x="1039572" y="9738"/>
                  <a:pt x="837025" y="8278"/>
                  <a:pt x="641909" y="13716"/>
                </a:cubicBezTo>
                <a:cubicBezTo>
                  <a:pt x="446793" y="19154"/>
                  <a:pt x="170561" y="13900"/>
                  <a:pt x="0" y="13716"/>
                </a:cubicBezTo>
                <a:cubicBezTo>
                  <a:pt x="-302" y="10335"/>
                  <a:pt x="417" y="4724"/>
                  <a:pt x="0" y="0"/>
                </a:cubicBezTo>
                <a:close/>
              </a:path>
              <a:path w="2468880" h="13716"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9409" y="5071"/>
                  <a:pt x="2469155" y="7437"/>
                  <a:pt x="2468880" y="13716"/>
                </a:cubicBezTo>
                <a:cubicBezTo>
                  <a:pt x="2271330" y="32027"/>
                  <a:pt x="2001027" y="26982"/>
                  <a:pt x="1876349" y="13716"/>
                </a:cubicBezTo>
                <a:cubicBezTo>
                  <a:pt x="1751671" y="450"/>
                  <a:pt x="1364652" y="10491"/>
                  <a:pt x="1209751" y="13716"/>
                </a:cubicBezTo>
                <a:cubicBezTo>
                  <a:pt x="1054850" y="16941"/>
                  <a:pt x="748438" y="15502"/>
                  <a:pt x="617220" y="13716"/>
                </a:cubicBezTo>
                <a:cubicBezTo>
                  <a:pt x="486002" y="11930"/>
                  <a:pt x="237432" y="22628"/>
                  <a:pt x="0" y="13716"/>
                </a:cubicBezTo>
                <a:cubicBezTo>
                  <a:pt x="198" y="8947"/>
                  <a:pt x="304" y="52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ED84250-BEE4-B4DC-EB07-77DBC9C30AE7}"/>
              </a:ext>
            </a:extLst>
          </p:cNvPr>
          <p:cNvPicPr>
            <a:picLocks noChangeAspect="1"/>
          </p:cNvPicPr>
          <p:nvPr/>
        </p:nvPicPr>
        <p:blipFill>
          <a:blip r:embed="rId2"/>
          <a:stretch>
            <a:fillRect/>
          </a:stretch>
        </p:blipFill>
        <p:spPr>
          <a:xfrm>
            <a:off x="930442" y="1484976"/>
            <a:ext cx="1933074" cy="3177261"/>
          </a:xfrm>
          <a:prstGeom prst="rect">
            <a:avLst/>
          </a:prstGeom>
        </p:spPr>
      </p:pic>
      <p:pic>
        <p:nvPicPr>
          <p:cNvPr id="4" name="Picture 3">
            <a:extLst>
              <a:ext uri="{FF2B5EF4-FFF2-40B4-BE49-F238E27FC236}">
                <a16:creationId xmlns:a16="http://schemas.microsoft.com/office/drawing/2014/main" id="{1064D099-2FB6-0CF3-917E-59F63C53FA45}"/>
              </a:ext>
            </a:extLst>
          </p:cNvPr>
          <p:cNvPicPr>
            <a:picLocks noChangeAspect="1"/>
          </p:cNvPicPr>
          <p:nvPr/>
        </p:nvPicPr>
        <p:blipFill>
          <a:blip r:embed="rId3"/>
          <a:stretch>
            <a:fillRect/>
          </a:stretch>
        </p:blipFill>
        <p:spPr>
          <a:xfrm>
            <a:off x="3561047" y="2307737"/>
            <a:ext cx="4626978" cy="1862358"/>
          </a:xfrm>
          <a:prstGeom prst="rect">
            <a:avLst/>
          </a:prstGeom>
        </p:spPr>
      </p:pic>
    </p:spTree>
    <p:extLst>
      <p:ext uri="{BB962C8B-B14F-4D97-AF65-F5344CB8AC3E}">
        <p14:creationId xmlns:p14="http://schemas.microsoft.com/office/powerpoint/2010/main" val="156438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3973321" y="246888"/>
            <a:ext cx="4688333" cy="1337310"/>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100" b="1" dirty="0"/>
              <a:t>Challenges and Limitations:</a:t>
            </a:r>
            <a:endParaRPr lang="en-US" sz="4100" dirty="0"/>
          </a:p>
        </p:txBody>
      </p:sp>
      <p:sp>
        <p:nvSpPr>
          <p:cNvPr id="104" name="Google Shape;104;p22"/>
          <p:cNvSpPr txBox="1">
            <a:spLocks noGrp="1"/>
          </p:cNvSpPr>
          <p:nvPr>
            <p:ph type="body" idx="1"/>
          </p:nvPr>
        </p:nvSpPr>
        <p:spPr>
          <a:xfrm>
            <a:off x="3832072" y="1724722"/>
            <a:ext cx="4688333" cy="2832409"/>
          </a:xfrm>
          <a:prstGeom prst="rect">
            <a:avLst/>
          </a:prstGeom>
        </p:spPr>
        <p:txBody>
          <a:bodyPr spcFirstLastPara="1" vert="horz" lIns="91440" tIns="45720" rIns="91440" bIns="45720" rtlCol="0" anchorCtr="0">
            <a:noAutofit/>
          </a:bodyPr>
          <a:lstStyle/>
          <a:p>
            <a:pPr marL="0" lvl="0" indent="-228600" algn="just" defTabSz="914400">
              <a:spcBef>
                <a:spcPts val="0"/>
              </a:spcBef>
              <a:spcAft>
                <a:spcPts val="600"/>
              </a:spcAft>
              <a:buFont typeface="Arial" panose="020B0604020202020204" pitchFamily="34" charset="0"/>
              <a:buChar char="•"/>
            </a:pPr>
            <a:r>
              <a:rPr lang="en-US" sz="1100" dirty="0"/>
              <a:t>Initially, we faced a substantial barrier, the issue being, the system only accepted input that was text-based and provided no option to return speech-based output. This issue required we troubleshoot the integration of the pyttsx3 text-to-speech engine with the response system. The process of confirming the system could recognize spoken words, but also respond via an audio text output was quite involved, particularly when trying to maintain the flow of a more natural conversation. We also needed to fine-tune the speech engine's speed of delivery, clarity of answers, and timing of responses to enable an interaction with a more natural tone.</a:t>
            </a:r>
          </a:p>
          <a:p>
            <a:pPr marL="0" lvl="0" indent="-228600" algn="just" defTabSz="914400">
              <a:spcBef>
                <a:spcPts val="0"/>
              </a:spcBef>
              <a:spcAft>
                <a:spcPts val="600"/>
              </a:spcAft>
              <a:buFont typeface="Arial" panose="020B0604020202020204" pitchFamily="34" charset="0"/>
              <a:buChar char="•"/>
            </a:pPr>
            <a:endParaRPr lang="en-US" sz="1100" dirty="0"/>
          </a:p>
          <a:p>
            <a:pPr marL="0" lvl="0" indent="-228600" algn="just" defTabSz="914400">
              <a:spcBef>
                <a:spcPts val="0"/>
              </a:spcBef>
              <a:spcAft>
                <a:spcPts val="600"/>
              </a:spcAft>
              <a:buFont typeface="Arial" panose="020B0604020202020204" pitchFamily="34" charset="0"/>
              <a:buChar char="•"/>
            </a:pPr>
            <a:r>
              <a:rPr lang="en-US" sz="1100" dirty="0"/>
              <a:t>Another challenge we faced was during the integration of the frontend and backend. The main challenge was accurately recognizing the user's voice input and transmitting it to the backend. There were numerous points of failure to ensure the user's voice commands were recognized to speech, sent to the backend via flask, and then processing by Groq's API without errors. </a:t>
            </a:r>
            <a:r>
              <a:rPr lang="en-US" sz="1100" b="0" i="0" dirty="0">
                <a:effectLst/>
                <a:highlight>
                  <a:srgbClr val="FFFFFF"/>
                </a:highlight>
              </a:rPr>
              <a:t>Connecting the different components of the system while maintaining a fluid user experience proved to be a tough but rewarding task</a:t>
            </a:r>
            <a:endParaRPr lang="en-US" sz="1100" b="1" dirty="0"/>
          </a:p>
        </p:txBody>
      </p:sp>
      <p:pic>
        <p:nvPicPr>
          <p:cNvPr id="106" name="Picture 105">
            <a:extLst>
              <a:ext uri="{FF2B5EF4-FFF2-40B4-BE49-F238E27FC236}">
                <a16:creationId xmlns:a16="http://schemas.microsoft.com/office/drawing/2014/main" id="{F91B7A1B-5B59-4E94-8343-ED4AD8124642}"/>
              </a:ext>
            </a:extLst>
          </p:cNvPr>
          <p:cNvPicPr>
            <a:picLocks noChangeAspect="1"/>
          </p:cNvPicPr>
          <p:nvPr/>
        </p:nvPicPr>
        <p:blipFill>
          <a:blip r:embed="rId3"/>
          <a:srcRect l="47198" r="3" b="3"/>
          <a:stretch/>
        </p:blipFill>
        <p:spPr>
          <a:xfrm>
            <a:off x="20" y="10"/>
            <a:ext cx="3492988" cy="51434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628650" y="417891"/>
            <a:ext cx="7886700" cy="850124"/>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3900" b="1" kern="1200" dirty="0">
                <a:solidFill>
                  <a:schemeClr val="tx1"/>
                </a:solidFill>
                <a:latin typeface="+mj-lt"/>
                <a:ea typeface="+mj-ea"/>
                <a:cs typeface="+mj-cs"/>
              </a:rPr>
              <a:t> Recommendations and Future Work</a:t>
            </a:r>
            <a:endParaRPr lang="en-US" sz="3900" kern="1200" dirty="0">
              <a:solidFill>
                <a:schemeClr val="tx1"/>
              </a:solidFill>
              <a:latin typeface="+mj-lt"/>
              <a:ea typeface="+mj-ea"/>
              <a:cs typeface="+mj-cs"/>
            </a:endParaRPr>
          </a:p>
        </p:txBody>
      </p:sp>
      <p:graphicFrame>
        <p:nvGraphicFramePr>
          <p:cNvPr id="133" name="Google Shape;110;p23">
            <a:extLst>
              <a:ext uri="{FF2B5EF4-FFF2-40B4-BE49-F238E27FC236}">
                <a16:creationId xmlns:a16="http://schemas.microsoft.com/office/drawing/2014/main" id="{2873F190-BAC9-7BE9-E4F3-647683FF81AA}"/>
              </a:ext>
            </a:extLst>
          </p:cNvPr>
          <p:cNvGraphicFramePr/>
          <p:nvPr>
            <p:extLst>
              <p:ext uri="{D42A27DB-BD31-4B8C-83A1-F6EECF244321}">
                <p14:modId xmlns:p14="http://schemas.microsoft.com/office/powerpoint/2010/main" val="1276310465"/>
              </p:ext>
            </p:extLst>
          </p:nvPr>
        </p:nvGraphicFramePr>
        <p:xfrm>
          <a:off x="628650" y="1371600"/>
          <a:ext cx="78867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4"/>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7" cy="1193055"/>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193056"/>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0"/>
            <a:ext cx="3057523" cy="1193055"/>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0"/>
            <a:ext cx="8799485" cy="119807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Google Shape;115;p24"/>
          <p:cNvSpPr txBox="1">
            <a:spLocks noGrp="1"/>
          </p:cNvSpPr>
          <p:nvPr>
            <p:ph type="title"/>
          </p:nvPr>
        </p:nvSpPr>
        <p:spPr>
          <a:xfrm>
            <a:off x="1028699" y="220903"/>
            <a:ext cx="7421963" cy="77525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b="1" kern="1200" dirty="0">
                <a:solidFill>
                  <a:srgbClr val="FFFFFF"/>
                </a:solidFill>
                <a:latin typeface="+mj-lt"/>
                <a:ea typeface="+mj-ea"/>
                <a:cs typeface="+mj-cs"/>
              </a:rPr>
              <a:t> Appendices</a:t>
            </a:r>
            <a:endParaRPr lang="en-US" sz="3000" kern="1200" dirty="0">
              <a:solidFill>
                <a:srgbClr val="FFFFFF"/>
              </a:solidFill>
              <a:latin typeface="+mj-lt"/>
              <a:ea typeface="+mj-ea"/>
              <a:cs typeface="+mj-cs"/>
            </a:endParaRPr>
          </a:p>
        </p:txBody>
      </p:sp>
      <p:sp>
        <p:nvSpPr>
          <p:cNvPr id="147" name="Google Shape;116;p24"/>
          <p:cNvSpPr txBox="1">
            <a:spLocks noGrp="1"/>
          </p:cNvSpPr>
          <p:nvPr>
            <p:ph type="body" idx="1"/>
          </p:nvPr>
        </p:nvSpPr>
        <p:spPr>
          <a:xfrm>
            <a:off x="118946" y="1217059"/>
            <a:ext cx="8928409" cy="3705538"/>
          </a:xfrm>
          <a:prstGeom prst="rect">
            <a:avLst/>
          </a:prstGeom>
        </p:spPr>
        <p:txBody>
          <a:bodyPr spcFirstLastPara="1" vert="horz" lIns="91440" tIns="45720" rIns="91440" bIns="45720" rtlCol="0" anchor="ctr" anchorCtr="0">
            <a:normAutofit/>
          </a:bodyPr>
          <a:lstStyle/>
          <a:p>
            <a:pPr marL="57150" lvl="0" indent="-285750" algn="just" defTabSz="914400">
              <a:spcBef>
                <a:spcPts val="0"/>
              </a:spcBef>
              <a:spcAft>
                <a:spcPts val="600"/>
              </a:spcAft>
              <a:buFont typeface="Arial" panose="020B0604020202020204" pitchFamily="34" charset="0"/>
              <a:buChar char="•"/>
            </a:pPr>
            <a:r>
              <a:rPr lang="en-US" sz="1400" dirty="0"/>
              <a:t>Comprehensive data regarding the accuracy of voice recognition tests at different noise levels, environments, and </a:t>
            </a:r>
          </a:p>
          <a:p>
            <a:pPr marL="0" lvl="0" indent="0" algn="just" defTabSz="914400">
              <a:spcBef>
                <a:spcPts val="0"/>
              </a:spcBef>
              <a:spcAft>
                <a:spcPts val="600"/>
              </a:spcAft>
              <a:buNone/>
            </a:pPr>
            <a:r>
              <a:rPr lang="en-US" sz="1400" dirty="0"/>
              <a:t>        accents.</a:t>
            </a:r>
          </a:p>
          <a:p>
            <a:pPr marL="57150" lvl="0" indent="-285750" algn="just" defTabSz="914400">
              <a:spcBef>
                <a:spcPts val="0"/>
              </a:spcBef>
              <a:spcAft>
                <a:spcPts val="600"/>
              </a:spcAft>
              <a:buFont typeface="Arial" panose="020B0604020202020204" pitchFamily="34" charset="0"/>
              <a:buChar char="•"/>
            </a:pPr>
            <a:r>
              <a:rPr lang="en-US" sz="1400" dirty="0"/>
              <a:t>Graphics representing the response times before and after optimizing API calls to allow for real-time interaction. </a:t>
            </a:r>
          </a:p>
          <a:p>
            <a:pPr marL="57150" lvl="0" indent="-285750" algn="just" defTabSz="914400">
              <a:spcBef>
                <a:spcPts val="0"/>
              </a:spcBef>
              <a:spcAft>
                <a:spcPts val="600"/>
              </a:spcAft>
              <a:buFont typeface="Arial" panose="020B0604020202020204" pitchFamily="34" charset="0"/>
              <a:buChar char="•"/>
            </a:pPr>
            <a:r>
              <a:rPr lang="en-US" sz="1400" dirty="0"/>
              <a:t>Code snippets showing how pyttsx3 was configured to work with speech rate, volume, and choices of voice. </a:t>
            </a:r>
          </a:p>
          <a:p>
            <a:pPr marL="57150" lvl="0" indent="-285750" algn="just" defTabSz="914400">
              <a:spcBef>
                <a:spcPts val="0"/>
              </a:spcBef>
              <a:spcAft>
                <a:spcPts val="600"/>
              </a:spcAft>
              <a:buFont typeface="Arial" panose="020B0604020202020204" pitchFamily="34" charset="0"/>
              <a:buChar char="•"/>
            </a:pPr>
            <a:r>
              <a:rPr lang="en-US" sz="1400" dirty="0"/>
              <a:t>Details on the frontend-backend integration process using Flask to allow for voice input to interact with </a:t>
            </a:r>
            <a:r>
              <a:rPr lang="en-US" sz="1400" dirty="0" err="1"/>
              <a:t>Groq's</a:t>
            </a:r>
            <a:r>
              <a:rPr lang="en-US" sz="1400" dirty="0"/>
              <a:t> API. </a:t>
            </a:r>
          </a:p>
          <a:p>
            <a:pPr marL="57150" lvl="0" indent="-285750" algn="just" defTabSz="914400">
              <a:spcBef>
                <a:spcPts val="0"/>
              </a:spcBef>
              <a:spcAft>
                <a:spcPts val="600"/>
              </a:spcAft>
              <a:buFont typeface="Arial" panose="020B0604020202020204" pitchFamily="34" charset="0"/>
              <a:buChar char="•"/>
            </a:pPr>
            <a:r>
              <a:rPr lang="en-US" sz="1400" dirty="0"/>
              <a:t>Other logging when troubleshooting related to errors with speech recognition and timeouts with the system. </a:t>
            </a:r>
          </a:p>
          <a:p>
            <a:pPr marL="57150" lvl="0" indent="-285750" algn="just" defTabSz="914400">
              <a:spcBef>
                <a:spcPts val="0"/>
              </a:spcBef>
              <a:spcAft>
                <a:spcPts val="600"/>
              </a:spcAft>
              <a:buFont typeface="Arial" panose="020B0604020202020204" pitchFamily="34" charset="0"/>
              <a:buChar char="•"/>
            </a:pPr>
            <a:r>
              <a:rPr lang="en-US" sz="1400" dirty="0"/>
              <a:t>Breakdown of all test cases that were used for the accuracy of voice commands, API response, and edge cases </a:t>
            </a:r>
          </a:p>
          <a:p>
            <a:pPr marL="0" lvl="0" indent="0" algn="just" defTabSz="914400">
              <a:spcBef>
                <a:spcPts val="0"/>
              </a:spcBef>
              <a:spcAft>
                <a:spcPts val="600"/>
              </a:spcAft>
              <a:buNone/>
            </a:pPr>
            <a:r>
              <a:rPr lang="en-US" sz="1400" dirty="0"/>
              <a:t>        related to the connectivity being lost. </a:t>
            </a:r>
          </a:p>
          <a:p>
            <a:pPr marL="57150" lvl="0" indent="-285750" algn="just" defTabSz="914400">
              <a:spcBef>
                <a:spcPts val="0"/>
              </a:spcBef>
              <a:spcAft>
                <a:spcPts val="600"/>
              </a:spcAft>
              <a:buFont typeface="Arial" panose="020B0604020202020204" pitchFamily="34" charset="0"/>
              <a:buChar char="•"/>
            </a:pPr>
            <a:r>
              <a:rPr lang="en-US" sz="1400" dirty="0"/>
              <a:t>Documentation on the approaches we took regarding handling speech recognition limitations and improving the</a:t>
            </a:r>
          </a:p>
          <a:p>
            <a:pPr marL="0" lvl="0" indent="0" algn="just" defTabSz="914400">
              <a:spcBef>
                <a:spcPts val="0"/>
              </a:spcBef>
              <a:spcAft>
                <a:spcPts val="600"/>
              </a:spcAft>
              <a:buNone/>
            </a:pPr>
            <a:r>
              <a:rPr lang="en-US" sz="1400" dirty="0"/>
              <a:t>        real-time processing. </a:t>
            </a:r>
          </a:p>
          <a:p>
            <a:pPr marL="57150" lvl="0" indent="-285750" algn="just" defTabSz="914400">
              <a:spcBef>
                <a:spcPts val="0"/>
              </a:spcBef>
              <a:spcAft>
                <a:spcPts val="600"/>
              </a:spcAft>
              <a:buFont typeface="Arial" panose="020B0604020202020204" pitchFamily="34" charset="0"/>
              <a:buChar char="•"/>
            </a:pPr>
            <a:r>
              <a:rPr lang="en-US" sz="1400" dirty="0"/>
              <a:t>Other possibilities and suggestions for future improvements related to improving voice accuracy in noisy </a:t>
            </a:r>
            <a:r>
              <a:rPr lang="en-US" sz="1400" b="1" dirty="0"/>
              <a:t>    </a:t>
            </a:r>
          </a:p>
          <a:p>
            <a:pPr marL="0" lvl="0" indent="0" algn="just" defTabSz="914400">
              <a:spcBef>
                <a:spcPts val="0"/>
              </a:spcBef>
              <a:spcAft>
                <a:spcPts val="600"/>
              </a:spcAft>
              <a:buNone/>
            </a:pPr>
            <a:r>
              <a:rPr lang="en-US" sz="1400" b="1" dirty="0"/>
              <a:t>        </a:t>
            </a:r>
            <a:r>
              <a:rPr lang="en-US" sz="1400" dirty="0"/>
              <a:t>environments or scenarios when we have low connectivity.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5" name="Picture 4">
            <a:extLst>
              <a:ext uri="{FF2B5EF4-FFF2-40B4-BE49-F238E27FC236}">
                <a16:creationId xmlns:a16="http://schemas.microsoft.com/office/drawing/2014/main" id="{3CC961AD-11FA-7664-8A82-4D500C372627}"/>
              </a:ext>
            </a:extLst>
          </p:cNvPr>
          <p:cNvPicPr>
            <a:picLocks noChangeAspect="1"/>
          </p:cNvPicPr>
          <p:nvPr/>
        </p:nvPicPr>
        <p:blipFill>
          <a:blip r:embed="rId3"/>
          <a:stretch>
            <a:fillRect/>
          </a:stretch>
        </p:blipFill>
        <p:spPr>
          <a:xfrm>
            <a:off x="19408" y="0"/>
            <a:ext cx="9105184" cy="5143500"/>
          </a:xfrm>
          <a:prstGeom prst="rect">
            <a:avLst/>
          </a:prstGeom>
        </p:spPr>
      </p:pic>
      <p:pic>
        <p:nvPicPr>
          <p:cNvPr id="3" name="Picture 2" descr="A blue circle with white text&#10;&#10;Description automatically generated">
            <a:extLst>
              <a:ext uri="{FF2B5EF4-FFF2-40B4-BE49-F238E27FC236}">
                <a16:creationId xmlns:a16="http://schemas.microsoft.com/office/drawing/2014/main" id="{B65ACC58-C433-6315-4042-B40151016AF0}"/>
              </a:ext>
            </a:extLst>
          </p:cNvPr>
          <p:cNvPicPr>
            <a:picLocks noChangeAspect="1"/>
          </p:cNvPicPr>
          <p:nvPr/>
        </p:nvPicPr>
        <p:blipFill>
          <a:blip r:embed="rId4"/>
          <a:stretch>
            <a:fillRect/>
          </a:stretch>
        </p:blipFill>
        <p:spPr>
          <a:xfrm>
            <a:off x="266065" y="369332"/>
            <a:ext cx="4558696" cy="2261493"/>
          </a:xfrm>
          <a:prstGeom prst="rect">
            <a:avLst/>
          </a:prstGeom>
        </p:spPr>
      </p:pic>
      <p:sp>
        <p:nvSpPr>
          <p:cNvPr id="4" name="TextBox 3">
            <a:extLst>
              <a:ext uri="{FF2B5EF4-FFF2-40B4-BE49-F238E27FC236}">
                <a16:creationId xmlns:a16="http://schemas.microsoft.com/office/drawing/2014/main" id="{16F8664C-C326-F38C-8113-6792BD4C739A}"/>
              </a:ext>
            </a:extLst>
          </p:cNvPr>
          <p:cNvSpPr txBox="1"/>
          <p:nvPr/>
        </p:nvSpPr>
        <p:spPr>
          <a:xfrm>
            <a:off x="340212" y="52039"/>
            <a:ext cx="1211178" cy="369332"/>
          </a:xfrm>
          <a:prstGeom prst="rect">
            <a:avLst/>
          </a:prstGeom>
          <a:noFill/>
        </p:spPr>
        <p:txBody>
          <a:bodyPr wrap="square" rtlCol="0">
            <a:spAutoFit/>
          </a:bodyPr>
          <a:lstStyle/>
          <a:p>
            <a:r>
              <a:rPr lang="en-US" dirty="0">
                <a:solidFill>
                  <a:schemeClr val="bg1"/>
                </a:solidFill>
              </a:rPr>
              <a:t>Frontend:</a:t>
            </a:r>
            <a:endParaRPr lang="en-IN" dirty="0">
              <a:solidFill>
                <a:schemeClr val="bg1"/>
              </a:solidFill>
            </a:endParaRPr>
          </a:p>
        </p:txBody>
      </p:sp>
      <p:pic>
        <p:nvPicPr>
          <p:cNvPr id="7" name="Picture 6" descr="A screenshot of a computer&#10;&#10;Description automatically generated">
            <a:extLst>
              <a:ext uri="{FF2B5EF4-FFF2-40B4-BE49-F238E27FC236}">
                <a16:creationId xmlns:a16="http://schemas.microsoft.com/office/drawing/2014/main" id="{ED33A1FD-3BBD-540D-1338-1930DEE75E7E}"/>
              </a:ext>
            </a:extLst>
          </p:cNvPr>
          <p:cNvPicPr>
            <a:picLocks noChangeAspect="1"/>
          </p:cNvPicPr>
          <p:nvPr/>
        </p:nvPicPr>
        <p:blipFill>
          <a:blip r:embed="rId5"/>
          <a:stretch>
            <a:fillRect/>
          </a:stretch>
        </p:blipFill>
        <p:spPr>
          <a:xfrm>
            <a:off x="4388491" y="2630825"/>
            <a:ext cx="4489444" cy="2235762"/>
          </a:xfrm>
          <a:prstGeom prst="rect">
            <a:avLst/>
          </a:prstGeom>
        </p:spPr>
      </p:pic>
      <p:sp>
        <p:nvSpPr>
          <p:cNvPr id="8" name="TextBox 7">
            <a:extLst>
              <a:ext uri="{FF2B5EF4-FFF2-40B4-BE49-F238E27FC236}">
                <a16:creationId xmlns:a16="http://schemas.microsoft.com/office/drawing/2014/main" id="{0F474F0F-2C7E-D827-6F8E-3518D962AFE3}"/>
              </a:ext>
            </a:extLst>
          </p:cNvPr>
          <p:cNvSpPr txBox="1"/>
          <p:nvPr/>
        </p:nvSpPr>
        <p:spPr>
          <a:xfrm>
            <a:off x="4306542" y="2261493"/>
            <a:ext cx="1036438" cy="369332"/>
          </a:xfrm>
          <a:prstGeom prst="rect">
            <a:avLst/>
          </a:prstGeom>
          <a:noFill/>
        </p:spPr>
        <p:txBody>
          <a:bodyPr wrap="none" rtlCol="0">
            <a:spAutoFit/>
          </a:bodyPr>
          <a:lstStyle/>
          <a:p>
            <a:r>
              <a:rPr lang="en-US" dirty="0">
                <a:solidFill>
                  <a:schemeClr val="bg1"/>
                </a:solidFill>
              </a:rPr>
              <a:t>Backend:</a:t>
            </a:r>
            <a:endParaRPr lang="en-IN" dirty="0">
              <a:solidFill>
                <a:schemeClr val="bg1"/>
              </a:solidFill>
            </a:endParaRPr>
          </a:p>
        </p:txBody>
      </p:sp>
      <p:sp>
        <p:nvSpPr>
          <p:cNvPr id="9" name="TextBox 8">
            <a:extLst>
              <a:ext uri="{FF2B5EF4-FFF2-40B4-BE49-F238E27FC236}">
                <a16:creationId xmlns:a16="http://schemas.microsoft.com/office/drawing/2014/main" id="{7B5141C5-5370-DD03-C872-4068296D6942}"/>
              </a:ext>
            </a:extLst>
          </p:cNvPr>
          <p:cNvSpPr txBox="1"/>
          <p:nvPr/>
        </p:nvSpPr>
        <p:spPr>
          <a:xfrm>
            <a:off x="4946328" y="276913"/>
            <a:ext cx="3665034" cy="584775"/>
          </a:xfrm>
          <a:prstGeom prst="rect">
            <a:avLst/>
          </a:prstGeom>
          <a:noFill/>
        </p:spPr>
        <p:txBody>
          <a:bodyPr wrap="square" rtlCol="0">
            <a:spAutoFit/>
          </a:bodyPr>
          <a:lstStyle/>
          <a:p>
            <a:r>
              <a:rPr lang="en-IN" sz="3200" dirty="0">
                <a:solidFill>
                  <a:schemeClr val="bg1"/>
                </a:solidFill>
                <a:latin typeface="Bahnschrift SemiBold Condensed" panose="020B0502040204020203" pitchFamily="34" charset="0"/>
              </a:rPr>
              <a:t>Development Evidence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3" name="Picture 2">
            <a:extLst>
              <a:ext uri="{FF2B5EF4-FFF2-40B4-BE49-F238E27FC236}">
                <a16:creationId xmlns:a16="http://schemas.microsoft.com/office/drawing/2014/main" id="{CF883061-74D9-E739-980F-E06AC683AC64}"/>
              </a:ext>
            </a:extLst>
          </p:cNvPr>
          <p:cNvPicPr>
            <a:picLocks noChangeAspect="1"/>
          </p:cNvPicPr>
          <p:nvPr/>
        </p:nvPicPr>
        <p:blipFill>
          <a:blip r:embed="rId3"/>
          <a:stretch>
            <a:fillRect/>
          </a:stretch>
        </p:blipFill>
        <p:spPr>
          <a:xfrm>
            <a:off x="0" y="1403"/>
            <a:ext cx="9144000" cy="5140694"/>
          </a:xfrm>
          <a:prstGeom prst="rect">
            <a:avLst/>
          </a:prstGeom>
        </p:spPr>
      </p:pic>
      <p:sp>
        <p:nvSpPr>
          <p:cNvPr id="2" name="TextBox 1">
            <a:extLst>
              <a:ext uri="{FF2B5EF4-FFF2-40B4-BE49-F238E27FC236}">
                <a16:creationId xmlns:a16="http://schemas.microsoft.com/office/drawing/2014/main" id="{EC12FDE8-BADE-D110-6AF3-8B6DAD63EA64}"/>
              </a:ext>
            </a:extLst>
          </p:cNvPr>
          <p:cNvSpPr txBox="1"/>
          <p:nvPr/>
        </p:nvSpPr>
        <p:spPr>
          <a:xfrm>
            <a:off x="2401229" y="2746719"/>
            <a:ext cx="5374887" cy="1107996"/>
          </a:xfrm>
          <a:prstGeom prst="rect">
            <a:avLst/>
          </a:prstGeom>
          <a:noFill/>
        </p:spPr>
        <p:txBody>
          <a:bodyPr wrap="square" rtlCol="0">
            <a:spAutoFit/>
          </a:bodyPr>
          <a:lstStyle/>
          <a:p>
            <a:r>
              <a:rPr lang="en-US" sz="6600" b="1" dirty="0">
                <a:solidFill>
                  <a:schemeClr val="bg1"/>
                </a:solidFill>
                <a:latin typeface="Algerian" panose="04020705040A02060702" pitchFamily="82" charset="0"/>
              </a:rPr>
              <a:t>Thank You</a:t>
            </a:r>
            <a:endParaRPr lang="en-IN" sz="6600" b="1" dirty="0">
              <a:solidFill>
                <a:schemeClr val="bg1"/>
              </a:solidFill>
              <a:latin typeface="Algerian" panose="04020705040A02060702" pitchFamily="82" charset="0"/>
            </a:endParaRPr>
          </a:p>
        </p:txBody>
      </p:sp>
      <p:sp>
        <p:nvSpPr>
          <p:cNvPr id="4" name="TextBox 3">
            <a:extLst>
              <a:ext uri="{FF2B5EF4-FFF2-40B4-BE49-F238E27FC236}">
                <a16:creationId xmlns:a16="http://schemas.microsoft.com/office/drawing/2014/main" id="{0622911F-C444-4A21-7127-C0D17B5E4854}"/>
              </a:ext>
            </a:extLst>
          </p:cNvPr>
          <p:cNvSpPr txBox="1"/>
          <p:nvPr/>
        </p:nvSpPr>
        <p:spPr>
          <a:xfrm>
            <a:off x="6378496" y="4036741"/>
            <a:ext cx="1865971" cy="369332"/>
          </a:xfrm>
          <a:prstGeom prst="rect">
            <a:avLst/>
          </a:prstGeom>
          <a:noFill/>
        </p:spPr>
        <p:txBody>
          <a:bodyPr wrap="square" rtlCol="0">
            <a:spAutoFit/>
          </a:bodyPr>
          <a:lstStyle/>
          <a:p>
            <a:r>
              <a:rPr lang="en-US" dirty="0">
                <a:solidFill>
                  <a:schemeClr val="bg1"/>
                </a:solidFill>
                <a:latin typeface="Algerian" panose="04020705040A02060702" pitchFamily="82" charset="0"/>
              </a:rPr>
              <a:t>-Team Funity</a:t>
            </a:r>
            <a:endParaRPr lang="en-IN" dirty="0">
              <a:solidFill>
                <a:schemeClr val="bg1"/>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3200" dirty="0"/>
              <a:t>TEAM-FUNITY</a:t>
            </a:r>
          </a:p>
        </p:txBody>
      </p:sp>
      <p:sp>
        <p:nvSpPr>
          <p:cNvPr id="80" name="Google Shape;80;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US" sz="1200" b="1" dirty="0">
              <a:solidFill>
                <a:srgbClr val="000000"/>
              </a:solidFill>
            </a:endParaRPr>
          </a:p>
          <a:p>
            <a:pPr marL="0" lvl="0" indent="0" algn="l" rtl="0">
              <a:spcBef>
                <a:spcPts val="0"/>
              </a:spcBef>
              <a:spcAft>
                <a:spcPts val="0"/>
              </a:spcAft>
              <a:buNone/>
            </a:pPr>
            <a:r>
              <a:rPr lang="en-US" sz="1200" dirty="0">
                <a:solidFill>
                  <a:srgbClr val="000000"/>
                </a:solidFill>
              </a:rPr>
              <a:t>Title: Flip</a:t>
            </a:r>
            <a:r>
              <a:rPr lang="en-US" sz="1200" dirty="0"/>
              <a:t> - AI-Powered Seller Interaction Simulator Gen AI</a:t>
            </a:r>
            <a:endParaRPr lang="en-US" sz="1200" dirty="0">
              <a:solidFill>
                <a:srgbClr val="000000"/>
              </a:solidFill>
            </a:endParaRPr>
          </a:p>
          <a:p>
            <a:pPr marL="0" lvl="0" indent="0" algn="l" rtl="0">
              <a:spcBef>
                <a:spcPts val="0"/>
              </a:spcBef>
              <a:spcAft>
                <a:spcPts val="0"/>
              </a:spcAft>
              <a:buNone/>
            </a:pPr>
            <a:r>
              <a:rPr lang="en-US" sz="1200" dirty="0">
                <a:solidFill>
                  <a:srgbClr val="000000"/>
                </a:solidFill>
              </a:rPr>
              <a:t>Team Name: </a:t>
            </a:r>
            <a:r>
              <a:rPr lang="en-US" sz="1200" dirty="0"/>
              <a:t>Funity</a:t>
            </a:r>
            <a:endParaRPr lang="en-US" sz="1200" dirty="0">
              <a:solidFill>
                <a:srgbClr val="000000"/>
              </a:solidFill>
            </a:endParaRPr>
          </a:p>
          <a:p>
            <a:pPr marL="0" lvl="0" indent="0" algn="l" rtl="0">
              <a:spcBef>
                <a:spcPts val="0"/>
              </a:spcBef>
              <a:spcAft>
                <a:spcPts val="0"/>
              </a:spcAft>
              <a:buNone/>
            </a:pPr>
            <a:r>
              <a:rPr lang="en-US" sz="1200" dirty="0">
                <a:solidFill>
                  <a:srgbClr val="000000"/>
                </a:solidFill>
              </a:rPr>
              <a:t>Team Members: </a:t>
            </a:r>
            <a:r>
              <a:rPr lang="en-US" sz="1200" dirty="0" err="1">
                <a:solidFill>
                  <a:srgbClr val="000000"/>
                </a:solidFill>
              </a:rPr>
              <a:t>uday</a:t>
            </a:r>
            <a:r>
              <a:rPr lang="en-US" sz="1200" dirty="0">
                <a:solidFill>
                  <a:srgbClr val="000000"/>
                </a:solidFill>
              </a:rPr>
              <a:t> -</a:t>
            </a:r>
          </a:p>
          <a:p>
            <a:pPr marL="0" lvl="0" indent="0" algn="l" rtl="0">
              <a:spcBef>
                <a:spcPts val="0"/>
              </a:spcBef>
              <a:spcAft>
                <a:spcPts val="0"/>
              </a:spcAft>
              <a:buNone/>
            </a:pPr>
            <a:r>
              <a:rPr lang="en-US" sz="1200" dirty="0">
                <a:solidFill>
                  <a:srgbClr val="000000"/>
                </a:solidFill>
              </a:rPr>
              <a:t>Ayush -</a:t>
            </a:r>
          </a:p>
          <a:p>
            <a:pPr marL="0" lvl="0" indent="0" algn="l" rtl="0">
              <a:spcBef>
                <a:spcPts val="0"/>
              </a:spcBef>
              <a:spcAft>
                <a:spcPts val="0"/>
              </a:spcAft>
              <a:buNone/>
            </a:pPr>
            <a:r>
              <a:rPr lang="en-US" sz="1200" dirty="0">
                <a:solidFill>
                  <a:srgbClr val="000000"/>
                </a:solidFill>
              </a:rPr>
              <a:t>Sai </a:t>
            </a:r>
            <a:r>
              <a:rPr lang="en-US" sz="1200" dirty="0" err="1">
                <a:solidFill>
                  <a:srgbClr val="000000"/>
                </a:solidFill>
              </a:rPr>
              <a:t>suthirth</a:t>
            </a:r>
            <a:r>
              <a:rPr lang="en-US" sz="1200" dirty="0">
                <a:solidFill>
                  <a:srgbClr val="000000"/>
                </a:solidFill>
              </a:rPr>
              <a:t> -</a:t>
            </a:r>
          </a:p>
          <a:p>
            <a:pPr marL="0" lvl="0" indent="0" algn="l" rtl="0">
              <a:spcBef>
                <a:spcPts val="0"/>
              </a:spcBef>
              <a:spcAft>
                <a:spcPts val="0"/>
              </a:spcAft>
              <a:buNone/>
            </a:pPr>
            <a:r>
              <a:rPr lang="en-US" sz="1200" dirty="0">
                <a:solidFill>
                  <a:srgbClr val="000000"/>
                </a:solidFill>
              </a:rPr>
              <a:t>College/University: Manipal Institute of Technology</a:t>
            </a:r>
          </a:p>
          <a:p>
            <a:pPr marL="0" lvl="0" indent="0" algn="l" rtl="0">
              <a:spcBef>
                <a:spcPts val="0"/>
              </a:spcBef>
              <a:spcAft>
                <a:spcPts val="0"/>
              </a:spcAft>
              <a:buNone/>
            </a:pPr>
            <a:r>
              <a:rPr lang="en-US" sz="1200" dirty="0">
                <a:solidFill>
                  <a:srgbClr val="000000"/>
                </a:solidFill>
              </a:rPr>
              <a:t>Date: 24/8/2024</a:t>
            </a:r>
          </a:p>
          <a:p>
            <a:pPr marL="0" lvl="0" indent="0" algn="l" rtl="0">
              <a:spcBef>
                <a:spcPts val="0"/>
              </a:spcBef>
              <a:spcAft>
                <a:spcPts val="1200"/>
              </a:spcAft>
              <a:buNone/>
            </a:pPr>
            <a:endParaRPr lang="en-US" dirty="0"/>
          </a:p>
        </p:txBody>
      </p:sp>
      <p:pic>
        <p:nvPicPr>
          <p:cNvPr id="5" name="Picture 4" descr="A close-up of a white object">
            <a:extLst>
              <a:ext uri="{FF2B5EF4-FFF2-40B4-BE49-F238E27FC236}">
                <a16:creationId xmlns:a16="http://schemas.microsoft.com/office/drawing/2014/main" id="{6D3011D1-A74A-172E-7465-2334F259BE67}"/>
              </a:ext>
            </a:extLst>
          </p:cNvPr>
          <p:cNvPicPr>
            <a:picLocks noChangeAspect="1"/>
          </p:cNvPicPr>
          <p:nvPr/>
        </p:nvPicPr>
        <p:blipFill>
          <a:blip r:embed="rId3"/>
          <a:stretch>
            <a:fillRect/>
          </a:stretch>
        </p:blipFill>
        <p:spPr>
          <a:xfrm>
            <a:off x="0" y="0"/>
            <a:ext cx="9144000" cy="5143500"/>
          </a:xfrm>
          <a:prstGeom prst="rect">
            <a:avLst/>
          </a:prstGeom>
        </p:spPr>
      </p:pic>
      <p:sp>
        <p:nvSpPr>
          <p:cNvPr id="6" name="TextBox 5">
            <a:extLst>
              <a:ext uri="{FF2B5EF4-FFF2-40B4-BE49-F238E27FC236}">
                <a16:creationId xmlns:a16="http://schemas.microsoft.com/office/drawing/2014/main" id="{145B62D0-8ED5-DA88-C039-8D7BCFB20C8A}"/>
              </a:ext>
            </a:extLst>
          </p:cNvPr>
          <p:cNvSpPr txBox="1"/>
          <p:nvPr/>
        </p:nvSpPr>
        <p:spPr>
          <a:xfrm>
            <a:off x="802888" y="1137330"/>
            <a:ext cx="7947102" cy="2862322"/>
          </a:xfrm>
          <a:prstGeom prst="rect">
            <a:avLst/>
          </a:prstGeom>
          <a:noFill/>
        </p:spPr>
        <p:txBody>
          <a:bodyPr wrap="square" rtlCol="0">
            <a:spAutoFit/>
          </a:bodyPr>
          <a:lstStyle/>
          <a:p>
            <a:pPr marL="0" lvl="0" indent="0" algn="l" rtl="0">
              <a:spcBef>
                <a:spcPts val="0"/>
              </a:spcBef>
              <a:spcAft>
                <a:spcPts val="0"/>
              </a:spcAft>
              <a:buNone/>
            </a:pPr>
            <a:endParaRPr lang="en-US" sz="1800" b="1" dirty="0">
              <a:solidFill>
                <a:srgbClr val="000000"/>
              </a:solidFill>
            </a:endParaRPr>
          </a:p>
          <a:p>
            <a:pPr marL="0" lvl="0" indent="0" algn="l" rtl="0">
              <a:spcBef>
                <a:spcPts val="0"/>
              </a:spcBef>
              <a:spcAft>
                <a:spcPts val="0"/>
              </a:spcAft>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Title</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Flip</a:t>
            </a:r>
            <a:r>
              <a:rPr lang="en-US" sz="1800" dirty="0">
                <a:latin typeface="Calibri" panose="020F0502020204030204" pitchFamily="34" charset="0"/>
                <a:ea typeface="Calibri" panose="020F0502020204030204" pitchFamily="34" charset="0"/>
                <a:cs typeface="Calibri" panose="020F0502020204030204" pitchFamily="34" charset="0"/>
              </a:rPr>
              <a:t> - AI-Powered Seller Interaction Simulator Gen AI</a:t>
            </a:r>
          </a:p>
          <a:p>
            <a:pPr marL="0" lvl="0" indent="0" algn="l" rtl="0">
              <a:spcBef>
                <a:spcPts val="0"/>
              </a:spcBef>
              <a:spcAft>
                <a:spcPts val="0"/>
              </a:spcAft>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Team</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Name</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Funity</a:t>
            </a:r>
          </a:p>
          <a:p>
            <a:r>
              <a:rPr lang="en-US" b="1" dirty="0">
                <a:latin typeface="Calibri" panose="020F0502020204030204" pitchFamily="34" charset="0"/>
                <a:ea typeface="Calibri" panose="020F0502020204030204" pitchFamily="34" charset="0"/>
                <a:cs typeface="Calibri" panose="020F0502020204030204" pitchFamily="34" charset="0"/>
              </a:rPr>
              <a:t>Team Leader: </a:t>
            </a:r>
            <a:r>
              <a:rPr lang="en-US" dirty="0">
                <a:latin typeface="Calibri" panose="020F0502020204030204" pitchFamily="34" charset="0"/>
                <a:ea typeface="Calibri" panose="020F0502020204030204" pitchFamily="34" charset="0"/>
                <a:cs typeface="Calibri" panose="020F0502020204030204" pitchFamily="34" charset="0"/>
              </a:rPr>
              <a:t>Sai Suthirth- Backend model Development, PPT</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Team Members:</a:t>
            </a:r>
          </a:p>
          <a:p>
            <a:pPr marL="342900" lvl="0" indent="-342900" algn="l" rtl="0">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R</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Uday Sri Kumar- Frontend Development, Model Development, PPT</a:t>
            </a:r>
            <a:endPar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lvl="0" indent="-342900" algn="l" rtl="0">
              <a:spcBef>
                <a:spcPts val="0"/>
              </a:spcBef>
              <a:spcAft>
                <a:spcPts val="0"/>
              </a:spcAft>
              <a:buFont typeface="+mj-lt"/>
              <a:buAutoNum type="arabicPeriod"/>
            </a:pP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Ayush Ravishankar Shetty –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Frontend-Backend Integration</a:t>
            </a:r>
          </a:p>
          <a:p>
            <a:pPr marL="0" lvl="0" indent="0" algn="l" rtl="0">
              <a:spcBef>
                <a:spcPts val="0"/>
              </a:spcBef>
              <a:spcAft>
                <a:spcPts val="0"/>
              </a:spcAft>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College: </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Manipal Institute of Technology, Manipal</a:t>
            </a:r>
          </a:p>
          <a:p>
            <a:pPr marL="0" lvl="0" indent="0" algn="l" rtl="0">
              <a:spcBef>
                <a:spcPts val="0"/>
              </a:spcBef>
              <a:spcAft>
                <a:spcPts val="0"/>
              </a:spcAft>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Date: </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25/8/2024</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584047" y="343667"/>
            <a:ext cx="4198652" cy="465603"/>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2400" b="1" kern="1200" dirty="0">
                <a:solidFill>
                  <a:schemeClr val="tx1"/>
                </a:solidFill>
                <a:latin typeface="+mj-lt"/>
                <a:ea typeface="+mj-ea"/>
                <a:cs typeface="+mj-cs"/>
              </a:rPr>
              <a:t> Executive Summary:</a:t>
            </a:r>
          </a:p>
        </p:txBody>
      </p:sp>
      <p:sp>
        <p:nvSpPr>
          <p:cNvPr id="100" name="Google Shape;86;p19"/>
          <p:cNvSpPr txBox="1">
            <a:spLocks noGrp="1"/>
          </p:cNvSpPr>
          <p:nvPr>
            <p:ph type="body" idx="1"/>
          </p:nvPr>
        </p:nvSpPr>
        <p:spPr>
          <a:xfrm>
            <a:off x="3660849" y="576468"/>
            <a:ext cx="5184750" cy="4223365"/>
          </a:xfrm>
          <a:prstGeom prst="rect">
            <a:avLst/>
          </a:prstGeom>
        </p:spPr>
        <p:txBody>
          <a:bodyPr spcFirstLastPara="1" vert="horz" lIns="91440" tIns="45720" rIns="91440" bIns="45720" rtlCol="0" anchorCtr="0">
            <a:noAutofit/>
          </a:bodyPr>
          <a:lstStyle/>
          <a:p>
            <a:pPr marL="0" lvl="0" indent="0" defTabSz="914400">
              <a:spcBef>
                <a:spcPts val="0"/>
              </a:spcBef>
              <a:spcAft>
                <a:spcPts val="0"/>
              </a:spcAft>
              <a:buNone/>
            </a:pPr>
            <a:endParaRPr lang="en-US" sz="1100" b="1" dirty="0"/>
          </a:p>
          <a:p>
            <a:pPr marL="0" lvl="0" indent="0" defTabSz="914400">
              <a:spcBef>
                <a:spcPts val="0"/>
              </a:spcBef>
              <a:spcAft>
                <a:spcPts val="0"/>
              </a:spcAft>
              <a:buNone/>
            </a:pPr>
            <a:r>
              <a:rPr lang="en-US" sz="1100" b="1" dirty="0"/>
              <a:t>Problem Overview :</a:t>
            </a:r>
          </a:p>
          <a:p>
            <a:pPr marL="0" lvl="0" indent="0" algn="just" defTabSz="914400">
              <a:spcBef>
                <a:spcPts val="0"/>
              </a:spcBef>
              <a:spcAft>
                <a:spcPts val="0"/>
              </a:spcAft>
              <a:buNone/>
            </a:pPr>
            <a:r>
              <a:rPr lang="en-US" sz="1100" dirty="0"/>
              <a:t>Developing an AI-based voice assistant that acts like a top-notch salesperson talking to customers in real time. This assistant will give correct details about products, handle tricky questions, and have the same appeal as a seasoned seller.</a:t>
            </a:r>
          </a:p>
          <a:p>
            <a:pPr marL="0" lvl="0" indent="0" defTabSz="914400">
              <a:spcBef>
                <a:spcPts val="0"/>
              </a:spcBef>
              <a:spcAft>
                <a:spcPts val="0"/>
              </a:spcAft>
              <a:buNone/>
            </a:pPr>
            <a:endParaRPr lang="en-US" sz="1100" dirty="0"/>
          </a:p>
          <a:p>
            <a:pPr marL="0" lvl="0" indent="0" defTabSz="914400">
              <a:spcBef>
                <a:spcPts val="0"/>
              </a:spcBef>
              <a:spcAft>
                <a:spcPts val="0"/>
              </a:spcAft>
              <a:buNone/>
            </a:pPr>
            <a:r>
              <a:rPr lang="en-US" sz="1100" b="1" dirty="0"/>
              <a:t>Proposed Solution :</a:t>
            </a:r>
          </a:p>
          <a:p>
            <a:pPr marL="0" lvl="0" indent="0" defTabSz="914400">
              <a:spcBef>
                <a:spcPts val="0"/>
              </a:spcBef>
              <a:spcAft>
                <a:spcPts val="0"/>
              </a:spcAft>
              <a:buNone/>
            </a:pPr>
            <a:r>
              <a:rPr lang="en-US" sz="1100" dirty="0"/>
              <a:t>The AI helper acts like a seasoned seller giving correct details and having genuine talks. It suggests items tailored to each person and mimics bargaining situations.</a:t>
            </a:r>
          </a:p>
          <a:p>
            <a:pPr marL="0" lvl="0" indent="0" defTabSz="914400">
              <a:spcBef>
                <a:spcPts val="0"/>
              </a:spcBef>
              <a:spcAft>
                <a:spcPts val="0"/>
              </a:spcAft>
              <a:buNone/>
            </a:pPr>
            <a:endParaRPr lang="en-US" sz="1100" dirty="0"/>
          </a:p>
          <a:p>
            <a:pPr marL="0" lvl="0" indent="0" defTabSz="914400">
              <a:spcBef>
                <a:spcPts val="0"/>
              </a:spcBef>
              <a:spcAft>
                <a:spcPts val="0"/>
              </a:spcAft>
              <a:buNone/>
            </a:pPr>
            <a:r>
              <a:rPr lang="en-US" sz="1100" b="1" dirty="0"/>
              <a:t>Key Findings and Recommendations :</a:t>
            </a:r>
          </a:p>
          <a:p>
            <a:pPr marL="0" lvl="0" indent="0" algn="just" defTabSz="914400">
              <a:spcBef>
                <a:spcPts val="0"/>
              </a:spcBef>
              <a:spcAft>
                <a:spcPts val="0"/>
              </a:spcAft>
              <a:buNone/>
            </a:pPr>
            <a:r>
              <a:rPr lang="en-US" sz="1100" b="1" dirty="0"/>
              <a:t>Naturalness and Fluency</a:t>
            </a:r>
            <a:r>
              <a:rPr lang="en-US" sz="1100" dirty="0"/>
              <a:t>: Ensure the voice agent speaks naturally and avoids artificial speech patterns.</a:t>
            </a:r>
          </a:p>
          <a:p>
            <a:pPr marL="0" lvl="0" indent="0" algn="just" defTabSz="914400">
              <a:spcBef>
                <a:spcPts val="0"/>
              </a:spcBef>
              <a:spcAft>
                <a:spcPts val="0"/>
              </a:spcAft>
              <a:buNone/>
            </a:pPr>
            <a:r>
              <a:rPr lang="en-US" sz="1100" b="1" dirty="0"/>
              <a:t>Accuracy and Relevance</a:t>
            </a:r>
            <a:r>
              <a:rPr lang="en-US" sz="1100" dirty="0"/>
              <a:t>: our AI provides accurate product information and customized, personalized recommendations.</a:t>
            </a:r>
          </a:p>
          <a:p>
            <a:pPr marL="0" lvl="0" indent="0" algn="just" defTabSz="914400">
              <a:spcBef>
                <a:spcPts val="0"/>
              </a:spcBef>
              <a:spcAft>
                <a:spcPts val="0"/>
              </a:spcAft>
              <a:buNone/>
            </a:pPr>
            <a:r>
              <a:rPr lang="en-US" sz="1100" b="1" dirty="0"/>
              <a:t>Multilingual Support: </a:t>
            </a:r>
            <a:r>
              <a:rPr lang="en-US" sz="1100" dirty="0"/>
              <a:t>To service a varied customer base, emphasize the agent's fluency in multiple languages like Hindi, English.</a:t>
            </a:r>
          </a:p>
          <a:p>
            <a:pPr marL="0" lvl="0" indent="0" algn="just" defTabSz="914400">
              <a:spcBef>
                <a:spcPts val="0"/>
              </a:spcBef>
              <a:spcAft>
                <a:spcPts val="0"/>
              </a:spcAft>
              <a:buNone/>
            </a:pPr>
            <a:r>
              <a:rPr lang="en-US" sz="1100" b="1" dirty="0"/>
              <a:t>Context Maintenance: </a:t>
            </a:r>
            <a:r>
              <a:rPr lang="en-US" sz="1100" dirty="0"/>
              <a:t>Throughout long interactions, the AI efficiently keep context and the selling personal. </a:t>
            </a:r>
          </a:p>
          <a:p>
            <a:pPr marL="0" indent="0" algn="just" defTabSz="914400">
              <a:buNone/>
            </a:pPr>
            <a:r>
              <a:rPr lang="en-US" sz="1100" b="1" dirty="0"/>
              <a:t>Low Latency: </a:t>
            </a:r>
            <a:r>
              <a:rPr lang="en-US" sz="1100" dirty="0"/>
              <a:t>Maintain a fast reaction time to mimic a real vendor.</a:t>
            </a:r>
          </a:p>
          <a:p>
            <a:pPr marL="0" lvl="0" indent="0" defTabSz="914400">
              <a:spcBef>
                <a:spcPts val="0"/>
              </a:spcBef>
              <a:spcAft>
                <a:spcPts val="0"/>
              </a:spcAft>
              <a:buNone/>
            </a:pPr>
            <a:endParaRPr lang="en-US" sz="1100" dirty="0"/>
          </a:p>
          <a:p>
            <a:pPr marL="0" indent="0" defTabSz="914400">
              <a:buNone/>
            </a:pPr>
            <a:r>
              <a:rPr lang="en-US" sz="1100" b="1" dirty="0"/>
              <a:t>Expected Impact :</a:t>
            </a:r>
          </a:p>
          <a:p>
            <a:pPr marL="0" lvl="0" indent="0" algn="just" defTabSz="914400">
              <a:spcBef>
                <a:spcPts val="0"/>
              </a:spcBef>
              <a:spcAft>
                <a:spcPts val="0"/>
              </a:spcAft>
              <a:buNone/>
            </a:pPr>
            <a:r>
              <a:rPr lang="en-US" sz="1100" dirty="0"/>
              <a:t>We believe that the AI speech agent will revolutionize e-commerce customer service by offering a flawless, multilingual, and professional-level shopping experience. Particularly in diversified markets, this will likely end up resulting in higher levels of consumer satisfaction, better sales, and stronger brand loyalty. It will also be helpful to specially abled people to interact and use the site more comfortably .</a:t>
            </a:r>
          </a:p>
        </p:txBody>
      </p:sp>
      <p:pic>
        <p:nvPicPr>
          <p:cNvPr id="102" name="Picture 101">
            <a:extLst>
              <a:ext uri="{FF2B5EF4-FFF2-40B4-BE49-F238E27FC236}">
                <a16:creationId xmlns:a16="http://schemas.microsoft.com/office/drawing/2014/main" id="{777297D9-64B7-DCB6-A52A-00CE354420EA}"/>
              </a:ext>
            </a:extLst>
          </p:cNvPr>
          <p:cNvPicPr>
            <a:picLocks noChangeAspect="1"/>
          </p:cNvPicPr>
          <p:nvPr/>
        </p:nvPicPr>
        <p:blipFill>
          <a:blip r:embed="rId3"/>
          <a:srcRect l="19465" r="42336"/>
          <a:stretch/>
        </p:blipFill>
        <p:spPr>
          <a:xfrm>
            <a:off x="803214" y="576469"/>
            <a:ext cx="2780833" cy="40949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66912" y="170056"/>
            <a:ext cx="4000647" cy="365203"/>
          </a:xfrm>
          <a:prstGeom prst="rect">
            <a:avLst/>
          </a:prstGeom>
        </p:spPr>
        <p:txBody>
          <a:bodyPr spcFirstLastPara="1" vert="horz" lIns="91440" tIns="45720" rIns="91440" bIns="45720" rtlCol="0" anchor="ctr" anchorCtr="0">
            <a:noAutofit/>
          </a:bodyPr>
          <a:lstStyle/>
          <a:p>
            <a:pPr marL="0" lvl="0" indent="0" defTabSz="914400">
              <a:spcBef>
                <a:spcPct val="0"/>
              </a:spcBef>
              <a:spcAft>
                <a:spcPts val="0"/>
              </a:spcAft>
            </a:pPr>
            <a:r>
              <a:rPr lang="en-US" sz="2800" b="1" dirty="0"/>
              <a:t> Technical Approach:</a:t>
            </a:r>
            <a:endParaRPr lang="en-US" sz="2800" dirty="0"/>
          </a:p>
        </p:txBody>
      </p:sp>
      <p:sp>
        <p:nvSpPr>
          <p:cNvPr id="117" name="Google Shape;92;p20"/>
          <p:cNvSpPr txBox="1">
            <a:spLocks noGrp="1"/>
          </p:cNvSpPr>
          <p:nvPr>
            <p:ph type="body" idx="1"/>
          </p:nvPr>
        </p:nvSpPr>
        <p:spPr>
          <a:xfrm>
            <a:off x="155035" y="720648"/>
            <a:ext cx="4810979" cy="4252796"/>
          </a:xfrm>
          <a:prstGeom prst="rect">
            <a:avLst/>
          </a:prstGeom>
        </p:spPr>
        <p:txBody>
          <a:bodyPr spcFirstLastPara="1" vert="horz" lIns="91440" tIns="45720" rIns="91440" bIns="45720" rtlCol="0" anchor="ctr" anchorCtr="0">
            <a:noAutofit/>
          </a:bodyPr>
          <a:lstStyle/>
          <a:p>
            <a:pPr marL="0" lvl="0" indent="0" defTabSz="914400">
              <a:spcBef>
                <a:spcPts val="0"/>
              </a:spcBef>
              <a:spcAft>
                <a:spcPts val="600"/>
              </a:spcAft>
              <a:buNone/>
            </a:pPr>
            <a:endParaRPr lang="en-US" sz="1000" b="1" dirty="0"/>
          </a:p>
          <a:p>
            <a:pPr marL="0" lvl="0" indent="0" algn="just" defTabSz="914400">
              <a:spcBef>
                <a:spcPts val="0"/>
              </a:spcBef>
              <a:spcAft>
                <a:spcPts val="600"/>
              </a:spcAft>
              <a:buNone/>
            </a:pPr>
            <a:r>
              <a:rPr lang="en-US" sz="1000" b="1" dirty="0"/>
              <a:t>Methodology:</a:t>
            </a:r>
          </a:p>
          <a:p>
            <a:pPr marL="0" lvl="0" indent="0" algn="just" defTabSz="914400">
              <a:spcBef>
                <a:spcPts val="0"/>
              </a:spcBef>
              <a:spcAft>
                <a:spcPts val="600"/>
              </a:spcAft>
              <a:buNone/>
            </a:pPr>
            <a:r>
              <a:rPr lang="en-US" sz="1000" dirty="0"/>
              <a:t>Our approach to solving the problem involved creating an AI voice assistant using Flask. We designed the assistant to listen to user input, generate responses through the Groq API, and speak the answers out loud. This process included integrating speech recognition to capture user queries, using natural language processing via Groq to provide relevant answers, and implementing text-to-speech to vocalize responses. Additionally, we incorporated features like negotiation scenarios to simulate real-time conversations and set up price drop alerts to notify users of changes in product prices. This combination of technologies and features aimed to deliver a comprehensive, interactive experience. </a:t>
            </a:r>
          </a:p>
          <a:p>
            <a:pPr marL="0" lvl="0" indent="0" algn="just" defTabSz="914400">
              <a:spcBef>
                <a:spcPts val="0"/>
              </a:spcBef>
              <a:spcAft>
                <a:spcPts val="600"/>
              </a:spcAft>
              <a:buNone/>
            </a:pPr>
            <a:r>
              <a:rPr lang="en-US" sz="1000" b="1" dirty="0"/>
              <a:t>Tools and Technologies: </a:t>
            </a:r>
          </a:p>
          <a:p>
            <a:pPr marL="0" lvl="0" indent="0" algn="just" defTabSz="914400">
              <a:spcBef>
                <a:spcPts val="0"/>
              </a:spcBef>
              <a:spcAft>
                <a:spcPts val="600"/>
              </a:spcAft>
              <a:buNone/>
            </a:pPr>
            <a:r>
              <a:rPr lang="en-US" sz="1000" b="1" dirty="0"/>
              <a:t>Flask</a:t>
            </a:r>
            <a:r>
              <a:rPr lang="en-US" sz="1000" dirty="0"/>
              <a:t>: A lightweight Python web framework used for building the web application and restful API. </a:t>
            </a:r>
          </a:p>
          <a:p>
            <a:pPr marL="0" lvl="0" indent="0" algn="just" defTabSz="914400">
              <a:spcBef>
                <a:spcPts val="0"/>
              </a:spcBef>
              <a:spcAft>
                <a:spcPts val="600"/>
              </a:spcAft>
              <a:buNone/>
            </a:pPr>
            <a:r>
              <a:rPr lang="en-US" sz="1000" b="1" dirty="0"/>
              <a:t>Groq</a:t>
            </a:r>
            <a:r>
              <a:rPr lang="en-US" sz="1000" dirty="0"/>
              <a:t>: API used to generate chat completions based on user input .  </a:t>
            </a:r>
          </a:p>
          <a:p>
            <a:pPr marL="0" lvl="0" indent="0" algn="just" defTabSz="914400">
              <a:spcBef>
                <a:spcPts val="0"/>
              </a:spcBef>
              <a:spcAft>
                <a:spcPts val="600"/>
              </a:spcAft>
              <a:buNone/>
            </a:pPr>
            <a:r>
              <a:rPr lang="en-US" sz="1000" b="1" dirty="0"/>
              <a:t>Speech Recognition:</a:t>
            </a:r>
            <a:r>
              <a:rPr lang="en-US" sz="1000" dirty="0"/>
              <a:t> A Python library for capturing and recognizing speech input.</a:t>
            </a:r>
          </a:p>
          <a:p>
            <a:pPr marL="0" lvl="0" indent="0" algn="just" defTabSz="914400">
              <a:spcBef>
                <a:spcPts val="0"/>
              </a:spcBef>
              <a:spcAft>
                <a:spcPts val="600"/>
              </a:spcAft>
              <a:buNone/>
            </a:pPr>
            <a:r>
              <a:rPr lang="en-US" sz="1000" b="1" dirty="0"/>
              <a:t>Pyttsx3: </a:t>
            </a:r>
            <a:r>
              <a:rPr lang="en-US" sz="1000" dirty="0"/>
              <a:t>A text-to-speech conversion library that speaks the AI's response aloud.</a:t>
            </a:r>
          </a:p>
          <a:p>
            <a:pPr marL="0" lvl="0" indent="0" algn="just" defTabSz="914400">
              <a:spcBef>
                <a:spcPts val="0"/>
              </a:spcBef>
              <a:spcAft>
                <a:spcPts val="600"/>
              </a:spcAft>
              <a:buNone/>
            </a:pPr>
            <a:r>
              <a:rPr lang="en-US" sz="1000" b="1" dirty="0"/>
              <a:t>Logging: </a:t>
            </a:r>
            <a:r>
              <a:rPr lang="en-US" sz="1000" dirty="0"/>
              <a:t>Standard Python logging for tracking events and errors. </a:t>
            </a:r>
          </a:p>
          <a:p>
            <a:pPr marL="0" lvl="0" indent="0" defTabSz="914400">
              <a:spcBef>
                <a:spcPts val="0"/>
              </a:spcBef>
              <a:spcAft>
                <a:spcPts val="600"/>
              </a:spcAft>
              <a:buNone/>
            </a:pPr>
            <a:r>
              <a:rPr lang="en-US" sz="1000" b="1" dirty="0"/>
              <a:t>Algorithm/Logic: </a:t>
            </a:r>
          </a:p>
          <a:p>
            <a:pPr marL="0" lvl="0" indent="0" algn="just" defTabSz="914400">
              <a:spcBef>
                <a:spcPts val="0"/>
              </a:spcBef>
              <a:spcAft>
                <a:spcPts val="600"/>
              </a:spcAft>
              <a:buNone/>
            </a:pPr>
            <a:r>
              <a:rPr lang="en-US" sz="1000" b="1" dirty="0"/>
              <a:t>Voice Input Capture</a:t>
            </a:r>
            <a:r>
              <a:rPr lang="en-US" sz="1000" dirty="0"/>
              <a:t>: The system uses the Speech Recognition library to capture audio input from the user's microphone. </a:t>
            </a:r>
          </a:p>
          <a:p>
            <a:pPr marL="0" lvl="0" indent="0" algn="just" defTabSz="914400">
              <a:spcBef>
                <a:spcPts val="0"/>
              </a:spcBef>
              <a:spcAft>
                <a:spcPts val="600"/>
              </a:spcAft>
              <a:buNone/>
            </a:pPr>
            <a:r>
              <a:rPr lang="en-US" sz="1000" b="1" dirty="0"/>
              <a:t>Text Generation: </a:t>
            </a:r>
            <a:r>
              <a:rPr lang="en-US" sz="1000" dirty="0"/>
              <a:t>The captured text is sent to the Groq API, which processes the input and generates a corresponding response to Voice .</a:t>
            </a:r>
          </a:p>
          <a:p>
            <a:pPr marL="0" lvl="0" indent="0" algn="just" defTabSz="914400">
              <a:spcBef>
                <a:spcPts val="0"/>
              </a:spcBef>
              <a:spcAft>
                <a:spcPts val="600"/>
              </a:spcAft>
              <a:buNone/>
            </a:pPr>
            <a:r>
              <a:rPr lang="en-US" sz="1000" b="1" dirty="0"/>
              <a:t>Output: </a:t>
            </a:r>
            <a:r>
              <a:rPr lang="en-US" sz="1000" dirty="0"/>
              <a:t>The response is converted from text to speech using the pyttsx3 library, allowing the AI to "speak" the response. </a:t>
            </a:r>
          </a:p>
          <a:p>
            <a:pPr marL="0" lvl="0" indent="0" algn="just" defTabSz="914400">
              <a:spcBef>
                <a:spcPts val="0"/>
              </a:spcBef>
              <a:spcAft>
                <a:spcPts val="600"/>
              </a:spcAft>
              <a:buNone/>
            </a:pPr>
            <a:r>
              <a:rPr lang="en-US" sz="1000" b="1" dirty="0"/>
              <a:t>API Interaction: </a:t>
            </a:r>
            <a:r>
              <a:rPr lang="en-US" sz="1000" dirty="0"/>
              <a:t>The Flask server exposes endpoints to handle incoming requests and send back responses.</a:t>
            </a:r>
            <a:endParaRPr lang="en-US" sz="1000" b="1" dirty="0"/>
          </a:p>
          <a:p>
            <a:pPr marL="0" lvl="0" indent="0" defTabSz="914400">
              <a:spcBef>
                <a:spcPts val="0"/>
              </a:spcBef>
              <a:spcAft>
                <a:spcPts val="600"/>
              </a:spcAft>
              <a:buNone/>
            </a:pPr>
            <a:endParaRPr lang="en-US" sz="1000" b="1" dirty="0"/>
          </a:p>
        </p:txBody>
      </p:sp>
      <p:pic>
        <p:nvPicPr>
          <p:cNvPr id="103" name="Picture 102" descr="Computer script on a screen">
            <a:extLst>
              <a:ext uri="{FF2B5EF4-FFF2-40B4-BE49-F238E27FC236}">
                <a16:creationId xmlns:a16="http://schemas.microsoft.com/office/drawing/2014/main" id="{4CB80305-09A2-D925-D1FC-8724DE9DA693}"/>
              </a:ext>
            </a:extLst>
          </p:cNvPr>
          <p:cNvPicPr>
            <a:picLocks noChangeAspect="1"/>
          </p:cNvPicPr>
          <p:nvPr/>
        </p:nvPicPr>
        <p:blipFill>
          <a:blip r:embed="rId3"/>
          <a:srcRect l="3869" r="44296" b="2"/>
          <a:stretch/>
        </p:blipFill>
        <p:spPr>
          <a:xfrm>
            <a:off x="5143347" y="-8164"/>
            <a:ext cx="4000653" cy="5151664"/>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55AD-7A6D-F1E7-AC89-6990CAA5AECB}"/>
              </a:ext>
            </a:extLst>
          </p:cNvPr>
          <p:cNvSpPr>
            <a:spLocks noGrp="1"/>
          </p:cNvSpPr>
          <p:nvPr>
            <p:ph type="title"/>
          </p:nvPr>
        </p:nvSpPr>
        <p:spPr>
          <a:xfrm>
            <a:off x="6572703" y="509798"/>
            <a:ext cx="2317758" cy="2802405"/>
          </a:xfrm>
        </p:spPr>
        <p:txBody>
          <a:bodyPr vert="horz" lIns="91440" tIns="45720" rIns="91440" bIns="45720" rtlCol="0" anchor="b">
            <a:normAutofit/>
          </a:bodyPr>
          <a:lstStyle/>
          <a:p>
            <a:pPr defTabSz="914400"/>
            <a:r>
              <a:rPr lang="en-US" sz="3600" b="1" kern="1200" dirty="0">
                <a:solidFill>
                  <a:schemeClr val="tx1"/>
                </a:solidFill>
                <a:latin typeface="+mj-lt"/>
                <a:ea typeface="+mj-ea"/>
                <a:cs typeface="+mj-cs"/>
              </a:rPr>
              <a:t>Code Snippet </a:t>
            </a:r>
          </a:p>
        </p:txBody>
      </p:sp>
      <p:pic>
        <p:nvPicPr>
          <p:cNvPr id="25" name="Picture 24">
            <a:extLst>
              <a:ext uri="{FF2B5EF4-FFF2-40B4-BE49-F238E27FC236}">
                <a16:creationId xmlns:a16="http://schemas.microsoft.com/office/drawing/2014/main" id="{91EFDE42-4453-F536-248C-7ED3C521B59A}"/>
              </a:ext>
            </a:extLst>
          </p:cNvPr>
          <p:cNvPicPr>
            <a:picLocks noChangeAspect="1"/>
          </p:cNvPicPr>
          <p:nvPr/>
        </p:nvPicPr>
        <p:blipFill>
          <a:blip r:embed="rId3"/>
          <a:srcRect r="33982" b="4"/>
          <a:stretch/>
        </p:blipFill>
        <p:spPr>
          <a:xfrm>
            <a:off x="3516351" y="609600"/>
            <a:ext cx="2691159" cy="4081346"/>
          </a:xfrm>
          <a:prstGeom prst="rect">
            <a:avLst/>
          </a:prstGeom>
        </p:spPr>
      </p:pic>
      <p:pic>
        <p:nvPicPr>
          <p:cNvPr id="23" name="Picture 22">
            <a:extLst>
              <a:ext uri="{FF2B5EF4-FFF2-40B4-BE49-F238E27FC236}">
                <a16:creationId xmlns:a16="http://schemas.microsoft.com/office/drawing/2014/main" id="{A1EABC1C-9EAB-1811-08F9-222EA050EAB0}"/>
              </a:ext>
            </a:extLst>
          </p:cNvPr>
          <p:cNvPicPr>
            <a:picLocks noChangeAspect="1"/>
          </p:cNvPicPr>
          <p:nvPr/>
        </p:nvPicPr>
        <p:blipFill>
          <a:blip r:embed="rId4"/>
          <a:srcRect r="19974" b="5"/>
          <a:stretch/>
        </p:blipFill>
        <p:spPr>
          <a:xfrm>
            <a:off x="594732" y="609600"/>
            <a:ext cx="2850942" cy="4081346"/>
          </a:xfrm>
          <a:prstGeom prst="rect">
            <a:avLst/>
          </a:prstGeom>
        </p:spPr>
      </p:pic>
      <p:sp>
        <p:nvSpPr>
          <p:cNvPr id="3" name="TextBox 2">
            <a:extLst>
              <a:ext uri="{FF2B5EF4-FFF2-40B4-BE49-F238E27FC236}">
                <a16:creationId xmlns:a16="http://schemas.microsoft.com/office/drawing/2014/main" id="{1FDDC7FD-428D-0954-C4CB-7AB06FA8A5E3}"/>
              </a:ext>
            </a:extLst>
          </p:cNvPr>
          <p:cNvSpPr txBox="1"/>
          <p:nvPr/>
        </p:nvSpPr>
        <p:spPr>
          <a:xfrm>
            <a:off x="594732" y="240268"/>
            <a:ext cx="949747" cy="369332"/>
          </a:xfrm>
          <a:prstGeom prst="rect">
            <a:avLst/>
          </a:prstGeom>
          <a:noFill/>
        </p:spPr>
        <p:txBody>
          <a:bodyPr wrap="none" rtlCol="0">
            <a:spAutoFit/>
          </a:bodyPr>
          <a:lstStyle/>
          <a:p>
            <a:r>
              <a:rPr lang="en-US" dirty="0"/>
              <a:t>Main.py</a:t>
            </a:r>
            <a:endParaRPr lang="en-IN" dirty="0"/>
          </a:p>
        </p:txBody>
      </p:sp>
    </p:spTree>
    <p:extLst>
      <p:ext uri="{BB962C8B-B14F-4D97-AF65-F5344CB8AC3E}">
        <p14:creationId xmlns:p14="http://schemas.microsoft.com/office/powerpoint/2010/main" val="35138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D5E2-7E37-336D-3D7C-93262F2AE9D3}"/>
              </a:ext>
            </a:extLst>
          </p:cNvPr>
          <p:cNvSpPr>
            <a:spLocks noGrp="1"/>
          </p:cNvSpPr>
          <p:nvPr>
            <p:ph type="title"/>
          </p:nvPr>
        </p:nvSpPr>
        <p:spPr>
          <a:xfrm>
            <a:off x="628650" y="273844"/>
            <a:ext cx="7886700" cy="472114"/>
          </a:xfrm>
        </p:spPr>
        <p:txBody>
          <a:bodyPr>
            <a:normAutofit fontScale="90000"/>
          </a:bodyPr>
          <a:lstStyle/>
          <a:p>
            <a:r>
              <a:rPr lang="en-US" b="1" dirty="0"/>
              <a:t>Code Snippet contd…</a:t>
            </a:r>
          </a:p>
        </p:txBody>
      </p:sp>
      <p:pic>
        <p:nvPicPr>
          <p:cNvPr id="4" name="Picture 3">
            <a:extLst>
              <a:ext uri="{FF2B5EF4-FFF2-40B4-BE49-F238E27FC236}">
                <a16:creationId xmlns:a16="http://schemas.microsoft.com/office/drawing/2014/main" id="{B39C6DB3-DFF9-1915-1AC5-3DA1A1E4DBC0}"/>
              </a:ext>
            </a:extLst>
          </p:cNvPr>
          <p:cNvPicPr>
            <a:picLocks noChangeAspect="1"/>
          </p:cNvPicPr>
          <p:nvPr/>
        </p:nvPicPr>
        <p:blipFill>
          <a:blip r:embed="rId2"/>
          <a:stretch>
            <a:fillRect/>
          </a:stretch>
        </p:blipFill>
        <p:spPr>
          <a:xfrm>
            <a:off x="592687" y="1236369"/>
            <a:ext cx="3449924" cy="3664931"/>
          </a:xfrm>
          <a:prstGeom prst="rect">
            <a:avLst/>
          </a:prstGeom>
        </p:spPr>
      </p:pic>
      <p:pic>
        <p:nvPicPr>
          <p:cNvPr id="8" name="Picture 7">
            <a:extLst>
              <a:ext uri="{FF2B5EF4-FFF2-40B4-BE49-F238E27FC236}">
                <a16:creationId xmlns:a16="http://schemas.microsoft.com/office/drawing/2014/main" id="{66E0B793-40EE-D2B9-549D-2CAF2F4FD0FA}"/>
              </a:ext>
            </a:extLst>
          </p:cNvPr>
          <p:cNvPicPr>
            <a:picLocks noChangeAspect="1"/>
          </p:cNvPicPr>
          <p:nvPr/>
        </p:nvPicPr>
        <p:blipFill>
          <a:blip r:embed="rId3"/>
          <a:stretch>
            <a:fillRect/>
          </a:stretch>
        </p:blipFill>
        <p:spPr>
          <a:xfrm>
            <a:off x="4435643" y="1236370"/>
            <a:ext cx="4079707" cy="3664931"/>
          </a:xfrm>
          <a:prstGeom prst="rect">
            <a:avLst/>
          </a:prstGeom>
        </p:spPr>
      </p:pic>
      <p:sp>
        <p:nvSpPr>
          <p:cNvPr id="9" name="TextBox 8">
            <a:extLst>
              <a:ext uri="{FF2B5EF4-FFF2-40B4-BE49-F238E27FC236}">
                <a16:creationId xmlns:a16="http://schemas.microsoft.com/office/drawing/2014/main" id="{01D9A1B8-1B36-11D0-82C4-26B630A02A0D}"/>
              </a:ext>
            </a:extLst>
          </p:cNvPr>
          <p:cNvSpPr txBox="1"/>
          <p:nvPr/>
        </p:nvSpPr>
        <p:spPr>
          <a:xfrm>
            <a:off x="532381" y="822321"/>
            <a:ext cx="1665712" cy="369332"/>
          </a:xfrm>
          <a:prstGeom prst="rect">
            <a:avLst/>
          </a:prstGeom>
          <a:noFill/>
        </p:spPr>
        <p:txBody>
          <a:bodyPr wrap="none" rtlCol="0">
            <a:spAutoFit/>
          </a:bodyPr>
          <a:lstStyle/>
          <a:p>
            <a:r>
              <a:rPr lang="en-US" dirty="0"/>
              <a:t>Text to speech :</a:t>
            </a:r>
          </a:p>
        </p:txBody>
      </p:sp>
      <p:sp>
        <p:nvSpPr>
          <p:cNvPr id="10" name="TextBox 9">
            <a:extLst>
              <a:ext uri="{FF2B5EF4-FFF2-40B4-BE49-F238E27FC236}">
                <a16:creationId xmlns:a16="http://schemas.microsoft.com/office/drawing/2014/main" id="{E2FED4D8-D76D-0C5C-06D5-0EF10EB29BE9}"/>
              </a:ext>
            </a:extLst>
          </p:cNvPr>
          <p:cNvSpPr txBox="1"/>
          <p:nvPr/>
        </p:nvSpPr>
        <p:spPr>
          <a:xfrm>
            <a:off x="4435643" y="806498"/>
            <a:ext cx="2056140" cy="369332"/>
          </a:xfrm>
          <a:prstGeom prst="rect">
            <a:avLst/>
          </a:prstGeom>
          <a:noFill/>
        </p:spPr>
        <p:txBody>
          <a:bodyPr wrap="none" rtlCol="0">
            <a:spAutoFit/>
          </a:bodyPr>
          <a:lstStyle/>
          <a:p>
            <a:r>
              <a:rPr lang="en-US" dirty="0"/>
              <a:t>Voice Recognition : </a:t>
            </a:r>
          </a:p>
        </p:txBody>
      </p:sp>
    </p:spTree>
    <p:extLst>
      <p:ext uri="{BB962C8B-B14F-4D97-AF65-F5344CB8AC3E}">
        <p14:creationId xmlns:p14="http://schemas.microsoft.com/office/powerpoint/2010/main" val="57579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A1FFB-9383-9557-382E-02B40EE25EF8}"/>
              </a:ext>
            </a:extLst>
          </p:cNvPr>
          <p:cNvSpPr>
            <a:spLocks noGrp="1"/>
          </p:cNvSpPr>
          <p:nvPr>
            <p:ph type="title"/>
          </p:nvPr>
        </p:nvSpPr>
        <p:spPr>
          <a:xfrm>
            <a:off x="487401" y="233154"/>
            <a:ext cx="7886700" cy="271588"/>
          </a:xfrm>
        </p:spPr>
        <p:txBody>
          <a:bodyPr>
            <a:normAutofit fontScale="90000"/>
          </a:bodyPr>
          <a:lstStyle/>
          <a:p>
            <a:r>
              <a:rPr lang="en-US" b="1" dirty="0"/>
              <a:t>Code Snippet </a:t>
            </a:r>
            <a:r>
              <a:rPr lang="en-US" b="1" dirty="0" err="1"/>
              <a:t>Contd</a:t>
            </a:r>
            <a:r>
              <a:rPr lang="en-US" b="1" dirty="0"/>
              <a:t>…</a:t>
            </a:r>
          </a:p>
        </p:txBody>
      </p:sp>
      <p:pic>
        <p:nvPicPr>
          <p:cNvPr id="4" name="Picture 3">
            <a:extLst>
              <a:ext uri="{FF2B5EF4-FFF2-40B4-BE49-F238E27FC236}">
                <a16:creationId xmlns:a16="http://schemas.microsoft.com/office/drawing/2014/main" id="{CBC91203-1A73-D2A6-204D-3A149502D65D}"/>
              </a:ext>
            </a:extLst>
          </p:cNvPr>
          <p:cNvPicPr>
            <a:picLocks noChangeAspect="1"/>
          </p:cNvPicPr>
          <p:nvPr/>
        </p:nvPicPr>
        <p:blipFill>
          <a:blip r:embed="rId2"/>
          <a:stretch>
            <a:fillRect/>
          </a:stretch>
        </p:blipFill>
        <p:spPr>
          <a:xfrm>
            <a:off x="327103" y="966719"/>
            <a:ext cx="3895492" cy="4112612"/>
          </a:xfrm>
          <a:prstGeom prst="rect">
            <a:avLst/>
          </a:prstGeom>
        </p:spPr>
      </p:pic>
      <p:pic>
        <p:nvPicPr>
          <p:cNvPr id="6" name="Picture 5">
            <a:extLst>
              <a:ext uri="{FF2B5EF4-FFF2-40B4-BE49-F238E27FC236}">
                <a16:creationId xmlns:a16="http://schemas.microsoft.com/office/drawing/2014/main" id="{11C5FB74-82F4-0531-91C6-ABE0F44A263D}"/>
              </a:ext>
            </a:extLst>
          </p:cNvPr>
          <p:cNvPicPr>
            <a:picLocks noChangeAspect="1"/>
          </p:cNvPicPr>
          <p:nvPr/>
        </p:nvPicPr>
        <p:blipFill>
          <a:blip r:embed="rId3"/>
          <a:stretch>
            <a:fillRect/>
          </a:stretch>
        </p:blipFill>
        <p:spPr>
          <a:xfrm>
            <a:off x="4572000" y="966719"/>
            <a:ext cx="4168726" cy="4112612"/>
          </a:xfrm>
          <a:prstGeom prst="rect">
            <a:avLst/>
          </a:prstGeom>
        </p:spPr>
      </p:pic>
      <p:sp>
        <p:nvSpPr>
          <p:cNvPr id="8" name="TextBox 7">
            <a:extLst>
              <a:ext uri="{FF2B5EF4-FFF2-40B4-BE49-F238E27FC236}">
                <a16:creationId xmlns:a16="http://schemas.microsoft.com/office/drawing/2014/main" id="{4A13885D-CACC-90B3-136A-666DCF1CBB0F}"/>
              </a:ext>
            </a:extLst>
          </p:cNvPr>
          <p:cNvSpPr txBox="1"/>
          <p:nvPr/>
        </p:nvSpPr>
        <p:spPr>
          <a:xfrm>
            <a:off x="327103" y="584068"/>
            <a:ext cx="2255233" cy="369332"/>
          </a:xfrm>
          <a:prstGeom prst="rect">
            <a:avLst/>
          </a:prstGeom>
          <a:noFill/>
        </p:spPr>
        <p:txBody>
          <a:bodyPr wrap="none" rtlCol="0">
            <a:spAutoFit/>
          </a:bodyPr>
          <a:lstStyle/>
          <a:p>
            <a:r>
              <a:rPr lang="en-US" dirty="0"/>
              <a:t>Groq Api Integration :</a:t>
            </a:r>
          </a:p>
        </p:txBody>
      </p:sp>
      <p:sp>
        <p:nvSpPr>
          <p:cNvPr id="9" name="TextBox 8">
            <a:extLst>
              <a:ext uri="{FF2B5EF4-FFF2-40B4-BE49-F238E27FC236}">
                <a16:creationId xmlns:a16="http://schemas.microsoft.com/office/drawing/2014/main" id="{726BB034-818B-7FC8-C432-A0FD98FA5DEE}"/>
              </a:ext>
            </a:extLst>
          </p:cNvPr>
          <p:cNvSpPr txBox="1"/>
          <p:nvPr/>
        </p:nvSpPr>
        <p:spPr>
          <a:xfrm>
            <a:off x="4514092" y="584068"/>
            <a:ext cx="1725280" cy="369332"/>
          </a:xfrm>
          <a:prstGeom prst="rect">
            <a:avLst/>
          </a:prstGeom>
          <a:noFill/>
        </p:spPr>
        <p:txBody>
          <a:bodyPr wrap="none" rtlCol="0">
            <a:spAutoFit/>
          </a:bodyPr>
          <a:lstStyle/>
          <a:p>
            <a:r>
              <a:rPr lang="en-US" dirty="0"/>
              <a:t>Flipkart scraper:</a:t>
            </a:r>
          </a:p>
        </p:txBody>
      </p:sp>
    </p:spTree>
    <p:extLst>
      <p:ext uri="{BB962C8B-B14F-4D97-AF65-F5344CB8AC3E}">
        <p14:creationId xmlns:p14="http://schemas.microsoft.com/office/powerpoint/2010/main" val="3997575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3" y="1057562"/>
            <a:ext cx="51435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4" y="1065164"/>
            <a:ext cx="51434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75942" y="2691064"/>
            <a:ext cx="1876484"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727288"/>
            <a:ext cx="2925267" cy="3134219"/>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70" y="1049957"/>
            <a:ext cx="5143502"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CF31A-3A46-4848-7AFF-89EBAB21EF33}"/>
              </a:ext>
            </a:extLst>
          </p:cNvPr>
          <p:cNvSpPr>
            <a:spLocks noGrp="1"/>
          </p:cNvSpPr>
          <p:nvPr>
            <p:ph type="title"/>
          </p:nvPr>
        </p:nvSpPr>
        <p:spPr>
          <a:xfrm>
            <a:off x="350041" y="440141"/>
            <a:ext cx="2401025" cy="2540623"/>
          </a:xfrm>
        </p:spPr>
        <p:txBody>
          <a:bodyPr anchor="b">
            <a:normAutofit/>
          </a:bodyPr>
          <a:lstStyle/>
          <a:p>
            <a:pPr algn="r"/>
            <a:r>
              <a:rPr lang="en-US" sz="3000" b="1" dirty="0">
                <a:solidFill>
                  <a:srgbClr val="FFFFFF"/>
                </a:solidFill>
              </a:rPr>
              <a:t> Technical Approach contd..</a:t>
            </a:r>
            <a:endParaRPr lang="en-IN" sz="3000" dirty="0">
              <a:solidFill>
                <a:srgbClr val="FFFFFF"/>
              </a:solidFill>
            </a:endParaRPr>
          </a:p>
        </p:txBody>
      </p:sp>
      <p:sp>
        <p:nvSpPr>
          <p:cNvPr id="3" name="Content Placeholder 2">
            <a:extLst>
              <a:ext uri="{FF2B5EF4-FFF2-40B4-BE49-F238E27FC236}">
                <a16:creationId xmlns:a16="http://schemas.microsoft.com/office/drawing/2014/main" id="{50606BFF-F9CD-E3F6-66CF-7D3E3337F2EC}"/>
              </a:ext>
            </a:extLst>
          </p:cNvPr>
          <p:cNvSpPr>
            <a:spLocks noGrp="1"/>
          </p:cNvSpPr>
          <p:nvPr>
            <p:ph idx="1"/>
          </p:nvPr>
        </p:nvSpPr>
        <p:spPr>
          <a:xfrm>
            <a:off x="3607694" y="487110"/>
            <a:ext cx="4916510" cy="4159535"/>
          </a:xfrm>
        </p:spPr>
        <p:txBody>
          <a:bodyPr anchor="ctr">
            <a:normAutofit/>
          </a:bodyPr>
          <a:lstStyle/>
          <a:p>
            <a:pPr marL="0" indent="0">
              <a:buNone/>
            </a:pPr>
            <a:r>
              <a:rPr lang="en-US" sz="1500" b="1" dirty="0"/>
              <a:t>Setup and Configuration: </a:t>
            </a:r>
            <a:r>
              <a:rPr lang="en-US" sz="1500" dirty="0"/>
              <a:t>We installed all the necessary libraries like Flask, speech_recognition, pyttsx3, and set up the Groq API client. After that, we configured the API key in config.py and ensured that all dependencies were in place.</a:t>
            </a:r>
          </a:p>
          <a:p>
            <a:pPr marL="0" indent="0">
              <a:buNone/>
            </a:pPr>
            <a:r>
              <a:rPr lang="en-US" sz="1500" b="1" dirty="0"/>
              <a:t>Deployment:</a:t>
            </a:r>
            <a:r>
              <a:rPr lang="en-US" sz="1500" dirty="0"/>
              <a:t> We carried out the implementation of the solution on a Flask-compatible hosting service, confirming the microphone and speech recognition capabilities were operational, and served the Html, JS file as the frontend.</a:t>
            </a:r>
          </a:p>
          <a:p>
            <a:pPr marL="0" indent="0">
              <a:buNone/>
            </a:pPr>
            <a:r>
              <a:rPr lang="en-US" sz="1500" b="1" dirty="0"/>
              <a:t>Testing: </a:t>
            </a:r>
            <a:r>
              <a:rPr lang="en-US" sz="1500" dirty="0"/>
              <a:t>We ran the system through tests, inputting audio and checking the quality of the recognition, confirming the Groq API operated as expected and then verifying the speech output, as well as test edge cases such as timeouts and error handling.</a:t>
            </a:r>
            <a:endParaRPr lang="en-IN" sz="1500" dirty="0"/>
          </a:p>
        </p:txBody>
      </p:sp>
    </p:spTree>
    <p:extLst>
      <p:ext uri="{BB962C8B-B14F-4D97-AF65-F5344CB8AC3E}">
        <p14:creationId xmlns:p14="http://schemas.microsoft.com/office/powerpoint/2010/main" val="378117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6"/>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Google Shape;97;p21"/>
          <p:cNvSpPr txBox="1">
            <a:spLocks noGrp="1"/>
          </p:cNvSpPr>
          <p:nvPr>
            <p:ph type="title"/>
          </p:nvPr>
        </p:nvSpPr>
        <p:spPr>
          <a:xfrm>
            <a:off x="479160" y="342900"/>
            <a:ext cx="8182230" cy="1026460"/>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5000" b="1" dirty="0"/>
              <a:t>Results and Analysis</a:t>
            </a:r>
            <a:endParaRPr lang="en-US" sz="5000" dirty="0"/>
          </a:p>
        </p:txBody>
      </p:sp>
      <p:sp>
        <p:nvSpPr>
          <p:cNvPr id="10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7560" y="1388012"/>
            <a:ext cx="2468880" cy="13716"/>
          </a:xfrm>
          <a:custGeom>
            <a:avLst/>
            <a:gdLst>
              <a:gd name="connsiteX0" fmla="*/ 0 w 2468880"/>
              <a:gd name="connsiteY0" fmla="*/ 0 h 13716"/>
              <a:gd name="connsiteX1" fmla="*/ 592531 w 2468880"/>
              <a:gd name="connsiteY1" fmla="*/ 0 h 13716"/>
              <a:gd name="connsiteX2" fmla="*/ 1160374 w 2468880"/>
              <a:gd name="connsiteY2" fmla="*/ 0 h 13716"/>
              <a:gd name="connsiteX3" fmla="*/ 1728216 w 2468880"/>
              <a:gd name="connsiteY3" fmla="*/ 0 h 13716"/>
              <a:gd name="connsiteX4" fmla="*/ 2468880 w 2468880"/>
              <a:gd name="connsiteY4" fmla="*/ 0 h 13716"/>
              <a:gd name="connsiteX5" fmla="*/ 2468880 w 2468880"/>
              <a:gd name="connsiteY5" fmla="*/ 13716 h 13716"/>
              <a:gd name="connsiteX6" fmla="*/ 1802282 w 2468880"/>
              <a:gd name="connsiteY6" fmla="*/ 13716 h 13716"/>
              <a:gd name="connsiteX7" fmla="*/ 1209751 w 2468880"/>
              <a:gd name="connsiteY7" fmla="*/ 13716 h 13716"/>
              <a:gd name="connsiteX8" fmla="*/ 641909 w 2468880"/>
              <a:gd name="connsiteY8" fmla="*/ 13716 h 13716"/>
              <a:gd name="connsiteX9" fmla="*/ 0 w 2468880"/>
              <a:gd name="connsiteY9" fmla="*/ 13716 h 13716"/>
              <a:gd name="connsiteX10" fmla="*/ 0 w 246888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3716"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530" y="5728"/>
                  <a:pt x="2468490" y="7624"/>
                  <a:pt x="2468880" y="13716"/>
                </a:cubicBezTo>
                <a:cubicBezTo>
                  <a:pt x="2229297" y="-19231"/>
                  <a:pt x="2066775" y="25681"/>
                  <a:pt x="1802282" y="13716"/>
                </a:cubicBezTo>
                <a:cubicBezTo>
                  <a:pt x="1537789" y="1751"/>
                  <a:pt x="1379930" y="17694"/>
                  <a:pt x="1209751" y="13716"/>
                </a:cubicBezTo>
                <a:cubicBezTo>
                  <a:pt x="1039572" y="9738"/>
                  <a:pt x="837025" y="8278"/>
                  <a:pt x="641909" y="13716"/>
                </a:cubicBezTo>
                <a:cubicBezTo>
                  <a:pt x="446793" y="19154"/>
                  <a:pt x="170561" y="13900"/>
                  <a:pt x="0" y="13716"/>
                </a:cubicBezTo>
                <a:cubicBezTo>
                  <a:pt x="-302" y="10335"/>
                  <a:pt x="417" y="4724"/>
                  <a:pt x="0" y="0"/>
                </a:cubicBezTo>
                <a:close/>
              </a:path>
              <a:path w="2468880" h="13716"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9409" y="5071"/>
                  <a:pt x="2469155" y="7437"/>
                  <a:pt x="2468880" y="13716"/>
                </a:cubicBezTo>
                <a:cubicBezTo>
                  <a:pt x="2271330" y="32027"/>
                  <a:pt x="2001027" y="26982"/>
                  <a:pt x="1876349" y="13716"/>
                </a:cubicBezTo>
                <a:cubicBezTo>
                  <a:pt x="1751671" y="450"/>
                  <a:pt x="1364652" y="10491"/>
                  <a:pt x="1209751" y="13716"/>
                </a:cubicBezTo>
                <a:cubicBezTo>
                  <a:pt x="1054850" y="16941"/>
                  <a:pt x="748438" y="15502"/>
                  <a:pt x="617220" y="13716"/>
                </a:cubicBezTo>
                <a:cubicBezTo>
                  <a:pt x="486002" y="11930"/>
                  <a:pt x="237432" y="22628"/>
                  <a:pt x="0" y="13716"/>
                </a:cubicBezTo>
                <a:cubicBezTo>
                  <a:pt x="198" y="8947"/>
                  <a:pt x="304" y="52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78DCD59-3686-D8DE-5C07-6768E179C841}"/>
              </a:ext>
            </a:extLst>
          </p:cNvPr>
          <p:cNvPicPr>
            <a:picLocks noChangeAspect="1"/>
          </p:cNvPicPr>
          <p:nvPr/>
        </p:nvPicPr>
        <p:blipFill>
          <a:blip r:embed="rId3"/>
          <a:stretch>
            <a:fillRect/>
          </a:stretch>
        </p:blipFill>
        <p:spPr>
          <a:xfrm>
            <a:off x="473922" y="1981962"/>
            <a:ext cx="3743028" cy="2704338"/>
          </a:xfrm>
          <a:prstGeom prst="rect">
            <a:avLst/>
          </a:prstGeom>
        </p:spPr>
      </p:pic>
      <p:pic>
        <p:nvPicPr>
          <p:cNvPr id="3" name="Picture 2">
            <a:extLst>
              <a:ext uri="{FF2B5EF4-FFF2-40B4-BE49-F238E27FC236}">
                <a16:creationId xmlns:a16="http://schemas.microsoft.com/office/drawing/2014/main" id="{0B7CC620-4041-2A21-AA91-1B275AC5B9EF}"/>
              </a:ext>
            </a:extLst>
          </p:cNvPr>
          <p:cNvPicPr>
            <a:picLocks noChangeAspect="1"/>
          </p:cNvPicPr>
          <p:nvPr/>
        </p:nvPicPr>
        <p:blipFill>
          <a:blip r:embed="rId4"/>
          <a:stretch>
            <a:fillRect/>
          </a:stretch>
        </p:blipFill>
        <p:spPr>
          <a:xfrm>
            <a:off x="4911722" y="1981962"/>
            <a:ext cx="3769111" cy="2704338"/>
          </a:xfrm>
          <a:prstGeom prst="rect">
            <a:avLst/>
          </a:prstGeom>
        </p:spPr>
      </p:pic>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TotalTime>
  <Words>1309</Words>
  <Application>Microsoft Office PowerPoint</Application>
  <PresentationFormat>On-screen Show (16:9)</PresentationFormat>
  <Paragraphs>92</Paragraphs>
  <Slides>15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Calibri Light</vt:lpstr>
      <vt:lpstr>Arial</vt:lpstr>
      <vt:lpstr>Bahnschrift SemiBold Condensed</vt:lpstr>
      <vt:lpstr>Calibri</vt:lpstr>
      <vt:lpstr>Office 2013 - 2022 Theme</vt:lpstr>
      <vt:lpstr>PowerPoint Presentation</vt:lpstr>
      <vt:lpstr>TEAM-FUNITY</vt:lpstr>
      <vt:lpstr> Executive Summary:</vt:lpstr>
      <vt:lpstr> Technical Approach:</vt:lpstr>
      <vt:lpstr>Code Snippet </vt:lpstr>
      <vt:lpstr>Code Snippet contd…</vt:lpstr>
      <vt:lpstr>Code Snippet Contd…</vt:lpstr>
      <vt:lpstr> Technical Approach contd..</vt:lpstr>
      <vt:lpstr>Results and Analysis</vt:lpstr>
      <vt:lpstr>Results and Analysis </vt:lpstr>
      <vt:lpstr>Challenges and Limitations:</vt:lpstr>
      <vt:lpstr> Recommendations and Future Work</vt:lpstr>
      <vt:lpstr> Appendices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sai suthirth</dc:creator>
  <cp:lastModifiedBy>ravilla udaysrikumar</cp:lastModifiedBy>
  <cp:revision>16</cp:revision>
  <dcterms:modified xsi:type="dcterms:W3CDTF">2024-08-24T18:31:01Z</dcterms:modified>
</cp:coreProperties>
</file>