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8" r:id="rId7"/>
    <p:sldId id="412" r:id="rId8"/>
    <p:sldId id="401" r:id="rId9"/>
    <p:sldId id="402" r:id="rId10"/>
    <p:sldId id="403" r:id="rId11"/>
    <p:sldId id="409" r:id="rId12"/>
    <p:sldId id="410" r:id="rId13"/>
    <p:sldId id="411" r:id="rId14"/>
    <p:sldId id="404"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1" d="100"/>
          <a:sy n="81" d="100"/>
        </p:scale>
        <p:origin x="979"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specialization in 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952463" y="611366"/>
            <a:ext cx="1015282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i="0" u="none" strike="noStrike" dirty="0">
                <a:solidFill>
                  <a:srgbClr val="000000"/>
                </a:solidFill>
                <a:effectLst/>
                <a:latin typeface="Times New Roman" panose="02020603050405020304" pitchFamily="18" charset="0"/>
              </a:rPr>
              <a:t>To Study Different Lexical Automatic Machine Translation Evaluation Metric for Indic Languages.</a:t>
            </a:r>
            <a:endParaRPr lang="en-US" sz="4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60113" y="4506051"/>
            <a:ext cx="2978701" cy="1938992"/>
          </a:xfrm>
          <a:prstGeom prst="rect">
            <a:avLst/>
          </a:prstGeom>
          <a:noFill/>
        </p:spPr>
        <p:txBody>
          <a:bodyPr wrap="none" rtlCol="0">
            <a:spAutoFit/>
          </a:bodyPr>
          <a:lstStyle/>
          <a:p>
            <a:r>
              <a:rPr lang="en-US" sz="2000" b="1" dirty="0"/>
              <a:t>Submitted by: </a:t>
            </a:r>
          </a:p>
          <a:p>
            <a:r>
              <a:rPr lang="en-US" sz="2000" dirty="0"/>
              <a:t>Ankit Ghosal – 20BCS6621 </a:t>
            </a:r>
          </a:p>
          <a:p>
            <a:r>
              <a:rPr lang="en-US" sz="2000" dirty="0"/>
              <a:t>Ayush Raj – 20BCS6612</a:t>
            </a:r>
          </a:p>
          <a:p>
            <a:r>
              <a:rPr lang="en-US" sz="2000" dirty="0"/>
              <a:t>Lalit Bisht -  20BCS6609</a:t>
            </a:r>
          </a:p>
          <a:p>
            <a:r>
              <a:rPr lang="en-US" sz="2000" dirty="0"/>
              <a:t>Divya Prem – 20BCS6618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Shweta Chauhan Ma’am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0C6C-2A36-2CC8-D30A-12240234363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CECB9DD7-D63B-4AA5-1514-A848F2092D22}"/>
              </a:ext>
            </a:extLst>
          </p:cNvPr>
          <p:cNvSpPr>
            <a:spLocks noGrp="1"/>
          </p:cNvSpPr>
          <p:nvPr>
            <p:ph idx="1"/>
          </p:nvPr>
        </p:nvSpPr>
        <p:spPr/>
        <p:txBody>
          <a:bodyPr>
            <a:normAutofit fontScale="77500" lnSpcReduction="20000"/>
          </a:bodyPr>
          <a:lstStyle/>
          <a:p>
            <a:pPr algn="just"/>
            <a:r>
              <a:rPr lang="en-US" sz="3100" b="1" dirty="0">
                <a:latin typeface="Times New Roman" panose="02020603050405020304" pitchFamily="18" charset="0"/>
                <a:cs typeface="Times New Roman" panose="02020603050405020304" pitchFamily="18" charset="0"/>
              </a:rPr>
              <a:t>Bilingual Evaluation Understudy (BLEU) </a:t>
            </a:r>
          </a:p>
          <a:p>
            <a:pPr marL="0" indent="0" algn="just">
              <a:buNone/>
            </a:pPr>
            <a:r>
              <a:rPr lang="en-US" sz="3400" dirty="0"/>
              <a:t>BLEU works by comparing the n-grams (sequences of n words) of the candidate translation with those of the reference translations. For each n-gram size (usually from 1 to 4), BLEU calculates a modified precision score, which is the ratio of matching n-grams to the total number of n-grams in the candidate translation. </a:t>
            </a:r>
          </a:p>
          <a:p>
            <a:pPr marL="0" indent="0" algn="just">
              <a:buNone/>
            </a:pPr>
            <a:endParaRPr lang="en-US" dirty="0"/>
          </a:p>
          <a:p>
            <a:pPr algn="just"/>
            <a:r>
              <a:rPr lang="en-US" sz="3100" b="1" dirty="0">
                <a:latin typeface="Times New Roman" panose="02020603050405020304" pitchFamily="18" charset="0"/>
                <a:cs typeface="Times New Roman" panose="02020603050405020304" pitchFamily="18" charset="0"/>
              </a:rPr>
              <a:t>National Institute of Standards and Technology (NIST)</a:t>
            </a:r>
          </a:p>
          <a:p>
            <a:pPr marL="0" indent="0" algn="just">
              <a:buNone/>
            </a:pPr>
            <a:r>
              <a:rPr lang="en-US" sz="3300" dirty="0"/>
              <a:t>NIST (National Institute of Standards and Technology) is an organization that evaluates the performance of natural language processing (NLP) systems through the development of benchmark datasets and standardized evaluation metrics. NIST differs from BLEU in two main aspects: how it calculates n-gram precision and how it applies the brevity penalty. </a:t>
            </a:r>
            <a:endParaRPr lang="en-IN" dirty="0"/>
          </a:p>
        </p:txBody>
      </p:sp>
      <p:sp>
        <p:nvSpPr>
          <p:cNvPr id="4" name="Slide Number Placeholder 3">
            <a:extLst>
              <a:ext uri="{FF2B5EF4-FFF2-40B4-BE49-F238E27FC236}">
                <a16:creationId xmlns:a16="http://schemas.microsoft.com/office/drawing/2014/main" id="{0FEB3AF1-4D5D-A0D8-D2A0-F6589DFA1B9C}"/>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93989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E10AF-7A3C-BA0F-26F1-A2D471FD8BD1}"/>
              </a:ext>
            </a:extLst>
          </p:cNvPr>
          <p:cNvSpPr>
            <a:spLocks noGrp="1"/>
          </p:cNvSpPr>
          <p:nvPr>
            <p:ph idx="1"/>
          </p:nvPr>
        </p:nvSpPr>
        <p:spPr>
          <a:xfrm>
            <a:off x="838200" y="1115736"/>
            <a:ext cx="10515600" cy="4960559"/>
          </a:xfrm>
        </p:spPr>
        <p:txBody>
          <a:bodyPr>
            <a:normAutofit fontScale="92500" lnSpcReduction="10000"/>
          </a:bodyPr>
          <a:lstStyle/>
          <a:p>
            <a:pPr algn="just" rtl="0">
              <a:spcBef>
                <a:spcPts val="0"/>
              </a:spcBef>
              <a:spcAft>
                <a:spcPts val="1000"/>
              </a:spcAft>
            </a:pPr>
            <a:r>
              <a:rPr lang="en-US" sz="2600" b="1" dirty="0">
                <a:latin typeface="Times New Roman" panose="02020603050405020304" pitchFamily="18" charset="0"/>
                <a:cs typeface="Times New Roman" panose="02020603050405020304" pitchFamily="18" charset="0"/>
              </a:rPr>
              <a:t>Metric for Evaluation of Translation with Explicit Ordering (METEOR) </a:t>
            </a:r>
          </a:p>
          <a:p>
            <a:pPr marL="0" indent="0" algn="just" rtl="0">
              <a:spcBef>
                <a:spcPts val="0"/>
              </a:spcBef>
              <a:spcAft>
                <a:spcPts val="1000"/>
              </a:spcAft>
              <a:buNone/>
            </a:pPr>
            <a:r>
              <a:rPr lang="en-US" dirty="0"/>
              <a:t>The Metric for Evaluation of Translation with Explicit Ordering (METEOR) is a machine translation evaluation metric that aims to measure the quality of machine translation results in a way that aligns with human judgments of translation quality. This is accomplished by comparing the output of the machine translation to one or more reference translations and assessing the output's quality using a mix of precision, recall, and alignment error . </a:t>
            </a:r>
          </a:p>
          <a:p>
            <a:pPr algn="just" rtl="0">
              <a:spcBef>
                <a:spcPts val="0"/>
              </a:spcBef>
              <a:spcAft>
                <a:spcPts val="1000"/>
              </a:spcAft>
            </a:pPr>
            <a:endParaRPr lang="en-US" dirty="0"/>
          </a:p>
          <a:p>
            <a:pPr algn="just" rtl="0">
              <a:spcBef>
                <a:spcPts val="0"/>
              </a:spcBef>
              <a:spcAft>
                <a:spcPts val="1000"/>
              </a:spcAft>
            </a:pPr>
            <a:r>
              <a:rPr lang="en-US" sz="2600" b="1" dirty="0">
                <a:latin typeface="Times New Roman" panose="02020603050405020304" pitchFamily="18" charset="0"/>
                <a:cs typeface="Times New Roman" panose="02020603050405020304" pitchFamily="18" charset="0"/>
              </a:rPr>
              <a:t>Translation Error Rate (TER) </a:t>
            </a:r>
          </a:p>
          <a:p>
            <a:pPr marL="0" indent="0" algn="just" rtl="0">
              <a:spcBef>
                <a:spcPts val="0"/>
              </a:spcBef>
              <a:spcAft>
                <a:spcPts val="1000"/>
              </a:spcAft>
              <a:buNone/>
            </a:pPr>
            <a:r>
              <a:rPr lang="en-US" dirty="0"/>
              <a:t>TER (Translation Error Rate) is a metric commonly used in Natural Language Processing (NLP) to evaluate the quality of machine translation output. TER is a distance-based metric, which means it calculates the edit distance between the machine-generated translation and the reference translation. </a:t>
            </a:r>
          </a:p>
          <a:p>
            <a:pPr algn="just" rtl="0">
              <a:spcBef>
                <a:spcPts val="0"/>
              </a:spcBef>
              <a:spcAft>
                <a:spcPts val="1000"/>
              </a:spcAft>
            </a:pPr>
            <a:endParaRPr lang="en-US" dirty="0"/>
          </a:p>
          <a:p>
            <a:pPr algn="just" rtl="0">
              <a:spcBef>
                <a:spcPts val="0"/>
              </a:spcBef>
              <a:spcAft>
                <a:spcPts val="1000"/>
              </a:spcAft>
            </a:pPr>
            <a:endParaRPr lang="en-IN" dirty="0"/>
          </a:p>
        </p:txBody>
      </p:sp>
      <p:sp>
        <p:nvSpPr>
          <p:cNvPr id="4" name="Slide Number Placeholder 3">
            <a:extLst>
              <a:ext uri="{FF2B5EF4-FFF2-40B4-BE49-F238E27FC236}">
                <a16:creationId xmlns:a16="http://schemas.microsoft.com/office/drawing/2014/main" id="{FCAC1AF1-6A41-A6E1-CBCC-38CFB20CEC55}"/>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24628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pic>
        <p:nvPicPr>
          <p:cNvPr id="6" name="Content Placeholder 5">
            <a:extLst>
              <a:ext uri="{FF2B5EF4-FFF2-40B4-BE49-F238E27FC236}">
                <a16:creationId xmlns:a16="http://schemas.microsoft.com/office/drawing/2014/main" id="{F49FB9C2-C5EC-37B3-7476-3DECE801CAF9}"/>
              </a:ext>
            </a:extLst>
          </p:cNvPr>
          <p:cNvPicPr>
            <a:picLocks noGrp="1" noChangeAspect="1"/>
          </p:cNvPicPr>
          <p:nvPr>
            <p:ph idx="1"/>
          </p:nvPr>
        </p:nvPicPr>
        <p:blipFill>
          <a:blip r:embed="rId2"/>
          <a:stretch>
            <a:fillRect/>
          </a:stretch>
        </p:blipFill>
        <p:spPr>
          <a:xfrm>
            <a:off x="838200" y="2270322"/>
            <a:ext cx="2659610" cy="2606266"/>
          </a:xfrm>
        </p:spPr>
      </p:pic>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Picture 7">
            <a:extLst>
              <a:ext uri="{FF2B5EF4-FFF2-40B4-BE49-F238E27FC236}">
                <a16:creationId xmlns:a16="http://schemas.microsoft.com/office/drawing/2014/main" id="{E15DCE38-5AC9-1735-C672-AD221A89B899}"/>
              </a:ext>
            </a:extLst>
          </p:cNvPr>
          <p:cNvPicPr>
            <a:picLocks noChangeAspect="1"/>
          </p:cNvPicPr>
          <p:nvPr/>
        </p:nvPicPr>
        <p:blipFill>
          <a:blip r:embed="rId3"/>
          <a:stretch>
            <a:fillRect/>
          </a:stretch>
        </p:blipFill>
        <p:spPr>
          <a:xfrm>
            <a:off x="4772309" y="2270322"/>
            <a:ext cx="2875209" cy="2769622"/>
          </a:xfrm>
          <a:prstGeom prst="rect">
            <a:avLst/>
          </a:prstGeom>
        </p:spPr>
      </p:pic>
      <p:pic>
        <p:nvPicPr>
          <p:cNvPr id="10" name="Picture 9">
            <a:extLst>
              <a:ext uri="{FF2B5EF4-FFF2-40B4-BE49-F238E27FC236}">
                <a16:creationId xmlns:a16="http://schemas.microsoft.com/office/drawing/2014/main" id="{D22D77F1-C07F-4EF4-6DF8-7E73690F3440}"/>
              </a:ext>
            </a:extLst>
          </p:cNvPr>
          <p:cNvPicPr>
            <a:picLocks noChangeAspect="1"/>
          </p:cNvPicPr>
          <p:nvPr/>
        </p:nvPicPr>
        <p:blipFill>
          <a:blip r:embed="rId4"/>
          <a:stretch>
            <a:fillRect/>
          </a:stretch>
        </p:blipFill>
        <p:spPr>
          <a:xfrm>
            <a:off x="8610600" y="2325328"/>
            <a:ext cx="2766300" cy="2659610"/>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690688"/>
            <a:ext cx="10515600" cy="4351338"/>
          </a:xfrm>
        </p:spPr>
        <p:txBody>
          <a:bodyPr>
            <a:normAutofit fontScale="70000" lnSpcReduction="20000"/>
          </a:bodyPr>
          <a:lstStyle/>
          <a:p>
            <a:r>
              <a:rPr lang="en-US" sz="3700" dirty="0"/>
              <a:t>In conclusion, the study aimed to explore various lexical automatic machine translation evaluation metrics for Indic languages. Several famous on their effectiveness in assessing the quality of the machine-translated text. The evaluation was carried out on multiple datasets, and the results were analyzed to determine which metric performed better.</a:t>
            </a:r>
          </a:p>
          <a:p>
            <a:pPr marL="0" indent="0">
              <a:buNone/>
            </a:pPr>
            <a:endParaRPr lang="en-US" dirty="0"/>
          </a:p>
          <a:p>
            <a:r>
              <a:rPr lang="en-US" sz="3700" dirty="0"/>
              <a:t>The study recommends using a combination of BLEU, METEOR, and TER metrics to evaluate machine translation systems for Indic languages. This approach provides a more comprehensive evaluation and a better understanding of the quality of the machine-translated text. Additionally, the study suggests that future research should focus on developing new evaluation metrics specifically for Indic languages to improve the accuracy and effectiveness of machine translation evaluation.</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fontScale="92500" lnSpcReduction="10000"/>
          </a:bodyPr>
          <a:lstStyle/>
          <a:p>
            <a:r>
              <a:rPr lang="en-US" dirty="0"/>
              <a:t>In this paper, we have presented a comparative analysis of different lexical automatic machine translation evaluation metrics for </a:t>
            </a:r>
            <a:r>
              <a:rPr lang="en-US" dirty="0" err="1"/>
              <a:t>indic</a:t>
            </a:r>
            <a:r>
              <a:rPr lang="en-US" dirty="0"/>
              <a:t> languages. We have evaluated the performance of these metrics on three different datasets of English - Hindi, English - Bengali and English - Telugu translation pairs.</a:t>
            </a:r>
          </a:p>
          <a:p>
            <a:endParaRPr lang="en-US" dirty="0"/>
          </a:p>
          <a:p>
            <a:r>
              <a:rPr lang="en-US" dirty="0"/>
              <a:t>As a future work, we plan to extend our study to other Indic languages and domains. We also aim to incorporate syntactic and pragmatic features to capture the structural and contextual aspects of translation quality. Furthermore, we intend to explore the correlation of the metrics with human judgments and conduct a user study to validate its usefulness and reliability.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70000" lnSpcReduction="20000"/>
          </a:bodyPr>
          <a:lstStyle/>
          <a:p>
            <a:r>
              <a:rPr lang="en-US" dirty="0"/>
              <a:t>[1] </a:t>
            </a:r>
            <a:r>
              <a:rPr lang="en-US" dirty="0" err="1"/>
              <a:t>Papineni</a:t>
            </a:r>
            <a:r>
              <a:rPr lang="en-US" dirty="0"/>
              <a:t> et al., "BLEU: a Method for Automatic Evaluation of Machine Translation", ACL 2002.</a:t>
            </a:r>
          </a:p>
          <a:p>
            <a:r>
              <a:rPr lang="en-US" dirty="0"/>
              <a:t>[2] Doddington et al., "Automatic Evaluation of Machine Translation Quality Using N-gram Co-occurrence Statistics", HLT 2002.</a:t>
            </a:r>
          </a:p>
          <a:p>
            <a:r>
              <a:rPr lang="en-US" dirty="0"/>
              <a:t>[3] </a:t>
            </a:r>
            <a:r>
              <a:rPr lang="en-US" dirty="0" err="1"/>
              <a:t>Callison</a:t>
            </a:r>
            <a:r>
              <a:rPr lang="en-US" dirty="0"/>
              <a:t>-Burch et al., "Re-evaluating the Role of BLEU in Machine Translation Research", EACL 2006.</a:t>
            </a:r>
          </a:p>
          <a:p>
            <a:r>
              <a:rPr lang="en-US" dirty="0"/>
              <a:t>[4] Wang, S., Liu, C., &amp; Wei, F. (2020). Learning to Answer by Learning to Ask: Getting the Best of GPT-2 and BERT Worlds. </a:t>
            </a:r>
            <a:r>
              <a:rPr lang="en-US" dirty="0" err="1"/>
              <a:t>arXiv</a:t>
            </a:r>
            <a:r>
              <a:rPr lang="en-US" dirty="0"/>
              <a:t> preprint arXiv:2010.00459.</a:t>
            </a:r>
          </a:p>
          <a:p>
            <a:r>
              <a:rPr lang="en-US" dirty="0"/>
              <a:t>[5] Le, H., Nguyen, N. T., &amp; Nguyen, T. H. (2021). BERT-based Lexicalized Topic Models for Political Text Analysis. </a:t>
            </a:r>
            <a:r>
              <a:rPr lang="en-US" dirty="0" err="1"/>
              <a:t>arXiv</a:t>
            </a:r>
            <a:r>
              <a:rPr lang="en-US" dirty="0"/>
              <a:t> preprint arXiv:2101.06379.</a:t>
            </a:r>
          </a:p>
          <a:p>
            <a:r>
              <a:rPr lang="en-US" dirty="0"/>
              <a:t>[6] </a:t>
            </a:r>
            <a:r>
              <a:rPr lang="en-US" dirty="0" err="1"/>
              <a:t>Snover</a:t>
            </a:r>
            <a:r>
              <a:rPr lang="en-US" dirty="0"/>
              <a:t>, M., Dorr, B., Schwartz, R., </a:t>
            </a:r>
            <a:r>
              <a:rPr lang="en-US" dirty="0" err="1"/>
              <a:t>Micciulla</a:t>
            </a:r>
            <a:r>
              <a:rPr lang="en-US" dirty="0"/>
              <a:t>, L., &amp; </a:t>
            </a:r>
            <a:r>
              <a:rPr lang="en-US" dirty="0" err="1"/>
              <a:t>Makhoul</a:t>
            </a:r>
            <a:r>
              <a:rPr lang="en-US" dirty="0"/>
              <a:t>, J. (2006). A study of translation error rate with targeted human annotation. In Proceedings of the 7th Conference of the Association for Machine Translation in the Americas (pp. 223-231).</a:t>
            </a:r>
          </a:p>
          <a:p>
            <a:r>
              <a:rPr lang="en-US" dirty="0"/>
              <a:t>[7] </a:t>
            </a:r>
            <a:r>
              <a:rPr lang="en-US" dirty="0" err="1"/>
              <a:t>Bawden</a:t>
            </a:r>
            <a:r>
              <a:rPr lang="en-US" dirty="0"/>
              <a:t>, R., </a:t>
            </a:r>
            <a:r>
              <a:rPr lang="en-US" dirty="0" err="1"/>
              <a:t>Gašić</a:t>
            </a:r>
            <a:r>
              <a:rPr lang="en-US" dirty="0"/>
              <a:t>, M., &amp; </a:t>
            </a:r>
            <a:r>
              <a:rPr lang="en-US" dirty="0" err="1"/>
              <a:t>Mrkšić</a:t>
            </a:r>
            <a:r>
              <a:rPr lang="en-US" dirty="0"/>
              <a:t>, N. (2018). Improving lexical choice in neural machine translation. </a:t>
            </a:r>
            <a:r>
              <a:rPr lang="en-US" dirty="0" err="1"/>
              <a:t>arXiv</a:t>
            </a:r>
            <a:r>
              <a:rPr lang="en-US" dirty="0"/>
              <a:t> preprint arXiv:1808.09381.</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a:t>
            </a:r>
          </a:p>
          <a:p>
            <a:r>
              <a:rPr lang="en-US" dirty="0">
                <a:latin typeface="Times New Roman"/>
                <a:cs typeface="Times New Roman"/>
              </a:rPr>
              <a:t>Problem Formulation</a:t>
            </a:r>
          </a:p>
          <a:p>
            <a:r>
              <a:rPr lang="en-US" dirty="0">
                <a:latin typeface="Times New Roman"/>
                <a:cs typeface="Times New Roman"/>
              </a:rPr>
              <a:t>Objectives</a:t>
            </a:r>
          </a:p>
          <a:p>
            <a:r>
              <a:rPr lang="en-US" dirty="0">
                <a:latin typeface="Times New Roman"/>
                <a:cs typeface="Times New Roman"/>
              </a:rPr>
              <a:t>Methodology used</a:t>
            </a:r>
          </a:p>
          <a:p>
            <a:r>
              <a:rPr lang="en-US" dirty="0">
                <a:latin typeface="Times New Roman"/>
                <a:cs typeface="Times New Roman"/>
              </a:rPr>
              <a:t>Evaluation Metrics</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p:txBody>
          <a:bodyPr/>
          <a:lstStyle/>
          <a:p>
            <a:r>
              <a:rPr lang="en-US" sz="2400" dirty="0"/>
              <a:t>With the rapid growth of globalization and the increasing need for multilingual communication, machine translation has become an essential tool for overcoming language barriers. </a:t>
            </a:r>
          </a:p>
          <a:p>
            <a:r>
              <a:rPr lang="en-US" sz="2400" dirty="0"/>
              <a:t>However, evaluating the accuracy and effectiveness of machine translation is a complex task, particularly for Indic languages, which are among the most widely spoken languages in the world. </a:t>
            </a:r>
          </a:p>
          <a:p>
            <a:r>
              <a:rPr lang="en-US" sz="2400" dirty="0"/>
              <a:t>In recent years, several lexical automatic machine translation evaluation metrics have been developed to address this challenge, but there is still much room for improvement.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1B369-7CF9-91BF-D798-ACBCE82F0FCF}"/>
              </a:ext>
            </a:extLst>
          </p:cNvPr>
          <p:cNvSpPr>
            <a:spLocks noGrp="1"/>
          </p:cNvSpPr>
          <p:nvPr>
            <p:ph idx="1"/>
          </p:nvPr>
        </p:nvSpPr>
        <p:spPr>
          <a:xfrm>
            <a:off x="754310" y="1431342"/>
            <a:ext cx="10515600" cy="4351338"/>
          </a:xfrm>
        </p:spPr>
        <p:txBody>
          <a:bodyPr>
            <a:normAutofit/>
          </a:bodyPr>
          <a:lstStyle/>
          <a:p>
            <a:r>
              <a:rPr lang="en-US" sz="2400" dirty="0"/>
              <a:t>The aim of this study is to explore different lexical automatic machine translation evaluation metrics for Indic languages and analyze their effectiveness. We will examine the various metrics currently used in Indic languages such as Hindi, Bengali, Tamil, and others, and compare them to the metrics used in other languages. </a:t>
            </a:r>
          </a:p>
          <a:p>
            <a:endParaRPr lang="en-US" sz="2400" dirty="0"/>
          </a:p>
          <a:p>
            <a:r>
              <a:rPr lang="en-US" sz="2400" dirty="0"/>
              <a:t>The study will contribute to the development of more accurate and effective machine translation evaluation metrics for Indic languages, which in turn will facilitate better communication and understanding among people speaking different languages.</a:t>
            </a:r>
            <a:endParaRPr lang="en-IN" sz="2400" dirty="0"/>
          </a:p>
        </p:txBody>
      </p:sp>
      <p:sp>
        <p:nvSpPr>
          <p:cNvPr id="4" name="Slide Number Placeholder 3">
            <a:extLst>
              <a:ext uri="{FF2B5EF4-FFF2-40B4-BE49-F238E27FC236}">
                <a16:creationId xmlns:a16="http://schemas.microsoft.com/office/drawing/2014/main" id="{F6716187-971E-1152-A4D7-E93CBB38C6A6}"/>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22566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8F8938-BC96-4983-D6D5-462A405FA2D5}"/>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2">
            <a:extLst>
              <a:ext uri="{FF2B5EF4-FFF2-40B4-BE49-F238E27FC236}">
                <a16:creationId xmlns:a16="http://schemas.microsoft.com/office/drawing/2014/main" id="{73D18DA6-DE87-B8BA-A40D-3B4380C62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964561"/>
            <a:ext cx="4867275"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8F16CD-A271-A6D6-64E3-CBAA0B768202}"/>
              </a:ext>
            </a:extLst>
          </p:cNvPr>
          <p:cNvSpPr txBox="1"/>
          <p:nvPr/>
        </p:nvSpPr>
        <p:spPr>
          <a:xfrm>
            <a:off x="2469037" y="5524107"/>
            <a:ext cx="7513163" cy="369332"/>
          </a:xfrm>
          <a:prstGeom prst="rect">
            <a:avLst/>
          </a:prstGeom>
          <a:noFill/>
        </p:spPr>
        <p:txBody>
          <a:bodyPr wrap="square" rtlCol="0">
            <a:spAutoFit/>
          </a:bodyPr>
          <a:lstStyle/>
          <a:p>
            <a:pPr algn="ctr"/>
            <a:r>
              <a:rPr lang="en-IN" dirty="0"/>
              <a:t>Fig. Family tree of Indic languages </a:t>
            </a:r>
          </a:p>
        </p:txBody>
      </p:sp>
    </p:spTree>
    <p:extLst>
      <p:ext uri="{BB962C8B-B14F-4D97-AF65-F5344CB8AC3E}">
        <p14:creationId xmlns:p14="http://schemas.microsoft.com/office/powerpoint/2010/main" val="36365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r>
              <a:rPr lang="en-US" sz="2400" dirty="0"/>
              <a:t>Automatic machine translation (MT) systems have gained much popularity and are widely used for communication between people who speak different languages. However, evaluating the quality of machine translation systems is a challenging task, especially for Indic languages. </a:t>
            </a:r>
          </a:p>
          <a:p>
            <a:endParaRPr lang="en-US" sz="2400" dirty="0"/>
          </a:p>
          <a:p>
            <a:r>
              <a:rPr lang="en-US" sz="2400" dirty="0"/>
              <a:t>Several evaluation metrics have been proposed to evaluate the quality of machine translation systems. However, these metrics may not be suitable for Indic languages due to the differences in language structure and complexity. Therefore, the need for developing and testing different lexical automatic machine translation evaluation metrics for Indic languages arises.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Autofit/>
          </a:bodyPr>
          <a:lstStyle/>
          <a:p>
            <a:r>
              <a:rPr lang="en-US" sz="2400" dirty="0"/>
              <a:t>The objective of this study is to explore and compare different lexical automatic machine translation evaluation metrics for Indic languages. The study aims to address the following research questions:</a:t>
            </a:r>
          </a:p>
          <a:p>
            <a:endParaRPr lang="en-US" sz="2400" dirty="0"/>
          </a:p>
          <a:p>
            <a:pPr marL="457200" indent="-457200">
              <a:buFont typeface="+mj-lt"/>
              <a:buAutoNum type="arabicPeriod"/>
            </a:pPr>
            <a:r>
              <a:rPr lang="en-US" sz="2400" dirty="0"/>
              <a:t>What are the existing lexical automatic machine translation evaluation metrics for Indic languages?</a:t>
            </a:r>
          </a:p>
          <a:p>
            <a:pPr marL="457200" indent="-457200">
              <a:buFont typeface="+mj-lt"/>
              <a:buAutoNum type="arabicPeriod"/>
            </a:pPr>
            <a:r>
              <a:rPr lang="en-US" sz="2400" dirty="0"/>
              <a:t>What are the different lexical automatic machine translation evaluation metrics that can be used for Indic languages?</a:t>
            </a:r>
          </a:p>
          <a:p>
            <a:pPr marL="457200" indent="-457200">
              <a:buFont typeface="+mj-lt"/>
              <a:buAutoNum type="arabicPeriod"/>
            </a:pPr>
            <a:r>
              <a:rPr lang="en-US" sz="2400" dirty="0"/>
              <a:t>How do the different evaluation metrics compare in terms of accuracy and efficiency for Indic languages?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3" name="Content Placeholder 2">
            <a:extLst>
              <a:ext uri="{FF2B5EF4-FFF2-40B4-BE49-F238E27FC236}">
                <a16:creationId xmlns:a16="http://schemas.microsoft.com/office/drawing/2014/main" id="{4D7F0942-281A-347B-282C-909EF5DFFBC8}"/>
              </a:ext>
            </a:extLst>
          </p:cNvPr>
          <p:cNvSpPr>
            <a:spLocks noGrp="1"/>
          </p:cNvSpPr>
          <p:nvPr>
            <p:ph idx="1"/>
          </p:nvPr>
        </p:nvSpPr>
        <p:spPr>
          <a:xfrm>
            <a:off x="838200" y="2611225"/>
            <a:ext cx="10515600" cy="3565738"/>
          </a:xfrm>
        </p:spPr>
        <p:txBody>
          <a:bodyPr>
            <a:normAutofit/>
          </a:bodyPr>
          <a:lstStyle/>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Literature review </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Data collection </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Metric selection</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Data analysis </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Metric modification</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Guideline development </a:t>
            </a:r>
          </a:p>
          <a:p>
            <a:pPr marR="568325" algn="just" rtl="0" fontAlgn="base">
              <a:spcBef>
                <a:spcPts val="0"/>
              </a:spcBef>
              <a:spcAft>
                <a:spcPts val="1190"/>
              </a:spcAft>
              <a:buFont typeface="+mj-lt"/>
              <a:buAutoNum type="arabicPeriod"/>
            </a:pPr>
            <a:r>
              <a:rPr lang="en-US" sz="2400" b="0" i="0" u="none" strike="noStrike" dirty="0">
                <a:solidFill>
                  <a:srgbClr val="000000"/>
                </a:solidFill>
                <a:effectLst/>
                <a:latin typeface="Times New Roman" panose="02020603050405020304" pitchFamily="18" charset="0"/>
              </a:rPr>
              <a:t>Conclusion</a:t>
            </a:r>
            <a:endParaRPr lang="en-IN" sz="2400" dirty="0"/>
          </a:p>
        </p:txBody>
      </p:sp>
      <p:sp>
        <p:nvSpPr>
          <p:cNvPr id="5" name="TextBox 4">
            <a:extLst>
              <a:ext uri="{FF2B5EF4-FFF2-40B4-BE49-F238E27FC236}">
                <a16:creationId xmlns:a16="http://schemas.microsoft.com/office/drawing/2014/main" id="{BBD0C563-3E38-2380-2993-79FFC28C5D0A}"/>
              </a:ext>
            </a:extLst>
          </p:cNvPr>
          <p:cNvSpPr txBox="1"/>
          <p:nvPr/>
        </p:nvSpPr>
        <p:spPr>
          <a:xfrm>
            <a:off x="838200" y="1700612"/>
            <a:ext cx="9426804" cy="1107996"/>
          </a:xfrm>
          <a:prstGeom prst="rect">
            <a:avLst/>
          </a:prstGeom>
          <a:noFill/>
        </p:spPr>
        <p:txBody>
          <a:bodyPr wrap="square" rtlCol="0">
            <a:spAutoFit/>
          </a:bodyPr>
          <a:lstStyle/>
          <a:p>
            <a:r>
              <a:rPr lang="en-US" sz="2400" b="0" i="0" u="none" strike="noStrike" dirty="0">
                <a:solidFill>
                  <a:srgbClr val="000000"/>
                </a:solidFill>
                <a:effectLst/>
                <a:latin typeface="Times New Roman" panose="02020603050405020304" pitchFamily="18" charset="0"/>
              </a:rPr>
              <a:t>The following is a suggested methodology for studying different lexical automatic machine translation evaluation metrics for Indic languages:</a:t>
            </a:r>
            <a:endParaRPr lang="en-US" sz="2400" b="0" dirty="0">
              <a:effectLst/>
            </a:endParaRPr>
          </a:p>
          <a:p>
            <a:endParaRPr lang="en-IN" dirty="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C2E097-55AF-45C5-66F5-E527AC158D6E}"/>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2050" name="Picture 2">
            <a:extLst>
              <a:ext uri="{FF2B5EF4-FFF2-40B4-BE49-F238E27FC236}">
                <a16:creationId xmlns:a16="http://schemas.microsoft.com/office/drawing/2014/main" id="{ABDF2FBA-6BDE-9D34-0DC7-9D2E2C68F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5967" y="210974"/>
            <a:ext cx="4807307" cy="643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1224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6529</TotalTime>
  <Words>1261</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vt:lpstr>
      <vt:lpstr>PowerPoint Presentation</vt:lpstr>
      <vt:lpstr>PowerPoint Presentation</vt:lpstr>
      <vt:lpstr>Problem Formulation</vt:lpstr>
      <vt:lpstr>Objectives</vt:lpstr>
      <vt:lpstr>Methodology used </vt:lpstr>
      <vt:lpstr>PowerPoint Presentation</vt:lpstr>
      <vt:lpstr>Evaluation Metrics</vt:lpstr>
      <vt:lpstr>PowerPoint Presentation</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Ghosal</cp:lastModifiedBy>
  <cp:revision>494</cp:revision>
  <dcterms:created xsi:type="dcterms:W3CDTF">2019-01-09T10:33:58Z</dcterms:created>
  <dcterms:modified xsi:type="dcterms:W3CDTF">2023-05-15T18:52:16Z</dcterms:modified>
</cp:coreProperties>
</file>