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0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quantity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5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116</c:v>
                </c:pt>
                <c:pt idx="1">
                  <c:v>32</c:v>
                </c:pt>
                <c:pt idx="2">
                  <c:v>9</c:v>
                </c:pt>
                <c:pt idx="3">
                  <c:v>125</c:v>
                </c:pt>
                <c:pt idx="4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636160"/>
        <c:axId val="356637696"/>
      </c:barChart>
      <c:catAx>
        <c:axId val="356636160"/>
        <c:scaling>
          <c:orientation val="minMax"/>
        </c:scaling>
        <c:delete val="0"/>
        <c:axPos val="b"/>
        <c:majorTickMark val="out"/>
        <c:minorTickMark val="none"/>
        <c:tickLblPos val="nextTo"/>
        <c:crossAx val="356637696"/>
        <c:crosses val="autoZero"/>
        <c:auto val="1"/>
        <c:lblAlgn val="ctr"/>
        <c:lblOffset val="100"/>
        <c:noMultiLvlLbl val="0"/>
      </c:catAx>
      <c:valAx>
        <c:axId val="356637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6636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728E-60FE-4499-ADB2-A755B468721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15E54-EA79-466E-A39C-1492183C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15E54-EA79-466E-A39C-1492183C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C388A5-1ABD-47A7-9E98-1584B449E3D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6618EF5-F50B-481A-9ADE-E7D3C0E3BA2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NzNlZDcwOTQtOWZmZi00NzRlLWFiNjQtNTU0YjEwOGQ3NTg2IiwidCI6ImUxNGU3M2ViLTUyNTEtNDM4OC04ZDY3LThmOWYyZTJkNWE0NiIsImMiOjEwfQ%3D%3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dentindia.com/textiles/bath-lin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026" name="Picture 2" descr="https://lh4.googleusercontent.com/KWWj5EV6sX5dsbcmv9EaWPVvVJdItvIfc-LAp5vt0jeSpI7XwWf1b642Sq9GGdHf9ObZjuq5f2lXVWd1WLElDaGp3cOd40I4CjYa2rrqeIACYmy5lfUdntr4-J057OxQx4pUEkk4-lOZQt8FxRBfVhc3ptSX21FiO5J474Yf24iEyiQl_mxRuj4hyarR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8762"/>
            <a:ext cx="29908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598097"/>
            <a:ext cx="693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AD-HOC-REQUEST</a:t>
            </a:r>
            <a:endParaRPr lang="en-US" sz="6000" dirty="0"/>
          </a:p>
        </p:txBody>
      </p:sp>
      <p:pic>
        <p:nvPicPr>
          <p:cNvPr id="1028" name="Picture 4" descr="https://lh3.googleusercontent.com/gqBlzZixnDG534_vMpWcSlxlUBHBGYfoB2qY4iAOMmkW8jhbMv3fK4DqZNT6vnYBKCrHgS3F0vdlUP75UgpNdprUcxHuKr82cbwxh8RwrnhD0f9fqniU9HI_jEi7QhE46S4Anc1bqDgt_CqKC4Uru9bPsGnyx3NyIMY3mjmYTafYd3dlV-UrbFuZzJN9D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3760"/>
            <a:ext cx="739140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5:</a:t>
            </a:r>
            <a:endParaRPr lang="en-US" b="0" dirty="0" smtClean="0">
              <a:effectLst/>
            </a:endParaRPr>
          </a:p>
          <a:p>
            <a:r>
              <a:rPr lang="en-US" b="1" dirty="0"/>
              <a:t>Get the products that have the highest and lowest manufacturing costs. The final output should contain these fields,</a:t>
            </a:r>
            <a:endParaRPr lang="en-US" b="0" dirty="0" smtClean="0">
              <a:effectLst/>
            </a:endParaRPr>
          </a:p>
          <a:p>
            <a:r>
              <a:rPr lang="en-US" b="1" dirty="0"/>
              <a:t> </a:t>
            </a:r>
            <a:r>
              <a:rPr lang="en-US" b="1" dirty="0" err="1"/>
              <a:t>Product_code</a:t>
            </a:r>
            <a:endParaRPr lang="en-US" b="0" dirty="0" smtClean="0">
              <a:effectLst/>
            </a:endParaRPr>
          </a:p>
          <a:p>
            <a:r>
              <a:rPr lang="en-US" b="1" dirty="0"/>
              <a:t> product </a:t>
            </a:r>
            <a:r>
              <a:rPr lang="en-US" b="1" dirty="0" err="1" smtClean="0"/>
              <a:t>manufacturing_cost</a:t>
            </a:r>
            <a:endParaRPr lang="en-US" b="0" dirty="0" smtClean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4271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</a:t>
            </a:r>
            <a:endParaRPr lang="en-US" b="0" dirty="0" smtClean="0">
              <a:effectLst/>
            </a:endParaRPr>
          </a:p>
          <a:p>
            <a:r>
              <a:rPr lang="en-US" b="1" dirty="0"/>
              <a:t>select min(</a:t>
            </a:r>
            <a:r>
              <a:rPr lang="en-US" b="1" dirty="0" err="1"/>
              <a:t>manufacturing_cost</a:t>
            </a:r>
            <a:r>
              <a:rPr lang="en-US" b="1" dirty="0"/>
              <a:t>) into @</a:t>
            </a:r>
            <a:r>
              <a:rPr lang="en-US" b="1" dirty="0" err="1"/>
              <a:t>myvar</a:t>
            </a:r>
            <a:r>
              <a:rPr lang="en-US" b="1" dirty="0"/>
              <a:t> from </a:t>
            </a:r>
            <a:r>
              <a:rPr lang="en-US" b="1" dirty="0" err="1"/>
              <a:t>fact_manufacturing_cost</a:t>
            </a:r>
            <a:r>
              <a:rPr lang="en-US" b="1" dirty="0"/>
              <a:t>;</a:t>
            </a:r>
            <a:endParaRPr lang="en-US" b="0" dirty="0" smtClean="0">
              <a:effectLst/>
            </a:endParaRPr>
          </a:p>
          <a:p>
            <a:r>
              <a:rPr lang="en-US" b="1" dirty="0"/>
              <a:t>select max(</a:t>
            </a:r>
            <a:r>
              <a:rPr lang="en-US" b="1" dirty="0" err="1"/>
              <a:t>manufacturing_cost</a:t>
            </a:r>
            <a:r>
              <a:rPr lang="en-US" b="1" dirty="0"/>
              <a:t>) into @</a:t>
            </a:r>
            <a:r>
              <a:rPr lang="en-US" b="1" dirty="0" err="1"/>
              <a:t>myvarmax</a:t>
            </a:r>
            <a:r>
              <a:rPr lang="en-US" b="1" dirty="0"/>
              <a:t> from </a:t>
            </a:r>
            <a:r>
              <a:rPr lang="en-US" b="1" dirty="0" err="1"/>
              <a:t>fact_manufacturing_cost</a:t>
            </a:r>
            <a:r>
              <a:rPr lang="en-US" b="1" dirty="0"/>
              <a:t>;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1" dirty="0"/>
              <a:t>select </a:t>
            </a:r>
            <a:r>
              <a:rPr lang="en-US" b="1" dirty="0" err="1"/>
              <a:t>p.product_code,p.product,mc.manufacturing_cost</a:t>
            </a:r>
            <a:r>
              <a:rPr lang="en-US" b="1" dirty="0"/>
              <a:t> from </a:t>
            </a:r>
            <a:r>
              <a:rPr lang="en-US" b="1" dirty="0" err="1"/>
              <a:t>dim_product</a:t>
            </a:r>
            <a:r>
              <a:rPr lang="en-US" b="1" dirty="0"/>
              <a:t> p </a:t>
            </a:r>
            <a:endParaRPr lang="en-US" b="0" dirty="0" smtClean="0">
              <a:effectLst/>
            </a:endParaRPr>
          </a:p>
          <a:p>
            <a:r>
              <a:rPr lang="en-US" b="1" dirty="0"/>
              <a:t>join </a:t>
            </a:r>
            <a:r>
              <a:rPr lang="en-US" b="1" dirty="0" err="1"/>
              <a:t>fact_manufacturing_cost</a:t>
            </a:r>
            <a:r>
              <a:rPr lang="en-US" b="1" dirty="0"/>
              <a:t> mc on </a:t>
            </a:r>
            <a:r>
              <a:rPr lang="en-US" b="1" dirty="0" err="1"/>
              <a:t>p.product_code</a:t>
            </a:r>
            <a:r>
              <a:rPr lang="en-US" b="1" dirty="0"/>
              <a:t>=</a:t>
            </a:r>
            <a:r>
              <a:rPr lang="en-US" b="1" dirty="0" err="1"/>
              <a:t>mc.product_code</a:t>
            </a:r>
            <a:r>
              <a:rPr lang="en-US" b="1" dirty="0"/>
              <a:t> where </a:t>
            </a:r>
            <a:r>
              <a:rPr lang="en-US" b="1" dirty="0" err="1"/>
              <a:t>mc.manufacturing_cost</a:t>
            </a:r>
            <a:r>
              <a:rPr lang="en-US" b="1" dirty="0"/>
              <a:t>=@</a:t>
            </a:r>
            <a:r>
              <a:rPr lang="en-US" b="1" dirty="0" err="1"/>
              <a:t>myvar</a:t>
            </a:r>
            <a:endParaRPr lang="en-US" b="0" dirty="0" smtClean="0">
              <a:effectLst/>
            </a:endParaRPr>
          </a:p>
          <a:p>
            <a:r>
              <a:rPr lang="en-US" b="1" dirty="0"/>
              <a:t>union</a:t>
            </a:r>
            <a:endParaRPr lang="en-US" b="0" dirty="0" smtClean="0">
              <a:effectLst/>
            </a:endParaRPr>
          </a:p>
          <a:p>
            <a:r>
              <a:rPr lang="en-US" b="1" dirty="0"/>
              <a:t>select </a:t>
            </a:r>
            <a:r>
              <a:rPr lang="en-US" b="1" dirty="0" err="1"/>
              <a:t>p.product_code,p.product,mc.manufacturing_cost</a:t>
            </a:r>
            <a:r>
              <a:rPr lang="en-US" b="1" dirty="0"/>
              <a:t> from </a:t>
            </a:r>
            <a:r>
              <a:rPr lang="en-US" b="1" dirty="0" err="1"/>
              <a:t>dim_product</a:t>
            </a:r>
            <a:r>
              <a:rPr lang="en-US" b="1" dirty="0"/>
              <a:t> p </a:t>
            </a:r>
            <a:endParaRPr lang="en-US" b="0" dirty="0" smtClean="0">
              <a:effectLst/>
            </a:endParaRPr>
          </a:p>
          <a:p>
            <a:r>
              <a:rPr lang="en-US" b="1" dirty="0"/>
              <a:t>join </a:t>
            </a:r>
            <a:r>
              <a:rPr lang="en-US" b="1" dirty="0" err="1"/>
              <a:t>fact_manufacturing_cost</a:t>
            </a:r>
            <a:r>
              <a:rPr lang="en-US" b="1" dirty="0"/>
              <a:t> mc on </a:t>
            </a:r>
            <a:r>
              <a:rPr lang="en-US" b="1" dirty="0" err="1"/>
              <a:t>p.product_code</a:t>
            </a:r>
            <a:r>
              <a:rPr lang="en-US" b="1" dirty="0"/>
              <a:t>=</a:t>
            </a:r>
            <a:r>
              <a:rPr lang="en-US" b="1" dirty="0" err="1"/>
              <a:t>mc.product_code</a:t>
            </a:r>
            <a:r>
              <a:rPr lang="en-US" b="1" dirty="0"/>
              <a:t> where </a:t>
            </a:r>
            <a:r>
              <a:rPr lang="en-US" b="1" dirty="0" err="1"/>
              <a:t>mc.manufacturing_cost</a:t>
            </a:r>
            <a:r>
              <a:rPr lang="en-US" b="1" dirty="0"/>
              <a:t>=@</a:t>
            </a:r>
            <a:r>
              <a:rPr lang="en-US" b="1" dirty="0" err="1"/>
              <a:t>myvarmax</a:t>
            </a:r>
            <a:r>
              <a:rPr lang="en-US" b="1" dirty="0"/>
              <a:t>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0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lfaKDdwGbwGaGJGRvJyDWx6Q5TYhl0Ol4tkXk-HBhQqr2aAsNJ7K4_2YBRVHEfdXGZjRsoulCnZrumQVCe_R9zikMchxFOWdEnpTJ8r6-8QhhTQ3pQTRy-t3cCfKR0wvrpES_-WRuBZgXwiuTrPCreLhDgHJMQJ9jsiWDOW5YLFVPRYZW33NbBDz4q9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3820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8288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6: Generate a report which contains the top 5 customers who received an average high </a:t>
            </a:r>
            <a:r>
              <a:rPr lang="en-US" b="1" dirty="0" err="1"/>
              <a:t>pre_invoice_discount_pct</a:t>
            </a:r>
            <a:r>
              <a:rPr lang="en-US" b="1" dirty="0"/>
              <a:t> for the fiscal year 2021 and in the Indian market. The final output contains these fields, </a:t>
            </a:r>
            <a:endParaRPr lang="en-US" b="0" dirty="0" smtClean="0">
              <a:effectLst/>
            </a:endParaRPr>
          </a:p>
          <a:p>
            <a:r>
              <a:rPr lang="en-US" b="1" dirty="0" err="1"/>
              <a:t>customer_code</a:t>
            </a:r>
            <a:r>
              <a:rPr lang="en-US" b="1" dirty="0"/>
              <a:t> </a:t>
            </a:r>
            <a:endParaRPr lang="en-US" b="0" dirty="0" smtClean="0">
              <a:effectLst/>
            </a:endParaRPr>
          </a:p>
          <a:p>
            <a:r>
              <a:rPr lang="en-US" b="1" dirty="0"/>
              <a:t>customer </a:t>
            </a:r>
            <a:endParaRPr lang="en-US" b="0" dirty="0" smtClean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4290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 select  </a:t>
            </a:r>
            <a:r>
              <a:rPr lang="en-US" b="1" dirty="0" err="1"/>
              <a:t>c.customer,c.customer_code</a:t>
            </a:r>
            <a:r>
              <a:rPr lang="en-US" b="1" dirty="0"/>
              <a:t>,(</a:t>
            </a:r>
            <a:r>
              <a:rPr lang="en-US" b="1" dirty="0" err="1"/>
              <a:t>f.pre_invoice_discount_pct</a:t>
            </a:r>
            <a:r>
              <a:rPr lang="en-US" b="1" dirty="0"/>
              <a:t>) from </a:t>
            </a:r>
            <a:r>
              <a:rPr lang="en-US" b="1" dirty="0" err="1"/>
              <a:t>dim_customer</a:t>
            </a:r>
            <a:r>
              <a:rPr lang="en-US" b="1" dirty="0"/>
              <a:t> c</a:t>
            </a:r>
            <a:endParaRPr lang="en-US" b="0" dirty="0" smtClean="0">
              <a:effectLst/>
            </a:endParaRPr>
          </a:p>
          <a:p>
            <a:r>
              <a:rPr lang="en-US" b="1" dirty="0"/>
              <a:t>join </a:t>
            </a:r>
            <a:r>
              <a:rPr lang="en-US" b="1" dirty="0" err="1"/>
              <a:t>fact_pre_invoice_deductions</a:t>
            </a:r>
            <a:r>
              <a:rPr lang="en-US" b="1" dirty="0"/>
              <a:t> f on </a:t>
            </a:r>
            <a:r>
              <a:rPr lang="en-US" b="1" dirty="0" err="1"/>
              <a:t>c.customer_code</a:t>
            </a:r>
            <a:r>
              <a:rPr lang="en-US" b="1" dirty="0"/>
              <a:t>=</a:t>
            </a:r>
            <a:r>
              <a:rPr lang="en-US" b="1" dirty="0" err="1"/>
              <a:t>f.customer_code</a:t>
            </a:r>
            <a:r>
              <a:rPr lang="en-US" b="1" dirty="0"/>
              <a:t> where </a:t>
            </a:r>
            <a:r>
              <a:rPr lang="en-US" b="1" dirty="0" err="1"/>
              <a:t>c.market</a:t>
            </a:r>
            <a:r>
              <a:rPr lang="en-US" b="1" dirty="0"/>
              <a:t>="India" and </a:t>
            </a:r>
            <a:r>
              <a:rPr lang="en-US" b="1" dirty="0" err="1"/>
              <a:t>f.fiscal_year</a:t>
            </a:r>
            <a:r>
              <a:rPr lang="en-US" b="1" dirty="0"/>
              <a:t>="2021" and </a:t>
            </a:r>
            <a:r>
              <a:rPr lang="en-US" b="1" dirty="0" err="1"/>
              <a:t>f.pre_invoice_discount_pct</a:t>
            </a:r>
            <a:r>
              <a:rPr lang="en-US" b="1" dirty="0"/>
              <a:t>&gt; @</a:t>
            </a:r>
            <a:r>
              <a:rPr lang="en-US" b="1" dirty="0" err="1"/>
              <a:t>myvar</a:t>
            </a:r>
            <a:r>
              <a:rPr lang="en-US" b="1" dirty="0"/>
              <a:t> order by(</a:t>
            </a:r>
            <a:r>
              <a:rPr lang="en-US" b="1" dirty="0" err="1"/>
              <a:t>f.pre_invoice_discount_pct</a:t>
            </a:r>
            <a:r>
              <a:rPr lang="en-US" b="1" dirty="0"/>
              <a:t>) </a:t>
            </a:r>
            <a:r>
              <a:rPr lang="en-US" b="1" dirty="0" err="1"/>
              <a:t>desc</a:t>
            </a:r>
            <a:r>
              <a:rPr lang="en-US" b="1" dirty="0"/>
              <a:t> limit 5;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2" name="Picture 4" descr="https://lh5.googleusercontent.com/01o2M2ciQQZBWw_W4Wjz2eEps7UZuisXYTbebE0sE8HxSaMYmHLuNDmV1hFdgr-euNkUNoIfTBFlHiuBudWK0fMYI25Z7-qdyzV0m5ueh8FuganvQAWJ2T7AHtGR-vnDayg7GrtHIpsL2RWXiaJVfpM7AI0BytOt05p7-n1wb9Woabd-8bP_e9ZVZ9Xj2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86" y="3124200"/>
            <a:ext cx="40290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7:Get the complete report of the Gross sales amount for the customer “</a:t>
            </a:r>
            <a:r>
              <a:rPr lang="en-US" b="1" dirty="0" err="1"/>
              <a:t>Atliq</a:t>
            </a:r>
            <a:r>
              <a:rPr lang="en-US" b="1" dirty="0"/>
              <a:t> Exclusive” for each month . This analysis helps to get an idea of low and high-performing months and take strategic decisions. The final report contains these columns: </a:t>
            </a:r>
            <a:endParaRPr lang="en-US" b="0" dirty="0" smtClean="0">
              <a:effectLst/>
            </a:endParaRPr>
          </a:p>
          <a:p>
            <a:r>
              <a:rPr lang="en-US" b="1" dirty="0"/>
              <a:t>Month</a:t>
            </a:r>
            <a:endParaRPr lang="en-US" b="0" dirty="0" smtClean="0">
              <a:effectLst/>
            </a:endParaRPr>
          </a:p>
          <a:p>
            <a:r>
              <a:rPr lang="en-US" b="1" dirty="0"/>
              <a:t>Year</a:t>
            </a:r>
            <a:endParaRPr lang="en-US" b="0" dirty="0" smtClean="0">
              <a:effectLst/>
            </a:endParaRPr>
          </a:p>
          <a:p>
            <a:r>
              <a:rPr lang="en-US" b="1" dirty="0"/>
              <a:t>Gross sales </a:t>
            </a:r>
            <a:r>
              <a:rPr lang="en-US" b="1" dirty="0" smtClean="0"/>
              <a:t>Amount</a:t>
            </a:r>
            <a:endParaRPr lang="en-US" b="0" dirty="0" smtClean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667000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  select  </a:t>
            </a:r>
            <a:r>
              <a:rPr lang="en-US" b="1" dirty="0" err="1"/>
              <a:t>Monthname</a:t>
            </a:r>
            <a:r>
              <a:rPr lang="en-US" b="1" dirty="0"/>
              <a:t>(</a:t>
            </a:r>
            <a:r>
              <a:rPr lang="en-US" b="1" dirty="0" err="1"/>
              <a:t>fd.date</a:t>
            </a:r>
            <a:r>
              <a:rPr lang="en-US" b="1" dirty="0"/>
              <a:t>) as "</a:t>
            </a:r>
            <a:r>
              <a:rPr lang="en-US" b="1" dirty="0" err="1"/>
              <a:t>monthnames</a:t>
            </a:r>
            <a:r>
              <a:rPr lang="en-US" b="1" dirty="0"/>
              <a:t>", </a:t>
            </a:r>
            <a:r>
              <a:rPr lang="en-US" b="1" dirty="0" err="1"/>
              <a:t>fd.fiscal_year</a:t>
            </a:r>
            <a:r>
              <a:rPr lang="en-US" b="1" dirty="0"/>
              <a:t> as "years", sum(</a:t>
            </a:r>
            <a:r>
              <a:rPr lang="en-US" b="1" dirty="0" err="1"/>
              <a:t>fd.sold_quantity</a:t>
            </a:r>
            <a:r>
              <a:rPr lang="en-US" b="1" dirty="0"/>
              <a:t>*</a:t>
            </a:r>
            <a:r>
              <a:rPr lang="en-US" b="1" dirty="0" err="1"/>
              <a:t>fg.gross_price</a:t>
            </a:r>
            <a:r>
              <a:rPr lang="en-US" b="1" dirty="0"/>
              <a:t>) as "</a:t>
            </a:r>
            <a:r>
              <a:rPr lang="en-US" b="1" dirty="0" err="1"/>
              <a:t>gross_price</a:t>
            </a:r>
            <a:r>
              <a:rPr lang="en-US" b="1" dirty="0"/>
              <a:t>"</a:t>
            </a:r>
            <a:endParaRPr lang="en-US" b="0" dirty="0" smtClean="0">
              <a:effectLst/>
            </a:endParaRPr>
          </a:p>
          <a:p>
            <a:r>
              <a:rPr lang="en-US" b="1" dirty="0"/>
              <a:t>from </a:t>
            </a:r>
            <a:r>
              <a:rPr lang="en-US" b="1" dirty="0" err="1"/>
              <a:t>dim_customer</a:t>
            </a:r>
            <a:r>
              <a:rPr lang="en-US" b="1" dirty="0"/>
              <a:t> c join </a:t>
            </a:r>
            <a:r>
              <a:rPr lang="en-US" b="1" dirty="0" err="1"/>
              <a:t>fact_sales_monthly</a:t>
            </a:r>
            <a:r>
              <a:rPr lang="en-US" b="1" dirty="0"/>
              <a:t> </a:t>
            </a:r>
            <a:r>
              <a:rPr lang="en-US" b="1" dirty="0" err="1"/>
              <a:t>fd</a:t>
            </a:r>
            <a:r>
              <a:rPr lang="en-US" b="1" dirty="0"/>
              <a:t> on </a:t>
            </a:r>
            <a:r>
              <a:rPr lang="en-US" b="1" dirty="0" err="1"/>
              <a:t>c.customer_code</a:t>
            </a:r>
            <a:r>
              <a:rPr lang="en-US" b="1" dirty="0"/>
              <a:t>=</a:t>
            </a:r>
            <a:r>
              <a:rPr lang="en-US" b="1" dirty="0" err="1"/>
              <a:t>fd.customer_code</a:t>
            </a:r>
            <a:endParaRPr lang="en-US" b="0" dirty="0" smtClean="0">
              <a:effectLst/>
            </a:endParaRPr>
          </a:p>
          <a:p>
            <a:r>
              <a:rPr lang="en-US" b="1" dirty="0"/>
              <a:t>join </a:t>
            </a:r>
            <a:r>
              <a:rPr lang="en-US" b="1" dirty="0" err="1"/>
              <a:t>fact_gross_price</a:t>
            </a:r>
            <a:r>
              <a:rPr lang="en-US" b="1" dirty="0"/>
              <a:t> </a:t>
            </a:r>
            <a:r>
              <a:rPr lang="en-US" b="1" dirty="0" err="1"/>
              <a:t>fg</a:t>
            </a:r>
            <a:r>
              <a:rPr lang="en-US" b="1" dirty="0"/>
              <a:t> on </a:t>
            </a:r>
            <a:r>
              <a:rPr lang="en-US" b="1" dirty="0" err="1"/>
              <a:t>fd.product_code</a:t>
            </a:r>
            <a:r>
              <a:rPr lang="en-US" b="1" dirty="0"/>
              <a:t> =</a:t>
            </a:r>
            <a:r>
              <a:rPr lang="en-US" b="1" dirty="0" err="1"/>
              <a:t>fg.product_code</a:t>
            </a:r>
            <a:r>
              <a:rPr lang="en-US" b="1" dirty="0"/>
              <a:t> where </a:t>
            </a:r>
            <a:r>
              <a:rPr lang="en-US" b="1" dirty="0" err="1"/>
              <a:t>c.customer</a:t>
            </a:r>
            <a:r>
              <a:rPr lang="en-US" b="1" dirty="0"/>
              <a:t> = "</a:t>
            </a:r>
            <a:r>
              <a:rPr lang="en-US" b="1" dirty="0" err="1"/>
              <a:t>Atliq</a:t>
            </a:r>
            <a:r>
              <a:rPr lang="en-US" b="1" dirty="0"/>
              <a:t> Exclusive" group by </a:t>
            </a:r>
            <a:r>
              <a:rPr lang="en-US" b="1" dirty="0" err="1"/>
              <a:t>monthnames,years</a:t>
            </a:r>
            <a:r>
              <a:rPr lang="en-US" b="1" dirty="0"/>
              <a:t>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 descr="https://lh5.googleusercontent.com/GSbmb__B_x2OVOs4uAKC-0nPsR7y3Rsgaez3rRH4q8B0WqyBKKwLrmLVv7qk0idm0TbZWexvfrTqZV2O6v2el74H5LoQ0bTLHtgFgF79zreL_thyKALN9cUQGs7Ifws6ZxM4U8JGFcKSY41IykF6gSD48bZu6W5TwpG8cOwhERT8yVWH7skRDVpu4EvK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581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5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705600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38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8:</a:t>
            </a:r>
            <a:endParaRPr lang="en-US" b="0" dirty="0" smtClean="0">
              <a:effectLst/>
            </a:endParaRPr>
          </a:p>
          <a:p>
            <a:r>
              <a:rPr lang="en-US" b="1" dirty="0"/>
              <a:t>In which quarter of 2020, got the maximum </a:t>
            </a:r>
            <a:r>
              <a:rPr lang="en-US" b="1" dirty="0" err="1"/>
              <a:t>total_sold_quantity</a:t>
            </a:r>
            <a:r>
              <a:rPr lang="en-US" b="1" dirty="0"/>
              <a:t>? The final output contains these fields sorted by the </a:t>
            </a:r>
            <a:r>
              <a:rPr lang="en-US" b="1" dirty="0" err="1"/>
              <a:t>total_sold_quantity</a:t>
            </a:r>
            <a:r>
              <a:rPr lang="en-US" b="1" dirty="0"/>
              <a:t>, Quarter</a:t>
            </a:r>
            <a:endParaRPr lang="en-US" b="0" dirty="0" smtClean="0">
              <a:effectLst/>
            </a:endParaRPr>
          </a:p>
          <a:p>
            <a:r>
              <a:rPr lang="en-US" b="1" dirty="0"/>
              <a:t> </a:t>
            </a:r>
            <a:r>
              <a:rPr lang="en-US" b="1" dirty="0" err="1" smtClean="0"/>
              <a:t>total_sold_quantity</a:t>
            </a:r>
            <a:endParaRPr lang="en-US" b="0" dirty="0" smtClean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381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CODE:select</a:t>
            </a:r>
            <a:r>
              <a:rPr lang="en-US" b="1" dirty="0"/>
              <a:t>  quarter(</a:t>
            </a:r>
            <a:r>
              <a:rPr lang="en-US" b="1" dirty="0" err="1"/>
              <a:t>fd.date</a:t>
            </a:r>
            <a:r>
              <a:rPr lang="en-US" b="1" dirty="0"/>
              <a:t>) as "</a:t>
            </a:r>
            <a:r>
              <a:rPr lang="en-US" b="1" dirty="0" err="1"/>
              <a:t>Quater</a:t>
            </a:r>
            <a:r>
              <a:rPr lang="en-US" b="1" dirty="0"/>
              <a:t>" ,sum(</a:t>
            </a:r>
            <a:r>
              <a:rPr lang="en-US" b="1" dirty="0" err="1"/>
              <a:t>fd.sold_quantity</a:t>
            </a:r>
            <a:r>
              <a:rPr lang="en-US" b="1" dirty="0"/>
              <a:t>) as "</a:t>
            </a:r>
            <a:r>
              <a:rPr lang="en-US" b="1" dirty="0" err="1"/>
              <a:t>quantity_sold</a:t>
            </a:r>
            <a:r>
              <a:rPr lang="en-US" b="1" dirty="0"/>
              <a:t>"</a:t>
            </a:r>
            <a:endParaRPr lang="en-US" b="0" dirty="0" smtClean="0">
              <a:effectLst/>
            </a:endParaRPr>
          </a:p>
          <a:p>
            <a:r>
              <a:rPr lang="en-US" b="1" dirty="0"/>
              <a:t>from </a:t>
            </a:r>
            <a:r>
              <a:rPr lang="en-US" b="1" dirty="0" err="1"/>
              <a:t>dim_customer</a:t>
            </a:r>
            <a:r>
              <a:rPr lang="en-US" b="1" dirty="0"/>
              <a:t> c join </a:t>
            </a:r>
            <a:r>
              <a:rPr lang="en-US" b="1" dirty="0" err="1"/>
              <a:t>fact_sales_monthly</a:t>
            </a:r>
            <a:r>
              <a:rPr lang="en-US" b="1" dirty="0"/>
              <a:t> </a:t>
            </a:r>
            <a:r>
              <a:rPr lang="en-US" b="1" dirty="0" err="1"/>
              <a:t>fd</a:t>
            </a:r>
            <a:r>
              <a:rPr lang="en-US" b="1" dirty="0"/>
              <a:t> on </a:t>
            </a:r>
            <a:r>
              <a:rPr lang="en-US" b="1" dirty="0" err="1"/>
              <a:t>c.customer_code</a:t>
            </a:r>
            <a:r>
              <a:rPr lang="en-US" b="1" dirty="0"/>
              <a:t>=</a:t>
            </a:r>
            <a:r>
              <a:rPr lang="en-US" b="1" dirty="0" err="1"/>
              <a:t>fd.customer_code</a:t>
            </a:r>
            <a:endParaRPr lang="en-US" b="0" dirty="0" smtClean="0">
              <a:effectLst/>
            </a:endParaRPr>
          </a:p>
          <a:p>
            <a:r>
              <a:rPr lang="en-US" b="1" dirty="0"/>
              <a:t>join </a:t>
            </a:r>
            <a:r>
              <a:rPr lang="en-US" b="1" dirty="0" err="1"/>
              <a:t>fact_gross_price</a:t>
            </a:r>
            <a:r>
              <a:rPr lang="en-US" b="1" dirty="0"/>
              <a:t> </a:t>
            </a:r>
            <a:r>
              <a:rPr lang="en-US" b="1" dirty="0" err="1"/>
              <a:t>fg</a:t>
            </a:r>
            <a:r>
              <a:rPr lang="en-US" b="1" dirty="0"/>
              <a:t> on </a:t>
            </a:r>
            <a:r>
              <a:rPr lang="en-US" b="1" dirty="0" err="1"/>
              <a:t>fd.product_code</a:t>
            </a:r>
            <a:r>
              <a:rPr lang="en-US" b="1" dirty="0"/>
              <a:t> =</a:t>
            </a:r>
            <a:r>
              <a:rPr lang="en-US" b="1" dirty="0" err="1"/>
              <a:t>fg.product_code</a:t>
            </a:r>
            <a:r>
              <a:rPr lang="en-US" b="1" dirty="0"/>
              <a:t> where year(</a:t>
            </a:r>
            <a:r>
              <a:rPr lang="en-US" b="1" dirty="0" err="1"/>
              <a:t>fd.date</a:t>
            </a:r>
            <a:r>
              <a:rPr lang="en-US" b="1" dirty="0"/>
              <a:t>)=2021 group by(quarter(</a:t>
            </a:r>
            <a:r>
              <a:rPr lang="en-US" b="1" dirty="0" err="1"/>
              <a:t>fd.date</a:t>
            </a:r>
            <a:r>
              <a:rPr lang="en-US" b="1" dirty="0"/>
              <a:t>)) order by (</a:t>
            </a:r>
            <a:r>
              <a:rPr lang="en-US" b="1" dirty="0" err="1"/>
              <a:t>quantity_sold</a:t>
            </a:r>
            <a:r>
              <a:rPr lang="en-US" b="1" dirty="0"/>
              <a:t>) 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 descr="https://lh3.googleusercontent.com/-eAFneFgU4UQTMRI3hTa_ADAQvkKlRM8k9Jgoj4xpqTBfRb05vE7tZglrOYpWmaTrvfaC7A5NiwJinLtyzY0gOFuHTUUWni6R9lqjv88w-DF_l2GQvTRmPErf9xYUbOF7Ns_1B_4sz4nM4vYAbKMYZAIJYeq5yKLI_9u6D0Ge3LjSQxOXo_PeKokpOBa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68624"/>
            <a:ext cx="30480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JTl7lEQBfW61d3Km8wuP-A3x3qTvUB4kFUV1aten059otBUWe2uYPaU5LO8Cn079WFiI3W3uYr470MZSdEiGGImE5N8QiWyXHG9pPd5CKjDCcW02pw6151yv_TXgCikR3SxD1qASuFIIUth41PpRusOqlGF6uGrHrAc0oWkPgXq5TMO0axSDLmcJlnQf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08" y="3657599"/>
            <a:ext cx="3914192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59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9:</a:t>
            </a:r>
            <a:endParaRPr lang="en-US" b="0" dirty="0" smtClean="0">
              <a:effectLst/>
            </a:endParaRPr>
          </a:p>
          <a:p>
            <a:r>
              <a:rPr lang="en-US" b="1" dirty="0"/>
              <a:t>Which channel helped to bring more gross sales in the fiscal year 2021 and the percentage of contribution? The final output contains these fields, </a:t>
            </a:r>
            <a:endParaRPr lang="en-US" b="0" dirty="0" smtClean="0">
              <a:effectLst/>
            </a:endParaRPr>
          </a:p>
          <a:p>
            <a:r>
              <a:rPr lang="en-US" b="1" dirty="0"/>
              <a:t>channel</a:t>
            </a:r>
            <a:endParaRPr lang="en-US" b="0" dirty="0" smtClean="0">
              <a:effectLst/>
            </a:endParaRPr>
          </a:p>
          <a:p>
            <a:r>
              <a:rPr lang="en-US" b="1" dirty="0" err="1"/>
              <a:t>Gross_sales_mln</a:t>
            </a:r>
            <a:endParaRPr lang="en-US" b="0" dirty="0" smtClean="0">
              <a:effectLst/>
            </a:endParaRPr>
          </a:p>
          <a:p>
            <a:r>
              <a:rPr lang="en-US" b="1" dirty="0" smtClean="0"/>
              <a:t>Percentage</a:t>
            </a:r>
            <a:endParaRPr lang="en-US" b="0" dirty="0" smtClean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</a:t>
            </a:r>
            <a:r>
              <a:rPr lang="en-US" b="1" dirty="0" smtClean="0"/>
              <a:t>:</a:t>
            </a:r>
          </a:p>
          <a:p>
            <a:r>
              <a:rPr lang="en-US" b="1" dirty="0"/>
              <a:t>select  channel, sum(</a:t>
            </a:r>
            <a:r>
              <a:rPr lang="en-US" b="1" dirty="0" err="1"/>
              <a:t>fd.sold_quantity</a:t>
            </a:r>
            <a:r>
              <a:rPr lang="en-US" b="1" dirty="0"/>
              <a:t>*</a:t>
            </a:r>
            <a:r>
              <a:rPr lang="en-US" b="1" dirty="0" err="1"/>
              <a:t>fg.gross_price</a:t>
            </a:r>
            <a:r>
              <a:rPr lang="en-US" b="1" dirty="0"/>
              <a:t>)/1000000 as "</a:t>
            </a:r>
            <a:r>
              <a:rPr lang="en-US" b="1" dirty="0" err="1"/>
              <a:t>gross_sales_in_mln</a:t>
            </a:r>
            <a:r>
              <a:rPr lang="en-US" b="1" dirty="0"/>
              <a:t>",((sum(</a:t>
            </a:r>
            <a:r>
              <a:rPr lang="en-US" b="1" dirty="0" err="1"/>
              <a:t>fd.sold_quantity</a:t>
            </a:r>
            <a:r>
              <a:rPr lang="en-US" b="1" dirty="0"/>
              <a:t>*</a:t>
            </a:r>
            <a:r>
              <a:rPr lang="en-US" b="1" dirty="0" err="1"/>
              <a:t>fg.gross_price</a:t>
            </a:r>
            <a:r>
              <a:rPr lang="en-US" b="1" dirty="0"/>
              <a:t>)/1000000)*(100/3711.7159303301)) as "Percentage"</a:t>
            </a:r>
            <a:endParaRPr lang="en-US" b="0" dirty="0" smtClean="0">
              <a:effectLst/>
            </a:endParaRPr>
          </a:p>
          <a:p>
            <a:r>
              <a:rPr lang="en-US" b="1" dirty="0"/>
              <a:t>from </a:t>
            </a:r>
            <a:r>
              <a:rPr lang="en-US" b="1" dirty="0" err="1"/>
              <a:t>dim_customer</a:t>
            </a:r>
            <a:r>
              <a:rPr lang="en-US" b="1" dirty="0"/>
              <a:t> c join </a:t>
            </a:r>
            <a:r>
              <a:rPr lang="en-US" b="1" dirty="0" err="1"/>
              <a:t>fact_sales_monthly</a:t>
            </a:r>
            <a:r>
              <a:rPr lang="en-US" b="1" dirty="0"/>
              <a:t> </a:t>
            </a:r>
            <a:r>
              <a:rPr lang="en-US" b="1" dirty="0" err="1"/>
              <a:t>fd</a:t>
            </a:r>
            <a:r>
              <a:rPr lang="en-US" b="1" dirty="0"/>
              <a:t> on </a:t>
            </a:r>
            <a:r>
              <a:rPr lang="en-US" b="1" dirty="0" err="1"/>
              <a:t>c.customer_code</a:t>
            </a:r>
            <a:r>
              <a:rPr lang="en-US" b="1" dirty="0"/>
              <a:t>=</a:t>
            </a:r>
            <a:r>
              <a:rPr lang="en-US" b="1" dirty="0" err="1"/>
              <a:t>fd.customer_code</a:t>
            </a:r>
            <a:endParaRPr lang="en-US" b="0" dirty="0" smtClean="0">
              <a:effectLst/>
            </a:endParaRPr>
          </a:p>
          <a:p>
            <a:r>
              <a:rPr lang="en-US" b="1" dirty="0"/>
              <a:t>join </a:t>
            </a:r>
            <a:r>
              <a:rPr lang="en-US" b="1" dirty="0" err="1"/>
              <a:t>fact_gross_price</a:t>
            </a:r>
            <a:r>
              <a:rPr lang="en-US" b="1" dirty="0"/>
              <a:t> </a:t>
            </a:r>
            <a:r>
              <a:rPr lang="en-US" b="1" dirty="0" err="1"/>
              <a:t>fg</a:t>
            </a:r>
            <a:r>
              <a:rPr lang="en-US" b="1" dirty="0"/>
              <a:t> on </a:t>
            </a:r>
            <a:r>
              <a:rPr lang="en-US" b="1" dirty="0" err="1"/>
              <a:t>fd.product_code</a:t>
            </a:r>
            <a:r>
              <a:rPr lang="en-US" b="1" dirty="0"/>
              <a:t> =</a:t>
            </a:r>
            <a:r>
              <a:rPr lang="en-US" b="1" dirty="0" err="1"/>
              <a:t>fg.product_code</a:t>
            </a:r>
            <a:r>
              <a:rPr lang="en-US" b="1" dirty="0"/>
              <a:t> group by(channel) 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 descr="https://lh3.googleusercontent.com/fK68DE1c1pTTUotuk3MdiLrm4GwYv9FElwXN9LGo7jy_rWMGVq_hL4y_k300OlfoI1IlYvvgNuD9_m9bBPE1HConAMeXYKKOjTpU7LnzKaOZPnmkI_lkYKFGiTqS1bQKOL6nFnnOVnMpq2cpABlF0L5tidbhZMXSm_V3qeBYTFWZZ8j2WdFOrngHtXJq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45529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56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10: Get the Top 3 products in each division that have a high </a:t>
            </a:r>
            <a:r>
              <a:rPr lang="en-US" b="1" dirty="0" err="1"/>
              <a:t>total_sold_quantity</a:t>
            </a:r>
            <a:r>
              <a:rPr lang="en-US" b="1" dirty="0"/>
              <a:t> in the </a:t>
            </a:r>
            <a:r>
              <a:rPr lang="en-US" b="1" dirty="0" err="1"/>
              <a:t>fiscal_year</a:t>
            </a:r>
            <a:r>
              <a:rPr lang="en-US" b="1" dirty="0"/>
              <a:t> 2021? The final output contains these fields, </a:t>
            </a:r>
            <a:endParaRPr lang="en-US" b="0" dirty="0" smtClean="0">
              <a:effectLst/>
            </a:endParaRPr>
          </a:p>
          <a:p>
            <a:r>
              <a:rPr lang="en-US" b="1" dirty="0"/>
              <a:t>division </a:t>
            </a:r>
            <a:endParaRPr lang="en-US" b="0" dirty="0" smtClean="0">
              <a:effectLst/>
            </a:endParaRPr>
          </a:p>
          <a:p>
            <a:r>
              <a:rPr lang="en-US" b="1" dirty="0" err="1"/>
              <a:t>product_code</a:t>
            </a:r>
            <a:r>
              <a:rPr lang="en-US" b="1" dirty="0"/>
              <a:t> </a:t>
            </a:r>
            <a:endParaRPr lang="en-US" b="0" dirty="0" smtClean="0">
              <a:effectLst/>
            </a:endParaRPr>
          </a:p>
          <a:p>
            <a:r>
              <a:rPr lang="en-US" b="1" dirty="0"/>
              <a:t>product </a:t>
            </a:r>
            <a:endParaRPr lang="en-US" b="0" dirty="0" smtClean="0">
              <a:effectLst/>
            </a:endParaRPr>
          </a:p>
          <a:p>
            <a:r>
              <a:rPr lang="en-US" b="1" dirty="0" err="1" smtClean="0"/>
              <a:t>Total_sold_quantity</a:t>
            </a:r>
            <a:endParaRPr lang="en-US" b="0" dirty="0" smtClean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362200"/>
            <a:ext cx="4076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CODE: select * from</a:t>
            </a:r>
            <a:endParaRPr lang="en-US" b="0" dirty="0" smtClean="0">
              <a:effectLst/>
            </a:endParaRPr>
          </a:p>
          <a:p>
            <a:r>
              <a:rPr lang="en-US" b="1" dirty="0"/>
              <a:t>         (select </a:t>
            </a:r>
            <a:r>
              <a:rPr lang="en-US" b="1" dirty="0" err="1"/>
              <a:t>dp.product_code</a:t>
            </a:r>
            <a:r>
              <a:rPr lang="en-US" b="1" dirty="0"/>
              <a:t> as "product_code",</a:t>
            </a:r>
            <a:r>
              <a:rPr lang="en-US" b="1" dirty="0" err="1"/>
              <a:t>dp.division</a:t>
            </a:r>
            <a:r>
              <a:rPr lang="en-US" b="1" dirty="0"/>
              <a:t> as "Division",</a:t>
            </a:r>
            <a:r>
              <a:rPr lang="en-US" b="1" dirty="0" err="1"/>
              <a:t>dp.product,fm.sold_quantity</a:t>
            </a:r>
            <a:r>
              <a:rPr lang="en-US" b="1" dirty="0"/>
              <a:t> as "</a:t>
            </a:r>
            <a:r>
              <a:rPr lang="en-US" b="1" dirty="0" err="1"/>
              <a:t>sold_quantity</a:t>
            </a:r>
            <a:r>
              <a:rPr lang="en-US" b="1" dirty="0"/>
              <a:t>",(</a:t>
            </a:r>
            <a:r>
              <a:rPr lang="en-US" b="1" dirty="0" err="1"/>
              <a:t>fm.sold_quantity</a:t>
            </a:r>
            <a:r>
              <a:rPr lang="en-US" b="1" dirty="0"/>
              <a:t>*</a:t>
            </a:r>
            <a:r>
              <a:rPr lang="en-US" b="1" dirty="0" err="1"/>
              <a:t>gp.gross_price</a:t>
            </a:r>
            <a:r>
              <a:rPr lang="en-US" b="1" dirty="0"/>
              <a:t>) ,</a:t>
            </a:r>
            <a:r>
              <a:rPr lang="en-US" b="1" dirty="0" err="1"/>
              <a:t>row_number</a:t>
            </a:r>
            <a:r>
              <a:rPr lang="en-US" b="1" dirty="0"/>
              <a:t>() over(partition by </a:t>
            </a:r>
            <a:r>
              <a:rPr lang="en-US" b="1" dirty="0" err="1"/>
              <a:t>dp.division</a:t>
            </a:r>
            <a:r>
              <a:rPr lang="en-US" b="1" dirty="0"/>
              <a:t> order by(</a:t>
            </a:r>
            <a:r>
              <a:rPr lang="en-US" b="1" dirty="0" err="1"/>
              <a:t>fm.sold_quantity</a:t>
            </a:r>
            <a:r>
              <a:rPr lang="en-US" b="1" dirty="0"/>
              <a:t>*</a:t>
            </a:r>
            <a:r>
              <a:rPr lang="en-US" b="1" dirty="0" err="1"/>
              <a:t>gp.gross_price</a:t>
            </a:r>
            <a:r>
              <a:rPr lang="en-US" b="1" dirty="0"/>
              <a:t>) ) as "rank1" from </a:t>
            </a:r>
            <a:r>
              <a:rPr lang="en-US" b="1" dirty="0" err="1"/>
              <a:t>dim_product</a:t>
            </a:r>
            <a:r>
              <a:rPr lang="en-US" b="1" dirty="0"/>
              <a:t> </a:t>
            </a:r>
            <a:r>
              <a:rPr lang="en-US" b="1" dirty="0" err="1"/>
              <a:t>dp</a:t>
            </a:r>
            <a:endParaRPr lang="en-US" b="0" dirty="0" smtClean="0">
              <a:effectLst/>
            </a:endParaRPr>
          </a:p>
          <a:p>
            <a:r>
              <a:rPr lang="en-US" b="1" dirty="0"/>
              <a:t>join </a:t>
            </a:r>
            <a:r>
              <a:rPr lang="en-US" b="1" dirty="0" err="1"/>
              <a:t>fact_sales_monthly</a:t>
            </a:r>
            <a:r>
              <a:rPr lang="en-US" b="1" dirty="0"/>
              <a:t> </a:t>
            </a:r>
            <a:r>
              <a:rPr lang="en-US" b="1" dirty="0" err="1"/>
              <a:t>fm</a:t>
            </a:r>
            <a:r>
              <a:rPr lang="en-US" b="1" dirty="0"/>
              <a:t> on </a:t>
            </a:r>
            <a:r>
              <a:rPr lang="en-US" b="1" dirty="0" err="1"/>
              <a:t>dp.product_code</a:t>
            </a:r>
            <a:r>
              <a:rPr lang="en-US" b="1" dirty="0"/>
              <a:t>=</a:t>
            </a:r>
            <a:r>
              <a:rPr lang="en-US" b="1" dirty="0" err="1"/>
              <a:t>fm.product_code</a:t>
            </a:r>
            <a:endParaRPr lang="en-US" b="0" dirty="0" smtClean="0">
              <a:effectLst/>
            </a:endParaRPr>
          </a:p>
          <a:p>
            <a:r>
              <a:rPr lang="en-US" b="1" dirty="0"/>
              <a:t>join </a:t>
            </a:r>
            <a:r>
              <a:rPr lang="en-US" b="1" dirty="0" err="1"/>
              <a:t>fact_gross_price</a:t>
            </a:r>
            <a:r>
              <a:rPr lang="en-US" b="1" dirty="0"/>
              <a:t> </a:t>
            </a:r>
            <a:r>
              <a:rPr lang="en-US" b="1" dirty="0" err="1"/>
              <a:t>gp</a:t>
            </a:r>
            <a:r>
              <a:rPr lang="en-US" b="1" dirty="0"/>
              <a:t> on </a:t>
            </a:r>
            <a:r>
              <a:rPr lang="en-US" b="1" dirty="0" err="1"/>
              <a:t>dp.product_code</a:t>
            </a:r>
            <a:r>
              <a:rPr lang="en-US" b="1" dirty="0"/>
              <a:t>=</a:t>
            </a:r>
            <a:r>
              <a:rPr lang="en-US" b="1" dirty="0" err="1"/>
              <a:t>gp.product_code</a:t>
            </a:r>
            <a:r>
              <a:rPr lang="en-US" b="1" dirty="0"/>
              <a:t>)ranks</a:t>
            </a:r>
            <a:endParaRPr lang="en-US" b="0" dirty="0" smtClean="0">
              <a:effectLst/>
            </a:endParaRPr>
          </a:p>
          <a:p>
            <a:r>
              <a:rPr lang="en-US" b="1" dirty="0"/>
              <a:t>where rank1&lt;=3;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66" name="Picture 2" descr="https://lh3.googleusercontent.com/Kx3z1g0A36eOnG9qqkfpKvj81ptXS1Q-oU4nEeF66cHuUXpnEBvLEF6U4RlcBAM0SaOguKXIqDPjHTpYbIMoRTV0U67kYCxZKG0Sk6vPdnF90SClDB-bdzCY5NY7L131yBIxtYXaOY_SO_Q5BgU4-BeGqBmj4m7IZfZl9yuHa1kvzzNJnVNagq19ojHl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316176"/>
            <a:ext cx="5653087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8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Atliq</a:t>
            </a:r>
            <a:r>
              <a:rPr lang="en-US" dirty="0" smtClean="0"/>
              <a:t> Exclusive operate in 16 countries.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get most of its sales from APAC region.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operator in market of </a:t>
            </a:r>
            <a:r>
              <a:rPr lang="en-US" dirty="0" err="1" smtClean="0"/>
              <a:t>Atliq</a:t>
            </a:r>
            <a:r>
              <a:rPr lang="en-US" dirty="0" smtClean="0"/>
              <a:t> is </a:t>
            </a:r>
            <a:r>
              <a:rPr lang="en-US" dirty="0" err="1"/>
              <a:t>B</a:t>
            </a:r>
            <a:r>
              <a:rPr lang="en-US" dirty="0" err="1" smtClean="0"/>
              <a:t>rick&amp;Mortar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get sales only by </a:t>
            </a:r>
            <a:r>
              <a:rPr lang="en-US" dirty="0" err="1" smtClean="0"/>
              <a:t>chanels</a:t>
            </a:r>
            <a:r>
              <a:rPr lang="en-US" dirty="0"/>
              <a:t> </a:t>
            </a:r>
            <a:r>
              <a:rPr lang="en-US" dirty="0" smtClean="0"/>
              <a:t>retail and direct.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6" y="4190726"/>
            <a:ext cx="8602824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94" y="609600"/>
            <a:ext cx="322839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6408"/>
            <a:ext cx="4876800" cy="243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72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year in 2020 to 2021 there is add on of 33% new product.</a:t>
            </a:r>
            <a:endParaRPr lang="en-US" dirty="0"/>
          </a:p>
          <a:p>
            <a:r>
              <a:rPr lang="en-US" dirty="0" smtClean="0"/>
              <a:t>Over all sales from 2020 to 2021 was with positive trend.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4" y="1027331"/>
            <a:ext cx="4275137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376" y="2795806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2020 sales was with negative trend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8" y="3124324"/>
            <a:ext cx="4244975" cy="160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3914" y="4725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2021 sales was with negative trend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4" y="5097463"/>
            <a:ext cx="4291013" cy="137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1295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 in 2020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8100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 in 2021</a:t>
            </a:r>
            <a:endParaRPr lang="en-US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1721068"/>
            <a:ext cx="3444875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2" y="4373563"/>
            <a:ext cx="344487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53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Quarter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Quarter of 2020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150777"/>
            <a:ext cx="4343399" cy="204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2999" y="725451"/>
            <a:ext cx="404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Quarter of 2021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54269"/>
            <a:ext cx="4047931" cy="20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35052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 All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458200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4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b="1" dirty="0" smtClean="0"/>
              <a:t>COMPANY OVERVIEW</a:t>
            </a:r>
          </a:p>
          <a:p>
            <a:r>
              <a:rPr lang="en-US" sz="5400" b="1" dirty="0" smtClean="0"/>
              <a:t>ABOUT DATA</a:t>
            </a:r>
          </a:p>
          <a:p>
            <a:r>
              <a:rPr lang="en-US" sz="5400" b="1" dirty="0" smtClean="0"/>
              <a:t>OBJECTIVE </a:t>
            </a:r>
          </a:p>
          <a:p>
            <a:r>
              <a:rPr lang="en-US" sz="5400" b="1" dirty="0" smtClean="0"/>
              <a:t>ANALYSIS</a:t>
            </a:r>
          </a:p>
          <a:p>
            <a:r>
              <a:rPr lang="en-US" sz="5400" b="1" dirty="0" smtClean="0"/>
              <a:t>INSIGHTS</a:t>
            </a:r>
          </a:p>
          <a:p>
            <a:pPr marL="0" indent="0">
              <a:buNone/>
            </a:pPr>
            <a:endParaRPr lang="en-US" sz="54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7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381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MORE ANALYSIS AND VISUL PLS VISIT THE BELOW LINK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CLICK HERE TO VIEW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400" b="1" dirty="0" smtClean="0">
                <a:latin typeface="Arial Narrow" pitchFamily="34" charset="0"/>
              </a:rPr>
              <a:t>COMPANY</a:t>
            </a:r>
            <a:endParaRPr lang="en-US" sz="4400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1981200"/>
            <a:ext cx="464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tliq</a:t>
            </a:r>
            <a:r>
              <a:rPr lang="en-US" dirty="0"/>
              <a:t> </a:t>
            </a:r>
            <a:r>
              <a:rPr lang="en-US" dirty="0" err="1"/>
              <a:t>Hardwares</a:t>
            </a:r>
            <a:r>
              <a:rPr lang="en-US" dirty="0"/>
              <a:t>  </a:t>
            </a:r>
            <a:r>
              <a:rPr lang="en-US" dirty="0" smtClean="0"/>
              <a:t>is </a:t>
            </a:r>
            <a:r>
              <a:rPr lang="en-US" dirty="0"/>
              <a:t>one of the leading computer hardware producers in India and well </a:t>
            </a:r>
            <a:r>
              <a:rPr lang="en-US" dirty="0" smtClean="0"/>
              <a:t>expanded</a:t>
            </a:r>
          </a:p>
          <a:p>
            <a:pPr fontAlgn="base"/>
            <a:r>
              <a:rPr lang="en-US" dirty="0" err="1" smtClean="0"/>
              <a:t>Atliq</a:t>
            </a:r>
            <a:r>
              <a:rPr lang="en-US" dirty="0" smtClean="0"/>
              <a:t> hardware is </a:t>
            </a:r>
            <a:r>
              <a:rPr lang="en-US" dirty="0"/>
              <a:t>a dynamic and continuously growing group of companies creating a buoyant economic climate. The group is focused on generating economic prosperity for the </a:t>
            </a:r>
            <a:r>
              <a:rPr lang="en-US" dirty="0" smtClean="0"/>
              <a:t>Stakeholders </a:t>
            </a:r>
            <a:r>
              <a:rPr lang="en-US" dirty="0"/>
              <a:t>while growing harmoniously with the community and environment.</a:t>
            </a:r>
          </a:p>
          <a:p>
            <a:pPr fontAlgn="base"/>
            <a:r>
              <a:rPr lang="en-US" dirty="0"/>
              <a:t>Leveraging business from an expanding product portfolio, Trident Limited, the flagship company of the group, is one among the top 5 global </a:t>
            </a:r>
            <a:r>
              <a:rPr lang="en-US" dirty="0">
                <a:hlinkClick r:id="rId2"/>
              </a:rPr>
              <a:t>terry towel</a:t>
            </a:r>
            <a:r>
              <a:rPr lang="en-US" dirty="0"/>
              <a:t> </a:t>
            </a:r>
            <a:r>
              <a:rPr lang="en-US" dirty="0" smtClean="0"/>
              <a:t>giants.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ABOUT DATA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1600200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 is sales data of </a:t>
            </a:r>
            <a:r>
              <a:rPr lang="en-US" sz="2400" b="1" dirty="0" err="1" smtClean="0"/>
              <a:t>Atlqi</a:t>
            </a:r>
            <a:r>
              <a:rPr lang="en-US" sz="2400" b="1" dirty="0" smtClean="0"/>
              <a:t> Hardware which holding information of 2020-2021.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It contain 5 tables.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Dim_product</a:t>
            </a:r>
            <a:r>
              <a:rPr lang="en-US" sz="2400" b="1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Dim_customer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Dim_fact_gross_price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Dim_fact_sales_price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dim_pre_invoice_discount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Dim_monthly_sales</a:t>
            </a:r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84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 smtClean="0"/>
              <a:t>Objective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2251788"/>
            <a:ext cx="5257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 smtClean="0"/>
              <a:t>Squeezing data to give more and more information.</a:t>
            </a:r>
          </a:p>
          <a:p>
            <a:endParaRPr lang="en-US" sz="3200" dirty="0" smtClean="0"/>
          </a:p>
          <a:p>
            <a:r>
              <a:rPr lang="en-US" sz="3200" dirty="0" smtClean="0"/>
              <a:t>To take decisions on basis of Analysis.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679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67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b="1" dirty="0"/>
              <a:t>select market from </a:t>
            </a:r>
            <a:r>
              <a:rPr lang="en-US" b="1" dirty="0" err="1"/>
              <a:t>dim_customer</a:t>
            </a:r>
            <a:r>
              <a:rPr lang="en-US" b="1" dirty="0"/>
              <a:t> where customer="</a:t>
            </a:r>
            <a:r>
              <a:rPr lang="en-US" b="1" dirty="0" err="1"/>
              <a:t>Atliq</a:t>
            </a:r>
            <a:r>
              <a:rPr lang="en-US" b="1" dirty="0"/>
              <a:t> Exclusive";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1:</a:t>
            </a:r>
          </a:p>
          <a:p>
            <a:r>
              <a:rPr lang="en-US" b="1" dirty="0"/>
              <a:t>Provide the list of markets in which customer "</a:t>
            </a:r>
            <a:r>
              <a:rPr lang="en-US" b="1" dirty="0" err="1"/>
              <a:t>Atliq</a:t>
            </a:r>
            <a:r>
              <a:rPr lang="en-US" b="1" dirty="0"/>
              <a:t> Exclusive" operates its business in the APAC region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https://lh5.googleusercontent.com/rFJ9hUjk3Qzt1Ab8unVpLpHHGLPZ1C-zPPEUPGjeBnrTwJsgnq7lUMuGVj5ph8nOf1R0IpvyltAXuc-IUExJdG_Ii1rcLvBgor0t84qH6m4NEL2bHVEXdBik1U-xY1J65BRN9-YLuxb7L0WeMdh7_YiERf0JvCYTMHYlDUuQfP88NooAxKXaGX6dDKVf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2286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aXlsz1jYmF3n4bc21c8JeoOCjKaImijgeHJ3I9GDOfPf2hrtRlkE9rOwZL4AG7Ywwjk-lOizwGhuqUN-skV4xFYsQaQwXOJzP70Du-4iQk19rltN8Y4v_r4VCEpl4B-txSvQOrRZHG8rYMiQXOmwIsLS_B3MQvSUUDx6a-fQQYbO76Y9p-QP2mnmgm9U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07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QUESTION 2: What is the percentage of unique product increase in 2021 vs. 2020? The final output contains these fields</a:t>
            </a:r>
            <a:r>
              <a:rPr lang="en-US" sz="1800" dirty="0" smtClean="0"/>
              <a:t>, </a:t>
            </a:r>
            <a:r>
              <a:rPr lang="en-US" sz="1800" dirty="0"/>
              <a:t>unique_products_2020 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dirty="0"/>
              <a:t>unique_products_2021 </a:t>
            </a:r>
            <a:r>
              <a:rPr lang="en-US" sz="1800" dirty="0" err="1" smtClean="0"/>
              <a:t>Percentage_chg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CODE: </a:t>
            </a:r>
            <a:endParaRPr lang="en-US" b="1" dirty="0" smtClean="0"/>
          </a:p>
          <a:p>
            <a:r>
              <a:rPr lang="en-US" dirty="0"/>
              <a:t>select </a:t>
            </a:r>
            <a:r>
              <a:rPr lang="en-US" dirty="0" err="1"/>
              <a:t>a.twenty</a:t>
            </a:r>
            <a:r>
              <a:rPr lang="en-US" dirty="0"/>
              <a:t> as"unique_product2020" ,</a:t>
            </a:r>
            <a:r>
              <a:rPr lang="en-US" dirty="0" err="1"/>
              <a:t>b.twentyone</a:t>
            </a:r>
            <a:r>
              <a:rPr lang="en-US" dirty="0"/>
              <a:t> as "unique_product_2021",((</a:t>
            </a:r>
            <a:r>
              <a:rPr lang="en-US" dirty="0" err="1"/>
              <a:t>b.twentyone-a.twenty</a:t>
            </a:r>
            <a:r>
              <a:rPr lang="en-US" dirty="0"/>
              <a:t>)/((</a:t>
            </a:r>
            <a:r>
              <a:rPr lang="en-US" dirty="0" err="1"/>
              <a:t>a.twenty</a:t>
            </a:r>
            <a:r>
              <a:rPr lang="en-US" dirty="0"/>
              <a:t>/100))) as "</a:t>
            </a:r>
            <a:r>
              <a:rPr lang="en-US" dirty="0" err="1"/>
              <a:t>percent_change</a:t>
            </a:r>
            <a:r>
              <a:rPr lang="en-US" dirty="0"/>
              <a:t>" from (select  count(distinct(</a:t>
            </a:r>
            <a:r>
              <a:rPr lang="en-US" dirty="0" err="1"/>
              <a:t>dp.product_code</a:t>
            </a:r>
            <a:r>
              <a:rPr lang="en-US" dirty="0"/>
              <a:t>))</a:t>
            </a:r>
            <a:r>
              <a:rPr lang="en-US" dirty="0" err="1"/>
              <a:t>as"twenty</a:t>
            </a:r>
            <a:r>
              <a:rPr lang="en-US" dirty="0"/>
              <a:t>" from </a:t>
            </a:r>
            <a:r>
              <a:rPr lang="en-US" dirty="0" err="1"/>
              <a:t>dim_product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join </a:t>
            </a:r>
            <a:r>
              <a:rPr lang="en-US" dirty="0" err="1"/>
              <a:t>fact_sales_monthly</a:t>
            </a:r>
            <a:r>
              <a:rPr lang="en-US" dirty="0"/>
              <a:t> </a:t>
            </a:r>
            <a:r>
              <a:rPr lang="en-US" dirty="0" err="1"/>
              <a:t>fm</a:t>
            </a:r>
            <a:r>
              <a:rPr lang="en-US" dirty="0"/>
              <a:t> on </a:t>
            </a:r>
            <a:r>
              <a:rPr lang="en-US" dirty="0" err="1"/>
              <a:t>dp.product_code</a:t>
            </a:r>
            <a:r>
              <a:rPr lang="en-US" dirty="0"/>
              <a:t> = </a:t>
            </a:r>
            <a:r>
              <a:rPr lang="en-US" dirty="0" err="1"/>
              <a:t>fm.product_code</a:t>
            </a:r>
            <a:r>
              <a:rPr lang="en-US" dirty="0"/>
              <a:t> where </a:t>
            </a:r>
            <a:r>
              <a:rPr lang="en-US" dirty="0" err="1"/>
              <a:t>fm.fiscal_year</a:t>
            </a:r>
            <a:r>
              <a:rPr lang="en-US" dirty="0"/>
              <a:t>="2020")</a:t>
            </a:r>
            <a:r>
              <a:rPr lang="en-US" dirty="0" err="1"/>
              <a:t>ajoin</a:t>
            </a:r>
            <a:r>
              <a:rPr lang="en-US" dirty="0"/>
              <a:t>(select  count(distinct(</a:t>
            </a:r>
            <a:r>
              <a:rPr lang="en-US" dirty="0" err="1"/>
              <a:t>dp.product_code</a:t>
            </a:r>
            <a:r>
              <a:rPr lang="en-US" dirty="0"/>
              <a:t>))as "</a:t>
            </a:r>
            <a:r>
              <a:rPr lang="en-US" dirty="0" err="1"/>
              <a:t>twentyone</a:t>
            </a:r>
            <a:r>
              <a:rPr lang="en-US" dirty="0"/>
              <a:t>" from </a:t>
            </a:r>
            <a:r>
              <a:rPr lang="en-US" dirty="0" err="1"/>
              <a:t>dim_product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join </a:t>
            </a:r>
            <a:r>
              <a:rPr lang="en-US" dirty="0" err="1"/>
              <a:t>fact_sales_monthly</a:t>
            </a:r>
            <a:r>
              <a:rPr lang="en-US" dirty="0"/>
              <a:t> </a:t>
            </a:r>
            <a:r>
              <a:rPr lang="en-US" dirty="0" err="1"/>
              <a:t>fm</a:t>
            </a:r>
            <a:r>
              <a:rPr lang="en-US" dirty="0"/>
              <a:t> on </a:t>
            </a:r>
            <a:r>
              <a:rPr lang="en-US" dirty="0" err="1"/>
              <a:t>dp.product_code</a:t>
            </a:r>
            <a:r>
              <a:rPr lang="en-US" dirty="0"/>
              <a:t> = </a:t>
            </a:r>
            <a:r>
              <a:rPr lang="en-US" dirty="0" err="1"/>
              <a:t>fm.product_code</a:t>
            </a:r>
            <a:r>
              <a:rPr lang="en-US" dirty="0"/>
              <a:t> where </a:t>
            </a:r>
            <a:r>
              <a:rPr lang="en-US" dirty="0" err="1"/>
              <a:t>fm.fiscal_year</a:t>
            </a:r>
            <a:r>
              <a:rPr lang="en-US" dirty="0"/>
              <a:t>="2021")b;</a:t>
            </a:r>
            <a:br>
              <a:rPr lang="en-US" dirty="0"/>
            </a:b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4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7" y="1676400"/>
            <a:ext cx="3565525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6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076700" cy="4221163"/>
          </a:xfrm>
        </p:spPr>
        <p:txBody>
          <a:bodyPr/>
          <a:lstStyle/>
          <a:p>
            <a:r>
              <a:rPr lang="en-US" b="1" dirty="0"/>
              <a:t>CODE: select segment, count(distinct(</a:t>
            </a:r>
            <a:r>
              <a:rPr lang="en-US" b="1" dirty="0" err="1"/>
              <a:t>product_code</a:t>
            </a:r>
            <a:r>
              <a:rPr lang="en-US" b="1" dirty="0"/>
              <a:t>)) as "</a:t>
            </a:r>
            <a:r>
              <a:rPr lang="en-US" b="1" dirty="0" err="1"/>
              <a:t>Product_count</a:t>
            </a:r>
            <a:r>
              <a:rPr lang="en-US" b="1" dirty="0"/>
              <a:t>" from </a:t>
            </a:r>
            <a:r>
              <a:rPr lang="en-US" b="1" dirty="0" err="1"/>
              <a:t>dim_product</a:t>
            </a:r>
            <a:r>
              <a:rPr lang="en-US" b="1" dirty="0"/>
              <a:t> group by(segment) order by </a:t>
            </a:r>
            <a:r>
              <a:rPr lang="en-US" b="1" dirty="0" err="1"/>
              <a:t>product_count</a:t>
            </a:r>
            <a:r>
              <a:rPr lang="en-US" b="1" dirty="0"/>
              <a:t> DESC;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81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3: Provide a report with all the unique product counts for each segment and sort them in descending order of product counts. The final output contains 2 fields, </a:t>
            </a:r>
            <a:endParaRPr lang="en-US" b="0" dirty="0" smtClean="0">
              <a:effectLst/>
            </a:endParaRPr>
          </a:p>
          <a:p>
            <a:r>
              <a:rPr lang="en-US" b="1" dirty="0"/>
              <a:t>segment </a:t>
            </a:r>
            <a:endParaRPr lang="en-US" b="0" dirty="0" smtClean="0">
              <a:effectLst/>
            </a:endParaRPr>
          </a:p>
          <a:p>
            <a:r>
              <a:rPr lang="en-US" b="1" dirty="0" err="1"/>
              <a:t>Product_count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 descr="https://lh3.googleusercontent.com/HKZ5cIaPyDfXKq7_kWg01lZFnsu8d-ypKa2MdkrLxp08-PxlnOpPER9z_kwTXN8WcN4kG3Bff4RqhMWKw4ETm8PapidP7PHLowdlFmH7Wt5J5zkt-f_0iudT_a73CM69rnETjx12F5P-erd4pJd9wTfLZ1qzCSb1yaRUXrY5kjcgWr-q0rmYDX904Pgv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96662"/>
            <a:ext cx="3505200" cy="27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33134145"/>
              </p:ext>
            </p:extLst>
          </p:nvPr>
        </p:nvGraphicFramePr>
        <p:xfrm>
          <a:off x="1485900" y="4267200"/>
          <a:ext cx="60960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647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727" y="2057400"/>
            <a:ext cx="5844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productdiff</a:t>
            </a:r>
            <a:r>
              <a:rPr lang="en-US" dirty="0" smtClean="0"/>
              <a:t> as(select </a:t>
            </a:r>
            <a:r>
              <a:rPr lang="en-US" dirty="0" err="1" smtClean="0"/>
              <a:t>b.segment</a:t>
            </a:r>
            <a:r>
              <a:rPr lang="en-US" dirty="0" smtClean="0"/>
              <a:t> as "</a:t>
            </a:r>
            <a:r>
              <a:rPr lang="en-US" dirty="0" err="1" smtClean="0"/>
              <a:t>segment",COUNT</a:t>
            </a:r>
            <a:r>
              <a:rPr lang="en-US" dirty="0" smtClean="0"/>
              <a:t>(distinct(case when </a:t>
            </a:r>
            <a:r>
              <a:rPr lang="en-US" dirty="0" err="1" smtClean="0"/>
              <a:t>fiscal_year</a:t>
            </a:r>
            <a:r>
              <a:rPr lang="en-US" dirty="0" smtClean="0"/>
              <a:t> = 2020 then </a:t>
            </a:r>
            <a:r>
              <a:rPr lang="en-US" dirty="0" err="1" smtClean="0"/>
              <a:t>a.product_code</a:t>
            </a:r>
            <a:r>
              <a:rPr lang="en-US" dirty="0" smtClean="0"/>
              <a:t> end)) asproduct_count_2020,COUNT(distinct(case when </a:t>
            </a:r>
            <a:r>
              <a:rPr lang="en-US" dirty="0" err="1" smtClean="0"/>
              <a:t>fiscal_year</a:t>
            </a:r>
            <a:r>
              <a:rPr lang="en-US" dirty="0" smtClean="0"/>
              <a:t> = 2021 then </a:t>
            </a:r>
            <a:r>
              <a:rPr lang="en-US" dirty="0" err="1" smtClean="0"/>
              <a:t>a.product_code</a:t>
            </a:r>
            <a:r>
              <a:rPr lang="en-US" dirty="0" smtClean="0"/>
              <a:t> end)) as product_count_2021 from </a:t>
            </a:r>
            <a:r>
              <a:rPr lang="en-US" dirty="0" err="1" smtClean="0"/>
              <a:t>fact_sales_monthly</a:t>
            </a:r>
            <a:r>
              <a:rPr lang="en-US" dirty="0" smtClean="0"/>
              <a:t> as a inner join </a:t>
            </a:r>
            <a:r>
              <a:rPr lang="en-US" dirty="0" err="1" smtClean="0"/>
              <a:t>dim_product</a:t>
            </a:r>
            <a:r>
              <a:rPr lang="en-US" dirty="0" smtClean="0"/>
              <a:t> as </a:t>
            </a:r>
            <a:r>
              <a:rPr lang="en-US" dirty="0" err="1" smtClean="0"/>
              <a:t>bON</a:t>
            </a:r>
            <a:r>
              <a:rPr lang="en-US" dirty="0" smtClean="0"/>
              <a:t> </a:t>
            </a:r>
            <a:r>
              <a:rPr lang="en-US" dirty="0" err="1" smtClean="0"/>
              <a:t>a.product_code</a:t>
            </a:r>
            <a:r>
              <a:rPr lang="en-US" dirty="0" smtClean="0"/>
              <a:t> = </a:t>
            </a:r>
            <a:r>
              <a:rPr lang="en-US" dirty="0" err="1" smtClean="0"/>
              <a:t>b.product_codegroup</a:t>
            </a:r>
            <a:r>
              <a:rPr lang="en-US" dirty="0" smtClean="0"/>
              <a:t> by </a:t>
            </a:r>
            <a:r>
              <a:rPr lang="en-US" dirty="0" err="1" smtClean="0"/>
              <a:t>b.segment</a:t>
            </a:r>
            <a:r>
              <a:rPr lang="en-US" dirty="0" smtClean="0"/>
              <a:t>)select segment as "segment", product_count_2021, product_count_2021,(product_count_2021-product_count_2020) AS "2020-2021"from </a:t>
            </a:r>
            <a:r>
              <a:rPr lang="en-US" dirty="0" err="1" smtClean="0"/>
              <a:t>productdifforder</a:t>
            </a:r>
            <a:r>
              <a:rPr lang="en-US" dirty="0" smtClean="0"/>
              <a:t> by 2020-2021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b="1" dirty="0" smtClean="0"/>
          </a:p>
          <a:p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810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 4:</a:t>
            </a:r>
            <a:endParaRPr lang="en-US" b="0" dirty="0" smtClean="0">
              <a:effectLst/>
            </a:endParaRPr>
          </a:p>
          <a:p>
            <a:r>
              <a:rPr lang="en-US" b="1" dirty="0" smtClean="0"/>
              <a:t>Follow-up: Which segment had the most increase in unique products in 2021 </a:t>
            </a:r>
            <a:r>
              <a:rPr lang="en-US" b="1" dirty="0" err="1" smtClean="0"/>
              <a:t>vs</a:t>
            </a:r>
            <a:r>
              <a:rPr lang="en-US" b="1" dirty="0" smtClean="0"/>
              <a:t> 2020? The final output contains these fields, segment product_count_2020</a:t>
            </a:r>
            <a:endParaRPr lang="en-US" b="0" dirty="0" smtClean="0">
              <a:effectLst/>
            </a:endParaRPr>
          </a:p>
          <a:p>
            <a:r>
              <a:rPr lang="en-US" b="1" dirty="0" smtClean="0"/>
              <a:t> Product_count_2021</a:t>
            </a:r>
            <a:endParaRPr lang="en-US" b="0" dirty="0" smtClean="0">
              <a:effectLst/>
            </a:endParaRPr>
          </a:p>
          <a:p>
            <a:r>
              <a:rPr lang="en-US" b="1" dirty="0" smtClean="0"/>
              <a:t> difference</a:t>
            </a:r>
            <a:endParaRPr lang="en-US" b="0" dirty="0" smtClean="0">
              <a:effectLst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57800"/>
            <a:ext cx="3276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10107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644</TotalTime>
  <Words>658</Words>
  <Application>Microsoft Office PowerPoint</Application>
  <PresentationFormat>On-screen Show (4:3)</PresentationFormat>
  <Paragraphs>136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Thatch</vt:lpstr>
      <vt:lpstr>PowerPoint Presentation</vt:lpstr>
      <vt:lpstr>AGENDA </vt:lpstr>
      <vt:lpstr>PowerPoint Presentation</vt:lpstr>
      <vt:lpstr>PowerPoint Presentation</vt:lpstr>
      <vt:lpstr>PowerPoint Presentation</vt:lpstr>
      <vt:lpstr>PowerPoint Presentation</vt:lpstr>
      <vt:lpstr>QUESTION 2: What is the percentage of unique product increase in 2021 vs. 2020? The final output contains these fields, unique_products_2020  unique_products_2021 Percentage_chg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18</cp:revision>
  <dcterms:created xsi:type="dcterms:W3CDTF">2023-01-25T20:04:47Z</dcterms:created>
  <dcterms:modified xsi:type="dcterms:W3CDTF">2023-01-26T06:49:09Z</dcterms:modified>
</cp:coreProperties>
</file>