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57" r:id="rId9"/>
    <p:sldId id="268" r:id="rId10"/>
    <p:sldId id="258" r:id="rId11"/>
    <p:sldId id="269" r:id="rId12"/>
    <p:sldId id="259" r:id="rId13"/>
    <p:sldId id="270" r:id="rId14"/>
    <p:sldId id="26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ownloads\domestic_visitor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sus\Downloads\domestic_visitor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wnloads\foreign_visito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ownloads\foreign_visito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Downloads\domestic_visito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us\Downloads\domestic_visitors.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us\Downloads\domestic_visito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sus\Downloads\domestic_visitor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sus\Downloads\domestic_visitor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sus\Downloads\domestic_visitor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Yearly</a:t>
            </a:r>
            <a:r>
              <a:rPr lang="en-US" baseline="0" dirty="0"/>
              <a:t> visit</a:t>
            </a:r>
            <a:r>
              <a:rPr lang="en-US" dirty="0"/>
              <a:t> of Domestic Tourist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v>trend of Domestic Tourist</c:v>
          </c:tx>
          <c:spPr>
            <a:ln w="34925" cap="rnd">
              <a:solidFill>
                <a:schemeClr val="accent1"/>
              </a:solidFill>
              <a:round/>
            </a:ln>
            <a:effectLst>
              <a:outerShdw blurRad="40000" dist="23000" dir="5400000" rotWithShape="0">
                <a:srgbClr val="000000">
                  <a:alpha val="35000"/>
                </a:srgbClr>
              </a:outerShdw>
            </a:effectLst>
          </c:spPr>
          <c:marker>
            <c:symbol val="none"/>
          </c:marker>
          <c:cat>
            <c:numRef>
              <c:f>Sheet3!$A$144:$A$147</c:f>
              <c:numCache>
                <c:formatCode>General</c:formatCode>
                <c:ptCount val="4"/>
                <c:pt idx="0">
                  <c:v>2016</c:v>
                </c:pt>
                <c:pt idx="1">
                  <c:v>2017</c:v>
                </c:pt>
                <c:pt idx="2">
                  <c:v>2018</c:v>
                </c:pt>
                <c:pt idx="3">
                  <c:v>2019</c:v>
                </c:pt>
              </c:numCache>
            </c:numRef>
          </c:cat>
          <c:val>
            <c:numRef>
              <c:f>Sheet3!$B$144:$B$147</c:f>
              <c:numCache>
                <c:formatCode>General</c:formatCode>
                <c:ptCount val="4"/>
                <c:pt idx="0">
                  <c:v>95160830</c:v>
                </c:pt>
                <c:pt idx="1">
                  <c:v>85266596</c:v>
                </c:pt>
                <c:pt idx="2">
                  <c:v>92878329</c:v>
                </c:pt>
                <c:pt idx="3">
                  <c:v>83035894</c:v>
                </c:pt>
              </c:numCache>
            </c:numRef>
          </c:val>
          <c:smooth val="0"/>
          <c:extLst>
            <c:ext xmlns:c16="http://schemas.microsoft.com/office/drawing/2014/chart" uri="{C3380CC4-5D6E-409C-BE32-E72D297353CC}">
              <c16:uniqueId val="{00000000-75B5-4C44-8050-DCC625AE3CA0}"/>
            </c:ext>
          </c:extLst>
        </c:ser>
        <c:dLbls>
          <c:showLegendKey val="0"/>
          <c:showVal val="0"/>
          <c:showCatName val="0"/>
          <c:showSerName val="0"/>
          <c:showPercent val="0"/>
          <c:showBubbleSize val="0"/>
        </c:dLbls>
        <c:smooth val="0"/>
        <c:axId val="552487904"/>
        <c:axId val="623196600"/>
      </c:lineChart>
      <c:catAx>
        <c:axId val="55248790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23196600"/>
        <c:crosses val="autoZero"/>
        <c:auto val="1"/>
        <c:lblAlgn val="ctr"/>
        <c:lblOffset val="100"/>
        <c:noMultiLvlLbl val="0"/>
      </c:catAx>
      <c:valAx>
        <c:axId val="6231966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2487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[domestic_visitors.xlsx]Sheet8!PivotTable15</c:name>
    <c:fmtId val="16"/>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sz="1600" b="1" i="0" u="none" strike="noStrike" kern="1200" spc="100" baseline="0" dirty="0">
                <a:solidFill>
                  <a:prstClr val="white">
                    <a:lumMod val="95000"/>
                  </a:prstClr>
                </a:solidFill>
                <a:effectLst>
                  <a:outerShdw blurRad="50800" dist="38100" dir="5400000" algn="t" rotWithShape="0">
                    <a:prstClr val="black">
                      <a:alpha val="40000"/>
                    </a:prstClr>
                  </a:outerShdw>
                </a:effectLst>
              </a:rPr>
              <a:t>Bottom 3 District with domestic to foreign ratio</a:t>
            </a:r>
          </a:p>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Sheet8!$B$11</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Sheet8!$A$12:$A$15</c:f>
              <c:strCache>
                <c:ptCount val="3"/>
                <c:pt idx="0">
                  <c:v>Hyderabad</c:v>
                </c:pt>
                <c:pt idx="1">
                  <c:v>Mulugu</c:v>
                </c:pt>
                <c:pt idx="2">
                  <c:v>Warangal (Rural)</c:v>
                </c:pt>
              </c:strCache>
            </c:strRef>
          </c:cat>
          <c:val>
            <c:numRef>
              <c:f>Sheet8!$B$12:$B$15</c:f>
              <c:numCache>
                <c:formatCode>General</c:formatCode>
                <c:ptCount val="3"/>
                <c:pt idx="0">
                  <c:v>80.295837488443851</c:v>
                </c:pt>
                <c:pt idx="1">
                  <c:v>3164.8695652173915</c:v>
                </c:pt>
                <c:pt idx="2">
                  <c:v>2677</c:v>
                </c:pt>
              </c:numCache>
            </c:numRef>
          </c:val>
          <c:extLst>
            <c:ext xmlns:c16="http://schemas.microsoft.com/office/drawing/2014/chart" uri="{C3380CC4-5D6E-409C-BE32-E72D297353CC}">
              <c16:uniqueId val="{00000000-72B7-4A37-A32E-376F01436A65}"/>
            </c:ext>
          </c:extLst>
        </c:ser>
        <c:dLbls>
          <c:dLblPos val="outEnd"/>
          <c:showLegendKey val="0"/>
          <c:showVal val="1"/>
          <c:showCatName val="0"/>
          <c:showSerName val="0"/>
          <c:showPercent val="0"/>
          <c:showBubbleSize val="0"/>
        </c:dLbls>
        <c:gapWidth val="115"/>
        <c:overlap val="-20"/>
        <c:axId val="638399072"/>
        <c:axId val="638398712"/>
      </c:barChart>
      <c:catAx>
        <c:axId val="63839907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8398712"/>
        <c:crosses val="autoZero"/>
        <c:auto val="1"/>
        <c:lblAlgn val="ctr"/>
        <c:lblOffset val="100"/>
        <c:noMultiLvlLbl val="0"/>
      </c:catAx>
      <c:valAx>
        <c:axId val="63839871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8399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cked"/>
        <c:varyColors val="0"/>
        <c:ser>
          <c:idx val="0"/>
          <c:order val="0"/>
          <c:tx>
            <c:v>Yearly visit  of Foreign Visitors</c:v>
          </c:tx>
          <c:spPr>
            <a:ln w="34925" cap="rnd">
              <a:solidFill>
                <a:schemeClr val="accent1"/>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Sheet2!$A$8:$A$11</c:f>
              <c:numCache>
                <c:formatCode>General</c:formatCode>
                <c:ptCount val="4"/>
                <c:pt idx="0">
                  <c:v>2016</c:v>
                </c:pt>
                <c:pt idx="1">
                  <c:v>2017</c:v>
                </c:pt>
                <c:pt idx="2">
                  <c:v>2018</c:v>
                </c:pt>
                <c:pt idx="3">
                  <c:v>2019</c:v>
                </c:pt>
              </c:numCache>
            </c:numRef>
          </c:cat>
          <c:val>
            <c:numRef>
              <c:f>Sheet2!$B$8:$B$11</c:f>
              <c:numCache>
                <c:formatCode>General</c:formatCode>
                <c:ptCount val="4"/>
                <c:pt idx="0">
                  <c:v>166570</c:v>
                </c:pt>
                <c:pt idx="1">
                  <c:v>251846</c:v>
                </c:pt>
                <c:pt idx="2">
                  <c:v>318154</c:v>
                </c:pt>
                <c:pt idx="3">
                  <c:v>323326</c:v>
                </c:pt>
              </c:numCache>
            </c:numRef>
          </c:val>
          <c:smooth val="0"/>
          <c:extLst>
            <c:ext xmlns:c16="http://schemas.microsoft.com/office/drawing/2014/chart" uri="{C3380CC4-5D6E-409C-BE32-E72D297353CC}">
              <c16:uniqueId val="{00000000-72F0-4A2C-B77D-C5AF0B943CF3}"/>
            </c:ext>
          </c:extLst>
        </c:ser>
        <c:dLbls>
          <c:dLblPos val="t"/>
          <c:showLegendKey val="0"/>
          <c:showVal val="1"/>
          <c:showCatName val="0"/>
          <c:showSerName val="0"/>
          <c:showPercent val="0"/>
          <c:showBubbleSize val="0"/>
        </c:dLbls>
        <c:smooth val="0"/>
        <c:axId val="832123032"/>
        <c:axId val="832123392"/>
      </c:lineChart>
      <c:catAx>
        <c:axId val="83212303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32123392"/>
        <c:crosses val="autoZero"/>
        <c:auto val="1"/>
        <c:lblAlgn val="ctr"/>
        <c:lblOffset val="100"/>
        <c:noMultiLvlLbl val="0"/>
      </c:catAx>
      <c:valAx>
        <c:axId val="8321233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32123032"/>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2.6915557969046974E-2"/>
          <c:y val="5.092592592592592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v>Domestic Vs Foreign Visitors</c:v>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960-49BC-A4E3-2CB765A60B0F}"/>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960-49BC-A4E3-2CB765A60B0F}"/>
              </c:ext>
            </c:extLst>
          </c:dPt>
          <c:dLbls>
            <c:dLbl>
              <c:idx val="0"/>
              <c:layout>
                <c:manualLayout>
                  <c:x val="0.2"/>
                  <c:y val="0"/>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960-49BC-A4E3-2CB765A60B0F}"/>
                </c:ext>
              </c:extLst>
            </c:dLbl>
            <c:dLbl>
              <c:idx val="1"/>
              <c:layout>
                <c:manualLayout>
                  <c:x val="0.2361111111111111"/>
                  <c:y val="4.6296296296294602E-3"/>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960-49BC-A4E3-2CB765A60B0F}"/>
                </c:ext>
              </c:extLst>
            </c:dLbl>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Sheet2!$A$15:$A$16</c:f>
              <c:strCache>
                <c:ptCount val="2"/>
                <c:pt idx="0">
                  <c:v>Foreign</c:v>
                </c:pt>
                <c:pt idx="1">
                  <c:v>Domestic</c:v>
                </c:pt>
              </c:strCache>
            </c:strRef>
          </c:cat>
          <c:val>
            <c:numRef>
              <c:f>Sheet2!$B$15:$B$16</c:f>
              <c:numCache>
                <c:formatCode>General</c:formatCode>
                <c:ptCount val="2"/>
                <c:pt idx="0">
                  <c:v>1059896</c:v>
                </c:pt>
                <c:pt idx="1">
                  <c:v>356341649</c:v>
                </c:pt>
              </c:numCache>
            </c:numRef>
          </c:val>
          <c:extLst>
            <c:ext xmlns:c16="http://schemas.microsoft.com/office/drawing/2014/chart" uri="{C3380CC4-5D6E-409C-BE32-E72D297353CC}">
              <c16:uniqueId val="{00000004-9960-49BC-A4E3-2CB765A60B0F}"/>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2.7791557305336868E-2"/>
          <c:y val="0.88946704578594338"/>
          <c:w val="0.27219466316710411"/>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[domestic_visitors.xlsx]Sheet3!PivotTable2</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Top10</a:t>
            </a:r>
            <a:r>
              <a:rPr lang="en-US" baseline="0"/>
              <a:t> Distict with Domestic visitors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Sheet3!$A$4:$A$14</c:f>
              <c:strCache>
                <c:ptCount val="10"/>
                <c:pt idx="0">
                  <c:v>Bhadradri Kothagudem </c:v>
                </c:pt>
                <c:pt idx="1">
                  <c:v>Hyderabad</c:v>
                </c:pt>
                <c:pt idx="2">
                  <c:v>Jagtial </c:v>
                </c:pt>
                <c:pt idx="3">
                  <c:v>Jayashankar Bhoopalpally</c:v>
                </c:pt>
                <c:pt idx="4">
                  <c:v>Mahbubnagar</c:v>
                </c:pt>
                <c:pt idx="5">
                  <c:v>Medak </c:v>
                </c:pt>
                <c:pt idx="6">
                  <c:v>Nirmal</c:v>
                </c:pt>
                <c:pt idx="7">
                  <c:v>Rajanna Sircilla </c:v>
                </c:pt>
                <c:pt idx="8">
                  <c:v>Warangal (Urban)</c:v>
                </c:pt>
                <c:pt idx="9">
                  <c:v>Yadadri Bhongir</c:v>
                </c:pt>
              </c:strCache>
            </c:strRef>
          </c:cat>
          <c:val>
            <c:numRef>
              <c:f>Sheet3!$B$4:$B$14</c:f>
              <c:numCache>
                <c:formatCode>General</c:formatCode>
                <c:ptCount val="10"/>
                <c:pt idx="0">
                  <c:v>21600962</c:v>
                </c:pt>
                <c:pt idx="1">
                  <c:v>83900960</c:v>
                </c:pt>
                <c:pt idx="2">
                  <c:v>11303514</c:v>
                </c:pt>
                <c:pt idx="3">
                  <c:v>19632865</c:v>
                </c:pt>
                <c:pt idx="4">
                  <c:v>17180118</c:v>
                </c:pt>
                <c:pt idx="5">
                  <c:v>20542639</c:v>
                </c:pt>
                <c:pt idx="6">
                  <c:v>13315796</c:v>
                </c:pt>
                <c:pt idx="7">
                  <c:v>41763276</c:v>
                </c:pt>
                <c:pt idx="8">
                  <c:v>30726603</c:v>
                </c:pt>
                <c:pt idx="9">
                  <c:v>26893080</c:v>
                </c:pt>
              </c:numCache>
            </c:numRef>
          </c:val>
          <c:extLst>
            <c:ext xmlns:c16="http://schemas.microsoft.com/office/drawing/2014/chart" uri="{C3380CC4-5D6E-409C-BE32-E72D297353CC}">
              <c16:uniqueId val="{00000000-30AE-4C00-ADF5-F9EBCE9ABF71}"/>
            </c:ext>
          </c:extLst>
        </c:ser>
        <c:dLbls>
          <c:dLblPos val="outEnd"/>
          <c:showLegendKey val="0"/>
          <c:showVal val="1"/>
          <c:showCatName val="0"/>
          <c:showSerName val="0"/>
          <c:showPercent val="0"/>
          <c:showBubbleSize val="0"/>
        </c:dLbls>
        <c:gapWidth val="100"/>
        <c:overlap val="-24"/>
        <c:axId val="381770696"/>
        <c:axId val="381772136"/>
      </c:barChart>
      <c:catAx>
        <c:axId val="3817706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1772136"/>
        <c:crosses val="autoZero"/>
        <c:auto val="1"/>
        <c:lblAlgn val="ctr"/>
        <c:lblOffset val="100"/>
        <c:noMultiLvlLbl val="0"/>
      </c:catAx>
      <c:valAx>
        <c:axId val="3817721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17706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[domestic_visitors.xlsx]Sheet6!PivotTable9</c:name>
    <c:fmtId val="17"/>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956978203811479E-2"/>
          <c:y val="0.18670859538784068"/>
          <c:w val="0.77240878487027065"/>
          <c:h val="0.73698839531850968"/>
        </c:manualLayout>
      </c:layout>
      <c:barChart>
        <c:barDir val="col"/>
        <c:grouping val="clustered"/>
        <c:varyColors val="0"/>
        <c:ser>
          <c:idx val="0"/>
          <c:order val="0"/>
          <c:tx>
            <c:strRef>
              <c:f>Sheet6!$B$12</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Sheet6!$A$13:$A$16</c:f>
              <c:strCache>
                <c:ptCount val="3"/>
                <c:pt idx="0">
                  <c:v>Bhadradri Kothagudem </c:v>
                </c:pt>
                <c:pt idx="1">
                  <c:v>Mancherial</c:v>
                </c:pt>
                <c:pt idx="2">
                  <c:v>Warangal (Rural)</c:v>
                </c:pt>
              </c:strCache>
            </c:strRef>
          </c:cat>
          <c:val>
            <c:numRef>
              <c:f>Sheet6!$B$13:$B$16</c:f>
              <c:numCache>
                <c:formatCode>0%</c:formatCode>
                <c:ptCount val="3"/>
                <c:pt idx="0">
                  <c:v>0.94860465183472131</c:v>
                </c:pt>
                <c:pt idx="1">
                  <c:v>1.4250071531159545</c:v>
                </c:pt>
                <c:pt idx="2">
                  <c:v>1.0660789932007666</c:v>
                </c:pt>
              </c:numCache>
            </c:numRef>
          </c:val>
          <c:extLst>
            <c:ext xmlns:c16="http://schemas.microsoft.com/office/drawing/2014/chart" uri="{C3380CC4-5D6E-409C-BE32-E72D297353CC}">
              <c16:uniqueId val="{00000000-0402-4AA7-9BFC-FA7D514BD078}"/>
            </c:ext>
          </c:extLst>
        </c:ser>
        <c:dLbls>
          <c:dLblPos val="outEnd"/>
          <c:showLegendKey val="0"/>
          <c:showVal val="1"/>
          <c:showCatName val="0"/>
          <c:showSerName val="0"/>
          <c:showPercent val="0"/>
          <c:showBubbleSize val="0"/>
        </c:dLbls>
        <c:gapWidth val="100"/>
        <c:overlap val="-24"/>
        <c:axId val="647698552"/>
        <c:axId val="647693872"/>
      </c:barChart>
      <c:catAx>
        <c:axId val="6476985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7693872"/>
        <c:crosses val="autoZero"/>
        <c:auto val="1"/>
        <c:lblAlgn val="ctr"/>
        <c:lblOffset val="100"/>
        <c:noMultiLvlLbl val="0"/>
      </c:catAx>
      <c:valAx>
        <c:axId val="64769387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76985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[domestic_visitors.xlsx]Sheet6!PivotTable6</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Bottom district based on CAGR 2016-2019</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Sheet6!$A$4:$A$7</c:f>
              <c:strCache>
                <c:ptCount val="3"/>
                <c:pt idx="0">
                  <c:v>Karimnagar </c:v>
                </c:pt>
                <c:pt idx="1">
                  <c:v>Nalgonda</c:v>
                </c:pt>
                <c:pt idx="2">
                  <c:v>Warangal (Urban)</c:v>
                </c:pt>
              </c:strCache>
            </c:strRef>
          </c:cat>
          <c:val>
            <c:numRef>
              <c:f>Sheet6!$B$4:$B$7</c:f>
              <c:numCache>
                <c:formatCode>0%</c:formatCode>
                <c:ptCount val="3"/>
                <c:pt idx="0">
                  <c:v>-0.69678515101585969</c:v>
                </c:pt>
                <c:pt idx="1">
                  <c:v>-0.60618184619516091</c:v>
                </c:pt>
                <c:pt idx="2">
                  <c:v>-0.48634033814644773</c:v>
                </c:pt>
              </c:numCache>
            </c:numRef>
          </c:val>
          <c:extLst>
            <c:ext xmlns:c16="http://schemas.microsoft.com/office/drawing/2014/chart" uri="{C3380CC4-5D6E-409C-BE32-E72D297353CC}">
              <c16:uniqueId val="{00000000-6CEF-430C-B3AA-80FEFD7C1328}"/>
            </c:ext>
          </c:extLst>
        </c:ser>
        <c:dLbls>
          <c:dLblPos val="outEnd"/>
          <c:showLegendKey val="0"/>
          <c:showVal val="1"/>
          <c:showCatName val="0"/>
          <c:showSerName val="0"/>
          <c:showPercent val="0"/>
          <c:showBubbleSize val="0"/>
        </c:dLbls>
        <c:gapWidth val="100"/>
        <c:overlap val="-24"/>
        <c:axId val="550269816"/>
        <c:axId val="550270536"/>
      </c:barChart>
      <c:catAx>
        <c:axId val="5502698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270536"/>
        <c:crosses val="autoZero"/>
        <c:auto val="1"/>
        <c:lblAlgn val="ctr"/>
        <c:lblOffset val="100"/>
        <c:noMultiLvlLbl val="0"/>
      </c:catAx>
      <c:valAx>
        <c:axId val="55027053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269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Monthly</a:t>
            </a:r>
            <a:r>
              <a:rPr lang="en-US" baseline="0" dirty="0"/>
              <a:t> Trend in each year</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Sheet3!$A$78</c:f>
              <c:strCache>
                <c:ptCount val="1"/>
                <c:pt idx="0">
                  <c:v>2016</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strRef>
              <c:f>Sheet3!$B$77:$M$77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Sheet3!$B$78:$M$78</c:f>
              <c:numCache>
                <c:formatCode>General</c:formatCode>
                <c:ptCount val="12"/>
                <c:pt idx="0">
                  <c:v>1122510</c:v>
                </c:pt>
                <c:pt idx="1">
                  <c:v>778748</c:v>
                </c:pt>
                <c:pt idx="2">
                  <c:v>1017794</c:v>
                </c:pt>
                <c:pt idx="3">
                  <c:v>1127738</c:v>
                </c:pt>
                <c:pt idx="4">
                  <c:v>1287181</c:v>
                </c:pt>
                <c:pt idx="5">
                  <c:v>12032661</c:v>
                </c:pt>
                <c:pt idx="6">
                  <c:v>1096754</c:v>
                </c:pt>
                <c:pt idx="7">
                  <c:v>1061137</c:v>
                </c:pt>
                <c:pt idx="8">
                  <c:v>832987</c:v>
                </c:pt>
                <c:pt idx="9">
                  <c:v>901960</c:v>
                </c:pt>
                <c:pt idx="10">
                  <c:v>909733</c:v>
                </c:pt>
                <c:pt idx="11">
                  <c:v>1225502</c:v>
                </c:pt>
              </c:numCache>
            </c:numRef>
          </c:val>
          <c:smooth val="0"/>
          <c:extLst>
            <c:ext xmlns:c16="http://schemas.microsoft.com/office/drawing/2014/chart" uri="{C3380CC4-5D6E-409C-BE32-E72D297353CC}">
              <c16:uniqueId val="{00000000-F087-4488-9F32-00347C9FF820}"/>
            </c:ext>
          </c:extLst>
        </c:ser>
        <c:ser>
          <c:idx val="1"/>
          <c:order val="1"/>
          <c:tx>
            <c:strRef>
              <c:f>Sheet3!$A$79</c:f>
              <c:strCache>
                <c:ptCount val="1"/>
                <c:pt idx="0">
                  <c:v>2017</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strRef>
              <c:f>Sheet3!$B$77:$M$77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Sheet3!$B$79:$M$79</c:f>
              <c:numCache>
                <c:formatCode>General</c:formatCode>
                <c:ptCount val="12"/>
                <c:pt idx="0">
                  <c:v>1924695</c:v>
                </c:pt>
                <c:pt idx="1">
                  <c:v>1886698</c:v>
                </c:pt>
                <c:pt idx="2">
                  <c:v>1783903</c:v>
                </c:pt>
                <c:pt idx="3">
                  <c:v>2366793</c:v>
                </c:pt>
                <c:pt idx="4">
                  <c:v>2266793</c:v>
                </c:pt>
                <c:pt idx="5">
                  <c:v>2007060</c:v>
                </c:pt>
                <c:pt idx="6">
                  <c:v>1890870</c:v>
                </c:pt>
                <c:pt idx="7">
                  <c:v>1976980</c:v>
                </c:pt>
                <c:pt idx="8">
                  <c:v>2011280</c:v>
                </c:pt>
                <c:pt idx="9">
                  <c:v>2202316</c:v>
                </c:pt>
                <c:pt idx="10">
                  <c:v>1971438</c:v>
                </c:pt>
                <c:pt idx="11">
                  <c:v>4871416</c:v>
                </c:pt>
              </c:numCache>
            </c:numRef>
          </c:val>
          <c:smooth val="0"/>
          <c:extLst>
            <c:ext xmlns:c16="http://schemas.microsoft.com/office/drawing/2014/chart" uri="{C3380CC4-5D6E-409C-BE32-E72D297353CC}">
              <c16:uniqueId val="{00000001-F087-4488-9F32-00347C9FF820}"/>
            </c:ext>
          </c:extLst>
        </c:ser>
        <c:ser>
          <c:idx val="2"/>
          <c:order val="2"/>
          <c:tx>
            <c:strRef>
              <c:f>Sheet3!$A$80</c:f>
              <c:strCache>
                <c:ptCount val="1"/>
                <c:pt idx="0">
                  <c:v>2018</c:v>
                </c:pt>
              </c:strCache>
            </c:strRef>
          </c:tx>
          <c:spPr>
            <a:ln w="34925" cap="rnd">
              <a:solidFill>
                <a:schemeClr val="accent3"/>
              </a:solidFill>
              <a:round/>
            </a:ln>
            <a:effectLst>
              <a:outerShdw blurRad="40000" dist="23000" dir="5400000" rotWithShape="0">
                <a:srgbClr val="000000">
                  <a:alpha val="35000"/>
                </a:srgbClr>
              </a:outerShdw>
            </a:effectLst>
          </c:spPr>
          <c:marker>
            <c:symbol val="none"/>
          </c:marker>
          <c:cat>
            <c:strRef>
              <c:f>Sheet3!$B$77:$M$77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Sheet3!$B$80:$M$80</c:f>
              <c:numCache>
                <c:formatCode>General</c:formatCode>
                <c:ptCount val="12"/>
                <c:pt idx="0">
                  <c:v>1978396</c:v>
                </c:pt>
                <c:pt idx="1">
                  <c:v>1365837</c:v>
                </c:pt>
                <c:pt idx="2">
                  <c:v>1415938</c:v>
                </c:pt>
                <c:pt idx="3">
                  <c:v>1586375</c:v>
                </c:pt>
                <c:pt idx="4">
                  <c:v>1189492</c:v>
                </c:pt>
                <c:pt idx="5">
                  <c:v>1595067</c:v>
                </c:pt>
                <c:pt idx="6">
                  <c:v>1470042</c:v>
                </c:pt>
                <c:pt idx="7">
                  <c:v>1591470</c:v>
                </c:pt>
                <c:pt idx="8">
                  <c:v>1508086</c:v>
                </c:pt>
                <c:pt idx="9">
                  <c:v>2207478</c:v>
                </c:pt>
                <c:pt idx="10">
                  <c:v>1671320</c:v>
                </c:pt>
                <c:pt idx="11">
                  <c:v>1964150</c:v>
                </c:pt>
              </c:numCache>
            </c:numRef>
          </c:val>
          <c:smooth val="0"/>
          <c:extLst>
            <c:ext xmlns:c16="http://schemas.microsoft.com/office/drawing/2014/chart" uri="{C3380CC4-5D6E-409C-BE32-E72D297353CC}">
              <c16:uniqueId val="{00000002-F087-4488-9F32-00347C9FF820}"/>
            </c:ext>
          </c:extLst>
        </c:ser>
        <c:ser>
          <c:idx val="3"/>
          <c:order val="3"/>
          <c:tx>
            <c:strRef>
              <c:f>Sheet3!$A$81</c:f>
              <c:strCache>
                <c:ptCount val="1"/>
                <c:pt idx="0">
                  <c:v>2019</c:v>
                </c:pt>
              </c:strCache>
            </c:strRef>
          </c:tx>
          <c:spPr>
            <a:ln w="34925" cap="rnd">
              <a:solidFill>
                <a:schemeClr val="accent4"/>
              </a:solidFill>
              <a:round/>
            </a:ln>
            <a:effectLst>
              <a:outerShdw blurRad="40000" dist="23000" dir="5400000" rotWithShape="0">
                <a:srgbClr val="000000">
                  <a:alpha val="35000"/>
                </a:srgbClr>
              </a:outerShdw>
            </a:effectLst>
          </c:spPr>
          <c:marker>
            <c:symbol val="none"/>
          </c:marker>
          <c:cat>
            <c:strRef>
              <c:f>Sheet3!$B$77:$M$77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Sheet3!$B$81:$M$81</c:f>
              <c:numCache>
                <c:formatCode>General</c:formatCode>
                <c:ptCount val="12"/>
                <c:pt idx="0">
                  <c:v>1426500</c:v>
                </c:pt>
                <c:pt idx="1">
                  <c:v>983147</c:v>
                </c:pt>
                <c:pt idx="2">
                  <c:v>1009991</c:v>
                </c:pt>
                <c:pt idx="3">
                  <c:v>1045933</c:v>
                </c:pt>
                <c:pt idx="4">
                  <c:v>1305748</c:v>
                </c:pt>
                <c:pt idx="5">
                  <c:v>1262995</c:v>
                </c:pt>
                <c:pt idx="6">
                  <c:v>1094861</c:v>
                </c:pt>
                <c:pt idx="7">
                  <c:v>1121380</c:v>
                </c:pt>
                <c:pt idx="8">
                  <c:v>959930</c:v>
                </c:pt>
                <c:pt idx="9">
                  <c:v>1240643</c:v>
                </c:pt>
                <c:pt idx="10">
                  <c:v>1073665</c:v>
                </c:pt>
                <c:pt idx="11">
                  <c:v>1277569</c:v>
                </c:pt>
              </c:numCache>
            </c:numRef>
          </c:val>
          <c:smooth val="0"/>
          <c:extLst>
            <c:ext xmlns:c16="http://schemas.microsoft.com/office/drawing/2014/chart" uri="{C3380CC4-5D6E-409C-BE32-E72D297353CC}">
              <c16:uniqueId val="{00000003-F087-4488-9F32-00347C9FF820}"/>
            </c:ext>
          </c:extLst>
        </c:ser>
        <c:dLbls>
          <c:showLegendKey val="0"/>
          <c:showVal val="0"/>
          <c:showCatName val="0"/>
          <c:showSerName val="0"/>
          <c:showPercent val="0"/>
          <c:showBubbleSize val="0"/>
        </c:dLbls>
        <c:smooth val="0"/>
        <c:axId val="626979944"/>
        <c:axId val="626981024"/>
      </c:lineChart>
      <c:catAx>
        <c:axId val="62697994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26981024"/>
        <c:crosses val="autoZero"/>
        <c:auto val="1"/>
        <c:lblAlgn val="ctr"/>
        <c:lblOffset val="100"/>
        <c:noMultiLvlLbl val="0"/>
      </c:catAx>
      <c:valAx>
        <c:axId val="6269810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26979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Monthly Trend over all the years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1"/>
              </a:solidFill>
              <a:round/>
            </a:ln>
            <a:effectLst>
              <a:outerShdw blurRad="40000" dist="23000" dir="5400000" rotWithShape="0">
                <a:srgbClr val="000000">
                  <a:alpha val="35000"/>
                </a:srgbClr>
              </a:outerShdw>
            </a:effectLst>
          </c:spPr>
          <c:marker>
            <c:symbol val="none"/>
          </c:marker>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Sheet3!$B$63:$M$63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Sheet3!$B$64:$M$64</c:f>
              <c:numCache>
                <c:formatCode>General</c:formatCode>
                <c:ptCount val="12"/>
                <c:pt idx="0">
                  <c:v>6452101</c:v>
                </c:pt>
                <c:pt idx="1">
                  <c:v>5014430</c:v>
                </c:pt>
                <c:pt idx="2">
                  <c:v>5227626</c:v>
                </c:pt>
                <c:pt idx="3">
                  <c:v>6126839</c:v>
                </c:pt>
                <c:pt idx="4">
                  <c:v>6049214</c:v>
                </c:pt>
                <c:pt idx="5">
                  <c:v>16897783</c:v>
                </c:pt>
                <c:pt idx="6">
                  <c:v>5552527</c:v>
                </c:pt>
                <c:pt idx="7">
                  <c:v>5750967</c:v>
                </c:pt>
                <c:pt idx="8">
                  <c:v>5312283</c:v>
                </c:pt>
                <c:pt idx="9">
                  <c:v>6552397</c:v>
                </c:pt>
                <c:pt idx="10">
                  <c:v>5626156</c:v>
                </c:pt>
                <c:pt idx="11">
                  <c:v>9338637</c:v>
                </c:pt>
              </c:numCache>
            </c:numRef>
          </c:val>
          <c:smooth val="0"/>
          <c:extLst>
            <c:ext xmlns:c16="http://schemas.microsoft.com/office/drawing/2014/chart" uri="{C3380CC4-5D6E-409C-BE32-E72D297353CC}">
              <c16:uniqueId val="{00000000-3809-47C2-835E-5824C1B22083}"/>
            </c:ext>
          </c:extLst>
        </c:ser>
        <c:dLbls>
          <c:dLblPos val="t"/>
          <c:showLegendKey val="0"/>
          <c:showVal val="1"/>
          <c:showCatName val="0"/>
          <c:showSerName val="0"/>
          <c:showPercent val="0"/>
          <c:showBubbleSize val="0"/>
        </c:dLbls>
        <c:smooth val="0"/>
        <c:axId val="633900008"/>
        <c:axId val="633901088"/>
      </c:lineChart>
      <c:catAx>
        <c:axId val="63390000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3901088"/>
        <c:crosses val="autoZero"/>
        <c:auto val="1"/>
        <c:lblAlgn val="ctr"/>
        <c:lblOffset val="100"/>
        <c:noMultiLvlLbl val="0"/>
      </c:catAx>
      <c:valAx>
        <c:axId val="6339010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33900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[domestic_visitors.xlsx]Sheet8!PivotTable14</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Top</a:t>
            </a:r>
            <a:r>
              <a:rPr lang="en-US" baseline="0" dirty="0"/>
              <a:t> 3 District with domestic to foreign ratio</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581947208374573"/>
          <c:y val="0.2061574074074074"/>
          <c:w val="0.76761435470911299"/>
          <c:h val="0.70959135316418775"/>
        </c:manualLayout>
      </c:layout>
      <c:barChart>
        <c:barDir val="bar"/>
        <c:grouping val="clustered"/>
        <c:varyColors val="0"/>
        <c:ser>
          <c:idx val="0"/>
          <c:order val="0"/>
          <c:tx>
            <c:strRef>
              <c:f>Sheet8!$B$3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Sheet8!$A$4:$A$7</c:f>
              <c:strCache>
                <c:ptCount val="3"/>
                <c:pt idx="0">
                  <c:v>Adilabad</c:v>
                </c:pt>
                <c:pt idx="1">
                  <c:v>Jangaon </c:v>
                </c:pt>
                <c:pt idx="2">
                  <c:v>Nirmal</c:v>
                </c:pt>
              </c:strCache>
            </c:strRef>
          </c:cat>
          <c:val>
            <c:numRef>
              <c:f>Sheet8!$B$4:$B$7</c:f>
              <c:numCache>
                <c:formatCode>General</c:formatCode>
                <c:ptCount val="3"/>
                <c:pt idx="0">
                  <c:v>228799.21875</c:v>
                </c:pt>
                <c:pt idx="1">
                  <c:v>413140</c:v>
                </c:pt>
                <c:pt idx="2">
                  <c:v>6657898</c:v>
                </c:pt>
              </c:numCache>
            </c:numRef>
          </c:val>
          <c:extLst>
            <c:ext xmlns:c16="http://schemas.microsoft.com/office/drawing/2014/chart" uri="{C3380CC4-5D6E-409C-BE32-E72D297353CC}">
              <c16:uniqueId val="{00000000-BDA7-4DC0-86CD-F897E09073BD}"/>
            </c:ext>
          </c:extLst>
        </c:ser>
        <c:dLbls>
          <c:dLblPos val="outEnd"/>
          <c:showLegendKey val="0"/>
          <c:showVal val="1"/>
          <c:showCatName val="0"/>
          <c:showSerName val="0"/>
          <c:showPercent val="0"/>
          <c:showBubbleSize val="0"/>
        </c:dLbls>
        <c:gapWidth val="115"/>
        <c:overlap val="-20"/>
        <c:axId val="550925432"/>
        <c:axId val="550924352"/>
      </c:barChart>
      <c:catAx>
        <c:axId val="55092543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924352"/>
        <c:crosses val="autoZero"/>
        <c:auto val="1"/>
        <c:lblAlgn val="ctr"/>
        <c:lblOffset val="100"/>
        <c:noMultiLvlLbl val="0"/>
      </c:catAx>
      <c:valAx>
        <c:axId val="55092435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925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6D34E2-0C5D-40E0-AD88-78B078509ADB}"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954C184C-C14A-40DE-8FF1-945BBF0AB698}">
      <dgm:prSet/>
      <dgm:spPr/>
      <dgm:t>
        <a:bodyPr/>
        <a:lstStyle/>
        <a:p>
          <a:r>
            <a:rPr lang="en-US" b="1" i="0"/>
            <a:t>Historical Attractions: Telangana is home to several historical sites that attract tourists. The iconic Charminar and Golconda Fort in Hyderabad are must-visit landmarks known for their architectural brilliance</a:t>
          </a:r>
          <a:endParaRPr lang="en-US"/>
        </a:p>
      </dgm:t>
    </dgm:pt>
    <dgm:pt modelId="{079CBEAC-8D6F-42C1-BB7D-7824C16F60AD}" type="parTrans" cxnId="{5B82F261-EFC4-4C4C-9CB3-D6A98F2BE457}">
      <dgm:prSet/>
      <dgm:spPr/>
      <dgm:t>
        <a:bodyPr/>
        <a:lstStyle/>
        <a:p>
          <a:endParaRPr lang="en-US"/>
        </a:p>
      </dgm:t>
    </dgm:pt>
    <dgm:pt modelId="{49E77742-3F76-4BB1-84F8-66A7C352F34C}" type="sibTrans" cxnId="{5B82F261-EFC4-4C4C-9CB3-D6A98F2BE457}">
      <dgm:prSet/>
      <dgm:spPr/>
      <dgm:t>
        <a:bodyPr/>
        <a:lstStyle/>
        <a:p>
          <a:endParaRPr lang="en-US"/>
        </a:p>
      </dgm:t>
    </dgm:pt>
    <dgm:pt modelId="{883904CB-525D-42D5-87C9-8BA1ACA03E1E}">
      <dgm:prSet/>
      <dgm:spPr/>
      <dgm:t>
        <a:bodyPr/>
        <a:lstStyle/>
        <a:p>
          <a:r>
            <a:rPr lang="en-US" b="1" i="0"/>
            <a:t>Lakes and Water Bodies: The state boasts picturesque lakes and water bodies that provide scenic beauty and recreational opportunities.</a:t>
          </a:r>
          <a:endParaRPr lang="en-US"/>
        </a:p>
      </dgm:t>
    </dgm:pt>
    <dgm:pt modelId="{68175BC8-A065-4DC6-80F2-7FB3E10BE305}" type="parTrans" cxnId="{61DF0ECB-54F4-4BA1-8BDA-9BDFF3B1C802}">
      <dgm:prSet/>
      <dgm:spPr/>
      <dgm:t>
        <a:bodyPr/>
        <a:lstStyle/>
        <a:p>
          <a:endParaRPr lang="en-US"/>
        </a:p>
      </dgm:t>
    </dgm:pt>
    <dgm:pt modelId="{16E201FA-5556-4A87-9307-8DFCACCBA973}" type="sibTrans" cxnId="{61DF0ECB-54F4-4BA1-8BDA-9BDFF3B1C802}">
      <dgm:prSet/>
      <dgm:spPr/>
      <dgm:t>
        <a:bodyPr/>
        <a:lstStyle/>
        <a:p>
          <a:endParaRPr lang="en-US"/>
        </a:p>
      </dgm:t>
    </dgm:pt>
    <dgm:pt modelId="{655DAA33-4895-474D-B6A8-5CB1F789B66A}">
      <dgm:prSet/>
      <dgm:spPr/>
      <dgm:t>
        <a:bodyPr/>
        <a:lstStyle/>
        <a:p>
          <a:r>
            <a:rPr lang="en-US" b="1" i="0"/>
            <a:t>Wildlife and Nature: Telangana offers diverse wildlife and natural landscapes. The Kawal Wildlife Sanctuary and Eturnagaram Wildlife Sanctuary are known for their rich biodiversity, including tigers, leopards, and various bird species.</a:t>
          </a:r>
          <a:endParaRPr lang="en-US"/>
        </a:p>
      </dgm:t>
    </dgm:pt>
    <dgm:pt modelId="{76C3E6F0-C9E1-429C-9447-9A25005322C3}" type="parTrans" cxnId="{8CC88922-9BF2-4800-8DA4-63A2B25A6A4A}">
      <dgm:prSet/>
      <dgm:spPr/>
      <dgm:t>
        <a:bodyPr/>
        <a:lstStyle/>
        <a:p>
          <a:endParaRPr lang="en-US"/>
        </a:p>
      </dgm:t>
    </dgm:pt>
    <dgm:pt modelId="{47870FDF-65A2-4686-B1BD-4182E34D4C54}" type="sibTrans" cxnId="{8CC88922-9BF2-4800-8DA4-63A2B25A6A4A}">
      <dgm:prSet/>
      <dgm:spPr/>
      <dgm:t>
        <a:bodyPr/>
        <a:lstStyle/>
        <a:p>
          <a:endParaRPr lang="en-US"/>
        </a:p>
      </dgm:t>
    </dgm:pt>
    <dgm:pt modelId="{C30C85F0-AE7C-4DC2-B3C2-E42224D92584}">
      <dgm:prSet/>
      <dgm:spPr/>
      <dgm:t>
        <a:bodyPr/>
        <a:lstStyle/>
        <a:p>
          <a:r>
            <a:rPr lang="en-US" b="1" i="0"/>
            <a:t>Heritage and Culture: The state celebrates its rich heritage and culture through festivals, arts, and crafts. </a:t>
          </a:r>
          <a:endParaRPr lang="en-US"/>
        </a:p>
      </dgm:t>
    </dgm:pt>
    <dgm:pt modelId="{C29242F1-E1C9-46B8-995F-E85EDDE4800D}" type="parTrans" cxnId="{95252791-2D6F-43C3-B1DA-F96F1A610C89}">
      <dgm:prSet/>
      <dgm:spPr/>
      <dgm:t>
        <a:bodyPr/>
        <a:lstStyle/>
        <a:p>
          <a:endParaRPr lang="en-US"/>
        </a:p>
      </dgm:t>
    </dgm:pt>
    <dgm:pt modelId="{B1D3DF34-7B03-456B-9F5A-8D5CE18A38FE}" type="sibTrans" cxnId="{95252791-2D6F-43C3-B1DA-F96F1A610C89}">
      <dgm:prSet/>
      <dgm:spPr/>
      <dgm:t>
        <a:bodyPr/>
        <a:lstStyle/>
        <a:p>
          <a:endParaRPr lang="en-US"/>
        </a:p>
      </dgm:t>
    </dgm:pt>
    <dgm:pt modelId="{BE8CFFD4-EC69-4758-BE7C-AA1A0BADF877}">
      <dgm:prSet/>
      <dgm:spPr/>
      <dgm:t>
        <a:bodyPr/>
        <a:lstStyle/>
        <a:p>
          <a:r>
            <a:rPr lang="en-US" b="1" i="0"/>
            <a:t>Spiritual Tourism: Telangana is home to numerous temples and religious sites. The Bhadrakali Temple in Warangal, Yadagirigutta Temple dedicated to Lord Narasimha, and the iconic Kaleshwara Mukteswara Swamy Temple in Karimnagar are popular pilgrimage</a:t>
          </a:r>
          <a:endParaRPr lang="en-US"/>
        </a:p>
      </dgm:t>
    </dgm:pt>
    <dgm:pt modelId="{2E1EE60D-5B8F-478B-9071-510FE32EFE68}" type="parTrans" cxnId="{1E612B63-CD6E-4BF8-B286-876F12ED002C}">
      <dgm:prSet/>
      <dgm:spPr/>
      <dgm:t>
        <a:bodyPr/>
        <a:lstStyle/>
        <a:p>
          <a:endParaRPr lang="en-US"/>
        </a:p>
      </dgm:t>
    </dgm:pt>
    <dgm:pt modelId="{7528F2CF-074E-45D4-8D8D-B7B9C3C63FA4}" type="sibTrans" cxnId="{1E612B63-CD6E-4BF8-B286-876F12ED002C}">
      <dgm:prSet/>
      <dgm:spPr/>
      <dgm:t>
        <a:bodyPr/>
        <a:lstStyle/>
        <a:p>
          <a:endParaRPr lang="en-US"/>
        </a:p>
      </dgm:t>
    </dgm:pt>
    <dgm:pt modelId="{AE3F997E-FA11-4163-9085-A66262A30ABE}" type="pres">
      <dgm:prSet presAssocID="{CF6D34E2-0C5D-40E0-AD88-78B078509ADB}" presName="compositeShape" presStyleCnt="0">
        <dgm:presLayoutVars>
          <dgm:chMax val="7"/>
          <dgm:dir/>
          <dgm:resizeHandles val="exact"/>
        </dgm:presLayoutVars>
      </dgm:prSet>
      <dgm:spPr/>
    </dgm:pt>
    <dgm:pt modelId="{DDCE718B-3872-4C87-8F51-614402ED6AC2}" type="pres">
      <dgm:prSet presAssocID="{CF6D34E2-0C5D-40E0-AD88-78B078509ADB}" presName="wedge1" presStyleLbl="node1" presStyleIdx="0" presStyleCnt="5" custLinFactNeighborX="3355" custLinFactNeighborY="-1709"/>
      <dgm:spPr/>
    </dgm:pt>
    <dgm:pt modelId="{50159DD7-8E0E-4A3B-B6D6-04C975D9D10E}" type="pres">
      <dgm:prSet presAssocID="{CF6D34E2-0C5D-40E0-AD88-78B078509ADB}" presName="wedge1Tx" presStyleLbl="node1" presStyleIdx="0" presStyleCnt="5">
        <dgm:presLayoutVars>
          <dgm:chMax val="0"/>
          <dgm:chPref val="0"/>
          <dgm:bulletEnabled val="1"/>
        </dgm:presLayoutVars>
      </dgm:prSet>
      <dgm:spPr/>
    </dgm:pt>
    <dgm:pt modelId="{9EAAE614-31D4-4E75-A8E5-3FE8D1D3B09F}" type="pres">
      <dgm:prSet presAssocID="{CF6D34E2-0C5D-40E0-AD88-78B078509ADB}" presName="wedge2" presStyleLbl="node1" presStyleIdx="1" presStyleCnt="5" custLinFactNeighborX="9504" custLinFactNeighborY="9219"/>
      <dgm:spPr/>
    </dgm:pt>
    <dgm:pt modelId="{A6EC8E7B-1466-42F9-9643-41677580B0D2}" type="pres">
      <dgm:prSet presAssocID="{CF6D34E2-0C5D-40E0-AD88-78B078509ADB}" presName="wedge2Tx" presStyleLbl="node1" presStyleIdx="1" presStyleCnt="5">
        <dgm:presLayoutVars>
          <dgm:chMax val="0"/>
          <dgm:chPref val="0"/>
          <dgm:bulletEnabled val="1"/>
        </dgm:presLayoutVars>
      </dgm:prSet>
      <dgm:spPr/>
    </dgm:pt>
    <dgm:pt modelId="{2EB1239F-9B53-47D6-AFD1-3E3F72701367}" type="pres">
      <dgm:prSet presAssocID="{CF6D34E2-0C5D-40E0-AD88-78B078509ADB}" presName="wedge3" presStyleLbl="node1" presStyleIdx="2" presStyleCnt="5" custLinFactNeighborY="15089"/>
      <dgm:spPr/>
    </dgm:pt>
    <dgm:pt modelId="{8C61DAAE-C8A3-4792-A026-B874B00C0D9E}" type="pres">
      <dgm:prSet presAssocID="{CF6D34E2-0C5D-40E0-AD88-78B078509ADB}" presName="wedge3Tx" presStyleLbl="node1" presStyleIdx="2" presStyleCnt="5">
        <dgm:presLayoutVars>
          <dgm:chMax val="0"/>
          <dgm:chPref val="0"/>
          <dgm:bulletEnabled val="1"/>
        </dgm:presLayoutVars>
      </dgm:prSet>
      <dgm:spPr/>
    </dgm:pt>
    <dgm:pt modelId="{8AA52FCC-7A18-4335-B399-28014434FE58}" type="pres">
      <dgm:prSet presAssocID="{CF6D34E2-0C5D-40E0-AD88-78B078509ADB}" presName="wedge4" presStyleLbl="node1" presStyleIdx="3" presStyleCnt="5" custLinFactNeighborX="-8630" custLinFactNeighborY="9415"/>
      <dgm:spPr/>
    </dgm:pt>
    <dgm:pt modelId="{6F3F75BD-758B-4719-BE58-7E0358B070C7}" type="pres">
      <dgm:prSet presAssocID="{CF6D34E2-0C5D-40E0-AD88-78B078509ADB}" presName="wedge4Tx" presStyleLbl="node1" presStyleIdx="3" presStyleCnt="5">
        <dgm:presLayoutVars>
          <dgm:chMax val="0"/>
          <dgm:chPref val="0"/>
          <dgm:bulletEnabled val="1"/>
        </dgm:presLayoutVars>
      </dgm:prSet>
      <dgm:spPr/>
    </dgm:pt>
    <dgm:pt modelId="{A25FB8E2-F2E6-41A3-AD16-947B4594414C}" type="pres">
      <dgm:prSet presAssocID="{CF6D34E2-0C5D-40E0-AD88-78B078509ADB}" presName="wedge5" presStyleLbl="node1" presStyleIdx="4" presStyleCnt="5" custLinFactNeighborX="-12070" custLinFactNeighborY="-6531"/>
      <dgm:spPr/>
    </dgm:pt>
    <dgm:pt modelId="{3596A96A-9C14-47B3-9DC3-AC33B7594A8E}" type="pres">
      <dgm:prSet presAssocID="{CF6D34E2-0C5D-40E0-AD88-78B078509ADB}" presName="wedge5Tx" presStyleLbl="node1" presStyleIdx="4" presStyleCnt="5">
        <dgm:presLayoutVars>
          <dgm:chMax val="0"/>
          <dgm:chPref val="0"/>
          <dgm:bulletEnabled val="1"/>
        </dgm:presLayoutVars>
      </dgm:prSet>
      <dgm:spPr/>
    </dgm:pt>
  </dgm:ptLst>
  <dgm:cxnLst>
    <dgm:cxn modelId="{4AB4AE07-099A-4798-885D-C852BD3F51C2}" type="presOf" srcId="{C30C85F0-AE7C-4DC2-B3C2-E42224D92584}" destId="{8AA52FCC-7A18-4335-B399-28014434FE58}" srcOrd="0" destOrd="0" presId="urn:microsoft.com/office/officeart/2005/8/layout/chart3"/>
    <dgm:cxn modelId="{CA19820C-31A9-4C0F-9E41-18436930BA76}" type="presOf" srcId="{954C184C-C14A-40DE-8FF1-945BBF0AB698}" destId="{DDCE718B-3872-4C87-8F51-614402ED6AC2}" srcOrd="0" destOrd="0" presId="urn:microsoft.com/office/officeart/2005/8/layout/chart3"/>
    <dgm:cxn modelId="{8CC88922-9BF2-4800-8DA4-63A2B25A6A4A}" srcId="{CF6D34E2-0C5D-40E0-AD88-78B078509ADB}" destId="{655DAA33-4895-474D-B6A8-5CB1F789B66A}" srcOrd="2" destOrd="0" parTransId="{76C3E6F0-C9E1-429C-9447-9A25005322C3}" sibTransId="{47870FDF-65A2-4686-B1BD-4182E34D4C54}"/>
    <dgm:cxn modelId="{DDD15529-4BCA-4F41-89A9-72597084661A}" type="presOf" srcId="{954C184C-C14A-40DE-8FF1-945BBF0AB698}" destId="{50159DD7-8E0E-4A3B-B6D6-04C975D9D10E}" srcOrd="1" destOrd="0" presId="urn:microsoft.com/office/officeart/2005/8/layout/chart3"/>
    <dgm:cxn modelId="{2FFC052F-349F-4743-84BB-62C090C59BB5}" type="presOf" srcId="{BE8CFFD4-EC69-4758-BE7C-AA1A0BADF877}" destId="{A25FB8E2-F2E6-41A3-AD16-947B4594414C}" srcOrd="0" destOrd="0" presId="urn:microsoft.com/office/officeart/2005/8/layout/chart3"/>
    <dgm:cxn modelId="{5B82F261-EFC4-4C4C-9CB3-D6A98F2BE457}" srcId="{CF6D34E2-0C5D-40E0-AD88-78B078509ADB}" destId="{954C184C-C14A-40DE-8FF1-945BBF0AB698}" srcOrd="0" destOrd="0" parTransId="{079CBEAC-8D6F-42C1-BB7D-7824C16F60AD}" sibTransId="{49E77742-3F76-4BB1-84F8-66A7C352F34C}"/>
    <dgm:cxn modelId="{1E612B63-CD6E-4BF8-B286-876F12ED002C}" srcId="{CF6D34E2-0C5D-40E0-AD88-78B078509ADB}" destId="{BE8CFFD4-EC69-4758-BE7C-AA1A0BADF877}" srcOrd="4" destOrd="0" parTransId="{2E1EE60D-5B8F-478B-9071-510FE32EFE68}" sibTransId="{7528F2CF-074E-45D4-8D8D-B7B9C3C63FA4}"/>
    <dgm:cxn modelId="{8F516866-73E8-456C-9315-0CA02FC7EC99}" type="presOf" srcId="{CF6D34E2-0C5D-40E0-AD88-78B078509ADB}" destId="{AE3F997E-FA11-4163-9085-A66262A30ABE}" srcOrd="0" destOrd="0" presId="urn:microsoft.com/office/officeart/2005/8/layout/chart3"/>
    <dgm:cxn modelId="{52880A49-2B69-4F78-ABF9-17A55F163CF8}" type="presOf" srcId="{883904CB-525D-42D5-87C9-8BA1ACA03E1E}" destId="{A6EC8E7B-1466-42F9-9643-41677580B0D2}" srcOrd="1" destOrd="0" presId="urn:microsoft.com/office/officeart/2005/8/layout/chart3"/>
    <dgm:cxn modelId="{C7ABE351-3AB1-4451-AC40-51CCAFF8AC2A}" type="presOf" srcId="{BE8CFFD4-EC69-4758-BE7C-AA1A0BADF877}" destId="{3596A96A-9C14-47B3-9DC3-AC33B7594A8E}" srcOrd="1" destOrd="0" presId="urn:microsoft.com/office/officeart/2005/8/layout/chart3"/>
    <dgm:cxn modelId="{95252791-2D6F-43C3-B1DA-F96F1A610C89}" srcId="{CF6D34E2-0C5D-40E0-AD88-78B078509ADB}" destId="{C30C85F0-AE7C-4DC2-B3C2-E42224D92584}" srcOrd="3" destOrd="0" parTransId="{C29242F1-E1C9-46B8-995F-E85EDDE4800D}" sibTransId="{B1D3DF34-7B03-456B-9F5A-8D5CE18A38FE}"/>
    <dgm:cxn modelId="{F24AED91-74B1-40E1-B03A-170646ED1878}" type="presOf" srcId="{655DAA33-4895-474D-B6A8-5CB1F789B66A}" destId="{8C61DAAE-C8A3-4792-A026-B874B00C0D9E}" srcOrd="1" destOrd="0" presId="urn:microsoft.com/office/officeart/2005/8/layout/chart3"/>
    <dgm:cxn modelId="{61DF0ECB-54F4-4BA1-8BDA-9BDFF3B1C802}" srcId="{CF6D34E2-0C5D-40E0-AD88-78B078509ADB}" destId="{883904CB-525D-42D5-87C9-8BA1ACA03E1E}" srcOrd="1" destOrd="0" parTransId="{68175BC8-A065-4DC6-80F2-7FB3E10BE305}" sibTransId="{16E201FA-5556-4A87-9307-8DFCACCBA973}"/>
    <dgm:cxn modelId="{B83256D0-0403-4744-8547-86131016942B}" type="presOf" srcId="{883904CB-525D-42D5-87C9-8BA1ACA03E1E}" destId="{9EAAE614-31D4-4E75-A8E5-3FE8D1D3B09F}" srcOrd="0" destOrd="0" presId="urn:microsoft.com/office/officeart/2005/8/layout/chart3"/>
    <dgm:cxn modelId="{0E23E5E8-410A-4446-8192-EE2A2AA95F22}" type="presOf" srcId="{C30C85F0-AE7C-4DC2-B3C2-E42224D92584}" destId="{6F3F75BD-758B-4719-BE58-7E0358B070C7}" srcOrd="1" destOrd="0" presId="urn:microsoft.com/office/officeart/2005/8/layout/chart3"/>
    <dgm:cxn modelId="{680266EF-2444-429C-A980-BA5C40E08AE8}" type="presOf" srcId="{655DAA33-4895-474D-B6A8-5CB1F789B66A}" destId="{2EB1239F-9B53-47D6-AFD1-3E3F72701367}" srcOrd="0" destOrd="0" presId="urn:microsoft.com/office/officeart/2005/8/layout/chart3"/>
    <dgm:cxn modelId="{861A3990-3CF3-4A52-84D0-3D54782F9D6A}" type="presParOf" srcId="{AE3F997E-FA11-4163-9085-A66262A30ABE}" destId="{DDCE718B-3872-4C87-8F51-614402ED6AC2}" srcOrd="0" destOrd="0" presId="urn:microsoft.com/office/officeart/2005/8/layout/chart3"/>
    <dgm:cxn modelId="{1D0DA4DC-F977-4ED2-BB21-3FCB00D535BB}" type="presParOf" srcId="{AE3F997E-FA11-4163-9085-A66262A30ABE}" destId="{50159DD7-8E0E-4A3B-B6D6-04C975D9D10E}" srcOrd="1" destOrd="0" presId="urn:microsoft.com/office/officeart/2005/8/layout/chart3"/>
    <dgm:cxn modelId="{4E90ACB3-7A25-4FEF-87C1-E48F453EDB2E}" type="presParOf" srcId="{AE3F997E-FA11-4163-9085-A66262A30ABE}" destId="{9EAAE614-31D4-4E75-A8E5-3FE8D1D3B09F}" srcOrd="2" destOrd="0" presId="urn:microsoft.com/office/officeart/2005/8/layout/chart3"/>
    <dgm:cxn modelId="{A24C9E27-4CD6-48CD-BD71-3B94B33CDA49}" type="presParOf" srcId="{AE3F997E-FA11-4163-9085-A66262A30ABE}" destId="{A6EC8E7B-1466-42F9-9643-41677580B0D2}" srcOrd="3" destOrd="0" presId="urn:microsoft.com/office/officeart/2005/8/layout/chart3"/>
    <dgm:cxn modelId="{E7951A23-4E04-4716-9D35-F644F5662EE0}" type="presParOf" srcId="{AE3F997E-FA11-4163-9085-A66262A30ABE}" destId="{2EB1239F-9B53-47D6-AFD1-3E3F72701367}" srcOrd="4" destOrd="0" presId="urn:microsoft.com/office/officeart/2005/8/layout/chart3"/>
    <dgm:cxn modelId="{FD3873E7-A230-430B-9556-0C51C147BFEC}" type="presParOf" srcId="{AE3F997E-FA11-4163-9085-A66262A30ABE}" destId="{8C61DAAE-C8A3-4792-A026-B874B00C0D9E}" srcOrd="5" destOrd="0" presId="urn:microsoft.com/office/officeart/2005/8/layout/chart3"/>
    <dgm:cxn modelId="{BC2CC2D8-9DEE-49A6-8481-17BB39A3904C}" type="presParOf" srcId="{AE3F997E-FA11-4163-9085-A66262A30ABE}" destId="{8AA52FCC-7A18-4335-B399-28014434FE58}" srcOrd="6" destOrd="0" presId="urn:microsoft.com/office/officeart/2005/8/layout/chart3"/>
    <dgm:cxn modelId="{F5370042-856F-438A-A822-6F0E6A8D04CB}" type="presParOf" srcId="{AE3F997E-FA11-4163-9085-A66262A30ABE}" destId="{6F3F75BD-758B-4719-BE58-7E0358B070C7}" srcOrd="7" destOrd="0" presId="urn:microsoft.com/office/officeart/2005/8/layout/chart3"/>
    <dgm:cxn modelId="{7FBF510F-3F79-48F5-B6CB-0CC2E94456EA}" type="presParOf" srcId="{AE3F997E-FA11-4163-9085-A66262A30ABE}" destId="{A25FB8E2-F2E6-41A3-AD16-947B4594414C}" srcOrd="8" destOrd="0" presId="urn:microsoft.com/office/officeart/2005/8/layout/chart3"/>
    <dgm:cxn modelId="{CAB73C08-855D-443A-BC2E-5149A7B9592E}" type="presParOf" srcId="{AE3F997E-FA11-4163-9085-A66262A30ABE}" destId="{3596A96A-9C14-47B3-9DC3-AC33B7594A8E}"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5F80B-EBB5-437B-B970-811B82E945D6}" type="doc">
      <dgm:prSet loTypeId="urn:microsoft.com/office/officeart/2005/8/layout/chart3" loCatId="cycle" qsTypeId="urn:microsoft.com/office/officeart/2005/8/quickstyle/simple1" qsCatId="simple" csTypeId="urn:microsoft.com/office/officeart/2005/8/colors/accent1_2" csCatId="accent1" phldr="1"/>
      <dgm:spPr/>
      <dgm:t>
        <a:bodyPr/>
        <a:lstStyle/>
        <a:p>
          <a:endParaRPr lang="en-US"/>
        </a:p>
      </dgm:t>
    </dgm:pt>
    <dgm:pt modelId="{042033C2-3F62-48D6-818C-2EA598DC5BD8}">
      <dgm:prSet/>
      <dgm:spPr/>
      <dgm:t>
        <a:bodyPr/>
        <a:lstStyle/>
        <a:p>
          <a:r>
            <a:rPr lang="en-US" b="0" i="0" dirty="0"/>
            <a:t>Develop and Promote Unique Tourist Experiences: Identify and promote the unique attractions and experiences in each district. This can include natural wonders, historical sites, cultural festivals, adventure activities, and local cuisine</a:t>
          </a:r>
          <a:endParaRPr lang="en-US" dirty="0"/>
        </a:p>
      </dgm:t>
    </dgm:pt>
    <dgm:pt modelId="{CC8CBB31-6162-45FC-817D-F7546E638829}" type="parTrans" cxnId="{1E59509A-D0B1-4BC6-A368-F7903B1984EF}">
      <dgm:prSet/>
      <dgm:spPr/>
      <dgm:t>
        <a:bodyPr/>
        <a:lstStyle/>
        <a:p>
          <a:endParaRPr lang="en-US"/>
        </a:p>
      </dgm:t>
    </dgm:pt>
    <dgm:pt modelId="{318E741E-6CA2-4C64-AD24-55846473F4AB}" type="sibTrans" cxnId="{1E59509A-D0B1-4BC6-A368-F7903B1984EF}">
      <dgm:prSet/>
      <dgm:spPr/>
      <dgm:t>
        <a:bodyPr/>
        <a:lstStyle/>
        <a:p>
          <a:endParaRPr lang="en-US"/>
        </a:p>
      </dgm:t>
    </dgm:pt>
    <dgm:pt modelId="{450C1E12-79F6-4C75-AB90-0BB6DA7F2660}">
      <dgm:prSet/>
      <dgm:spPr/>
      <dgm:t>
        <a:bodyPr/>
        <a:lstStyle/>
        <a:p>
          <a:r>
            <a:rPr lang="en-US" b="0" i="0"/>
            <a:t>Enhance Tourism Infrastructure: Improve tourism infrastructure by developing accommodations, transportation networks, and visitor facilities. Ensure a range of options to suit different budgets and preferences, including hotels, guesthouses, homestays</a:t>
          </a:r>
          <a:endParaRPr lang="en-US"/>
        </a:p>
      </dgm:t>
    </dgm:pt>
    <dgm:pt modelId="{3BF4D8EC-CBE8-42A2-BF49-07CED019F9CF}" type="parTrans" cxnId="{96299294-65BF-47AE-AE88-4282B6F5336F}">
      <dgm:prSet/>
      <dgm:spPr/>
      <dgm:t>
        <a:bodyPr/>
        <a:lstStyle/>
        <a:p>
          <a:endParaRPr lang="en-US"/>
        </a:p>
      </dgm:t>
    </dgm:pt>
    <dgm:pt modelId="{5D1D98B4-B303-4163-BDD6-9A52A8B39641}" type="sibTrans" cxnId="{96299294-65BF-47AE-AE88-4282B6F5336F}">
      <dgm:prSet/>
      <dgm:spPr/>
      <dgm:t>
        <a:bodyPr/>
        <a:lstStyle/>
        <a:p>
          <a:endParaRPr lang="en-US"/>
        </a:p>
      </dgm:t>
    </dgm:pt>
    <dgm:pt modelId="{95839744-0669-4B22-846E-08FC59AC7AB8}">
      <dgm:prSet/>
      <dgm:spPr/>
      <dgm:t>
        <a:bodyPr/>
        <a:lstStyle/>
        <a:p>
          <a:r>
            <a:rPr lang="en-US" b="0" i="0"/>
            <a:t>Marketing and Promotion: Implement targeted marketing campaigns to create awareness about the districts and their attractions. Utilize digital platforms, social media, travel websites, and collaboration with travel agencies to reach a wider audience</a:t>
          </a:r>
          <a:endParaRPr lang="en-US"/>
        </a:p>
      </dgm:t>
    </dgm:pt>
    <dgm:pt modelId="{20DC7739-6497-48D6-B04A-310053055929}" type="parTrans" cxnId="{FF8BDBD3-E2AC-4558-A3EB-6AF7476B5F72}">
      <dgm:prSet/>
      <dgm:spPr/>
      <dgm:t>
        <a:bodyPr/>
        <a:lstStyle/>
        <a:p>
          <a:endParaRPr lang="en-US"/>
        </a:p>
      </dgm:t>
    </dgm:pt>
    <dgm:pt modelId="{B4B91F50-1947-45AF-9F3A-8E3E6E2B6075}" type="sibTrans" cxnId="{FF8BDBD3-E2AC-4558-A3EB-6AF7476B5F72}">
      <dgm:prSet/>
      <dgm:spPr/>
      <dgm:t>
        <a:bodyPr/>
        <a:lstStyle/>
        <a:p>
          <a:endParaRPr lang="en-US"/>
        </a:p>
      </dgm:t>
    </dgm:pt>
    <dgm:pt modelId="{113E2A65-16E7-421B-BA89-03418FF0DE9F}">
      <dgm:prSet/>
      <dgm:spPr/>
      <dgm:t>
        <a:bodyPr/>
        <a:lstStyle/>
        <a:p>
          <a:r>
            <a:rPr lang="en-US" b="0" i="0"/>
            <a:t>Engage Local Communities and Stakeholders: Involve local communities and stakeholders in tourism development initiatives. </a:t>
          </a:r>
          <a:endParaRPr lang="en-US"/>
        </a:p>
      </dgm:t>
    </dgm:pt>
    <dgm:pt modelId="{A37B7637-33E3-4305-B312-1615AF70DE23}" type="parTrans" cxnId="{935E8104-269E-4099-824F-37740189E39D}">
      <dgm:prSet/>
      <dgm:spPr/>
      <dgm:t>
        <a:bodyPr/>
        <a:lstStyle/>
        <a:p>
          <a:endParaRPr lang="en-US"/>
        </a:p>
      </dgm:t>
    </dgm:pt>
    <dgm:pt modelId="{6DE66072-85DA-484B-AB5B-A825372FC96F}" type="sibTrans" cxnId="{935E8104-269E-4099-824F-37740189E39D}">
      <dgm:prSet/>
      <dgm:spPr/>
      <dgm:t>
        <a:bodyPr/>
        <a:lstStyle/>
        <a:p>
          <a:endParaRPr lang="en-US"/>
        </a:p>
      </dgm:t>
    </dgm:pt>
    <dgm:pt modelId="{33895CFA-46C5-4DB3-A24C-B114D66A9CBE}">
      <dgm:prSet/>
      <dgm:spPr/>
      <dgm:t>
        <a:bodyPr/>
        <a:lstStyle/>
        <a:p>
          <a:r>
            <a:rPr lang="en-US" b="0" i="0"/>
            <a:t>. Collaborate with Travel Trade and Associations: Collaborate with travel trade associations, tour operators, and travel agents to promote these districts as part of broader travel itineraries. </a:t>
          </a:r>
          <a:endParaRPr lang="en-US"/>
        </a:p>
      </dgm:t>
    </dgm:pt>
    <dgm:pt modelId="{4843FADD-9E99-4FA2-89CD-1A6AFB584BE4}" type="parTrans" cxnId="{F72C30B8-AE5E-43EC-A817-A28304F523FB}">
      <dgm:prSet/>
      <dgm:spPr/>
      <dgm:t>
        <a:bodyPr/>
        <a:lstStyle/>
        <a:p>
          <a:endParaRPr lang="en-US"/>
        </a:p>
      </dgm:t>
    </dgm:pt>
    <dgm:pt modelId="{C05B400F-E45F-41CD-B512-CAE884B020E7}" type="sibTrans" cxnId="{F72C30B8-AE5E-43EC-A817-A28304F523FB}">
      <dgm:prSet/>
      <dgm:spPr/>
      <dgm:t>
        <a:bodyPr/>
        <a:lstStyle/>
        <a:p>
          <a:endParaRPr lang="en-US"/>
        </a:p>
      </dgm:t>
    </dgm:pt>
    <dgm:pt modelId="{9A95EC57-5ECC-4AE8-B886-066AE5941900}">
      <dgm:prSet/>
      <dgm:spPr/>
      <dgm:t>
        <a:bodyPr/>
        <a:lstStyle/>
        <a:p>
          <a:r>
            <a:rPr lang="en-US" b="0" i="0" dirty="0"/>
            <a:t>Conduct Familiarization Tours and Press Trips: Organize familiarization tours and press trips for travel journalists, bloggers, and influencers to showcase the districts' attractions. This exposure can generate positive media coverage and word-of-mouth recommendations, attracting both domestic and foreign tourists.</a:t>
          </a:r>
          <a:endParaRPr lang="en-US" dirty="0"/>
        </a:p>
      </dgm:t>
    </dgm:pt>
    <dgm:pt modelId="{8310B5B6-23FE-41B2-AC5A-0F1101D4D83E}" type="parTrans" cxnId="{8D4030D9-BA44-4AC6-BC7F-C3A413C81E52}">
      <dgm:prSet/>
      <dgm:spPr/>
      <dgm:t>
        <a:bodyPr/>
        <a:lstStyle/>
        <a:p>
          <a:endParaRPr lang="en-US"/>
        </a:p>
      </dgm:t>
    </dgm:pt>
    <dgm:pt modelId="{3E835786-E36C-402F-97CD-0E05E8C20C51}" type="sibTrans" cxnId="{8D4030D9-BA44-4AC6-BC7F-C3A413C81E52}">
      <dgm:prSet/>
      <dgm:spPr/>
      <dgm:t>
        <a:bodyPr/>
        <a:lstStyle/>
        <a:p>
          <a:endParaRPr lang="en-US"/>
        </a:p>
      </dgm:t>
    </dgm:pt>
    <dgm:pt modelId="{FCE72A0C-1DCB-4DC1-A2CB-1C6639D527E7}" type="pres">
      <dgm:prSet presAssocID="{35B5F80B-EBB5-437B-B970-811B82E945D6}" presName="compositeShape" presStyleCnt="0">
        <dgm:presLayoutVars>
          <dgm:chMax val="7"/>
          <dgm:dir/>
          <dgm:resizeHandles val="exact"/>
        </dgm:presLayoutVars>
      </dgm:prSet>
      <dgm:spPr/>
    </dgm:pt>
    <dgm:pt modelId="{431D22AF-0551-401B-9476-D21C3DF2CAE1}" type="pres">
      <dgm:prSet presAssocID="{35B5F80B-EBB5-437B-B970-811B82E945D6}" presName="wedge1" presStyleLbl="node1" presStyleIdx="0" presStyleCnt="6" custScaleX="160637" custScaleY="121707"/>
      <dgm:spPr/>
    </dgm:pt>
    <dgm:pt modelId="{EBD97CDB-D1E3-48A7-879B-59663BAE2DC1}" type="pres">
      <dgm:prSet presAssocID="{35B5F80B-EBB5-437B-B970-811B82E945D6}" presName="wedge1Tx" presStyleLbl="node1" presStyleIdx="0" presStyleCnt="6">
        <dgm:presLayoutVars>
          <dgm:chMax val="0"/>
          <dgm:chPref val="0"/>
          <dgm:bulletEnabled val="1"/>
        </dgm:presLayoutVars>
      </dgm:prSet>
      <dgm:spPr/>
    </dgm:pt>
    <dgm:pt modelId="{CFB64940-ADEC-477E-90D7-432D6FAD54D7}" type="pres">
      <dgm:prSet presAssocID="{35B5F80B-EBB5-437B-B970-811B82E945D6}" presName="wedge2" presStyleLbl="node1" presStyleIdx="1" presStyleCnt="6" custScaleX="167991" custLinFactNeighborY="948"/>
      <dgm:spPr/>
    </dgm:pt>
    <dgm:pt modelId="{D2FB058B-CE16-44B5-B7DA-DA3712602B75}" type="pres">
      <dgm:prSet presAssocID="{35B5F80B-EBB5-437B-B970-811B82E945D6}" presName="wedge2Tx" presStyleLbl="node1" presStyleIdx="1" presStyleCnt="6">
        <dgm:presLayoutVars>
          <dgm:chMax val="0"/>
          <dgm:chPref val="0"/>
          <dgm:bulletEnabled val="1"/>
        </dgm:presLayoutVars>
      </dgm:prSet>
      <dgm:spPr/>
    </dgm:pt>
    <dgm:pt modelId="{AE49E5B2-C4EC-4B49-BABA-49D701A6EBE2}" type="pres">
      <dgm:prSet presAssocID="{35B5F80B-EBB5-437B-B970-811B82E945D6}" presName="wedge3" presStyleLbl="node1" presStyleIdx="2" presStyleCnt="6" custScaleX="137767" custScaleY="133303" custLinFactNeighborY="7128"/>
      <dgm:spPr/>
    </dgm:pt>
    <dgm:pt modelId="{23411A6C-1BB4-4F5F-9A0A-F6C413840D22}" type="pres">
      <dgm:prSet presAssocID="{35B5F80B-EBB5-437B-B970-811B82E945D6}" presName="wedge3Tx" presStyleLbl="node1" presStyleIdx="2" presStyleCnt="6">
        <dgm:presLayoutVars>
          <dgm:chMax val="0"/>
          <dgm:chPref val="0"/>
          <dgm:bulletEnabled val="1"/>
        </dgm:presLayoutVars>
      </dgm:prSet>
      <dgm:spPr/>
    </dgm:pt>
    <dgm:pt modelId="{FCDC1001-FC98-45BF-93C9-6D4135406C2F}" type="pres">
      <dgm:prSet presAssocID="{35B5F80B-EBB5-437B-B970-811B82E945D6}" presName="wedge4" presStyleLbl="node1" presStyleIdx="3" presStyleCnt="6" custLinFactNeighborX="-13274" custLinFactNeighborY="16880"/>
      <dgm:spPr/>
    </dgm:pt>
    <dgm:pt modelId="{97F56868-2998-48B6-A9CA-C4FA2A9F9A40}" type="pres">
      <dgm:prSet presAssocID="{35B5F80B-EBB5-437B-B970-811B82E945D6}" presName="wedge4Tx" presStyleLbl="node1" presStyleIdx="3" presStyleCnt="6">
        <dgm:presLayoutVars>
          <dgm:chMax val="0"/>
          <dgm:chPref val="0"/>
          <dgm:bulletEnabled val="1"/>
        </dgm:presLayoutVars>
      </dgm:prSet>
      <dgm:spPr/>
    </dgm:pt>
    <dgm:pt modelId="{3E3DB874-29E7-4FED-B7EA-C6B9DAB9EFD3}" type="pres">
      <dgm:prSet presAssocID="{35B5F80B-EBB5-437B-B970-811B82E945D6}" presName="wedge5" presStyleLbl="node1" presStyleIdx="4" presStyleCnt="6" custScaleX="135798" custLinFactNeighborX="-4316" custLinFactNeighborY="3678"/>
      <dgm:spPr/>
    </dgm:pt>
    <dgm:pt modelId="{B5705427-AC72-486F-B79E-6CD3222E046D}" type="pres">
      <dgm:prSet presAssocID="{35B5F80B-EBB5-437B-B970-811B82E945D6}" presName="wedge5Tx" presStyleLbl="node1" presStyleIdx="4" presStyleCnt="6">
        <dgm:presLayoutVars>
          <dgm:chMax val="0"/>
          <dgm:chPref val="0"/>
          <dgm:bulletEnabled val="1"/>
        </dgm:presLayoutVars>
      </dgm:prSet>
      <dgm:spPr/>
    </dgm:pt>
    <dgm:pt modelId="{02510FB6-04A7-43C3-8BFA-EDC8E14CA4BB}" type="pres">
      <dgm:prSet presAssocID="{35B5F80B-EBB5-437B-B970-811B82E945D6}" presName="wedge6" presStyleLbl="node1" presStyleIdx="5" presStyleCnt="6" custScaleX="142496" custScaleY="131104"/>
      <dgm:spPr/>
    </dgm:pt>
    <dgm:pt modelId="{28C7683E-9A95-4042-9B8E-4B1C1A8985A2}" type="pres">
      <dgm:prSet presAssocID="{35B5F80B-EBB5-437B-B970-811B82E945D6}" presName="wedge6Tx" presStyleLbl="node1" presStyleIdx="5" presStyleCnt="6">
        <dgm:presLayoutVars>
          <dgm:chMax val="0"/>
          <dgm:chPref val="0"/>
          <dgm:bulletEnabled val="1"/>
        </dgm:presLayoutVars>
      </dgm:prSet>
      <dgm:spPr/>
    </dgm:pt>
  </dgm:ptLst>
  <dgm:cxnLst>
    <dgm:cxn modelId="{935E8104-269E-4099-824F-37740189E39D}" srcId="{35B5F80B-EBB5-437B-B970-811B82E945D6}" destId="{113E2A65-16E7-421B-BA89-03418FF0DE9F}" srcOrd="3" destOrd="0" parTransId="{A37B7637-33E3-4305-B312-1615AF70DE23}" sibTransId="{6DE66072-85DA-484B-AB5B-A825372FC96F}"/>
    <dgm:cxn modelId="{D5FB520F-1490-4269-9E5B-999C31E1271E}" type="presOf" srcId="{042033C2-3F62-48D6-818C-2EA598DC5BD8}" destId="{EBD97CDB-D1E3-48A7-879B-59663BAE2DC1}" srcOrd="1" destOrd="0" presId="urn:microsoft.com/office/officeart/2005/8/layout/chart3"/>
    <dgm:cxn modelId="{53C80C17-D530-45E5-AF9B-7D7AE6D15A21}" type="presOf" srcId="{35B5F80B-EBB5-437B-B970-811B82E945D6}" destId="{FCE72A0C-1DCB-4DC1-A2CB-1C6639D527E7}" srcOrd="0" destOrd="0" presId="urn:microsoft.com/office/officeart/2005/8/layout/chart3"/>
    <dgm:cxn modelId="{054C911D-9027-4454-8BC3-EA5110614C40}" type="presOf" srcId="{33895CFA-46C5-4DB3-A24C-B114D66A9CBE}" destId="{3E3DB874-29E7-4FED-B7EA-C6B9DAB9EFD3}" srcOrd="0" destOrd="0" presId="urn:microsoft.com/office/officeart/2005/8/layout/chart3"/>
    <dgm:cxn modelId="{380C7436-21BE-4848-BB77-D0BB2E635D74}" type="presOf" srcId="{113E2A65-16E7-421B-BA89-03418FF0DE9F}" destId="{97F56868-2998-48B6-A9CA-C4FA2A9F9A40}" srcOrd="1" destOrd="0" presId="urn:microsoft.com/office/officeart/2005/8/layout/chart3"/>
    <dgm:cxn modelId="{06AEF06E-9306-424C-A4EC-9C90982757CA}" type="presOf" srcId="{450C1E12-79F6-4C75-AB90-0BB6DA7F2660}" destId="{D2FB058B-CE16-44B5-B7DA-DA3712602B75}" srcOrd="1" destOrd="0" presId="urn:microsoft.com/office/officeart/2005/8/layout/chart3"/>
    <dgm:cxn modelId="{B76D1088-E9C8-4163-A9FA-28FB563C6021}" type="presOf" srcId="{9A95EC57-5ECC-4AE8-B886-066AE5941900}" destId="{02510FB6-04A7-43C3-8BFA-EDC8E14CA4BB}" srcOrd="0" destOrd="0" presId="urn:microsoft.com/office/officeart/2005/8/layout/chart3"/>
    <dgm:cxn modelId="{43C34388-9DCC-4B3B-A2D6-BD06BFD65BA0}" type="presOf" srcId="{450C1E12-79F6-4C75-AB90-0BB6DA7F2660}" destId="{CFB64940-ADEC-477E-90D7-432D6FAD54D7}" srcOrd="0" destOrd="0" presId="urn:microsoft.com/office/officeart/2005/8/layout/chart3"/>
    <dgm:cxn modelId="{AF76ED8F-651F-47DC-8CC8-D1285363B70C}" type="presOf" srcId="{95839744-0669-4B22-846E-08FC59AC7AB8}" destId="{AE49E5B2-C4EC-4B49-BABA-49D701A6EBE2}" srcOrd="0" destOrd="0" presId="urn:microsoft.com/office/officeart/2005/8/layout/chart3"/>
    <dgm:cxn modelId="{1BC15493-E182-43A5-972A-810D854ADB86}" type="presOf" srcId="{33895CFA-46C5-4DB3-A24C-B114D66A9CBE}" destId="{B5705427-AC72-486F-B79E-6CD3222E046D}" srcOrd="1" destOrd="0" presId="urn:microsoft.com/office/officeart/2005/8/layout/chart3"/>
    <dgm:cxn modelId="{96299294-65BF-47AE-AE88-4282B6F5336F}" srcId="{35B5F80B-EBB5-437B-B970-811B82E945D6}" destId="{450C1E12-79F6-4C75-AB90-0BB6DA7F2660}" srcOrd="1" destOrd="0" parTransId="{3BF4D8EC-CBE8-42A2-BF49-07CED019F9CF}" sibTransId="{5D1D98B4-B303-4163-BDD6-9A52A8B39641}"/>
    <dgm:cxn modelId="{1E59509A-D0B1-4BC6-A368-F7903B1984EF}" srcId="{35B5F80B-EBB5-437B-B970-811B82E945D6}" destId="{042033C2-3F62-48D6-818C-2EA598DC5BD8}" srcOrd="0" destOrd="0" parTransId="{CC8CBB31-6162-45FC-817D-F7546E638829}" sibTransId="{318E741E-6CA2-4C64-AD24-55846473F4AB}"/>
    <dgm:cxn modelId="{0E590DAD-C795-4D15-8500-559BBBF9BD90}" type="presOf" srcId="{95839744-0669-4B22-846E-08FC59AC7AB8}" destId="{23411A6C-1BB4-4F5F-9A0A-F6C413840D22}" srcOrd="1" destOrd="0" presId="urn:microsoft.com/office/officeart/2005/8/layout/chart3"/>
    <dgm:cxn modelId="{6A0D4AB4-844F-4AD3-A2EE-AA0057565240}" type="presOf" srcId="{9A95EC57-5ECC-4AE8-B886-066AE5941900}" destId="{28C7683E-9A95-4042-9B8E-4B1C1A8985A2}" srcOrd="1" destOrd="0" presId="urn:microsoft.com/office/officeart/2005/8/layout/chart3"/>
    <dgm:cxn modelId="{F58C9CB5-5187-431D-904E-9BB376594583}" type="presOf" srcId="{113E2A65-16E7-421B-BA89-03418FF0DE9F}" destId="{FCDC1001-FC98-45BF-93C9-6D4135406C2F}" srcOrd="0" destOrd="0" presId="urn:microsoft.com/office/officeart/2005/8/layout/chart3"/>
    <dgm:cxn modelId="{F72C30B8-AE5E-43EC-A817-A28304F523FB}" srcId="{35B5F80B-EBB5-437B-B970-811B82E945D6}" destId="{33895CFA-46C5-4DB3-A24C-B114D66A9CBE}" srcOrd="4" destOrd="0" parTransId="{4843FADD-9E99-4FA2-89CD-1A6AFB584BE4}" sibTransId="{C05B400F-E45F-41CD-B512-CAE884B020E7}"/>
    <dgm:cxn modelId="{FF8BDBD3-E2AC-4558-A3EB-6AF7476B5F72}" srcId="{35B5F80B-EBB5-437B-B970-811B82E945D6}" destId="{95839744-0669-4B22-846E-08FC59AC7AB8}" srcOrd="2" destOrd="0" parTransId="{20DC7739-6497-48D6-B04A-310053055929}" sibTransId="{B4B91F50-1947-45AF-9F3A-8E3E6E2B6075}"/>
    <dgm:cxn modelId="{8D4030D9-BA44-4AC6-BC7F-C3A413C81E52}" srcId="{35B5F80B-EBB5-437B-B970-811B82E945D6}" destId="{9A95EC57-5ECC-4AE8-B886-066AE5941900}" srcOrd="5" destOrd="0" parTransId="{8310B5B6-23FE-41B2-AC5A-0F1101D4D83E}" sibTransId="{3E835786-E36C-402F-97CD-0E05E8C20C51}"/>
    <dgm:cxn modelId="{1C9BFFF6-DF61-4A67-9A08-26CE743A7866}" type="presOf" srcId="{042033C2-3F62-48D6-818C-2EA598DC5BD8}" destId="{431D22AF-0551-401B-9476-D21C3DF2CAE1}" srcOrd="0" destOrd="0" presId="urn:microsoft.com/office/officeart/2005/8/layout/chart3"/>
    <dgm:cxn modelId="{FBA529A4-694E-4386-A12E-5FA546C3B758}" type="presParOf" srcId="{FCE72A0C-1DCB-4DC1-A2CB-1C6639D527E7}" destId="{431D22AF-0551-401B-9476-D21C3DF2CAE1}" srcOrd="0" destOrd="0" presId="urn:microsoft.com/office/officeart/2005/8/layout/chart3"/>
    <dgm:cxn modelId="{38CB6144-FD6C-45DB-AECC-05C1A1BA499E}" type="presParOf" srcId="{FCE72A0C-1DCB-4DC1-A2CB-1C6639D527E7}" destId="{EBD97CDB-D1E3-48A7-879B-59663BAE2DC1}" srcOrd="1" destOrd="0" presId="urn:microsoft.com/office/officeart/2005/8/layout/chart3"/>
    <dgm:cxn modelId="{07D6B800-C9D5-4DE1-83BB-467A3C66A59C}" type="presParOf" srcId="{FCE72A0C-1DCB-4DC1-A2CB-1C6639D527E7}" destId="{CFB64940-ADEC-477E-90D7-432D6FAD54D7}" srcOrd="2" destOrd="0" presId="urn:microsoft.com/office/officeart/2005/8/layout/chart3"/>
    <dgm:cxn modelId="{E7BDBECE-61E5-41E0-AA4A-7EB55EFACB19}" type="presParOf" srcId="{FCE72A0C-1DCB-4DC1-A2CB-1C6639D527E7}" destId="{D2FB058B-CE16-44B5-B7DA-DA3712602B75}" srcOrd="3" destOrd="0" presId="urn:microsoft.com/office/officeart/2005/8/layout/chart3"/>
    <dgm:cxn modelId="{3CFE6E85-3CD6-4F36-A428-E9CBF69672E0}" type="presParOf" srcId="{FCE72A0C-1DCB-4DC1-A2CB-1C6639D527E7}" destId="{AE49E5B2-C4EC-4B49-BABA-49D701A6EBE2}" srcOrd="4" destOrd="0" presId="urn:microsoft.com/office/officeart/2005/8/layout/chart3"/>
    <dgm:cxn modelId="{63ECAF32-436E-4CFD-A808-DE2621FB9A3A}" type="presParOf" srcId="{FCE72A0C-1DCB-4DC1-A2CB-1C6639D527E7}" destId="{23411A6C-1BB4-4F5F-9A0A-F6C413840D22}" srcOrd="5" destOrd="0" presId="urn:microsoft.com/office/officeart/2005/8/layout/chart3"/>
    <dgm:cxn modelId="{D3E4C4B4-F08C-483A-8C85-7D685377F72B}" type="presParOf" srcId="{FCE72A0C-1DCB-4DC1-A2CB-1C6639D527E7}" destId="{FCDC1001-FC98-45BF-93C9-6D4135406C2F}" srcOrd="6" destOrd="0" presId="urn:microsoft.com/office/officeart/2005/8/layout/chart3"/>
    <dgm:cxn modelId="{3D6CCF26-1413-4080-87EF-D62415503BB4}" type="presParOf" srcId="{FCE72A0C-1DCB-4DC1-A2CB-1C6639D527E7}" destId="{97F56868-2998-48B6-A9CA-C4FA2A9F9A40}" srcOrd="7" destOrd="0" presId="urn:microsoft.com/office/officeart/2005/8/layout/chart3"/>
    <dgm:cxn modelId="{E69225B4-EBF6-44EE-B777-EF1AF431A243}" type="presParOf" srcId="{FCE72A0C-1DCB-4DC1-A2CB-1C6639D527E7}" destId="{3E3DB874-29E7-4FED-B7EA-C6B9DAB9EFD3}" srcOrd="8" destOrd="0" presId="urn:microsoft.com/office/officeart/2005/8/layout/chart3"/>
    <dgm:cxn modelId="{C392B92E-8FBA-424F-8BD0-04C8F0E110DD}" type="presParOf" srcId="{FCE72A0C-1DCB-4DC1-A2CB-1C6639D527E7}" destId="{B5705427-AC72-486F-B79E-6CD3222E046D}" srcOrd="9" destOrd="0" presId="urn:microsoft.com/office/officeart/2005/8/layout/chart3"/>
    <dgm:cxn modelId="{F0542A3F-5F75-4FA1-9BCD-C3CD07AAE377}" type="presParOf" srcId="{FCE72A0C-1DCB-4DC1-A2CB-1C6639D527E7}" destId="{02510FB6-04A7-43C3-8BFA-EDC8E14CA4BB}" srcOrd="10" destOrd="0" presId="urn:microsoft.com/office/officeart/2005/8/layout/chart3"/>
    <dgm:cxn modelId="{DDC56F04-403B-4469-ACF5-8037AE81716C}" type="presParOf" srcId="{FCE72A0C-1DCB-4DC1-A2CB-1C6639D527E7}" destId="{28C7683E-9A95-4042-9B8E-4B1C1A8985A2}"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E718B-3872-4C87-8F51-614402ED6AC2}">
      <dsp:nvSpPr>
        <dsp:cNvPr id="0" name=""/>
        <dsp:cNvSpPr/>
      </dsp:nvSpPr>
      <dsp:spPr>
        <a:xfrm>
          <a:off x="913124" y="257072"/>
          <a:ext cx="4756994" cy="4756994"/>
        </a:xfrm>
        <a:prstGeom prst="pie">
          <a:avLst>
            <a:gd name="adj1" fmla="val 16200000"/>
            <a:gd name="adj2" fmla="val 2052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i="0" kern="1200"/>
            <a:t>Historical Attractions: Telangana is home to several historical sites that attract tourists. The iconic Charminar and Golconda Fort in Hyderabad are must-visit landmarks known for their architectural brilliance</a:t>
          </a:r>
          <a:endParaRPr lang="en-US" sz="800" kern="1200"/>
        </a:p>
      </dsp:txBody>
      <dsp:txXfrm>
        <a:off x="3351650" y="967790"/>
        <a:ext cx="1613980" cy="1104302"/>
      </dsp:txXfrm>
    </dsp:sp>
    <dsp:sp modelId="{9EAAE614-31D4-4E75-A8E5-3FE8D1D3B09F}">
      <dsp:nvSpPr>
        <dsp:cNvPr id="0" name=""/>
        <dsp:cNvSpPr/>
      </dsp:nvSpPr>
      <dsp:spPr>
        <a:xfrm>
          <a:off x="1039136" y="1006272"/>
          <a:ext cx="4756994" cy="4756994"/>
        </a:xfrm>
        <a:prstGeom prst="pie">
          <a:avLst>
            <a:gd name="adj1" fmla="val 20520000"/>
            <a:gd name="adj2" fmla="val 32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i="0" kern="1200"/>
            <a:t>Lakes and Water Bodies: The state boasts picturesque lakes and water bodies that provide scenic beauty and recreational opportunities.</a:t>
          </a:r>
          <a:endParaRPr lang="en-US" sz="800" kern="1200"/>
        </a:p>
      </dsp:txBody>
      <dsp:txXfrm>
        <a:off x="4148172" y="3158245"/>
        <a:ext cx="1415772" cy="1194911"/>
      </dsp:txXfrm>
    </dsp:sp>
    <dsp:sp modelId="{2EB1239F-9B53-47D6-AFD1-3E3F72701367}">
      <dsp:nvSpPr>
        <dsp:cNvPr id="0" name=""/>
        <dsp:cNvSpPr/>
      </dsp:nvSpPr>
      <dsp:spPr>
        <a:xfrm>
          <a:off x="587032" y="1285507"/>
          <a:ext cx="4756994" cy="4756994"/>
        </a:xfrm>
        <a:prstGeom prst="pie">
          <a:avLst>
            <a:gd name="adj1" fmla="val 3240000"/>
            <a:gd name="adj2" fmla="val 756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i="0" kern="1200"/>
            <a:t>Wildlife and Nature: Telangana offers diverse wildlife and natural landscapes. The Kawal Wildlife Sanctuary and Eturnagaram Wildlife Sanctuary are known for their rich biodiversity, including tigers, leopards, and various bird species.</a:t>
          </a:r>
          <a:endParaRPr lang="en-US" sz="800" kern="1200"/>
        </a:p>
      </dsp:txBody>
      <dsp:txXfrm>
        <a:off x="2116066" y="4853253"/>
        <a:ext cx="1698926" cy="1019356"/>
      </dsp:txXfrm>
    </dsp:sp>
    <dsp:sp modelId="{8AA52FCC-7A18-4335-B399-28014434FE58}">
      <dsp:nvSpPr>
        <dsp:cNvPr id="0" name=""/>
        <dsp:cNvSpPr/>
      </dsp:nvSpPr>
      <dsp:spPr>
        <a:xfrm>
          <a:off x="176503" y="1015595"/>
          <a:ext cx="4756994" cy="4756994"/>
        </a:xfrm>
        <a:prstGeom prst="pie">
          <a:avLst>
            <a:gd name="adj1" fmla="val 7560000"/>
            <a:gd name="adj2" fmla="val 1188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i="0" kern="1200"/>
            <a:t>Heritage and Culture: The state celebrates its rich heritage and culture through festivals, arts, and crafts. </a:t>
          </a:r>
          <a:endParaRPr lang="en-US" sz="800" kern="1200"/>
        </a:p>
      </dsp:txBody>
      <dsp:txXfrm>
        <a:off x="403027" y="3167569"/>
        <a:ext cx="1415772" cy="1194911"/>
      </dsp:txXfrm>
    </dsp:sp>
    <dsp:sp modelId="{A25FB8E2-F2E6-41A3-AD16-947B4594414C}">
      <dsp:nvSpPr>
        <dsp:cNvPr id="0" name=""/>
        <dsp:cNvSpPr/>
      </dsp:nvSpPr>
      <dsp:spPr>
        <a:xfrm>
          <a:off x="12862" y="257045"/>
          <a:ext cx="4756994" cy="4756994"/>
        </a:xfrm>
        <a:prstGeom prst="pie">
          <a:avLst>
            <a:gd name="adj1" fmla="val 1188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i="0" kern="1200"/>
            <a:t>Spiritual Tourism: Telangana is home to numerous temples and religious sites. The Bhadrakali Temple in Warangal, Yadagirigutta Temple dedicated to Lord Narasimha, and the iconic Kaleshwara Mukteswara Swamy Temple in Karimnagar are popular pilgrimage</a:t>
          </a:r>
          <a:endParaRPr lang="en-US" sz="800" kern="1200"/>
        </a:p>
      </dsp:txBody>
      <dsp:txXfrm>
        <a:off x="706591" y="981920"/>
        <a:ext cx="1613980" cy="1104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D22AF-0551-401B-9476-D21C3DF2CAE1}">
      <dsp:nvSpPr>
        <dsp:cNvPr id="0" name=""/>
        <dsp:cNvSpPr/>
      </dsp:nvSpPr>
      <dsp:spPr>
        <a:xfrm>
          <a:off x="-352471" y="-319074"/>
          <a:ext cx="7904328" cy="5988732"/>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0" i="0" kern="1200" dirty="0"/>
            <a:t>Develop and Promote Unique Tourist Experiences: Identify and promote the unique attractions and experiences in each district. This can include natural wonders, historical sites, cultural festivals, adventure activities, and local cuisine</a:t>
          </a:r>
          <a:endParaRPr lang="en-US" sz="800" kern="1200" dirty="0"/>
        </a:p>
      </dsp:txBody>
      <dsp:txXfrm>
        <a:off x="3684381" y="322575"/>
        <a:ext cx="2305429" cy="1283299"/>
      </dsp:txXfrm>
    </dsp:sp>
    <dsp:sp modelId="{CFB64940-ADEC-477E-90D7-432D6FAD54D7}">
      <dsp:nvSpPr>
        <dsp:cNvPr id="0" name=""/>
        <dsp:cNvSpPr/>
      </dsp:nvSpPr>
      <dsp:spPr>
        <a:xfrm>
          <a:off x="-679849" y="515277"/>
          <a:ext cx="8266190" cy="4920615"/>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0" i="0" kern="1200"/>
            <a:t>Enhance Tourism Infrastructure: Improve tourism infrastructure by developing accommodations, transportation networks, and visitor facilities. Ensure a range of options to suit different budgets and preferences, including hotels, guesthouses, homestays</a:t>
          </a:r>
          <a:endParaRPr lang="en-US" sz="800" kern="1200"/>
        </a:p>
      </dsp:txBody>
      <dsp:txXfrm>
        <a:off x="4978554" y="2477665"/>
        <a:ext cx="2499538" cy="995838"/>
      </dsp:txXfrm>
    </dsp:sp>
    <dsp:sp modelId="{AE49E5B2-C4EC-4B49-BABA-49D701A6EBE2}">
      <dsp:nvSpPr>
        <dsp:cNvPr id="0" name=""/>
        <dsp:cNvSpPr/>
      </dsp:nvSpPr>
      <dsp:spPr>
        <a:xfrm>
          <a:off x="63753" y="15"/>
          <a:ext cx="6778983" cy="6559327"/>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0" i="0" kern="1200"/>
            <a:t>Marketing and Promotion: Implement targeted marketing campaigns to create awareness about the districts and their attractions. Utilize digital platforms, social media, travel websites, and collaboration with travel agencies to reach a wider audience</a:t>
          </a:r>
          <a:endParaRPr lang="en-US" sz="800" kern="1200"/>
        </a:p>
      </dsp:txBody>
      <dsp:txXfrm>
        <a:off x="3525877" y="4450987"/>
        <a:ext cx="1977203" cy="1405570"/>
      </dsp:txXfrm>
    </dsp:sp>
    <dsp:sp modelId="{FCDC1001-FC98-45BF-93C9-6D4135406C2F}">
      <dsp:nvSpPr>
        <dsp:cNvPr id="0" name=""/>
        <dsp:cNvSpPr/>
      </dsp:nvSpPr>
      <dsp:spPr>
        <a:xfrm>
          <a:off x="339775" y="1299229"/>
          <a:ext cx="4920615" cy="4920615"/>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0" i="0" kern="1200"/>
            <a:t>Engage Local Communities and Stakeholders: Involve local communities and stakeholders in tourism development initiatives. </a:t>
          </a:r>
          <a:endParaRPr lang="en-US" sz="800" kern="1200"/>
        </a:p>
      </dsp:txBody>
      <dsp:txXfrm>
        <a:off x="1312182" y="4638218"/>
        <a:ext cx="1435179" cy="1054417"/>
      </dsp:txXfrm>
    </dsp:sp>
    <dsp:sp modelId="{3E3DB874-29E7-4FED-B7EA-C6B9DAB9EFD3}">
      <dsp:nvSpPr>
        <dsp:cNvPr id="0" name=""/>
        <dsp:cNvSpPr/>
      </dsp:nvSpPr>
      <dsp:spPr>
        <a:xfrm>
          <a:off x="-100176" y="649610"/>
          <a:ext cx="6682096" cy="4920615"/>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0" i="0" kern="1200"/>
            <a:t>. Collaborate with Travel Trade and Associations: Collaborate with travel trade associations, tour operators, and travel agents to promote these districts as part of broader travel itineraries. </a:t>
          </a:r>
          <a:endParaRPr lang="en-US" sz="800" kern="1200"/>
        </a:p>
      </dsp:txBody>
      <dsp:txXfrm>
        <a:off x="3236" y="2611998"/>
        <a:ext cx="2020538" cy="995838"/>
      </dsp:txXfrm>
    </dsp:sp>
    <dsp:sp modelId="{02510FB6-04A7-43C3-8BFA-EDC8E14CA4BB}">
      <dsp:nvSpPr>
        <dsp:cNvPr id="0" name=""/>
        <dsp:cNvSpPr/>
      </dsp:nvSpPr>
      <dsp:spPr>
        <a:xfrm>
          <a:off x="-52594" y="-296624"/>
          <a:ext cx="7011679" cy="6451123"/>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b="0" i="0" kern="1200" dirty="0"/>
            <a:t>Conduct Familiarization Tours and Press Trips: Organize familiarization tours and press trips for travel journalists, bloggers, and influencers to showcase the districts' attractions. This exposure can generate positive media coverage and word-of-mouth recommendations, attracting both domestic and foreign tourists.</a:t>
          </a:r>
          <a:endParaRPr lang="en-US" sz="700" kern="1200" dirty="0"/>
        </a:p>
      </dsp:txBody>
      <dsp:txXfrm>
        <a:off x="1333047" y="394567"/>
        <a:ext cx="2045073" cy="1382383"/>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0.17113</cdr:y>
    </cdr:to>
    <cdr:pic>
      <cdr:nvPicPr>
        <cdr:cNvPr id="2" name="chart">
          <a:extLst xmlns:a="http://schemas.openxmlformats.org/drawingml/2006/main">
            <a:ext uri="{FF2B5EF4-FFF2-40B4-BE49-F238E27FC236}">
              <a16:creationId xmlns:a16="http://schemas.microsoft.com/office/drawing/2014/main" id="{DF387AEA-D968-2A73-6FE0-97FB3663314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639458" cy="469433"/>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2018-AA33-6720-DA8F-F56B8DF78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5ABEF-6DDF-9CB6-6A78-808CB5790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2C229-6D07-7B07-13B7-E25D42D76942}"/>
              </a:ext>
            </a:extLst>
          </p:cNvPr>
          <p:cNvSpPr>
            <a:spLocks noGrp="1"/>
          </p:cNvSpPr>
          <p:nvPr>
            <p:ph type="dt" sz="half" idx="10"/>
          </p:nvPr>
        </p:nvSpPr>
        <p:spPr/>
        <p:txBody>
          <a:bodyPr/>
          <a:lstStyle/>
          <a:p>
            <a:fld id="{B1AB5CFA-E049-4EB7-8E41-506ADE2F8DF7}" type="datetimeFigureOut">
              <a:rPr lang="en-US" smtClean="0"/>
              <a:t>5/21/2023</a:t>
            </a:fld>
            <a:endParaRPr lang="en-US"/>
          </a:p>
        </p:txBody>
      </p:sp>
      <p:sp>
        <p:nvSpPr>
          <p:cNvPr id="5" name="Footer Placeholder 4">
            <a:extLst>
              <a:ext uri="{FF2B5EF4-FFF2-40B4-BE49-F238E27FC236}">
                <a16:creationId xmlns:a16="http://schemas.microsoft.com/office/drawing/2014/main" id="{4BEA7DB1-DEA0-2632-D7F1-20D2931ED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CEAB7-F7F3-4477-F0F8-453AC49BF72F}"/>
              </a:ext>
            </a:extLst>
          </p:cNvPr>
          <p:cNvSpPr>
            <a:spLocks noGrp="1"/>
          </p:cNvSpPr>
          <p:nvPr>
            <p:ph type="sldNum" sz="quarter" idx="12"/>
          </p:nvPr>
        </p:nvSpPr>
        <p:spPr/>
        <p:txBody>
          <a:bodyPr/>
          <a:lstStyle/>
          <a:p>
            <a:fld id="{7516431A-A0FC-4D05-8747-93C85F1D2467}" type="slidenum">
              <a:rPr lang="en-US" smtClean="0"/>
              <a:t>‹#›</a:t>
            </a:fld>
            <a:endParaRPr lang="en-US"/>
          </a:p>
        </p:txBody>
      </p:sp>
    </p:spTree>
    <p:extLst>
      <p:ext uri="{BB962C8B-B14F-4D97-AF65-F5344CB8AC3E}">
        <p14:creationId xmlns:p14="http://schemas.microsoft.com/office/powerpoint/2010/main" val="325094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5206-8306-98A0-355C-CA2ADDCB5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99D4B8-FB7B-56FA-FB7E-BD1EF79BF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F6AE0-D93C-007C-6E96-B124A29A72BB}"/>
              </a:ext>
            </a:extLst>
          </p:cNvPr>
          <p:cNvSpPr>
            <a:spLocks noGrp="1"/>
          </p:cNvSpPr>
          <p:nvPr>
            <p:ph type="dt" sz="half" idx="10"/>
          </p:nvPr>
        </p:nvSpPr>
        <p:spPr/>
        <p:txBody>
          <a:bodyPr/>
          <a:lstStyle/>
          <a:p>
            <a:fld id="{B1AB5CFA-E049-4EB7-8E41-506ADE2F8DF7}" type="datetimeFigureOut">
              <a:rPr lang="en-US" smtClean="0"/>
              <a:t>5/21/2023</a:t>
            </a:fld>
            <a:endParaRPr lang="en-US"/>
          </a:p>
        </p:txBody>
      </p:sp>
      <p:sp>
        <p:nvSpPr>
          <p:cNvPr id="5" name="Footer Placeholder 4">
            <a:extLst>
              <a:ext uri="{FF2B5EF4-FFF2-40B4-BE49-F238E27FC236}">
                <a16:creationId xmlns:a16="http://schemas.microsoft.com/office/drawing/2014/main" id="{61E98A1B-422E-3BD9-EDCC-38A91D230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043E9-62DB-FBDB-E4B4-8FACDE3B7464}"/>
              </a:ext>
            </a:extLst>
          </p:cNvPr>
          <p:cNvSpPr>
            <a:spLocks noGrp="1"/>
          </p:cNvSpPr>
          <p:nvPr>
            <p:ph type="sldNum" sz="quarter" idx="12"/>
          </p:nvPr>
        </p:nvSpPr>
        <p:spPr/>
        <p:txBody>
          <a:bodyPr/>
          <a:lstStyle/>
          <a:p>
            <a:fld id="{7516431A-A0FC-4D05-8747-93C85F1D2467}" type="slidenum">
              <a:rPr lang="en-US" smtClean="0"/>
              <a:t>‹#›</a:t>
            </a:fld>
            <a:endParaRPr lang="en-US"/>
          </a:p>
        </p:txBody>
      </p:sp>
    </p:spTree>
    <p:extLst>
      <p:ext uri="{BB962C8B-B14F-4D97-AF65-F5344CB8AC3E}">
        <p14:creationId xmlns:p14="http://schemas.microsoft.com/office/powerpoint/2010/main" val="55550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E7CA4-9E26-95E2-EC02-106B2E2010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98EF8-FB8C-87FA-575E-7F995AA957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8B68D-6CB7-A9AB-8B9B-2263D8696181}"/>
              </a:ext>
            </a:extLst>
          </p:cNvPr>
          <p:cNvSpPr>
            <a:spLocks noGrp="1"/>
          </p:cNvSpPr>
          <p:nvPr>
            <p:ph type="dt" sz="half" idx="10"/>
          </p:nvPr>
        </p:nvSpPr>
        <p:spPr/>
        <p:txBody>
          <a:bodyPr/>
          <a:lstStyle/>
          <a:p>
            <a:fld id="{B1AB5CFA-E049-4EB7-8E41-506ADE2F8DF7}" type="datetimeFigureOut">
              <a:rPr lang="en-US" smtClean="0"/>
              <a:t>5/21/2023</a:t>
            </a:fld>
            <a:endParaRPr lang="en-US"/>
          </a:p>
        </p:txBody>
      </p:sp>
      <p:sp>
        <p:nvSpPr>
          <p:cNvPr id="5" name="Footer Placeholder 4">
            <a:extLst>
              <a:ext uri="{FF2B5EF4-FFF2-40B4-BE49-F238E27FC236}">
                <a16:creationId xmlns:a16="http://schemas.microsoft.com/office/drawing/2014/main" id="{5A7BED7E-50ED-4D31-70DF-4EEEE66FD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FFB81-B41B-597B-BEA7-D1E77B383DF5}"/>
              </a:ext>
            </a:extLst>
          </p:cNvPr>
          <p:cNvSpPr>
            <a:spLocks noGrp="1"/>
          </p:cNvSpPr>
          <p:nvPr>
            <p:ph type="sldNum" sz="quarter" idx="12"/>
          </p:nvPr>
        </p:nvSpPr>
        <p:spPr/>
        <p:txBody>
          <a:bodyPr/>
          <a:lstStyle/>
          <a:p>
            <a:fld id="{7516431A-A0FC-4D05-8747-93C85F1D2467}" type="slidenum">
              <a:rPr lang="en-US" smtClean="0"/>
              <a:t>‹#›</a:t>
            </a:fld>
            <a:endParaRPr lang="en-US"/>
          </a:p>
        </p:txBody>
      </p:sp>
    </p:spTree>
    <p:extLst>
      <p:ext uri="{BB962C8B-B14F-4D97-AF65-F5344CB8AC3E}">
        <p14:creationId xmlns:p14="http://schemas.microsoft.com/office/powerpoint/2010/main" val="42147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B88D-8F14-FAE0-CF63-137133657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19547-A7F1-4F0D-229F-DB1FBADE07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7CC59-C6F8-AEDA-35E8-16AC33B26741}"/>
              </a:ext>
            </a:extLst>
          </p:cNvPr>
          <p:cNvSpPr>
            <a:spLocks noGrp="1"/>
          </p:cNvSpPr>
          <p:nvPr>
            <p:ph type="dt" sz="half" idx="10"/>
          </p:nvPr>
        </p:nvSpPr>
        <p:spPr/>
        <p:txBody>
          <a:bodyPr/>
          <a:lstStyle/>
          <a:p>
            <a:fld id="{B1AB5CFA-E049-4EB7-8E41-506ADE2F8DF7}" type="datetimeFigureOut">
              <a:rPr lang="en-US" smtClean="0"/>
              <a:t>5/21/2023</a:t>
            </a:fld>
            <a:endParaRPr lang="en-US"/>
          </a:p>
        </p:txBody>
      </p:sp>
      <p:sp>
        <p:nvSpPr>
          <p:cNvPr id="5" name="Footer Placeholder 4">
            <a:extLst>
              <a:ext uri="{FF2B5EF4-FFF2-40B4-BE49-F238E27FC236}">
                <a16:creationId xmlns:a16="http://schemas.microsoft.com/office/drawing/2014/main" id="{EE02AD2C-EBFC-DA0C-1FC8-D90CBAC88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AA23A-2177-4C4D-BDAF-516817C13046}"/>
              </a:ext>
            </a:extLst>
          </p:cNvPr>
          <p:cNvSpPr>
            <a:spLocks noGrp="1"/>
          </p:cNvSpPr>
          <p:nvPr>
            <p:ph type="sldNum" sz="quarter" idx="12"/>
          </p:nvPr>
        </p:nvSpPr>
        <p:spPr/>
        <p:txBody>
          <a:bodyPr/>
          <a:lstStyle/>
          <a:p>
            <a:fld id="{7516431A-A0FC-4D05-8747-93C85F1D2467}" type="slidenum">
              <a:rPr lang="en-US" smtClean="0"/>
              <a:t>‹#›</a:t>
            </a:fld>
            <a:endParaRPr lang="en-US"/>
          </a:p>
        </p:txBody>
      </p:sp>
    </p:spTree>
    <p:extLst>
      <p:ext uri="{BB962C8B-B14F-4D97-AF65-F5344CB8AC3E}">
        <p14:creationId xmlns:p14="http://schemas.microsoft.com/office/powerpoint/2010/main" val="413953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862D-2533-9516-4ACD-B7D31859B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F76C3-C551-9607-1D2E-CF96B3068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9FB1E7-F66A-1173-CA17-DCE7396D1C0A}"/>
              </a:ext>
            </a:extLst>
          </p:cNvPr>
          <p:cNvSpPr>
            <a:spLocks noGrp="1"/>
          </p:cNvSpPr>
          <p:nvPr>
            <p:ph type="dt" sz="half" idx="10"/>
          </p:nvPr>
        </p:nvSpPr>
        <p:spPr/>
        <p:txBody>
          <a:bodyPr/>
          <a:lstStyle/>
          <a:p>
            <a:fld id="{B1AB5CFA-E049-4EB7-8E41-506ADE2F8DF7}" type="datetimeFigureOut">
              <a:rPr lang="en-US" smtClean="0"/>
              <a:t>5/21/2023</a:t>
            </a:fld>
            <a:endParaRPr lang="en-US"/>
          </a:p>
        </p:txBody>
      </p:sp>
      <p:sp>
        <p:nvSpPr>
          <p:cNvPr id="5" name="Footer Placeholder 4">
            <a:extLst>
              <a:ext uri="{FF2B5EF4-FFF2-40B4-BE49-F238E27FC236}">
                <a16:creationId xmlns:a16="http://schemas.microsoft.com/office/drawing/2014/main" id="{BF74CCF4-0BED-06A0-8CE5-7AF85330F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DAD33-DDA8-B833-A2E4-5786DCBDF083}"/>
              </a:ext>
            </a:extLst>
          </p:cNvPr>
          <p:cNvSpPr>
            <a:spLocks noGrp="1"/>
          </p:cNvSpPr>
          <p:nvPr>
            <p:ph type="sldNum" sz="quarter" idx="12"/>
          </p:nvPr>
        </p:nvSpPr>
        <p:spPr/>
        <p:txBody>
          <a:bodyPr/>
          <a:lstStyle/>
          <a:p>
            <a:fld id="{7516431A-A0FC-4D05-8747-93C85F1D2467}" type="slidenum">
              <a:rPr lang="en-US" smtClean="0"/>
              <a:t>‹#›</a:t>
            </a:fld>
            <a:endParaRPr lang="en-US"/>
          </a:p>
        </p:txBody>
      </p:sp>
    </p:spTree>
    <p:extLst>
      <p:ext uri="{BB962C8B-B14F-4D97-AF65-F5344CB8AC3E}">
        <p14:creationId xmlns:p14="http://schemas.microsoft.com/office/powerpoint/2010/main" val="323276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3BF0-F573-297E-AB25-658349A6C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C70D6-035E-1117-D43D-9FE8C8AD4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1DF4D0-27FE-4B6C-0274-C21FE2C5FE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89EF63-A5F1-A4F5-86D1-95C412541D85}"/>
              </a:ext>
            </a:extLst>
          </p:cNvPr>
          <p:cNvSpPr>
            <a:spLocks noGrp="1"/>
          </p:cNvSpPr>
          <p:nvPr>
            <p:ph type="dt" sz="half" idx="10"/>
          </p:nvPr>
        </p:nvSpPr>
        <p:spPr/>
        <p:txBody>
          <a:bodyPr/>
          <a:lstStyle/>
          <a:p>
            <a:fld id="{B1AB5CFA-E049-4EB7-8E41-506ADE2F8DF7}" type="datetimeFigureOut">
              <a:rPr lang="en-US" smtClean="0"/>
              <a:t>5/21/2023</a:t>
            </a:fld>
            <a:endParaRPr lang="en-US"/>
          </a:p>
        </p:txBody>
      </p:sp>
      <p:sp>
        <p:nvSpPr>
          <p:cNvPr id="6" name="Footer Placeholder 5">
            <a:extLst>
              <a:ext uri="{FF2B5EF4-FFF2-40B4-BE49-F238E27FC236}">
                <a16:creationId xmlns:a16="http://schemas.microsoft.com/office/drawing/2014/main" id="{D25B8DBB-459D-F31D-1061-F90DA0103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45302-BCE7-1C5C-FFDE-4B2F1E294180}"/>
              </a:ext>
            </a:extLst>
          </p:cNvPr>
          <p:cNvSpPr>
            <a:spLocks noGrp="1"/>
          </p:cNvSpPr>
          <p:nvPr>
            <p:ph type="sldNum" sz="quarter" idx="12"/>
          </p:nvPr>
        </p:nvSpPr>
        <p:spPr/>
        <p:txBody>
          <a:bodyPr/>
          <a:lstStyle/>
          <a:p>
            <a:fld id="{7516431A-A0FC-4D05-8747-93C85F1D2467}" type="slidenum">
              <a:rPr lang="en-US" smtClean="0"/>
              <a:t>‹#›</a:t>
            </a:fld>
            <a:endParaRPr lang="en-US"/>
          </a:p>
        </p:txBody>
      </p:sp>
    </p:spTree>
    <p:extLst>
      <p:ext uri="{BB962C8B-B14F-4D97-AF65-F5344CB8AC3E}">
        <p14:creationId xmlns:p14="http://schemas.microsoft.com/office/powerpoint/2010/main" val="26476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B637-3B18-2776-3F61-BA341BAD88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25DA7F-2E1D-15AF-41DA-1E5D839AD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82173A-9751-4E5C-ED42-FDF04F52D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247A07-6D86-FAF7-FDD8-3ABF4F405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F6EC3A-F046-C0D7-5AF9-53631E50F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B46C08-C3B7-8DE6-AEDF-46B6522C66FC}"/>
              </a:ext>
            </a:extLst>
          </p:cNvPr>
          <p:cNvSpPr>
            <a:spLocks noGrp="1"/>
          </p:cNvSpPr>
          <p:nvPr>
            <p:ph type="dt" sz="half" idx="10"/>
          </p:nvPr>
        </p:nvSpPr>
        <p:spPr/>
        <p:txBody>
          <a:bodyPr/>
          <a:lstStyle/>
          <a:p>
            <a:fld id="{B1AB5CFA-E049-4EB7-8E41-506ADE2F8DF7}" type="datetimeFigureOut">
              <a:rPr lang="en-US" smtClean="0"/>
              <a:t>5/21/2023</a:t>
            </a:fld>
            <a:endParaRPr lang="en-US"/>
          </a:p>
        </p:txBody>
      </p:sp>
      <p:sp>
        <p:nvSpPr>
          <p:cNvPr id="8" name="Footer Placeholder 7">
            <a:extLst>
              <a:ext uri="{FF2B5EF4-FFF2-40B4-BE49-F238E27FC236}">
                <a16:creationId xmlns:a16="http://schemas.microsoft.com/office/drawing/2014/main" id="{97BAEA85-CC6B-57D9-561B-48834C107B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F3567-6028-6174-6927-B87FFC002F50}"/>
              </a:ext>
            </a:extLst>
          </p:cNvPr>
          <p:cNvSpPr>
            <a:spLocks noGrp="1"/>
          </p:cNvSpPr>
          <p:nvPr>
            <p:ph type="sldNum" sz="quarter" idx="12"/>
          </p:nvPr>
        </p:nvSpPr>
        <p:spPr/>
        <p:txBody>
          <a:bodyPr/>
          <a:lstStyle/>
          <a:p>
            <a:fld id="{7516431A-A0FC-4D05-8747-93C85F1D2467}" type="slidenum">
              <a:rPr lang="en-US" smtClean="0"/>
              <a:t>‹#›</a:t>
            </a:fld>
            <a:endParaRPr lang="en-US"/>
          </a:p>
        </p:txBody>
      </p:sp>
    </p:spTree>
    <p:extLst>
      <p:ext uri="{BB962C8B-B14F-4D97-AF65-F5344CB8AC3E}">
        <p14:creationId xmlns:p14="http://schemas.microsoft.com/office/powerpoint/2010/main" val="397746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EC59-2E37-0BB9-9CBD-263606C3BB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E14E6D-0903-6DCE-AD07-B0D30E0AA902}"/>
              </a:ext>
            </a:extLst>
          </p:cNvPr>
          <p:cNvSpPr>
            <a:spLocks noGrp="1"/>
          </p:cNvSpPr>
          <p:nvPr>
            <p:ph type="dt" sz="half" idx="10"/>
          </p:nvPr>
        </p:nvSpPr>
        <p:spPr/>
        <p:txBody>
          <a:bodyPr/>
          <a:lstStyle/>
          <a:p>
            <a:fld id="{B1AB5CFA-E049-4EB7-8E41-506ADE2F8DF7}" type="datetimeFigureOut">
              <a:rPr lang="en-US" smtClean="0"/>
              <a:t>5/21/2023</a:t>
            </a:fld>
            <a:endParaRPr lang="en-US"/>
          </a:p>
        </p:txBody>
      </p:sp>
      <p:sp>
        <p:nvSpPr>
          <p:cNvPr id="4" name="Footer Placeholder 3">
            <a:extLst>
              <a:ext uri="{FF2B5EF4-FFF2-40B4-BE49-F238E27FC236}">
                <a16:creationId xmlns:a16="http://schemas.microsoft.com/office/drawing/2014/main" id="{75234882-1970-6F2F-80B0-E66E1715E9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308B3-A6F3-9728-C576-8D808C7AB516}"/>
              </a:ext>
            </a:extLst>
          </p:cNvPr>
          <p:cNvSpPr>
            <a:spLocks noGrp="1"/>
          </p:cNvSpPr>
          <p:nvPr>
            <p:ph type="sldNum" sz="quarter" idx="12"/>
          </p:nvPr>
        </p:nvSpPr>
        <p:spPr/>
        <p:txBody>
          <a:bodyPr/>
          <a:lstStyle/>
          <a:p>
            <a:fld id="{7516431A-A0FC-4D05-8747-93C85F1D2467}" type="slidenum">
              <a:rPr lang="en-US" smtClean="0"/>
              <a:t>‹#›</a:t>
            </a:fld>
            <a:endParaRPr lang="en-US"/>
          </a:p>
        </p:txBody>
      </p:sp>
    </p:spTree>
    <p:extLst>
      <p:ext uri="{BB962C8B-B14F-4D97-AF65-F5344CB8AC3E}">
        <p14:creationId xmlns:p14="http://schemas.microsoft.com/office/powerpoint/2010/main" val="188915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E59286-69D8-A61A-F1AC-FB2FE80B3361}"/>
              </a:ext>
            </a:extLst>
          </p:cNvPr>
          <p:cNvSpPr>
            <a:spLocks noGrp="1"/>
          </p:cNvSpPr>
          <p:nvPr>
            <p:ph type="dt" sz="half" idx="10"/>
          </p:nvPr>
        </p:nvSpPr>
        <p:spPr/>
        <p:txBody>
          <a:bodyPr/>
          <a:lstStyle/>
          <a:p>
            <a:fld id="{B1AB5CFA-E049-4EB7-8E41-506ADE2F8DF7}" type="datetimeFigureOut">
              <a:rPr lang="en-US" smtClean="0"/>
              <a:t>5/21/2023</a:t>
            </a:fld>
            <a:endParaRPr lang="en-US"/>
          </a:p>
        </p:txBody>
      </p:sp>
      <p:sp>
        <p:nvSpPr>
          <p:cNvPr id="3" name="Footer Placeholder 2">
            <a:extLst>
              <a:ext uri="{FF2B5EF4-FFF2-40B4-BE49-F238E27FC236}">
                <a16:creationId xmlns:a16="http://schemas.microsoft.com/office/drawing/2014/main" id="{C9D7D188-1011-BCEF-76BE-E00C593F36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41602E-0E3F-317C-498A-8DCFF91FF3BD}"/>
              </a:ext>
            </a:extLst>
          </p:cNvPr>
          <p:cNvSpPr>
            <a:spLocks noGrp="1"/>
          </p:cNvSpPr>
          <p:nvPr>
            <p:ph type="sldNum" sz="quarter" idx="12"/>
          </p:nvPr>
        </p:nvSpPr>
        <p:spPr/>
        <p:txBody>
          <a:bodyPr/>
          <a:lstStyle/>
          <a:p>
            <a:fld id="{7516431A-A0FC-4D05-8747-93C85F1D2467}" type="slidenum">
              <a:rPr lang="en-US" smtClean="0"/>
              <a:t>‹#›</a:t>
            </a:fld>
            <a:endParaRPr lang="en-US"/>
          </a:p>
        </p:txBody>
      </p:sp>
    </p:spTree>
    <p:extLst>
      <p:ext uri="{BB962C8B-B14F-4D97-AF65-F5344CB8AC3E}">
        <p14:creationId xmlns:p14="http://schemas.microsoft.com/office/powerpoint/2010/main" val="142908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AC0B-8ACF-649D-3F6D-B9C29139D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8F1C1-35F2-7B5E-DD12-C89B31748A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2B0753-3059-B34A-01AB-B4F2464A1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CA222-334E-874F-D49E-F0E759849FCF}"/>
              </a:ext>
            </a:extLst>
          </p:cNvPr>
          <p:cNvSpPr>
            <a:spLocks noGrp="1"/>
          </p:cNvSpPr>
          <p:nvPr>
            <p:ph type="dt" sz="half" idx="10"/>
          </p:nvPr>
        </p:nvSpPr>
        <p:spPr/>
        <p:txBody>
          <a:bodyPr/>
          <a:lstStyle/>
          <a:p>
            <a:fld id="{B1AB5CFA-E049-4EB7-8E41-506ADE2F8DF7}" type="datetimeFigureOut">
              <a:rPr lang="en-US" smtClean="0"/>
              <a:t>5/21/2023</a:t>
            </a:fld>
            <a:endParaRPr lang="en-US"/>
          </a:p>
        </p:txBody>
      </p:sp>
      <p:sp>
        <p:nvSpPr>
          <p:cNvPr id="6" name="Footer Placeholder 5">
            <a:extLst>
              <a:ext uri="{FF2B5EF4-FFF2-40B4-BE49-F238E27FC236}">
                <a16:creationId xmlns:a16="http://schemas.microsoft.com/office/drawing/2014/main" id="{D30A4F89-CAE1-45B8-5FB6-198E44ADF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34322-CDA4-3D52-3EEA-AB589450E513}"/>
              </a:ext>
            </a:extLst>
          </p:cNvPr>
          <p:cNvSpPr>
            <a:spLocks noGrp="1"/>
          </p:cNvSpPr>
          <p:nvPr>
            <p:ph type="sldNum" sz="quarter" idx="12"/>
          </p:nvPr>
        </p:nvSpPr>
        <p:spPr/>
        <p:txBody>
          <a:bodyPr/>
          <a:lstStyle/>
          <a:p>
            <a:fld id="{7516431A-A0FC-4D05-8747-93C85F1D2467}" type="slidenum">
              <a:rPr lang="en-US" smtClean="0"/>
              <a:t>‹#›</a:t>
            </a:fld>
            <a:endParaRPr lang="en-US"/>
          </a:p>
        </p:txBody>
      </p:sp>
    </p:spTree>
    <p:extLst>
      <p:ext uri="{BB962C8B-B14F-4D97-AF65-F5344CB8AC3E}">
        <p14:creationId xmlns:p14="http://schemas.microsoft.com/office/powerpoint/2010/main" val="45441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9098-CA71-597F-540E-6339E1529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75E9A3-B0A2-9DBF-F5FF-DA705C31D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959AA2-A2F5-13A5-6BE8-3B27DF82D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95C3B-3FC0-A193-C328-86AF17CB50EC}"/>
              </a:ext>
            </a:extLst>
          </p:cNvPr>
          <p:cNvSpPr>
            <a:spLocks noGrp="1"/>
          </p:cNvSpPr>
          <p:nvPr>
            <p:ph type="dt" sz="half" idx="10"/>
          </p:nvPr>
        </p:nvSpPr>
        <p:spPr/>
        <p:txBody>
          <a:bodyPr/>
          <a:lstStyle/>
          <a:p>
            <a:fld id="{B1AB5CFA-E049-4EB7-8E41-506ADE2F8DF7}" type="datetimeFigureOut">
              <a:rPr lang="en-US" smtClean="0"/>
              <a:t>5/21/2023</a:t>
            </a:fld>
            <a:endParaRPr lang="en-US"/>
          </a:p>
        </p:txBody>
      </p:sp>
      <p:sp>
        <p:nvSpPr>
          <p:cNvPr id="6" name="Footer Placeholder 5">
            <a:extLst>
              <a:ext uri="{FF2B5EF4-FFF2-40B4-BE49-F238E27FC236}">
                <a16:creationId xmlns:a16="http://schemas.microsoft.com/office/drawing/2014/main" id="{C2CFD237-DC2A-0F6D-C835-6D18DB839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2D885-3915-EDA3-D128-5822E5E87994}"/>
              </a:ext>
            </a:extLst>
          </p:cNvPr>
          <p:cNvSpPr>
            <a:spLocks noGrp="1"/>
          </p:cNvSpPr>
          <p:nvPr>
            <p:ph type="sldNum" sz="quarter" idx="12"/>
          </p:nvPr>
        </p:nvSpPr>
        <p:spPr/>
        <p:txBody>
          <a:bodyPr/>
          <a:lstStyle/>
          <a:p>
            <a:fld id="{7516431A-A0FC-4D05-8747-93C85F1D2467}" type="slidenum">
              <a:rPr lang="en-US" smtClean="0"/>
              <a:t>‹#›</a:t>
            </a:fld>
            <a:endParaRPr lang="en-US"/>
          </a:p>
        </p:txBody>
      </p:sp>
    </p:spTree>
    <p:extLst>
      <p:ext uri="{BB962C8B-B14F-4D97-AF65-F5344CB8AC3E}">
        <p14:creationId xmlns:p14="http://schemas.microsoft.com/office/powerpoint/2010/main" val="244232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3C9CFD-3C8E-8575-196F-443FBE639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B940D3-7544-4101-8931-9BD49EA54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E3C7D-3CCD-5408-A804-D0C1EF746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B5CFA-E049-4EB7-8E41-506ADE2F8DF7}" type="datetimeFigureOut">
              <a:rPr lang="en-US" smtClean="0"/>
              <a:t>5/21/2023</a:t>
            </a:fld>
            <a:endParaRPr lang="en-US"/>
          </a:p>
        </p:txBody>
      </p:sp>
      <p:sp>
        <p:nvSpPr>
          <p:cNvPr id="5" name="Footer Placeholder 4">
            <a:extLst>
              <a:ext uri="{FF2B5EF4-FFF2-40B4-BE49-F238E27FC236}">
                <a16:creationId xmlns:a16="http://schemas.microsoft.com/office/drawing/2014/main" id="{3A628C41-3AC0-5CF7-396C-3E4F25B99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0D19AE-C71F-89B1-BFFD-DF46A2BEB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6431A-A0FC-4D05-8747-93C85F1D2467}" type="slidenum">
              <a:rPr lang="en-US" smtClean="0"/>
              <a:t>‹#›</a:t>
            </a:fld>
            <a:endParaRPr lang="en-US"/>
          </a:p>
        </p:txBody>
      </p:sp>
    </p:spTree>
    <p:extLst>
      <p:ext uri="{BB962C8B-B14F-4D97-AF65-F5344CB8AC3E}">
        <p14:creationId xmlns:p14="http://schemas.microsoft.com/office/powerpoint/2010/main" val="199372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04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5" name="Group 1044">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46" name="Group 1045">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050" name="Freeform: Shape 1049">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1" name="Freeform: Shape 1050">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052" name="Group 1046">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053" name="Freeform: Shape 1047">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4" name="Freeform: Shape 1048">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extBox 1">
            <a:extLst>
              <a:ext uri="{FF2B5EF4-FFF2-40B4-BE49-F238E27FC236}">
                <a16:creationId xmlns:a16="http://schemas.microsoft.com/office/drawing/2014/main" id="{02AD8C82-030C-D9AD-5B69-4B694587919B}"/>
              </a:ext>
            </a:extLst>
          </p:cNvPr>
          <p:cNvSpPr txBox="1"/>
          <p:nvPr/>
        </p:nvSpPr>
        <p:spPr>
          <a:xfrm>
            <a:off x="6099175" y="1354819"/>
            <a:ext cx="5240881" cy="24110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kern="1200">
                <a:solidFill>
                  <a:schemeClr val="bg1"/>
                </a:solidFill>
                <a:latin typeface="+mj-lt"/>
                <a:ea typeface="+mj-ea"/>
                <a:cs typeface="+mj-cs"/>
              </a:rPr>
              <a:t>Telangana Tourism: Insights &amp; Recommendations</a:t>
            </a:r>
          </a:p>
        </p:txBody>
      </p:sp>
      <p:pic>
        <p:nvPicPr>
          <p:cNvPr id="1026" name="Picture 2" descr="Telangana Tourism Projects | Photos, videos, logos ...">
            <a:extLst>
              <a:ext uri="{FF2B5EF4-FFF2-40B4-BE49-F238E27FC236}">
                <a16:creationId xmlns:a16="http://schemas.microsoft.com/office/drawing/2014/main" id="{73119457-0C72-8E00-AB22-B77BB76345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097" r="-1" b="-1"/>
          <a:stretch/>
        </p:blipFill>
        <p:spPr bwMode="auto">
          <a:xfrm>
            <a:off x="835024" y="1580323"/>
            <a:ext cx="5128454" cy="2730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09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E638B4BA-F255-4EB3-CFFE-8EA1B66951DC}"/>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kern="1200">
                <a:solidFill>
                  <a:srgbClr val="FFFFFF"/>
                </a:solidFill>
                <a:latin typeface="+mj-lt"/>
                <a:ea typeface="+mj-ea"/>
                <a:cs typeface="+mj-cs"/>
              </a:rPr>
              <a:t>Bottom 3 District based on CAGR between 2016-2019</a:t>
            </a:r>
          </a:p>
        </p:txBody>
      </p:sp>
      <p:graphicFrame>
        <p:nvGraphicFramePr>
          <p:cNvPr id="2" name="Chart 1">
            <a:extLst>
              <a:ext uri="{FF2B5EF4-FFF2-40B4-BE49-F238E27FC236}">
                <a16:creationId xmlns:a16="http://schemas.microsoft.com/office/drawing/2014/main" id="{069A0D5F-83BF-1345-8447-873C3E13BBAE}"/>
              </a:ext>
            </a:extLst>
          </p:cNvPr>
          <p:cNvGraphicFramePr>
            <a:graphicFrameLocks/>
          </p:cNvGraphicFramePr>
          <p:nvPr>
            <p:extLst>
              <p:ext uri="{D42A27DB-BD31-4B8C-83A1-F6EECF244321}">
                <p14:modId xmlns:p14="http://schemas.microsoft.com/office/powerpoint/2010/main" val="314152286"/>
              </p:ext>
            </p:extLst>
          </p:nvPr>
        </p:nvGraphicFramePr>
        <p:xfrm>
          <a:off x="4502428" y="467208"/>
          <a:ext cx="7225748" cy="59235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41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extBox 1">
            <a:extLst>
              <a:ext uri="{FF2B5EF4-FFF2-40B4-BE49-F238E27FC236}">
                <a16:creationId xmlns:a16="http://schemas.microsoft.com/office/drawing/2014/main" id="{87E29F4D-0001-3352-991F-01BE683946A7}"/>
              </a:ext>
            </a:extLst>
          </p:cNvPr>
          <p:cNvSpPr txBox="1"/>
          <p:nvPr/>
        </p:nvSpPr>
        <p:spPr>
          <a:xfrm>
            <a:off x="827088" y="1641752"/>
            <a:ext cx="2655887" cy="321327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Insights and Recommendation</a:t>
            </a:r>
          </a:p>
        </p:txBody>
      </p:sp>
      <p:sp>
        <p:nvSpPr>
          <p:cNvPr id="9" name="TextBox 2">
            <a:extLst>
              <a:ext uri="{FF2B5EF4-FFF2-40B4-BE49-F238E27FC236}">
                <a16:creationId xmlns:a16="http://schemas.microsoft.com/office/drawing/2014/main" id="{AA07A700-315B-2CC8-DB82-1E372107F3FA}"/>
              </a:ext>
            </a:extLst>
          </p:cNvPr>
          <p:cNvSpPr txBox="1"/>
          <p:nvPr/>
        </p:nvSpPr>
        <p:spPr>
          <a:xfrm>
            <a:off x="4786309" y="628650"/>
            <a:ext cx="6586542" cy="5045577"/>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200" dirty="0">
                <a:solidFill>
                  <a:schemeClr val="tx1">
                    <a:alpha val="80000"/>
                  </a:schemeClr>
                </a:solidFill>
              </a:rPr>
              <a:t>Karimnagar district in Telangana has experienced a negative Compound Annual Growth Rate (CAGR) of -70% in tourist visits due to factors such as a lack of prominent tourist attractions, limited tourism infrastructure, inadequate marketing and promotion, accessibility challenges, and a lack of focused tourism development initiatives. These factors combined may have hindered the district's ability to attract and retain tourists, resulting in the negative CAGR. A detailed analysis of the district's specific circumstances would be necessary to gain deeper insights into its tourism decline.</a:t>
            </a:r>
          </a:p>
          <a:p>
            <a:pPr marL="285750" indent="-228600">
              <a:lnSpc>
                <a:spcPct val="90000"/>
              </a:lnSpc>
              <a:spcAft>
                <a:spcPts val="600"/>
              </a:spcAft>
              <a:buFont typeface="Arial" panose="020B0604020202020204" pitchFamily="34" charset="0"/>
              <a:buChar char="•"/>
            </a:pPr>
            <a:r>
              <a:rPr lang="en-US" sz="1200" dirty="0">
                <a:solidFill>
                  <a:schemeClr val="tx1">
                    <a:alpha val="80000"/>
                  </a:schemeClr>
                </a:solidFill>
              </a:rPr>
              <a:t>The decline in tourist visits in Nalgonda district could be due to factors such as limited attractions, insufficient tourism infrastructure, inadequate marketing and promotion, negative perception or image, accessibility challenges, and socio-economic factors. A detailed analysis is necessary to identify the specific causes accurately. Strategies such as enhancing attractions, improving infrastructure, implementing effective marketing campaigns, and addressing accessibility issues can help revive tourism in Nalgonda district.</a:t>
            </a:r>
          </a:p>
          <a:p>
            <a:pPr marL="285750" indent="-228600">
              <a:lnSpc>
                <a:spcPct val="90000"/>
              </a:lnSpc>
              <a:spcAft>
                <a:spcPts val="600"/>
              </a:spcAft>
              <a:buFont typeface="Arial" panose="020B0604020202020204" pitchFamily="34" charset="0"/>
              <a:buChar char="•"/>
            </a:pPr>
            <a:r>
              <a:rPr lang="en-US" sz="1200" dirty="0">
                <a:solidFill>
                  <a:schemeClr val="tx1">
                    <a:alpha val="80000"/>
                  </a:schemeClr>
                </a:solidFill>
              </a:rPr>
              <a:t>The decline in domestic tourist visits to Warangal, Telangana, can be attributed to factors such as limited awareness and promotion, perception and image issues, inadequate tourist infrastructure, competition from other destinations, lack of engaging experiences, and economic factors. Addressing this decline requires collaborative efforts in improving promotion, enhancing infrastructure, diversifying experiences, and providing value-added services to attract and retain domestic tourists.</a:t>
            </a:r>
          </a:p>
          <a:p>
            <a:pPr marL="57150">
              <a:lnSpc>
                <a:spcPct val="90000"/>
              </a:lnSpc>
              <a:spcAft>
                <a:spcPts val="600"/>
              </a:spcAft>
            </a:pPr>
            <a:r>
              <a:rPr lang="en-US" sz="2000" b="1" dirty="0">
                <a:solidFill>
                  <a:schemeClr val="tx1">
                    <a:alpha val="80000"/>
                  </a:schemeClr>
                </a:solidFill>
              </a:rPr>
              <a:t>What Government can do to Improve the CAGR of tourist spots?</a:t>
            </a:r>
          </a:p>
          <a:p>
            <a:pPr marL="57150">
              <a:lnSpc>
                <a:spcPct val="90000"/>
              </a:lnSpc>
              <a:spcAft>
                <a:spcPts val="600"/>
              </a:spcAft>
            </a:pPr>
            <a:r>
              <a:rPr lang="en-US" sz="1400" dirty="0">
                <a:solidFill>
                  <a:schemeClr val="tx1">
                    <a:alpha val="80000"/>
                  </a:schemeClr>
                </a:solidFill>
              </a:rPr>
              <a:t>To improve the CAGR of these districts, the government can take several measures. These include enhancing existing tourist attractions, developing new attractions, improving tourism infrastructure, implementing effective marketing and promotional campaigns, addressing accessibility issues, fostering partnerships with the private sector, and providing incentives for tourism development. Additionally, investing in skill development, training programs, and capacity building for local communities can help create a welcoming and sustainable tourism environment.</a:t>
            </a:r>
          </a:p>
          <a:p>
            <a:pPr>
              <a:lnSpc>
                <a:spcPct val="90000"/>
              </a:lnSpc>
              <a:spcAft>
                <a:spcPts val="600"/>
              </a:spcAft>
            </a:pPr>
            <a:endParaRPr lang="en-US" sz="1200" dirty="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200" dirty="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200" dirty="0">
              <a:solidFill>
                <a:schemeClr val="tx1">
                  <a:alpha val="80000"/>
                </a:schemeClr>
              </a:solidFill>
            </a:endParaRPr>
          </a:p>
        </p:txBody>
      </p:sp>
    </p:spTree>
    <p:extLst>
      <p:ext uri="{BB962C8B-B14F-4D97-AF65-F5344CB8AC3E}">
        <p14:creationId xmlns:p14="http://schemas.microsoft.com/office/powerpoint/2010/main" val="422538310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736725E3-C037-A092-20E4-216DD54DEAC8}"/>
              </a:ext>
            </a:extLst>
          </p:cNvPr>
          <p:cNvSpPr txBox="1"/>
          <p:nvPr/>
        </p:nvSpPr>
        <p:spPr>
          <a:xfrm>
            <a:off x="838200" y="673770"/>
            <a:ext cx="3220329" cy="202722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600" b="1" kern="1200">
                <a:solidFill>
                  <a:srgbClr val="FFFFFF"/>
                </a:solidFill>
                <a:latin typeface="+mj-lt"/>
                <a:ea typeface="+mj-ea"/>
                <a:cs typeface="+mj-cs"/>
              </a:rPr>
              <a:t>Peak and low season months for Hyderbad based on data from 2016-2019</a:t>
            </a:r>
          </a:p>
        </p:txBody>
      </p:sp>
      <p:graphicFrame>
        <p:nvGraphicFramePr>
          <p:cNvPr id="2" name="Chart 1">
            <a:extLst>
              <a:ext uri="{FF2B5EF4-FFF2-40B4-BE49-F238E27FC236}">
                <a16:creationId xmlns:a16="http://schemas.microsoft.com/office/drawing/2014/main" id="{19E9797D-6666-633E-6BBC-DA8E7793A28C}"/>
              </a:ext>
            </a:extLst>
          </p:cNvPr>
          <p:cNvGraphicFramePr>
            <a:graphicFrameLocks/>
          </p:cNvGraphicFramePr>
          <p:nvPr>
            <p:extLst>
              <p:ext uri="{D42A27DB-BD31-4B8C-83A1-F6EECF244321}">
                <p14:modId xmlns:p14="http://schemas.microsoft.com/office/powerpoint/2010/main" val="1171902971"/>
              </p:ext>
            </p:extLst>
          </p:nvPr>
        </p:nvGraphicFramePr>
        <p:xfrm>
          <a:off x="5542672" y="3439282"/>
          <a:ext cx="5811128" cy="27224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301F1103-544E-877F-C45C-483E16978516}"/>
              </a:ext>
            </a:extLst>
          </p:cNvPr>
          <p:cNvGraphicFramePr>
            <a:graphicFrameLocks/>
          </p:cNvGraphicFramePr>
          <p:nvPr>
            <p:extLst>
              <p:ext uri="{D42A27DB-BD31-4B8C-83A1-F6EECF244321}">
                <p14:modId xmlns:p14="http://schemas.microsoft.com/office/powerpoint/2010/main" val="223983737"/>
              </p:ext>
            </p:extLst>
          </p:nvPr>
        </p:nvGraphicFramePr>
        <p:xfrm>
          <a:off x="5542672" y="599684"/>
          <a:ext cx="5811128" cy="2722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008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4D391B-E108-C32F-9AC6-A36FF67A3E23}"/>
              </a:ext>
            </a:extLst>
          </p:cNvPr>
          <p:cNvSpPr txBox="1"/>
          <p:nvPr/>
        </p:nvSpPr>
        <p:spPr>
          <a:xfrm>
            <a:off x="1102368" y="1877492"/>
            <a:ext cx="4030132" cy="321537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bg1"/>
                </a:solidFill>
                <a:latin typeface="+mj-lt"/>
                <a:ea typeface="+mj-ea"/>
                <a:cs typeface="+mj-cs"/>
              </a:rPr>
              <a:t>Insights and </a:t>
            </a:r>
            <a:r>
              <a:rPr lang="en-US" sz="4000" b="1" kern="1200" dirty="0">
                <a:solidFill>
                  <a:schemeClr val="bg1"/>
                </a:solidFill>
                <a:latin typeface="+mj-lt"/>
                <a:ea typeface="+mj-ea"/>
                <a:cs typeface="+mj-cs"/>
              </a:rPr>
              <a:t>Recommendation</a:t>
            </a:r>
            <a:endParaRPr lang="en-US" sz="4400" b="1" kern="1200" dirty="0">
              <a:solidFill>
                <a:schemeClr val="bg1"/>
              </a:solidFill>
              <a:latin typeface="+mj-lt"/>
              <a:ea typeface="+mj-ea"/>
              <a:cs typeface="+mj-cs"/>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F6614697-2D77-5D10-6C0C-99B8440EC52E}"/>
              </a:ext>
            </a:extLst>
          </p:cNvPr>
          <p:cNvSpPr txBox="1"/>
          <p:nvPr/>
        </p:nvSpPr>
        <p:spPr>
          <a:xfrm>
            <a:off x="5857316" y="1130846"/>
            <a:ext cx="5594725" cy="500861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000" dirty="0">
                <a:solidFill>
                  <a:schemeClr val="bg1"/>
                </a:solidFill>
              </a:rPr>
              <a:t>During the month of June, tourism in Hyderabad experiences a significant increase due to several factors. The pleasant weather, with the onset of the monsoon season, provides relief from the summer heat, making it an appealing time for tourists. The city's cultural and festive celebrations, such as the </a:t>
            </a:r>
            <a:r>
              <a:rPr lang="en-US" sz="1000" dirty="0" err="1">
                <a:solidFill>
                  <a:schemeClr val="bg1"/>
                </a:solidFill>
              </a:rPr>
              <a:t>Bonalu</a:t>
            </a:r>
            <a:r>
              <a:rPr lang="en-US" sz="1000" dirty="0">
                <a:solidFill>
                  <a:schemeClr val="bg1"/>
                </a:solidFill>
              </a:rPr>
              <a:t> festival, attract visitors interested in immersing themselves in local traditions. The coinciding school and college holidays allow families and students to plan trips, with Hyderabad offering a blend of historical landmarks and modern attractions. Additionally, the festive shopping opportunities and renowned Hyderabadi cuisine contribute to the city's appeal. These factors collectively drive the rise in tourism during June.</a:t>
            </a:r>
            <a:endParaRPr lang="en-US" dirty="0">
              <a:solidFill>
                <a:schemeClr val="bg1"/>
              </a:solidFill>
            </a:endParaRPr>
          </a:p>
          <a:p>
            <a:pPr marL="57150">
              <a:lnSpc>
                <a:spcPct val="90000"/>
              </a:lnSpc>
              <a:spcAft>
                <a:spcPts val="600"/>
              </a:spcAft>
            </a:pPr>
            <a:r>
              <a:rPr lang="en-US" dirty="0">
                <a:solidFill>
                  <a:schemeClr val="bg1"/>
                </a:solidFill>
              </a:rPr>
              <a:t>What Government can do for consistent tourist visit to Hyderabad ?</a:t>
            </a:r>
          </a:p>
          <a:p>
            <a:pPr marL="285750" indent="-228600">
              <a:lnSpc>
                <a:spcPct val="90000"/>
              </a:lnSpc>
              <a:spcAft>
                <a:spcPts val="600"/>
              </a:spcAft>
              <a:buFont typeface="Arial" panose="020B0604020202020204" pitchFamily="34" charset="0"/>
              <a:buChar char="•"/>
            </a:pPr>
            <a:r>
              <a:rPr lang="en-US" sz="1000" dirty="0">
                <a:solidFill>
                  <a:schemeClr val="bg1"/>
                </a:solidFill>
              </a:rPr>
              <a:t>To encourage consistent tourist visits to Hyderabad throughout the year, the government should focus on developing year-round events and festivals, promoting business and MICE tourism, enhancing infrastructure and connectivity, marketing the city as a weekend getaway, collaborating with the travel industry, emphasizing Hyderabad's heritage and culture, and implementing sustainable tourism practices. By taking these steps, the government can create a diverse and attractive tourism environment that appeals to visitors from different segments and ensures a steady flow of tourists, irrespective of seasonal fluctuations.</a:t>
            </a:r>
          </a:p>
          <a:p>
            <a:pPr marL="285750" indent="-228600">
              <a:lnSpc>
                <a:spcPct val="90000"/>
              </a:lnSpc>
              <a:spcAft>
                <a:spcPts val="600"/>
              </a:spcAft>
              <a:buFont typeface="Arial" panose="020B0604020202020204" pitchFamily="34" charset="0"/>
              <a:buChar char="•"/>
            </a:pPr>
            <a:r>
              <a:rPr lang="en-US" sz="1000" dirty="0">
                <a:solidFill>
                  <a:schemeClr val="bg1"/>
                </a:solidFill>
              </a:rPr>
              <a:t>To attract foreign tourists to Hyderabad and other districts in Telangana, the government can focus on enhancing international connectivity, developing specialized tourism products, promoting cultural heritage, investing in tourism infrastructure, creating attractive tourism packages and marketing campaigns, streamlining visa and travel processes, training tourism professionals, and emphasizing sustainable tourism practices. These initiatives will help create a convenient and appealing environment for foreign travelers, showcasing the unique cultural and natural attractions of Telangana. Collaborations with international partners and the provision of high-quality services will further enhance the state's reputation as a desirable destination, ultimately boosting international tourism.</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13078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F0C411D-595D-5CF4-5C88-4F664A870F88}"/>
              </a:ext>
            </a:extLst>
          </p:cNvPr>
          <p:cNvSpPr txBox="1"/>
          <p:nvPr/>
        </p:nvSpPr>
        <p:spPr>
          <a:xfrm>
            <a:off x="838200" y="673770"/>
            <a:ext cx="3220329" cy="202722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600" b="1" kern="1200">
                <a:solidFill>
                  <a:srgbClr val="FFFFFF"/>
                </a:solidFill>
                <a:latin typeface="+mj-lt"/>
                <a:ea typeface="+mj-ea"/>
                <a:cs typeface="+mj-cs"/>
              </a:rPr>
              <a:t>S</a:t>
            </a:r>
            <a:r>
              <a:rPr lang="en-US" sz="2600" b="1" i="0" kern="1200">
                <a:solidFill>
                  <a:srgbClr val="FFFFFF"/>
                </a:solidFill>
                <a:effectLst/>
                <a:latin typeface="+mj-lt"/>
                <a:ea typeface="+mj-ea"/>
                <a:cs typeface="+mj-cs"/>
              </a:rPr>
              <a:t>how the top and bottom 3 district with high domestic to foreign tourist ratio.</a:t>
            </a:r>
            <a:endParaRPr lang="en-US" sz="2600" b="1" kern="1200">
              <a:solidFill>
                <a:srgbClr val="FFFFFF"/>
              </a:solidFill>
              <a:latin typeface="+mj-lt"/>
              <a:ea typeface="+mj-ea"/>
              <a:cs typeface="+mj-cs"/>
            </a:endParaRPr>
          </a:p>
        </p:txBody>
      </p:sp>
      <p:graphicFrame>
        <p:nvGraphicFramePr>
          <p:cNvPr id="2" name="Chart 1">
            <a:extLst>
              <a:ext uri="{FF2B5EF4-FFF2-40B4-BE49-F238E27FC236}">
                <a16:creationId xmlns:a16="http://schemas.microsoft.com/office/drawing/2014/main" id="{214D7903-BBF7-CD02-D293-3899D91536AB}"/>
              </a:ext>
            </a:extLst>
          </p:cNvPr>
          <p:cNvGraphicFramePr>
            <a:graphicFrameLocks/>
          </p:cNvGraphicFramePr>
          <p:nvPr>
            <p:extLst>
              <p:ext uri="{D42A27DB-BD31-4B8C-83A1-F6EECF244321}">
                <p14:modId xmlns:p14="http://schemas.microsoft.com/office/powerpoint/2010/main" val="770093296"/>
              </p:ext>
            </p:extLst>
          </p:nvPr>
        </p:nvGraphicFramePr>
        <p:xfrm>
          <a:off x="5542672" y="753449"/>
          <a:ext cx="5811128" cy="25505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8EFEDEEC-BC4D-774E-9DF0-0FD58AA9E35A}"/>
              </a:ext>
            </a:extLst>
          </p:cNvPr>
          <p:cNvGraphicFramePr>
            <a:graphicFrameLocks/>
          </p:cNvGraphicFramePr>
          <p:nvPr>
            <p:extLst>
              <p:ext uri="{D42A27DB-BD31-4B8C-83A1-F6EECF244321}">
                <p14:modId xmlns:p14="http://schemas.microsoft.com/office/powerpoint/2010/main" val="645317708"/>
              </p:ext>
            </p:extLst>
          </p:nvPr>
        </p:nvGraphicFramePr>
        <p:xfrm>
          <a:off x="5542672" y="3457472"/>
          <a:ext cx="5811128" cy="25505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494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614A4F-DA3F-816F-688B-0092F5DBCE47}"/>
              </a:ext>
            </a:extLst>
          </p:cNvPr>
          <p:cNvSpPr txBox="1"/>
          <p:nvPr/>
        </p:nvSpPr>
        <p:spPr>
          <a:xfrm>
            <a:off x="114299" y="586855"/>
            <a:ext cx="3786673"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Insights and Recommendation</a:t>
            </a:r>
          </a:p>
        </p:txBody>
      </p:sp>
      <p:sp>
        <p:nvSpPr>
          <p:cNvPr id="2" name="TextBox 1">
            <a:extLst>
              <a:ext uri="{FF2B5EF4-FFF2-40B4-BE49-F238E27FC236}">
                <a16:creationId xmlns:a16="http://schemas.microsoft.com/office/drawing/2014/main" id="{FC2367F2-3BF3-398F-DB71-17329FAA8BF7}"/>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dirty="0"/>
              <a:t>Lower Domestic to Foreign ration is an indication of increased tourism revenue as Foreign visitor tend to spend more money on their travels.</a:t>
            </a:r>
          </a:p>
          <a:p>
            <a:pPr indent="-228600">
              <a:lnSpc>
                <a:spcPct val="90000"/>
              </a:lnSpc>
              <a:spcAft>
                <a:spcPts val="600"/>
              </a:spcAft>
              <a:buFont typeface="Arial" panose="020B0604020202020204" pitchFamily="34" charset="0"/>
              <a:buChar char="•"/>
            </a:pPr>
            <a:br>
              <a:rPr lang="en-US" sz="1600" dirty="0"/>
            </a:br>
            <a:r>
              <a:rPr lang="en-US" sz="1600" b="0" i="0" dirty="0">
                <a:effectLst/>
              </a:rPr>
              <a:t>Warangal, Hyderabad, and </a:t>
            </a:r>
            <a:r>
              <a:rPr lang="en-US" sz="1600" b="0" i="0" dirty="0" err="1">
                <a:effectLst/>
              </a:rPr>
              <a:t>Mulugu</a:t>
            </a:r>
            <a:r>
              <a:rPr lang="en-US" sz="1600" b="0" i="0" dirty="0">
                <a:effectLst/>
              </a:rPr>
              <a:t> districts exhibit a balanced exposure of tourist spots to both domestic and foreign visitors, as reflected by their low domestic-to-foreign tourist ratio.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Adilabad , </a:t>
            </a:r>
            <a:r>
              <a:rPr lang="en-US" sz="1600" dirty="0" err="1"/>
              <a:t>jangaon</a:t>
            </a:r>
            <a:r>
              <a:rPr lang="en-US" sz="1600" dirty="0"/>
              <a:t> and Nirmal district exhibit a imbalanced exposure of tourist spots to both domestic and foreign visitors, as reflected by their high domestic to foreign </a:t>
            </a:r>
            <a:r>
              <a:rPr lang="en-US" sz="1600" dirty="0" err="1"/>
              <a:t>trourist</a:t>
            </a:r>
            <a:r>
              <a:rPr lang="en-US" sz="1600" dirty="0"/>
              <a:t> ratio.</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To attract foreign tourists the following strategies can be implemented. </a:t>
            </a:r>
          </a:p>
          <a:p>
            <a:pPr indent="-228600">
              <a:lnSpc>
                <a:spcPct val="90000"/>
              </a:lnSpc>
              <a:spcAft>
                <a:spcPts val="600"/>
              </a:spcAft>
              <a:buFont typeface="Arial" panose="020B0604020202020204" pitchFamily="34" charset="0"/>
              <a:buChar char="•"/>
            </a:pPr>
            <a:r>
              <a:rPr lang="en-US" sz="1600" dirty="0"/>
              <a:t>Implement targeted international marketing campaigns through travel websites, social media, and travel fairs. Collaborate with international travel trade to develop attractive tour packages. Improve tourism infrastructure and services to meet international standards. Organize cultural exchanges, festivals, and events. Provide language and cultural training to tourism professionals. Simplify visa and travel processes, and collaborate with foreign governments and embassies. Conduct research and gather market intelligence to tailor marketing strategies. By implementing these measures, these districts can effectively attract and cater to foreign tourists.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56235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78D772E-A556-1A66-1F3E-FE3AE766FA2D}"/>
              </a:ext>
            </a:extLst>
          </p:cNvPr>
          <p:cNvSpPr txBox="1"/>
          <p:nvPr/>
        </p:nvSpPr>
        <p:spPr>
          <a:xfrm>
            <a:off x="123825" y="1133475"/>
            <a:ext cx="3467100" cy="2862322"/>
          </a:xfrm>
          <a:prstGeom prst="rect">
            <a:avLst/>
          </a:prstGeom>
          <a:noFill/>
        </p:spPr>
        <p:txBody>
          <a:bodyPr wrap="square" rtlCol="0">
            <a:spAutoFit/>
          </a:bodyPr>
          <a:lstStyle/>
          <a:p>
            <a:r>
              <a:rPr lang="en-US" sz="1800" b="1" i="0" dirty="0">
                <a:effectLst/>
              </a:rPr>
              <a:t>To attract domestic and foreign tourists to districts like </a:t>
            </a:r>
            <a:r>
              <a:rPr lang="en-US" sz="1800" b="1" i="0" dirty="0" err="1">
                <a:effectLst/>
              </a:rPr>
              <a:t>Bhadradri</a:t>
            </a:r>
            <a:r>
              <a:rPr lang="en-US" sz="1800" b="1" i="0" dirty="0">
                <a:effectLst/>
              </a:rPr>
              <a:t> </a:t>
            </a:r>
            <a:r>
              <a:rPr lang="en-US" sz="1800" b="1" i="0" dirty="0" err="1">
                <a:effectLst/>
              </a:rPr>
              <a:t>Kothagudem</a:t>
            </a:r>
            <a:r>
              <a:rPr lang="en-US" sz="1800" b="1" i="0" dirty="0">
                <a:effectLst/>
              </a:rPr>
              <a:t>, </a:t>
            </a:r>
            <a:r>
              <a:rPr lang="en-US" sz="1800" b="1" i="0" dirty="0" err="1">
                <a:effectLst/>
              </a:rPr>
              <a:t>Jagtial</a:t>
            </a:r>
            <a:r>
              <a:rPr lang="en-US" sz="1800" b="1" i="0" dirty="0">
                <a:effectLst/>
              </a:rPr>
              <a:t>, </a:t>
            </a:r>
            <a:r>
              <a:rPr lang="en-US" sz="1800" b="1" i="0" dirty="0" err="1">
                <a:effectLst/>
              </a:rPr>
              <a:t>Jayashankar</a:t>
            </a:r>
            <a:r>
              <a:rPr lang="en-US" sz="1800" b="1" i="0" dirty="0">
                <a:effectLst/>
              </a:rPr>
              <a:t> </a:t>
            </a:r>
            <a:r>
              <a:rPr lang="en-US" sz="1800" b="1" i="0" dirty="0" err="1">
                <a:effectLst/>
              </a:rPr>
              <a:t>Bhoopalpally</a:t>
            </a:r>
            <a:r>
              <a:rPr lang="en-US" sz="1800" b="1" i="0" dirty="0">
                <a:effectLst/>
              </a:rPr>
              <a:t>, and </a:t>
            </a:r>
            <a:r>
              <a:rPr lang="en-US" sz="1800" b="1" i="0" dirty="0" err="1">
                <a:effectLst/>
              </a:rPr>
              <a:t>Kamareddy</a:t>
            </a:r>
            <a:r>
              <a:rPr lang="en-US" sz="1800" b="1" i="0" dirty="0">
                <a:effectLst/>
              </a:rPr>
              <a:t> </a:t>
            </a:r>
            <a:r>
              <a:rPr lang="en-US" sz="1800" b="1" dirty="0"/>
              <a:t>where there is no tourist visit </a:t>
            </a:r>
            <a:r>
              <a:rPr lang="en-US" sz="1800" b="1" dirty="0" err="1"/>
              <a:t>inspite</a:t>
            </a:r>
            <a:r>
              <a:rPr lang="en-US" sz="1800" b="1" dirty="0"/>
              <a:t> there are numbers tourist site</a:t>
            </a:r>
            <a:r>
              <a:rPr lang="en-US" sz="1800" b="1" i="0" dirty="0">
                <a:effectLst/>
              </a:rPr>
              <a:t>, the government can undertake the following measures:</a:t>
            </a:r>
          </a:p>
          <a:p>
            <a:endParaRPr lang="en-US" dirty="0"/>
          </a:p>
        </p:txBody>
      </p:sp>
      <p:graphicFrame>
        <p:nvGraphicFramePr>
          <p:cNvPr id="16" name="TextBox 4">
            <a:extLst>
              <a:ext uri="{FF2B5EF4-FFF2-40B4-BE49-F238E27FC236}">
                <a16:creationId xmlns:a16="http://schemas.microsoft.com/office/drawing/2014/main" id="{96E69A6D-83C2-FA32-04F7-9114F23D4DA8}"/>
              </a:ext>
            </a:extLst>
          </p:cNvPr>
          <p:cNvGraphicFramePr/>
          <p:nvPr>
            <p:extLst>
              <p:ext uri="{D42A27DB-BD31-4B8C-83A1-F6EECF244321}">
                <p14:modId xmlns:p14="http://schemas.microsoft.com/office/powerpoint/2010/main" val="1886845917"/>
              </p:ext>
            </p:extLst>
          </p:nvPr>
        </p:nvGraphicFramePr>
        <p:xfrm>
          <a:off x="4447308" y="319088"/>
          <a:ext cx="6906491" cy="585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5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Graph on document with pen">
            <a:extLst>
              <a:ext uri="{FF2B5EF4-FFF2-40B4-BE49-F238E27FC236}">
                <a16:creationId xmlns:a16="http://schemas.microsoft.com/office/drawing/2014/main" id="{000A8FA9-7B0A-2742-B270-941C9983D1DF}"/>
              </a:ext>
            </a:extLst>
          </p:cNvPr>
          <p:cNvPicPr>
            <a:picLocks noChangeAspect="1"/>
          </p:cNvPicPr>
          <p:nvPr/>
        </p:nvPicPr>
        <p:blipFill rotWithShape="1">
          <a:blip r:embed="rId2">
            <a:alphaModFix amt="60000"/>
          </a:blip>
          <a:srcRect t="1511" b="14220"/>
          <a:stretch/>
        </p:blipFill>
        <p:spPr>
          <a:xfrm>
            <a:off x="-1" y="10"/>
            <a:ext cx="12192001" cy="6857990"/>
          </a:xfrm>
          <a:prstGeom prst="rect">
            <a:avLst/>
          </a:prstGeom>
        </p:spPr>
      </p:pic>
      <p:sp>
        <p:nvSpPr>
          <p:cNvPr id="2" name="TextBox 1">
            <a:extLst>
              <a:ext uri="{FF2B5EF4-FFF2-40B4-BE49-F238E27FC236}">
                <a16:creationId xmlns:a16="http://schemas.microsoft.com/office/drawing/2014/main" id="{BC69DFF8-598D-4883-8609-66E27174DE0D}"/>
              </a:ext>
            </a:extLst>
          </p:cNvPr>
          <p:cNvSpPr txBox="1"/>
          <p:nvPr/>
        </p:nvSpPr>
        <p:spPr>
          <a:xfrm>
            <a:off x="838199" y="557189"/>
            <a:ext cx="5155263" cy="55718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solidFill>
                  <a:srgbClr val="FFFFFF"/>
                </a:solidFill>
                <a:latin typeface="+mj-lt"/>
                <a:ea typeface="+mj-ea"/>
                <a:cs typeface="+mj-cs"/>
              </a:rPr>
              <a:t>Problem Statment</a:t>
            </a:r>
          </a:p>
        </p:txBody>
      </p:sp>
      <p:sp>
        <p:nvSpPr>
          <p:cNvPr id="18" name="TextBox 2">
            <a:extLst>
              <a:ext uri="{FF2B5EF4-FFF2-40B4-BE49-F238E27FC236}">
                <a16:creationId xmlns:a16="http://schemas.microsoft.com/office/drawing/2014/main" id="{CD1A85BE-3CED-8DC3-A010-99C320E2CECD}"/>
              </a:ext>
            </a:extLst>
          </p:cNvPr>
          <p:cNvSpPr txBox="1"/>
          <p:nvPr/>
        </p:nvSpPr>
        <p:spPr>
          <a:xfrm>
            <a:off x="6195375" y="557189"/>
            <a:ext cx="5158424" cy="557189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solidFill>
                  <a:srgbClr val="FFFFFF"/>
                </a:solidFill>
                <a:effectLst/>
              </a:rPr>
              <a:t>Telangana is one of India’s leading states and has published its tourism data under its open data policy.</a:t>
            </a:r>
          </a:p>
          <a:p>
            <a:pPr indent="-228600">
              <a:lnSpc>
                <a:spcPct val="90000"/>
              </a:lnSpc>
              <a:spcAft>
                <a:spcPts val="600"/>
              </a:spcAft>
              <a:buFont typeface="Arial" panose="020B0604020202020204" pitchFamily="34" charset="0"/>
              <a:buChar char="•"/>
            </a:pPr>
            <a:r>
              <a:rPr lang="en-US" sz="2000" b="0" i="0" dirty="0">
                <a:solidFill>
                  <a:srgbClr val="FFFFFF"/>
                </a:solidFill>
                <a:effectLst/>
              </a:rPr>
              <a:t>As a data analyst, </a:t>
            </a:r>
            <a:r>
              <a:rPr lang="en-US" sz="2000" dirty="0">
                <a:solidFill>
                  <a:srgbClr val="FFFFFF"/>
                </a:solidFill>
              </a:rPr>
              <a:t>my task to analyze the given data from 2016-2019, do additional research and provide data information and recommendation to the </a:t>
            </a:r>
            <a:r>
              <a:rPr lang="en-US" sz="2000" dirty="0" err="1">
                <a:solidFill>
                  <a:srgbClr val="FFFFFF"/>
                </a:solidFill>
              </a:rPr>
              <a:t>telengana</a:t>
            </a:r>
            <a:r>
              <a:rPr lang="en-US" sz="2000" dirty="0">
                <a:solidFill>
                  <a:srgbClr val="FFFFFF"/>
                </a:solidFill>
              </a:rPr>
              <a:t> government which can be used to increase their revenue by improving operations.</a:t>
            </a:r>
            <a:endParaRPr lang="en-US" sz="2000" b="0" i="0" dirty="0">
              <a:solidFill>
                <a:srgbClr val="FFFFFF"/>
              </a:solidFill>
              <a:effectLst/>
            </a:endParaRP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171180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776E2E-BE90-E593-4A75-755B48C28871}"/>
              </a:ext>
            </a:extLst>
          </p:cNvPr>
          <p:cNvSpPr txBox="1"/>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a:latin typeface="+mj-lt"/>
                <a:ea typeface="+mj-ea"/>
                <a:cs typeface="+mj-cs"/>
              </a:rPr>
              <a:t>About Telangana</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50B4A4B-631D-9FF9-4878-59D1331515D7}"/>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1" i="0">
                <a:effectLst/>
              </a:rPr>
              <a:t>Telangana is a state located in southern India. It was officially formed as the 29th state of India on June 2, 2014, following the division of the larger state of Andhra Pradesh. </a:t>
            </a:r>
          </a:p>
          <a:p>
            <a:pPr indent="-228600">
              <a:lnSpc>
                <a:spcPct val="90000"/>
              </a:lnSpc>
              <a:spcAft>
                <a:spcPts val="600"/>
              </a:spcAft>
              <a:buFont typeface="Arial" panose="020B0604020202020204" pitchFamily="34" charset="0"/>
              <a:buChar char="•"/>
            </a:pPr>
            <a:endParaRPr lang="en-US" sz="1900" b="1"/>
          </a:p>
          <a:p>
            <a:pPr indent="-228600">
              <a:lnSpc>
                <a:spcPct val="90000"/>
              </a:lnSpc>
              <a:spcAft>
                <a:spcPts val="600"/>
              </a:spcAft>
              <a:buFont typeface="Arial" panose="020B0604020202020204" pitchFamily="34" charset="0"/>
              <a:buChar char="•"/>
            </a:pPr>
            <a:r>
              <a:rPr lang="en-US" sz="1900" b="1" i="0">
                <a:effectLst/>
              </a:rPr>
              <a:t>The state covers an area of approximately 112,077 square kilometers and has a population of over 39 million people (as of 2021). Telugu is the official language of the state.</a:t>
            </a:r>
          </a:p>
          <a:p>
            <a:pPr indent="-228600">
              <a:lnSpc>
                <a:spcPct val="90000"/>
              </a:lnSpc>
              <a:spcAft>
                <a:spcPts val="600"/>
              </a:spcAft>
              <a:buFont typeface="Arial" panose="020B0604020202020204" pitchFamily="34" charset="0"/>
              <a:buChar char="•"/>
            </a:pPr>
            <a:endParaRPr lang="en-US" sz="1900" b="1"/>
          </a:p>
          <a:p>
            <a:pPr indent="-228600">
              <a:lnSpc>
                <a:spcPct val="90000"/>
              </a:lnSpc>
              <a:spcAft>
                <a:spcPts val="600"/>
              </a:spcAft>
              <a:buFont typeface="Arial" panose="020B0604020202020204" pitchFamily="34" charset="0"/>
              <a:buChar char="•"/>
            </a:pPr>
            <a:endParaRPr lang="en-US" sz="1900"/>
          </a:p>
        </p:txBody>
      </p:sp>
      <p:pic>
        <p:nvPicPr>
          <p:cNvPr id="6" name="Picture 2" descr="TOURIST PLACES TO VISIT IN HYDERABAD">
            <a:extLst>
              <a:ext uri="{FF2B5EF4-FFF2-40B4-BE49-F238E27FC236}">
                <a16:creationId xmlns:a16="http://schemas.microsoft.com/office/drawing/2014/main" id="{33237C2B-D36F-DD6D-FA92-30E6E664BBE9}"/>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 contrast="-49000"/>
                    </a14:imgEffect>
                  </a14:imgLayer>
                </a14:imgProps>
              </a:ext>
              <a:ext uri="{28A0092B-C50C-407E-A947-70E740481C1C}">
                <a14:useLocalDpi xmlns:a14="http://schemas.microsoft.com/office/drawing/2010/main" val="0"/>
              </a:ext>
            </a:extLst>
          </a:blip>
          <a:srcRect l="6154" r="28900"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10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5" name="Freeform: Shape 14">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7" name="Freeform: Shape 1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F76DC25B-4433-CD1B-29AD-830B6639CBBD}"/>
              </a:ext>
            </a:extLst>
          </p:cNvPr>
          <p:cNvSpPr txBox="1"/>
          <p:nvPr/>
        </p:nvSpPr>
        <p:spPr>
          <a:xfrm>
            <a:off x="7695615" y="1882974"/>
            <a:ext cx="4646173" cy="27000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1" dirty="0"/>
          </a:p>
          <a:p>
            <a:pPr>
              <a:lnSpc>
                <a:spcPct val="90000"/>
              </a:lnSpc>
              <a:spcAft>
                <a:spcPts val="600"/>
              </a:spcAft>
            </a:pPr>
            <a:r>
              <a:rPr lang="en-US" sz="2000" b="1" i="0" dirty="0">
                <a:effectLst/>
              </a:rPr>
              <a:t>The state offers a unique blend of historical sites, natural beauty, vibrant culture, and warm hospitality. Here are some key points about Telangana's tourism:</a:t>
            </a:r>
          </a:p>
        </p:txBody>
      </p:sp>
      <p:pic>
        <p:nvPicPr>
          <p:cNvPr id="3074" name="Picture 2" descr="TOURIST PLACES TO VISIT IN HYDERABAD">
            <a:extLst>
              <a:ext uri="{FF2B5EF4-FFF2-40B4-BE49-F238E27FC236}">
                <a16:creationId xmlns:a16="http://schemas.microsoft.com/office/drawing/2014/main" id="{EFD4728E-9D4E-2787-07A0-355BC210A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3" y="-83976"/>
            <a:ext cx="7113484" cy="67926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extBox 4">
            <a:extLst>
              <a:ext uri="{FF2B5EF4-FFF2-40B4-BE49-F238E27FC236}">
                <a16:creationId xmlns:a16="http://schemas.microsoft.com/office/drawing/2014/main" id="{95648639-BDB9-4883-7481-E48FE38D7645}"/>
              </a:ext>
            </a:extLst>
          </p:cNvPr>
          <p:cNvGraphicFramePr/>
          <p:nvPr>
            <p:extLst>
              <p:ext uri="{D42A27DB-BD31-4B8C-83A1-F6EECF244321}">
                <p14:modId xmlns:p14="http://schemas.microsoft.com/office/powerpoint/2010/main" val="3416829820"/>
              </p:ext>
            </p:extLst>
          </p:nvPr>
        </p:nvGraphicFramePr>
        <p:xfrm>
          <a:off x="299882" y="597455"/>
          <a:ext cx="6097554" cy="56630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169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03AA4EA-020C-3060-DE53-B847809A60D4}"/>
              </a:ext>
            </a:extLst>
          </p:cNvPr>
          <p:cNvGraphicFramePr>
            <a:graphicFrameLocks/>
          </p:cNvGraphicFramePr>
          <p:nvPr>
            <p:extLst>
              <p:ext uri="{D42A27DB-BD31-4B8C-83A1-F6EECF244321}">
                <p14:modId xmlns:p14="http://schemas.microsoft.com/office/powerpoint/2010/main" val="4247479059"/>
              </p:ext>
            </p:extLst>
          </p:nvPr>
        </p:nvGraphicFramePr>
        <p:xfrm>
          <a:off x="68425" y="3429000"/>
          <a:ext cx="5788089"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CB62ECC-AD22-4F9A-3A20-AEADB747D930}"/>
              </a:ext>
            </a:extLst>
          </p:cNvPr>
          <p:cNvGraphicFramePr>
            <a:graphicFrameLocks/>
          </p:cNvGraphicFramePr>
          <p:nvPr>
            <p:extLst>
              <p:ext uri="{D42A27DB-BD31-4B8C-83A1-F6EECF244321}">
                <p14:modId xmlns:p14="http://schemas.microsoft.com/office/powerpoint/2010/main" val="3100275888"/>
              </p:ext>
            </p:extLst>
          </p:nvPr>
        </p:nvGraphicFramePr>
        <p:xfrm>
          <a:off x="6242180" y="3662266"/>
          <a:ext cx="5788089" cy="31957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77D913BF-18C8-B145-9764-3F8D3C814652}"/>
              </a:ext>
            </a:extLst>
          </p:cNvPr>
          <p:cNvGraphicFramePr>
            <a:graphicFrameLocks/>
          </p:cNvGraphicFramePr>
          <p:nvPr>
            <p:extLst>
              <p:ext uri="{D42A27DB-BD31-4B8C-83A1-F6EECF244321}">
                <p14:modId xmlns:p14="http://schemas.microsoft.com/office/powerpoint/2010/main" val="1670055077"/>
              </p:ext>
            </p:extLst>
          </p:nvPr>
        </p:nvGraphicFramePr>
        <p:xfrm>
          <a:off x="6242180" y="564500"/>
          <a:ext cx="5788088" cy="3009123"/>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39CDC219-CD6C-001D-A958-420BE9BBD2CF}"/>
              </a:ext>
            </a:extLst>
          </p:cNvPr>
          <p:cNvSpPr txBox="1"/>
          <p:nvPr/>
        </p:nvSpPr>
        <p:spPr>
          <a:xfrm>
            <a:off x="161732" y="457199"/>
            <a:ext cx="5467738" cy="1015663"/>
          </a:xfrm>
          <a:prstGeom prst="rect">
            <a:avLst/>
          </a:prstGeom>
          <a:noFill/>
        </p:spPr>
        <p:txBody>
          <a:bodyPr wrap="square" rtlCol="0">
            <a:spAutoFit/>
          </a:bodyPr>
          <a:lstStyle/>
          <a:p>
            <a:r>
              <a:rPr lang="en-US" sz="6000" b="1" dirty="0"/>
              <a:t>Overview</a:t>
            </a:r>
          </a:p>
        </p:txBody>
      </p:sp>
      <p:pic>
        <p:nvPicPr>
          <p:cNvPr id="8" name="Graphic 7" descr="Lights On with solid fill">
            <a:extLst>
              <a:ext uri="{FF2B5EF4-FFF2-40B4-BE49-F238E27FC236}">
                <a16:creationId xmlns:a16="http://schemas.microsoft.com/office/drawing/2014/main" id="{07F38C56-17E5-3182-93CE-FA17FE692A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35355" y="558462"/>
            <a:ext cx="914400" cy="914400"/>
          </a:xfrm>
          <a:prstGeom prst="rect">
            <a:avLst/>
          </a:prstGeom>
        </p:spPr>
      </p:pic>
    </p:spTree>
    <p:extLst>
      <p:ext uri="{BB962C8B-B14F-4D97-AF65-F5344CB8AC3E}">
        <p14:creationId xmlns:p14="http://schemas.microsoft.com/office/powerpoint/2010/main" val="66549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5346D39B-5FD5-51B2-862A-3524A14E56CC}"/>
              </a:ext>
            </a:extLst>
          </p:cNvPr>
          <p:cNvSpPr txBox="1"/>
          <p:nvPr/>
        </p:nvSpPr>
        <p:spPr>
          <a:xfrm>
            <a:off x="660041" y="305146"/>
            <a:ext cx="2880828" cy="553386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400" b="1" kern="1200" dirty="0">
                <a:solidFill>
                  <a:srgbClr val="FFFFFF"/>
                </a:solidFill>
                <a:latin typeface="+mj-lt"/>
                <a:ea typeface="+mj-ea"/>
                <a:cs typeface="+mj-cs"/>
              </a:rPr>
              <a:t>1. List down the Top 10 Districts that have the highest number of domestic visitors  overall (2016-2019)</a:t>
            </a:r>
          </a:p>
        </p:txBody>
      </p:sp>
      <p:graphicFrame>
        <p:nvGraphicFramePr>
          <p:cNvPr id="3" name="Chart 2">
            <a:extLst>
              <a:ext uri="{FF2B5EF4-FFF2-40B4-BE49-F238E27FC236}">
                <a16:creationId xmlns:a16="http://schemas.microsoft.com/office/drawing/2014/main" id="{FCC4378E-C52C-4F80-6583-494F306AA097}"/>
              </a:ext>
            </a:extLst>
          </p:cNvPr>
          <p:cNvGraphicFramePr>
            <a:graphicFrameLocks/>
          </p:cNvGraphicFramePr>
          <p:nvPr>
            <p:extLst>
              <p:ext uri="{D42A27DB-BD31-4B8C-83A1-F6EECF244321}">
                <p14:modId xmlns:p14="http://schemas.microsoft.com/office/powerpoint/2010/main" val="11556934"/>
              </p:ext>
            </p:extLst>
          </p:nvPr>
        </p:nvGraphicFramePr>
        <p:xfrm>
          <a:off x="4502428" y="467208"/>
          <a:ext cx="7225748" cy="59235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518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alpha val="27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B6ABD-9C43-FC37-2D53-4A4FE7250C98}"/>
              </a:ext>
            </a:extLst>
          </p:cNvPr>
          <p:cNvSpPr txBox="1"/>
          <p:nvPr/>
        </p:nvSpPr>
        <p:spPr>
          <a:xfrm>
            <a:off x="149290" y="83976"/>
            <a:ext cx="11299371" cy="830997"/>
          </a:xfrm>
          <a:prstGeom prst="rect">
            <a:avLst/>
          </a:prstGeom>
          <a:noFill/>
        </p:spPr>
        <p:txBody>
          <a:bodyPr wrap="square" rtlCol="0">
            <a:spAutoFit/>
          </a:bodyPr>
          <a:lstStyle/>
          <a:p>
            <a:r>
              <a:rPr lang="en-US" sz="4800" b="1" dirty="0"/>
              <a:t>Insights</a:t>
            </a:r>
            <a:r>
              <a:rPr lang="en-US" sz="2800" b="1" dirty="0"/>
              <a:t> and </a:t>
            </a:r>
            <a:r>
              <a:rPr lang="en-US" sz="4400" b="1" dirty="0"/>
              <a:t>Recommendation</a:t>
            </a:r>
            <a:endParaRPr lang="en-US" sz="2800" b="1" dirty="0"/>
          </a:p>
        </p:txBody>
      </p:sp>
      <p:sp>
        <p:nvSpPr>
          <p:cNvPr id="3" name="TextBox 2">
            <a:extLst>
              <a:ext uri="{FF2B5EF4-FFF2-40B4-BE49-F238E27FC236}">
                <a16:creationId xmlns:a16="http://schemas.microsoft.com/office/drawing/2014/main" id="{57A3BF13-3D32-F941-ECF9-773CD75E49AD}"/>
              </a:ext>
            </a:extLst>
          </p:cNvPr>
          <p:cNvSpPr txBox="1"/>
          <p:nvPr/>
        </p:nvSpPr>
        <p:spPr>
          <a:xfrm>
            <a:off x="149290" y="1446245"/>
            <a:ext cx="11597951" cy="5847755"/>
          </a:xfrm>
          <a:prstGeom prst="rect">
            <a:avLst/>
          </a:prstGeom>
          <a:noFill/>
        </p:spPr>
        <p:txBody>
          <a:bodyPr wrap="square" rtlCol="0">
            <a:spAutoFit/>
          </a:bodyPr>
          <a:lstStyle/>
          <a:p>
            <a:pPr marL="285750" indent="-285750">
              <a:buFont typeface="Arial" panose="020B0604020202020204" pitchFamily="34" charset="0"/>
              <a:buChar char="•"/>
            </a:pPr>
            <a:r>
              <a:rPr lang="en-US" sz="1600" dirty="0"/>
              <a:t>Hyderabad, the capital of Telangana, attracts the highest number of domestic visitors in the state due to its rich historical and cultural heritage showcased by iconic landmarks like the Charminar and Golconda Fort. As an economic and technological hub, it draws business travelers. The city's delectable cuisine, including the famous Hyderabadi biryani, is a major draw for food enthusiasts. Hyderabad's shopping options, entertainment venues, excellent connectivity, and well-developed infrastructure further contribute to its appeal. The presence of esteemed educational institutions and renowned hospitals also drives domestic visitors, making Hyderabad a multifaceted destination for a range of interests.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Rajanna</a:t>
            </a:r>
            <a:r>
              <a:rPr lang="en-US" sz="1600" dirty="0"/>
              <a:t> </a:t>
            </a:r>
            <a:r>
              <a:rPr lang="en-US" sz="1600" dirty="0" err="1"/>
              <a:t>Sircilla</a:t>
            </a:r>
            <a:r>
              <a:rPr lang="en-US" sz="1600" dirty="0"/>
              <a:t>, a district in Telangana, has gained popularity as a destination for domestic tourists, ranking second in terms of visitor numbers. The district showcases unique cultural traditions, handicrafts, and handloom products that attract tourists. </a:t>
            </a:r>
            <a:r>
              <a:rPr lang="en-US" sz="1600" dirty="0" err="1"/>
              <a:t>Rajanna</a:t>
            </a:r>
            <a:r>
              <a:rPr lang="en-US" sz="1600" dirty="0"/>
              <a:t> </a:t>
            </a:r>
            <a:r>
              <a:rPr lang="en-US" sz="1600" dirty="0" err="1"/>
              <a:t>Sircilla</a:t>
            </a:r>
            <a:r>
              <a:rPr lang="en-US" sz="1600" dirty="0"/>
              <a:t> is also known for its historic sites, including ancient temples and architectural marvels. Additionally, the district's natural beauty, serene lakes, and scenic landscapes contribute to its appeal. The local government's efforts to promote tourism and enhance infrastructure have further boosted its recognition among domestic travelers.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Hanamkonda</a:t>
            </a:r>
            <a:r>
              <a:rPr lang="en-US" sz="1600" dirty="0"/>
              <a:t>, a city in Telangana, has secured the third position in terms of domestic tourist visits due to several factors. The city holds historical significance, with attractions like the Thousand Pillar Temple, Warangal Fort, and </a:t>
            </a:r>
            <a:r>
              <a:rPr lang="en-US" sz="1600" dirty="0" err="1"/>
              <a:t>Bhadrakali</a:t>
            </a:r>
            <a:r>
              <a:rPr lang="en-US" sz="1600" dirty="0"/>
              <a:t> Temple drawing tourists interested in exploring ancient architecture and cultural heritage.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Districts with good accessibility, well-developed infrastructure, vibrant cultural events, and government support tend to attract higher domestic tourist footfall. Easy transportation, amenities, cultural festivities, and promotional efforts play a crucial role in making these districts popular among domestic tourists.</a:t>
            </a:r>
          </a:p>
          <a:p>
            <a:endParaRPr lang="en-US" dirty="0"/>
          </a:p>
          <a:p>
            <a:endParaRPr lang="en-US" dirty="0"/>
          </a:p>
          <a:p>
            <a:endParaRPr lang="en-US" dirty="0"/>
          </a:p>
        </p:txBody>
      </p:sp>
    </p:spTree>
    <p:extLst>
      <p:ext uri="{BB962C8B-B14F-4D97-AF65-F5344CB8AC3E}">
        <p14:creationId xmlns:p14="http://schemas.microsoft.com/office/powerpoint/2010/main" val="192102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8D71207E-C3B8-ADBD-1AEA-04874FBA55A9}"/>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a:solidFill>
                  <a:srgbClr val="FFFFFF"/>
                </a:solidFill>
                <a:latin typeface="+mj-lt"/>
                <a:ea typeface="+mj-ea"/>
                <a:cs typeface="+mj-cs"/>
              </a:rPr>
              <a:t>Top 3 District based on CAGR 2016-2019</a:t>
            </a:r>
          </a:p>
        </p:txBody>
      </p:sp>
      <p:graphicFrame>
        <p:nvGraphicFramePr>
          <p:cNvPr id="4" name="Chart 3">
            <a:extLst>
              <a:ext uri="{FF2B5EF4-FFF2-40B4-BE49-F238E27FC236}">
                <a16:creationId xmlns:a16="http://schemas.microsoft.com/office/drawing/2014/main" id="{9421712D-9D06-65DC-5A6B-1B55881A6B24}"/>
              </a:ext>
            </a:extLst>
          </p:cNvPr>
          <p:cNvGraphicFramePr>
            <a:graphicFrameLocks/>
          </p:cNvGraphicFramePr>
          <p:nvPr>
            <p:extLst>
              <p:ext uri="{D42A27DB-BD31-4B8C-83A1-F6EECF244321}">
                <p14:modId xmlns:p14="http://schemas.microsoft.com/office/powerpoint/2010/main" val="1458911151"/>
              </p:ext>
            </p:extLst>
          </p:nvPr>
        </p:nvGraphicFramePr>
        <p:xfrm>
          <a:off x="4502428" y="467208"/>
          <a:ext cx="7225748" cy="59235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23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7B57901-CFC7-CD8F-F6AA-5239EE788716}"/>
              </a:ext>
            </a:extLst>
          </p:cNvPr>
          <p:cNvSpPr txBox="1"/>
          <p:nvPr/>
        </p:nvSpPr>
        <p:spPr>
          <a:xfrm>
            <a:off x="5297762" y="329184"/>
            <a:ext cx="6251110" cy="17830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atin typeface="+mj-lt"/>
                <a:ea typeface="+mj-ea"/>
                <a:cs typeface="+mj-cs"/>
              </a:rPr>
              <a:t>Insights and Recommendation</a:t>
            </a:r>
          </a:p>
        </p:txBody>
      </p:sp>
      <p:pic>
        <p:nvPicPr>
          <p:cNvPr id="5" name="Picture 4" descr="Twisting road thorugh hills and a valley at sunset">
            <a:extLst>
              <a:ext uri="{FF2B5EF4-FFF2-40B4-BE49-F238E27FC236}">
                <a16:creationId xmlns:a16="http://schemas.microsoft.com/office/drawing/2014/main" id="{C9ADEE64-07E6-677F-7F07-BA71CFD74D08}"/>
              </a:ext>
            </a:extLst>
          </p:cNvPr>
          <p:cNvPicPr>
            <a:picLocks noChangeAspect="1"/>
          </p:cNvPicPr>
          <p:nvPr/>
        </p:nvPicPr>
        <p:blipFill rotWithShape="1">
          <a:blip r:embed="rId2"/>
          <a:srcRect l="26277" r="46898"/>
          <a:stretch/>
        </p:blipFill>
        <p:spPr>
          <a:xfrm>
            <a:off x="1" y="-198773"/>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835779-7058-1135-CB9F-48B0EA88ACF0}"/>
              </a:ext>
            </a:extLst>
          </p:cNvPr>
          <p:cNvSpPr txBox="1"/>
          <p:nvPr/>
        </p:nvSpPr>
        <p:spPr>
          <a:xfrm>
            <a:off x="5297762" y="2706624"/>
            <a:ext cx="6251110" cy="3483864"/>
          </a:xfrm>
          <a:prstGeom prst="rect">
            <a:avLst/>
          </a:prstGeom>
        </p:spPr>
        <p:txBody>
          <a:bodyPr vert="horz" lIns="91440" tIns="45720" rIns="91440" bIns="45720" rtlCol="0">
            <a:normAutofit fontScale="92500"/>
          </a:bodyPr>
          <a:lstStyle/>
          <a:p>
            <a:pPr marL="285750" indent="-228600">
              <a:lnSpc>
                <a:spcPct val="90000"/>
              </a:lnSpc>
              <a:spcAft>
                <a:spcPts val="600"/>
              </a:spcAft>
              <a:buFont typeface="Arial" panose="020B0604020202020204" pitchFamily="34" charset="0"/>
              <a:buChar char="•"/>
            </a:pPr>
            <a:r>
              <a:rPr lang="en-US" sz="1100" dirty="0" err="1"/>
              <a:t>Mancherial</a:t>
            </a:r>
            <a:r>
              <a:rPr lang="en-US" sz="1100" dirty="0"/>
              <a:t> district in Telangana has experienced the highest Compound Annual Growth Rate (CAGR) in tourist visits due to its emergence as a new and offbeat destination with untapped tourism potential. The district's natural beauty, including scenic landscapes, forests, and lakes, along with adventure and eco-tourism activities, have attracted nature enthusiasts and adventure seekers. The presence of historical and cultural sites, such as the </a:t>
            </a:r>
            <a:r>
              <a:rPr lang="en-US" sz="1100" dirty="0" err="1"/>
              <a:t>Jainath</a:t>
            </a:r>
            <a:r>
              <a:rPr lang="en-US" sz="1100" dirty="0"/>
              <a:t> Temple, adds to its appeal. Promotion efforts, infrastructure development, and its proximity to other popular tourist destinations have further contributed to the district's growth. All these factors combined have made </a:t>
            </a:r>
            <a:r>
              <a:rPr lang="en-US" sz="1100" dirty="0" err="1"/>
              <a:t>Mancherial</a:t>
            </a:r>
            <a:r>
              <a:rPr lang="en-US" sz="1100" dirty="0"/>
              <a:t> a favored choice for tourists seeking diverse experiences.</a:t>
            </a:r>
          </a:p>
          <a:p>
            <a:pPr marL="285750" indent="-228600">
              <a:lnSpc>
                <a:spcPct val="90000"/>
              </a:lnSpc>
              <a:spcAft>
                <a:spcPts val="600"/>
              </a:spcAft>
              <a:buFont typeface="Arial" panose="020B0604020202020204" pitchFamily="34" charset="0"/>
              <a:buChar char="•"/>
            </a:pPr>
            <a:r>
              <a:rPr lang="en-US" sz="1100" dirty="0"/>
              <a:t>Warangal district in Telangana has witnessed the second highest Compound Annual Growth Rate in tourist visits due to its rich historical and cultural significance. The district's historical attractions, including the magnificent Warangal Fort, intricately carved temples, and relics from </a:t>
            </a:r>
            <a:r>
              <a:rPr lang="en-US" sz="1200" dirty="0"/>
              <a:t>the</a:t>
            </a:r>
            <a:r>
              <a:rPr lang="en-US" sz="1100" dirty="0"/>
              <a:t> Kakatiya Dynasty, attract history enthusiasts and heritage lovers. The district's natural beauty, with serene lakes, lush landscapes, and wildlife sanctuaries, appeals to nature enthusiasts and wildlife lovers. Warangal's reputation as an educational hub, excellent connectivity, well-developed infrastructure, and government initiatives to promote tourism have all contributed to its growth. Together, these factors have made Warangal a popular destination and contributed to its significant CAGR in tourist visits.</a:t>
            </a:r>
          </a:p>
          <a:p>
            <a:pPr marL="285750" indent="-228600">
              <a:lnSpc>
                <a:spcPct val="90000"/>
              </a:lnSpc>
              <a:spcAft>
                <a:spcPts val="600"/>
              </a:spcAft>
              <a:buFont typeface="Arial" panose="020B0604020202020204" pitchFamily="34" charset="0"/>
              <a:buChar char="•"/>
            </a:pPr>
            <a:r>
              <a:rPr lang="en-US" sz="1100" dirty="0" err="1"/>
              <a:t>Bhadradri</a:t>
            </a:r>
            <a:r>
              <a:rPr lang="en-US" sz="1100" dirty="0"/>
              <a:t> </a:t>
            </a:r>
            <a:r>
              <a:rPr lang="en-US" sz="1100" dirty="0" err="1"/>
              <a:t>Kothagudem</a:t>
            </a:r>
            <a:r>
              <a:rPr lang="en-US" sz="1100" dirty="0"/>
              <a:t> district in Telangana has witnessed the third highest Compound Annual Growth Rate (CAGR) in tourist visits. The district's popularity can be attributed to its significant pilgrimage centers, including the renowned </a:t>
            </a:r>
            <a:r>
              <a:rPr lang="en-US" sz="1100" dirty="0" err="1"/>
              <a:t>Bhadrachalam</a:t>
            </a:r>
            <a:r>
              <a:rPr lang="en-US" sz="1100" dirty="0"/>
              <a:t> Temple. The district's scenic beauty, with the Godavari River and mesmerizing waterfalls, attracts nature enthusiasts. The presence of the </a:t>
            </a:r>
            <a:r>
              <a:rPr lang="en-US" sz="1100" dirty="0" err="1"/>
              <a:t>Kinnerasani</a:t>
            </a:r>
            <a:r>
              <a:rPr lang="en-US" sz="1100" dirty="0"/>
              <a:t> Wildlife Sanctuary offers opportunities for eco-tourism. Cultural celebrations and good accessibility, along with adequate infrastructure, further contribute to the district's growth in tourism. These factors combined have led to </a:t>
            </a:r>
            <a:r>
              <a:rPr lang="en-US" sz="1100" dirty="0" err="1"/>
              <a:t>Bhadradri</a:t>
            </a:r>
            <a:r>
              <a:rPr lang="en-US" sz="1100" dirty="0"/>
              <a:t> </a:t>
            </a:r>
            <a:r>
              <a:rPr lang="en-US" sz="1100" dirty="0" err="1"/>
              <a:t>Kothagudem</a:t>
            </a:r>
            <a:r>
              <a:rPr lang="en-US" sz="1100" dirty="0"/>
              <a:t> district's impressive CAGR in tourist visits.</a:t>
            </a:r>
          </a:p>
          <a:p>
            <a:pPr marL="285750" indent="-228600">
              <a:lnSpc>
                <a:spcPct val="90000"/>
              </a:lnSpc>
              <a:spcAft>
                <a:spcPts val="600"/>
              </a:spcAft>
              <a:buFont typeface="Arial" panose="020B0604020202020204" pitchFamily="34" charset="0"/>
              <a:buChar char="•"/>
            </a:pPr>
            <a:endParaRPr lang="en-US" sz="1000" dirty="0"/>
          </a:p>
          <a:p>
            <a:pPr indent="-228600">
              <a:lnSpc>
                <a:spcPct val="90000"/>
              </a:lnSpc>
              <a:spcAft>
                <a:spcPts val="600"/>
              </a:spcAft>
              <a:buFont typeface="Arial" panose="020B0604020202020204" pitchFamily="34" charset="0"/>
              <a:buChar char="•"/>
            </a:pPr>
            <a:endParaRPr lang="en-US" sz="1000" dirty="0"/>
          </a:p>
        </p:txBody>
      </p:sp>
    </p:spTree>
    <p:extLst>
      <p:ext uri="{BB962C8B-B14F-4D97-AF65-F5344CB8AC3E}">
        <p14:creationId xmlns:p14="http://schemas.microsoft.com/office/powerpoint/2010/main" val="1373303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2219</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Meiryo</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Raj</dc:creator>
  <cp:lastModifiedBy>Ayush Raj</cp:lastModifiedBy>
  <cp:revision>2</cp:revision>
  <dcterms:created xsi:type="dcterms:W3CDTF">2023-05-20T20:06:55Z</dcterms:created>
  <dcterms:modified xsi:type="dcterms:W3CDTF">2023-05-21T01:05:25Z</dcterms:modified>
</cp:coreProperties>
</file>