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1" r:id="rId7"/>
    <p:sldId id="260" r:id="rId8"/>
    <p:sldId id="263" r:id="rId9"/>
    <p:sldId id="264" r:id="rId10"/>
    <p:sldId id="265" r:id="rId11"/>
    <p:sldId id="266" r:id="rId12"/>
    <p:sldId id="269" r:id="rId13"/>
    <p:sldId id="267" r:id="rId14"/>
    <p:sldId id="268" r:id="rId15"/>
    <p:sldId id="270" r:id="rId16"/>
    <p:sldId id="273" r:id="rId17"/>
    <p:sldId id="274" r:id="rId18"/>
    <p:sldId id="275"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2F6DAD-EA67-40CD-B232-7D085CA30975}"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2406908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2F6DAD-EA67-40CD-B232-7D085CA30975}"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172962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2F6DAD-EA67-40CD-B232-7D085CA30975}"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75041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2F6DAD-EA67-40CD-B232-7D085CA30975}"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253254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2F6DAD-EA67-40CD-B232-7D085CA30975}"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1394404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2F6DAD-EA67-40CD-B232-7D085CA30975}"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386510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2F6DAD-EA67-40CD-B232-7D085CA30975}"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41400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2F6DAD-EA67-40CD-B232-7D085CA30975}"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81349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F6DAD-EA67-40CD-B232-7D085CA30975}"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182007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2F6DAD-EA67-40CD-B232-7D085CA30975}"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137502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2F6DAD-EA67-40CD-B232-7D085CA30975}"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2EFCF-6B90-4050-BF7E-ACCD32AEADDC}" type="slidenum">
              <a:rPr lang="en-US" smtClean="0"/>
              <a:t>‹#›</a:t>
            </a:fld>
            <a:endParaRPr lang="en-US"/>
          </a:p>
        </p:txBody>
      </p:sp>
    </p:spTree>
    <p:extLst>
      <p:ext uri="{BB962C8B-B14F-4D97-AF65-F5344CB8AC3E}">
        <p14:creationId xmlns:p14="http://schemas.microsoft.com/office/powerpoint/2010/main" val="1414560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F6DAD-EA67-40CD-B232-7D085CA30975}" type="datetimeFigureOut">
              <a:rPr lang="en-US" smtClean="0"/>
              <a:t>6/9/2024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2EFCF-6B90-4050-BF7E-ACCD32AEADDC}" type="slidenum">
              <a:rPr lang="en-US" smtClean="0"/>
              <a:t>‹#›</a:t>
            </a:fld>
            <a:endParaRPr lang="en-US"/>
          </a:p>
        </p:txBody>
      </p:sp>
    </p:spTree>
    <p:extLst>
      <p:ext uri="{BB962C8B-B14F-4D97-AF65-F5344CB8AC3E}">
        <p14:creationId xmlns:p14="http://schemas.microsoft.com/office/powerpoint/2010/main" val="380644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in/dhavalsays/" TargetMode="Externa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hyperlink" Target="https://www.linkedin.com/in/ayushranjansoni/" TargetMode="External"/><Relationship Id="rId5" Type="http://schemas.openxmlformats.org/officeDocument/2006/relationships/hyperlink" Target="https://www.linkedin.com/company/codebasics/" TargetMode="External"/><Relationship Id="rId4" Type="http://schemas.openxmlformats.org/officeDocument/2006/relationships/hyperlink" Target="https://www.linkedin.com/in/hemva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6" y="0"/>
            <a:ext cx="12192000" cy="6858000"/>
          </a:xfrm>
          <a:prstGeom prst="rect">
            <a:avLst/>
          </a:prstGeom>
        </p:spPr>
      </p:pic>
      <p:sp>
        <p:nvSpPr>
          <p:cNvPr id="5" name="Title 4"/>
          <p:cNvSpPr>
            <a:spLocks noGrp="1"/>
          </p:cNvSpPr>
          <p:nvPr>
            <p:ph type="ctrTitle"/>
          </p:nvPr>
        </p:nvSpPr>
        <p:spPr>
          <a:xfrm>
            <a:off x="283334" y="607219"/>
            <a:ext cx="11050073" cy="1891282"/>
          </a:xfrm>
        </p:spPr>
        <p:txBody>
          <a:bodyPr>
            <a:normAutofit/>
          </a:bodyPr>
          <a:lstStyle/>
          <a:p>
            <a:r>
              <a:rPr lang="en-US" sz="5400" b="1" cap="all" dirty="0" smtClean="0">
                <a:solidFill>
                  <a:schemeClr val="bg1"/>
                </a:solidFill>
              </a:rPr>
              <a:t>Project on Indian election 2014 &amp; 2019</a:t>
            </a:r>
            <a:endParaRPr lang="en-US" sz="5400" b="1" cap="all" dirty="0">
              <a:solidFill>
                <a:schemeClr val="bg1"/>
              </a:solidFill>
            </a:endParaRPr>
          </a:p>
        </p:txBody>
      </p:sp>
      <p:sp>
        <p:nvSpPr>
          <p:cNvPr id="2" name="Subtitle 1"/>
          <p:cNvSpPr>
            <a:spLocks noGrp="1"/>
          </p:cNvSpPr>
          <p:nvPr>
            <p:ph type="subTitle" idx="1"/>
          </p:nvPr>
        </p:nvSpPr>
        <p:spPr>
          <a:xfrm>
            <a:off x="1356574" y="2601119"/>
            <a:ext cx="9144000" cy="1655762"/>
          </a:xfrm>
        </p:spPr>
        <p:txBody>
          <a:bodyPr>
            <a:normAutofit/>
          </a:bodyPr>
          <a:lstStyle/>
          <a:p>
            <a:r>
              <a:rPr lang="en-US" sz="3200" dirty="0">
                <a:solidFill>
                  <a:schemeClr val="bg1"/>
                </a:solidFill>
              </a:rPr>
              <a:t>Insights from </a:t>
            </a:r>
            <a:r>
              <a:rPr lang="en-US" sz="3200" dirty="0" smtClean="0">
                <a:solidFill>
                  <a:schemeClr val="bg1"/>
                </a:solidFill>
              </a:rPr>
              <a:t>Lok Sabha </a:t>
            </a:r>
            <a:r>
              <a:rPr lang="en-US" sz="3200" dirty="0">
                <a:solidFill>
                  <a:schemeClr val="bg1"/>
                </a:solidFill>
              </a:rPr>
              <a:t>Elections 2014 &amp; 2019</a:t>
            </a:r>
          </a:p>
        </p:txBody>
      </p:sp>
      <p:sp>
        <p:nvSpPr>
          <p:cNvPr id="6" name="Subtitle 1"/>
          <p:cNvSpPr txBox="1">
            <a:spLocks/>
          </p:cNvSpPr>
          <p:nvPr/>
        </p:nvSpPr>
        <p:spPr>
          <a:xfrm>
            <a:off x="8240332" y="5125025"/>
            <a:ext cx="3659746" cy="11895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smtClean="0">
                <a:solidFill>
                  <a:schemeClr val="bg1"/>
                </a:solidFill>
              </a:rPr>
              <a:t>Presented by:</a:t>
            </a:r>
          </a:p>
          <a:p>
            <a:pPr algn="l"/>
            <a:r>
              <a:rPr lang="en-US" sz="3200" dirty="0" err="1" smtClean="0">
                <a:solidFill>
                  <a:schemeClr val="bg1"/>
                </a:solidFill>
              </a:rPr>
              <a:t>Ayush</a:t>
            </a:r>
            <a:r>
              <a:rPr lang="en-US" sz="3200" dirty="0" smtClean="0">
                <a:solidFill>
                  <a:schemeClr val="bg1"/>
                </a:solidFill>
              </a:rPr>
              <a:t> </a:t>
            </a:r>
            <a:r>
              <a:rPr lang="en-US" sz="3200" dirty="0" err="1" smtClean="0">
                <a:solidFill>
                  <a:schemeClr val="bg1"/>
                </a:solidFill>
              </a:rPr>
              <a:t>Ranjan</a:t>
            </a:r>
            <a:r>
              <a:rPr lang="en-US" sz="3200" dirty="0" smtClean="0">
                <a:solidFill>
                  <a:schemeClr val="bg1"/>
                </a:solidFill>
              </a:rPr>
              <a:t> </a:t>
            </a:r>
            <a:r>
              <a:rPr lang="en-US" sz="3200" dirty="0" err="1" smtClean="0">
                <a:solidFill>
                  <a:schemeClr val="bg1"/>
                </a:solidFill>
              </a:rPr>
              <a:t>Soni</a:t>
            </a:r>
            <a:endParaRPr lang="en-US" sz="3200" dirty="0">
              <a:solidFill>
                <a:schemeClr val="bg1"/>
              </a:solidFill>
            </a:endParaRPr>
          </a:p>
        </p:txBody>
      </p:sp>
    </p:spTree>
    <p:extLst>
      <p:ext uri="{BB962C8B-B14F-4D97-AF65-F5344CB8AC3E}">
        <p14:creationId xmlns:p14="http://schemas.microsoft.com/office/powerpoint/2010/main" val="3729411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a:xfrm>
            <a:off x="490470" y="171941"/>
            <a:ext cx="10515600" cy="1325563"/>
          </a:xfrm>
        </p:spPr>
        <p:txBody>
          <a:bodyPr>
            <a:noAutofit/>
          </a:bodyPr>
          <a:lstStyle/>
          <a:p>
            <a:pPr algn="just"/>
            <a:r>
              <a:rPr lang="en-US" sz="3200" b="1" dirty="0">
                <a:solidFill>
                  <a:schemeClr val="bg1"/>
                </a:solidFill>
              </a:rPr>
              <a:t>List top 5 constituencies for two major national parties where they have gained vote share in 2019 as compared to 2014.</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023035"/>
              </p:ext>
            </p:extLst>
          </p:nvPr>
        </p:nvGraphicFramePr>
        <p:xfrm>
          <a:off x="642175" y="1803400"/>
          <a:ext cx="10510930" cy="4351337"/>
        </p:xfrm>
        <a:graphic>
          <a:graphicData uri="http://schemas.openxmlformats.org/drawingml/2006/table">
            <a:tbl>
              <a:tblPr/>
              <a:tblGrid>
                <a:gridCol w="2102186"/>
                <a:gridCol w="2102186"/>
                <a:gridCol w="2102186"/>
                <a:gridCol w="2102186"/>
                <a:gridCol w="2102186"/>
              </a:tblGrid>
              <a:tr h="355211">
                <a:tc>
                  <a:txBody>
                    <a:bodyPr/>
                    <a:lstStyle/>
                    <a:p>
                      <a:pPr algn="ctr"/>
                      <a:r>
                        <a:rPr lang="en-US" sz="1700" dirty="0">
                          <a:solidFill>
                            <a:schemeClr val="bg1"/>
                          </a:solidFill>
                        </a:rPr>
                        <a:t>Hisar</a:t>
                      </a:r>
                    </a:p>
                  </a:txBody>
                  <a:tcPr marL="88803" marR="88803" marT="44401" marB="44401" anchor="ctr">
                    <a:lnL>
                      <a:noFill/>
                    </a:lnL>
                    <a:lnR>
                      <a:noFill/>
                    </a:lnR>
                    <a:lnT>
                      <a:noFill/>
                    </a:lnT>
                    <a:lnB>
                      <a:noFill/>
                    </a:lnB>
                  </a:tcPr>
                </a:tc>
                <a:tc>
                  <a:txBody>
                    <a:bodyPr/>
                    <a:lstStyle/>
                    <a:p>
                      <a:pPr algn="ctr"/>
                      <a:r>
                        <a:rPr lang="en-US" sz="1700" dirty="0">
                          <a:solidFill>
                            <a:schemeClr val="bg1"/>
                          </a:solidFill>
                        </a:rPr>
                        <a:t>BJP</a:t>
                      </a:r>
                    </a:p>
                  </a:txBody>
                  <a:tcPr marL="88803" marR="88803" marT="44401" marB="44401" anchor="ctr">
                    <a:lnL>
                      <a:noFill/>
                    </a:lnL>
                    <a:lnR>
                      <a:noFill/>
                    </a:lnR>
                    <a:lnT>
                      <a:noFill/>
                    </a:lnT>
                    <a:lnB>
                      <a:noFill/>
                    </a:lnB>
                  </a:tcPr>
                </a:tc>
                <a:tc>
                  <a:txBody>
                    <a:bodyPr/>
                    <a:lstStyle/>
                    <a:p>
                      <a:pPr algn="ctr"/>
                      <a:r>
                        <a:rPr lang="en-US" sz="1700" dirty="0">
                          <a:solidFill>
                            <a:schemeClr val="bg1"/>
                          </a:solidFill>
                        </a:rPr>
                        <a:t>603289</a:t>
                      </a:r>
                    </a:p>
                  </a:txBody>
                  <a:tcPr marL="88803" marR="88803" marT="44401" marB="44401" anchor="ctr">
                    <a:lnL>
                      <a:noFill/>
                    </a:lnL>
                    <a:lnR>
                      <a:noFill/>
                    </a:lnR>
                    <a:lnT>
                      <a:noFill/>
                    </a:lnT>
                    <a:lnB>
                      <a:noFill/>
                    </a:lnB>
                  </a:tcPr>
                </a:tc>
                <a:tc>
                  <a:txBody>
                    <a:bodyPr/>
                    <a:lstStyle/>
                    <a:p>
                      <a:pPr algn="ctr"/>
                      <a:r>
                        <a:rPr lang="en-US" sz="1700" dirty="0">
                          <a:solidFill>
                            <a:schemeClr val="bg1"/>
                          </a:solidFill>
                        </a:rPr>
                        <a:t>128</a:t>
                      </a:r>
                    </a:p>
                  </a:txBody>
                  <a:tcPr marL="88803" marR="88803" marT="44401" marB="44401" anchor="ctr">
                    <a:lnL>
                      <a:noFill/>
                    </a:lnL>
                    <a:lnR>
                      <a:noFill/>
                    </a:lnR>
                    <a:lnT>
                      <a:noFill/>
                    </a:lnT>
                    <a:lnB>
                      <a:noFill/>
                    </a:lnB>
                  </a:tcPr>
                </a:tc>
                <a:tc>
                  <a:txBody>
                    <a:bodyPr/>
                    <a:lstStyle/>
                    <a:p>
                      <a:pPr algn="ctr"/>
                      <a:r>
                        <a:rPr lang="en-US" sz="1700" dirty="0">
                          <a:solidFill>
                            <a:schemeClr val="bg1"/>
                          </a:solidFill>
                        </a:rPr>
                        <a:t>471219.5313</a:t>
                      </a:r>
                    </a:p>
                  </a:txBody>
                  <a:tcPr marL="88803" marR="88803" marT="44401" marB="44401" anchor="ctr">
                    <a:lnL>
                      <a:noFill/>
                    </a:lnL>
                    <a:lnR>
                      <a:noFill/>
                    </a:lnR>
                    <a:lnT>
                      <a:noFill/>
                    </a:lnT>
                    <a:lnB>
                      <a:noFill/>
                    </a:lnB>
                  </a:tcPr>
                </a:tc>
              </a:tr>
              <a:tr h="355211">
                <a:tc>
                  <a:txBody>
                    <a:bodyPr/>
                    <a:lstStyle/>
                    <a:p>
                      <a:pPr algn="ctr"/>
                      <a:r>
                        <a:rPr lang="en-US" sz="1700" dirty="0">
                          <a:solidFill>
                            <a:schemeClr val="bg1"/>
                          </a:solidFill>
                        </a:rPr>
                        <a:t>Hisar</a:t>
                      </a:r>
                    </a:p>
                  </a:txBody>
                  <a:tcPr marL="88803" marR="88803" marT="44401" marB="44401" anchor="ctr">
                    <a:lnL>
                      <a:noFill/>
                    </a:lnL>
                    <a:lnR>
                      <a:noFill/>
                    </a:lnR>
                    <a:lnT>
                      <a:noFill/>
                    </a:lnT>
                    <a:lnB>
                      <a:noFill/>
                    </a:lnB>
                  </a:tcPr>
                </a:tc>
                <a:tc>
                  <a:txBody>
                    <a:bodyPr/>
                    <a:lstStyle/>
                    <a:p>
                      <a:pPr algn="ctr"/>
                      <a:r>
                        <a:rPr lang="en-US" sz="1700">
                          <a:solidFill>
                            <a:schemeClr val="bg1"/>
                          </a:solidFill>
                        </a:rPr>
                        <a:t>BJP</a:t>
                      </a:r>
                    </a:p>
                  </a:txBody>
                  <a:tcPr marL="88803" marR="88803" marT="44401" marB="44401" anchor="ctr">
                    <a:lnL>
                      <a:noFill/>
                    </a:lnL>
                    <a:lnR>
                      <a:noFill/>
                    </a:lnR>
                    <a:lnT>
                      <a:noFill/>
                    </a:lnT>
                    <a:lnB>
                      <a:noFill/>
                    </a:lnB>
                  </a:tcPr>
                </a:tc>
                <a:tc>
                  <a:txBody>
                    <a:bodyPr/>
                    <a:lstStyle/>
                    <a:p>
                      <a:pPr algn="ctr"/>
                      <a:r>
                        <a:rPr lang="en-US" sz="1700">
                          <a:solidFill>
                            <a:schemeClr val="bg1"/>
                          </a:solidFill>
                        </a:rPr>
                        <a:t>603289</a:t>
                      </a:r>
                    </a:p>
                  </a:txBody>
                  <a:tcPr marL="88803" marR="88803" marT="44401" marB="44401" anchor="ctr">
                    <a:lnL>
                      <a:noFill/>
                    </a:lnL>
                    <a:lnR>
                      <a:noFill/>
                    </a:lnR>
                    <a:lnT>
                      <a:noFill/>
                    </a:lnT>
                    <a:lnB>
                      <a:noFill/>
                    </a:lnB>
                  </a:tcPr>
                </a:tc>
                <a:tc>
                  <a:txBody>
                    <a:bodyPr/>
                    <a:lstStyle/>
                    <a:p>
                      <a:pPr algn="ctr"/>
                      <a:r>
                        <a:rPr lang="en-US" sz="1700">
                          <a:solidFill>
                            <a:schemeClr val="bg1"/>
                          </a:solidFill>
                        </a:rPr>
                        <a:t>134</a:t>
                      </a:r>
                    </a:p>
                  </a:txBody>
                  <a:tcPr marL="88803" marR="88803" marT="44401" marB="44401" anchor="ctr">
                    <a:lnL>
                      <a:noFill/>
                    </a:lnL>
                    <a:lnR>
                      <a:noFill/>
                    </a:lnR>
                    <a:lnT>
                      <a:noFill/>
                    </a:lnT>
                    <a:lnB>
                      <a:noFill/>
                    </a:lnB>
                  </a:tcPr>
                </a:tc>
                <a:tc>
                  <a:txBody>
                    <a:bodyPr/>
                    <a:lstStyle/>
                    <a:p>
                      <a:pPr algn="ctr"/>
                      <a:r>
                        <a:rPr lang="en-US" sz="1700">
                          <a:solidFill>
                            <a:schemeClr val="bg1"/>
                          </a:solidFill>
                        </a:rPr>
                        <a:t>450115.6716</a:t>
                      </a:r>
                    </a:p>
                  </a:txBody>
                  <a:tcPr marL="88803" marR="88803" marT="44401" marB="44401" anchor="ctr">
                    <a:lnL>
                      <a:noFill/>
                    </a:lnL>
                    <a:lnR>
                      <a:noFill/>
                    </a:lnR>
                    <a:lnT>
                      <a:noFill/>
                    </a:lnT>
                    <a:lnB>
                      <a:noFill/>
                    </a:lnB>
                  </a:tcPr>
                </a:tc>
              </a:tr>
              <a:tr h="355211">
                <a:tc>
                  <a:txBody>
                    <a:bodyPr/>
                    <a:lstStyle/>
                    <a:p>
                      <a:pPr algn="ctr"/>
                      <a:r>
                        <a:rPr lang="en-US" sz="1700" dirty="0">
                          <a:solidFill>
                            <a:schemeClr val="bg1"/>
                          </a:solidFill>
                        </a:rPr>
                        <a:t>Hisar</a:t>
                      </a:r>
                    </a:p>
                  </a:txBody>
                  <a:tcPr marL="88803" marR="88803" marT="44401" marB="44401" anchor="ctr">
                    <a:lnL>
                      <a:noFill/>
                    </a:lnL>
                    <a:lnR>
                      <a:noFill/>
                    </a:lnR>
                    <a:lnT>
                      <a:noFill/>
                    </a:lnT>
                    <a:lnB>
                      <a:noFill/>
                    </a:lnB>
                  </a:tcPr>
                </a:tc>
                <a:tc>
                  <a:txBody>
                    <a:bodyPr/>
                    <a:lstStyle/>
                    <a:p>
                      <a:pPr algn="ctr"/>
                      <a:r>
                        <a:rPr lang="en-US" sz="1700" dirty="0">
                          <a:solidFill>
                            <a:schemeClr val="bg1"/>
                          </a:solidFill>
                        </a:rPr>
                        <a:t>BJP</a:t>
                      </a:r>
                    </a:p>
                  </a:txBody>
                  <a:tcPr marL="88803" marR="88803" marT="44401" marB="44401" anchor="ctr">
                    <a:lnL>
                      <a:noFill/>
                    </a:lnL>
                    <a:lnR>
                      <a:noFill/>
                    </a:lnR>
                    <a:lnT>
                      <a:noFill/>
                    </a:lnT>
                    <a:lnB>
                      <a:noFill/>
                    </a:lnB>
                  </a:tcPr>
                </a:tc>
                <a:tc>
                  <a:txBody>
                    <a:bodyPr/>
                    <a:lstStyle/>
                    <a:p>
                      <a:pPr algn="ctr"/>
                      <a:r>
                        <a:rPr lang="en-US" sz="1700">
                          <a:solidFill>
                            <a:schemeClr val="bg1"/>
                          </a:solidFill>
                        </a:rPr>
                        <a:t>603289</a:t>
                      </a:r>
                    </a:p>
                  </a:txBody>
                  <a:tcPr marL="88803" marR="88803" marT="44401" marB="44401" anchor="ctr">
                    <a:lnL>
                      <a:noFill/>
                    </a:lnL>
                    <a:lnR>
                      <a:noFill/>
                    </a:lnR>
                    <a:lnT>
                      <a:noFill/>
                    </a:lnT>
                    <a:lnB>
                      <a:noFill/>
                    </a:lnB>
                  </a:tcPr>
                </a:tc>
                <a:tc>
                  <a:txBody>
                    <a:bodyPr/>
                    <a:lstStyle/>
                    <a:p>
                      <a:pPr algn="ctr"/>
                      <a:r>
                        <a:rPr lang="en-US" sz="1700">
                          <a:solidFill>
                            <a:schemeClr val="bg1"/>
                          </a:solidFill>
                        </a:rPr>
                        <a:t>176</a:t>
                      </a:r>
                    </a:p>
                  </a:txBody>
                  <a:tcPr marL="88803" marR="88803" marT="44401" marB="44401" anchor="ctr">
                    <a:lnL>
                      <a:noFill/>
                    </a:lnL>
                    <a:lnR>
                      <a:noFill/>
                    </a:lnR>
                    <a:lnT>
                      <a:noFill/>
                    </a:lnT>
                    <a:lnB>
                      <a:noFill/>
                    </a:lnB>
                  </a:tcPr>
                </a:tc>
                <a:tc>
                  <a:txBody>
                    <a:bodyPr/>
                    <a:lstStyle/>
                    <a:p>
                      <a:pPr algn="ctr"/>
                      <a:r>
                        <a:rPr lang="en-US" sz="1700">
                          <a:solidFill>
                            <a:schemeClr val="bg1"/>
                          </a:solidFill>
                        </a:rPr>
                        <a:t>342677.8409</a:t>
                      </a:r>
                    </a:p>
                  </a:txBody>
                  <a:tcPr marL="88803" marR="88803" marT="44401" marB="44401" anchor="ctr">
                    <a:lnL>
                      <a:noFill/>
                    </a:lnL>
                    <a:lnR>
                      <a:noFill/>
                    </a:lnR>
                    <a:lnT>
                      <a:noFill/>
                    </a:lnT>
                    <a:lnB>
                      <a:noFill/>
                    </a:lnB>
                  </a:tcPr>
                </a:tc>
              </a:tr>
              <a:tr h="621620">
                <a:tc>
                  <a:txBody>
                    <a:bodyPr/>
                    <a:lstStyle/>
                    <a:p>
                      <a:pPr algn="ctr"/>
                      <a:r>
                        <a:rPr lang="en-US" sz="1700">
                          <a:solidFill>
                            <a:schemeClr val="bg1"/>
                          </a:solidFill>
                        </a:rPr>
                        <a:t>EAST DELHI                    </a:t>
                      </a:r>
                    </a:p>
                  </a:txBody>
                  <a:tcPr marL="88803" marR="88803" marT="44401" marB="44401" anchor="ctr">
                    <a:lnL>
                      <a:noFill/>
                    </a:lnL>
                    <a:lnR>
                      <a:noFill/>
                    </a:lnR>
                    <a:lnT>
                      <a:noFill/>
                    </a:lnT>
                    <a:lnB>
                      <a:noFill/>
                    </a:lnB>
                  </a:tcPr>
                </a:tc>
                <a:tc>
                  <a:txBody>
                    <a:bodyPr/>
                    <a:lstStyle/>
                    <a:p>
                      <a:pPr algn="ctr"/>
                      <a:r>
                        <a:rPr lang="en-US" sz="1700" dirty="0">
                          <a:solidFill>
                            <a:schemeClr val="bg1"/>
                          </a:solidFill>
                        </a:rPr>
                        <a:t>BJP</a:t>
                      </a:r>
                    </a:p>
                  </a:txBody>
                  <a:tcPr marL="88803" marR="88803" marT="44401" marB="44401" anchor="ctr">
                    <a:lnL>
                      <a:noFill/>
                    </a:lnL>
                    <a:lnR>
                      <a:noFill/>
                    </a:lnR>
                    <a:lnT>
                      <a:noFill/>
                    </a:lnT>
                    <a:lnB>
                      <a:noFill/>
                    </a:lnB>
                  </a:tcPr>
                </a:tc>
                <a:tc>
                  <a:txBody>
                    <a:bodyPr/>
                    <a:lstStyle/>
                    <a:p>
                      <a:pPr algn="ctr"/>
                      <a:r>
                        <a:rPr lang="en-US" sz="1700">
                          <a:solidFill>
                            <a:schemeClr val="bg1"/>
                          </a:solidFill>
                        </a:rPr>
                        <a:t>696156</a:t>
                      </a:r>
                    </a:p>
                  </a:txBody>
                  <a:tcPr marL="88803" marR="88803" marT="44401" marB="44401" anchor="ctr">
                    <a:lnL>
                      <a:noFill/>
                    </a:lnL>
                    <a:lnR>
                      <a:noFill/>
                    </a:lnR>
                    <a:lnT>
                      <a:noFill/>
                    </a:lnT>
                    <a:lnB>
                      <a:noFill/>
                    </a:lnB>
                  </a:tcPr>
                </a:tc>
                <a:tc>
                  <a:txBody>
                    <a:bodyPr/>
                    <a:lstStyle/>
                    <a:p>
                      <a:pPr algn="ctr"/>
                      <a:r>
                        <a:rPr lang="en-US" sz="1700">
                          <a:solidFill>
                            <a:schemeClr val="bg1"/>
                          </a:solidFill>
                        </a:rPr>
                        <a:t>210</a:t>
                      </a:r>
                    </a:p>
                  </a:txBody>
                  <a:tcPr marL="88803" marR="88803" marT="44401" marB="44401" anchor="ctr">
                    <a:lnL>
                      <a:noFill/>
                    </a:lnL>
                    <a:lnR>
                      <a:noFill/>
                    </a:lnR>
                    <a:lnT>
                      <a:noFill/>
                    </a:lnT>
                    <a:lnB>
                      <a:noFill/>
                    </a:lnB>
                  </a:tcPr>
                </a:tc>
                <a:tc>
                  <a:txBody>
                    <a:bodyPr/>
                    <a:lstStyle/>
                    <a:p>
                      <a:pPr algn="ctr"/>
                      <a:r>
                        <a:rPr lang="en-US" sz="1700">
                          <a:solidFill>
                            <a:schemeClr val="bg1"/>
                          </a:solidFill>
                        </a:rPr>
                        <a:t>331402.8571</a:t>
                      </a:r>
                    </a:p>
                  </a:txBody>
                  <a:tcPr marL="88803" marR="88803" marT="44401" marB="44401" anchor="ctr">
                    <a:lnL>
                      <a:noFill/>
                    </a:lnL>
                    <a:lnR>
                      <a:noFill/>
                    </a:lnR>
                    <a:lnT>
                      <a:noFill/>
                    </a:lnT>
                    <a:lnB>
                      <a:noFill/>
                    </a:lnB>
                  </a:tcPr>
                </a:tc>
              </a:tr>
              <a:tr h="621620">
                <a:tc>
                  <a:txBody>
                    <a:bodyPr/>
                    <a:lstStyle/>
                    <a:p>
                      <a:pPr algn="ctr"/>
                      <a:r>
                        <a:rPr lang="en-US" sz="1700">
                          <a:solidFill>
                            <a:schemeClr val="bg1"/>
                          </a:solidFill>
                        </a:rPr>
                        <a:t>NEW DELHI                     </a:t>
                      </a:r>
                    </a:p>
                  </a:txBody>
                  <a:tcPr marL="88803" marR="88803" marT="44401" marB="44401" anchor="ctr">
                    <a:lnL>
                      <a:noFill/>
                    </a:lnL>
                    <a:lnR>
                      <a:noFill/>
                    </a:lnR>
                    <a:lnT>
                      <a:noFill/>
                    </a:lnT>
                    <a:lnB>
                      <a:noFill/>
                    </a:lnB>
                  </a:tcPr>
                </a:tc>
                <a:tc>
                  <a:txBody>
                    <a:bodyPr/>
                    <a:lstStyle/>
                    <a:p>
                      <a:pPr algn="ctr"/>
                      <a:r>
                        <a:rPr lang="en-US" sz="1700">
                          <a:solidFill>
                            <a:schemeClr val="bg1"/>
                          </a:solidFill>
                        </a:rPr>
                        <a:t>BJP</a:t>
                      </a:r>
                    </a:p>
                  </a:txBody>
                  <a:tcPr marL="88803" marR="88803" marT="44401" marB="44401" anchor="ctr">
                    <a:lnL>
                      <a:noFill/>
                    </a:lnL>
                    <a:lnR>
                      <a:noFill/>
                    </a:lnR>
                    <a:lnT>
                      <a:noFill/>
                    </a:lnT>
                    <a:lnB>
                      <a:noFill/>
                    </a:lnB>
                  </a:tcPr>
                </a:tc>
                <a:tc>
                  <a:txBody>
                    <a:bodyPr/>
                    <a:lstStyle/>
                    <a:p>
                      <a:pPr algn="ctr"/>
                      <a:r>
                        <a:rPr lang="en-US" sz="1700" dirty="0">
                          <a:solidFill>
                            <a:schemeClr val="bg1"/>
                          </a:solidFill>
                        </a:rPr>
                        <a:t>504206</a:t>
                      </a:r>
                    </a:p>
                  </a:txBody>
                  <a:tcPr marL="88803" marR="88803" marT="44401" marB="44401" anchor="ctr">
                    <a:lnL>
                      <a:noFill/>
                    </a:lnL>
                    <a:lnR>
                      <a:noFill/>
                    </a:lnR>
                    <a:lnT>
                      <a:noFill/>
                    </a:lnT>
                    <a:lnB>
                      <a:noFill/>
                    </a:lnB>
                  </a:tcPr>
                </a:tc>
                <a:tc>
                  <a:txBody>
                    <a:bodyPr/>
                    <a:lstStyle/>
                    <a:p>
                      <a:pPr algn="ctr"/>
                      <a:r>
                        <a:rPr lang="en-US" sz="1700">
                          <a:solidFill>
                            <a:schemeClr val="bg1"/>
                          </a:solidFill>
                        </a:rPr>
                        <a:t>158</a:t>
                      </a:r>
                    </a:p>
                  </a:txBody>
                  <a:tcPr marL="88803" marR="88803" marT="44401" marB="44401" anchor="ctr">
                    <a:lnL>
                      <a:noFill/>
                    </a:lnL>
                    <a:lnR>
                      <a:noFill/>
                    </a:lnR>
                    <a:lnT>
                      <a:noFill/>
                    </a:lnT>
                    <a:lnB>
                      <a:noFill/>
                    </a:lnB>
                  </a:tcPr>
                </a:tc>
                <a:tc>
                  <a:txBody>
                    <a:bodyPr/>
                    <a:lstStyle/>
                    <a:p>
                      <a:pPr algn="ctr"/>
                      <a:r>
                        <a:rPr lang="en-US" sz="1700">
                          <a:solidFill>
                            <a:schemeClr val="bg1"/>
                          </a:solidFill>
                        </a:rPr>
                        <a:t>319017.7215</a:t>
                      </a:r>
                    </a:p>
                  </a:txBody>
                  <a:tcPr marL="88803" marR="88803" marT="44401" marB="44401" anchor="ctr">
                    <a:lnL>
                      <a:noFill/>
                    </a:lnL>
                    <a:lnR>
                      <a:noFill/>
                    </a:lnR>
                    <a:lnT>
                      <a:noFill/>
                    </a:lnT>
                    <a:lnB>
                      <a:noFill/>
                    </a:lnB>
                  </a:tcPr>
                </a:tc>
              </a:tr>
              <a:tr h="355211">
                <a:tc>
                  <a:txBody>
                    <a:bodyPr/>
                    <a:lstStyle/>
                    <a:p>
                      <a:pPr algn="ctr"/>
                      <a:r>
                        <a:rPr lang="en-US" sz="1700">
                          <a:solidFill>
                            <a:schemeClr val="bg1"/>
                          </a:solidFill>
                        </a:rPr>
                        <a:t>Puducherry</a:t>
                      </a:r>
                    </a:p>
                  </a:txBody>
                  <a:tcPr marL="88803" marR="88803" marT="44401" marB="44401" anchor="ctr">
                    <a:lnL>
                      <a:noFill/>
                    </a:lnL>
                    <a:lnR>
                      <a:noFill/>
                    </a:lnR>
                    <a:lnT>
                      <a:noFill/>
                    </a:lnT>
                    <a:lnB>
                      <a:noFill/>
                    </a:lnB>
                  </a:tcPr>
                </a:tc>
                <a:tc>
                  <a:txBody>
                    <a:bodyPr/>
                    <a:lstStyle/>
                    <a:p>
                      <a:pPr algn="ctr"/>
                      <a:r>
                        <a:rPr lang="en-US" sz="1700">
                          <a:solidFill>
                            <a:schemeClr val="bg1"/>
                          </a:solidFill>
                        </a:rPr>
                        <a:t>INC</a:t>
                      </a:r>
                    </a:p>
                  </a:txBody>
                  <a:tcPr marL="88803" marR="88803" marT="44401" marB="44401" anchor="ctr">
                    <a:lnL>
                      <a:noFill/>
                    </a:lnL>
                    <a:lnR>
                      <a:noFill/>
                    </a:lnR>
                    <a:lnT>
                      <a:noFill/>
                    </a:lnT>
                    <a:lnB>
                      <a:noFill/>
                    </a:lnB>
                  </a:tcPr>
                </a:tc>
                <a:tc>
                  <a:txBody>
                    <a:bodyPr/>
                    <a:lstStyle/>
                    <a:p>
                      <a:pPr algn="ctr"/>
                      <a:r>
                        <a:rPr lang="en-US" sz="1700" dirty="0">
                          <a:solidFill>
                            <a:schemeClr val="bg1"/>
                          </a:solidFill>
                        </a:rPr>
                        <a:t>444981</a:t>
                      </a:r>
                    </a:p>
                  </a:txBody>
                  <a:tcPr marL="88803" marR="88803" marT="44401" marB="44401" anchor="ctr">
                    <a:lnL>
                      <a:noFill/>
                    </a:lnL>
                    <a:lnR>
                      <a:noFill/>
                    </a:lnR>
                    <a:lnT>
                      <a:noFill/>
                    </a:lnT>
                    <a:lnB>
                      <a:noFill/>
                    </a:lnB>
                  </a:tcPr>
                </a:tc>
                <a:tc>
                  <a:txBody>
                    <a:bodyPr/>
                    <a:lstStyle/>
                    <a:p>
                      <a:pPr algn="ctr"/>
                      <a:r>
                        <a:rPr lang="en-US" sz="1700" dirty="0">
                          <a:solidFill>
                            <a:schemeClr val="bg1"/>
                          </a:solidFill>
                        </a:rPr>
                        <a:t>198</a:t>
                      </a:r>
                    </a:p>
                  </a:txBody>
                  <a:tcPr marL="88803" marR="88803" marT="44401" marB="44401" anchor="ctr">
                    <a:lnL>
                      <a:noFill/>
                    </a:lnL>
                    <a:lnR>
                      <a:noFill/>
                    </a:lnR>
                    <a:lnT>
                      <a:noFill/>
                    </a:lnT>
                    <a:lnB>
                      <a:noFill/>
                    </a:lnB>
                  </a:tcPr>
                </a:tc>
                <a:tc>
                  <a:txBody>
                    <a:bodyPr/>
                    <a:lstStyle/>
                    <a:p>
                      <a:pPr algn="ctr"/>
                      <a:r>
                        <a:rPr lang="en-US" sz="1700">
                          <a:solidFill>
                            <a:schemeClr val="bg1"/>
                          </a:solidFill>
                        </a:rPr>
                        <a:t>224637.8788</a:t>
                      </a:r>
                    </a:p>
                  </a:txBody>
                  <a:tcPr marL="88803" marR="88803" marT="44401" marB="44401" anchor="ctr">
                    <a:lnL>
                      <a:noFill/>
                    </a:lnL>
                    <a:lnR>
                      <a:noFill/>
                    </a:lnR>
                    <a:lnT>
                      <a:noFill/>
                    </a:lnT>
                    <a:lnB>
                      <a:noFill/>
                    </a:lnB>
                  </a:tcPr>
                </a:tc>
              </a:tr>
              <a:tr h="355211">
                <a:tc>
                  <a:txBody>
                    <a:bodyPr/>
                    <a:lstStyle/>
                    <a:p>
                      <a:pPr algn="ctr"/>
                      <a:r>
                        <a:rPr lang="en-US" sz="1700">
                          <a:solidFill>
                            <a:schemeClr val="bg1"/>
                          </a:solidFill>
                        </a:rPr>
                        <a:t>Tiruchirappalli</a:t>
                      </a:r>
                    </a:p>
                  </a:txBody>
                  <a:tcPr marL="88803" marR="88803" marT="44401" marB="44401" anchor="ctr">
                    <a:lnL>
                      <a:noFill/>
                    </a:lnL>
                    <a:lnR>
                      <a:noFill/>
                    </a:lnR>
                    <a:lnT>
                      <a:noFill/>
                    </a:lnT>
                    <a:lnB>
                      <a:noFill/>
                    </a:lnB>
                  </a:tcPr>
                </a:tc>
                <a:tc>
                  <a:txBody>
                    <a:bodyPr/>
                    <a:lstStyle/>
                    <a:p>
                      <a:pPr algn="ctr"/>
                      <a:r>
                        <a:rPr lang="en-US" sz="1700">
                          <a:solidFill>
                            <a:schemeClr val="bg1"/>
                          </a:solidFill>
                        </a:rPr>
                        <a:t>INC</a:t>
                      </a:r>
                    </a:p>
                  </a:txBody>
                  <a:tcPr marL="88803" marR="88803" marT="44401" marB="44401" anchor="ctr">
                    <a:lnL>
                      <a:noFill/>
                    </a:lnL>
                    <a:lnR>
                      <a:noFill/>
                    </a:lnR>
                    <a:lnT>
                      <a:noFill/>
                    </a:lnT>
                    <a:lnB>
                      <a:noFill/>
                    </a:lnB>
                  </a:tcPr>
                </a:tc>
                <a:tc>
                  <a:txBody>
                    <a:bodyPr/>
                    <a:lstStyle/>
                    <a:p>
                      <a:pPr algn="ctr"/>
                      <a:r>
                        <a:rPr lang="en-US" sz="1700">
                          <a:solidFill>
                            <a:schemeClr val="bg1"/>
                          </a:solidFill>
                        </a:rPr>
                        <a:t>621285</a:t>
                      </a:r>
                    </a:p>
                  </a:txBody>
                  <a:tcPr marL="88803" marR="88803" marT="44401" marB="44401" anchor="ctr">
                    <a:lnL>
                      <a:noFill/>
                    </a:lnL>
                    <a:lnR>
                      <a:noFill/>
                    </a:lnR>
                    <a:lnT>
                      <a:noFill/>
                    </a:lnT>
                    <a:lnB>
                      <a:noFill/>
                    </a:lnB>
                  </a:tcPr>
                </a:tc>
                <a:tc>
                  <a:txBody>
                    <a:bodyPr/>
                    <a:lstStyle/>
                    <a:p>
                      <a:pPr algn="ctr"/>
                      <a:r>
                        <a:rPr lang="en-US" sz="1700" dirty="0">
                          <a:solidFill>
                            <a:schemeClr val="bg1"/>
                          </a:solidFill>
                        </a:rPr>
                        <a:t>355</a:t>
                      </a:r>
                    </a:p>
                  </a:txBody>
                  <a:tcPr marL="88803" marR="88803" marT="44401" marB="44401" anchor="ctr">
                    <a:lnL>
                      <a:noFill/>
                    </a:lnL>
                    <a:lnR>
                      <a:noFill/>
                    </a:lnR>
                    <a:lnT>
                      <a:noFill/>
                    </a:lnT>
                    <a:lnB>
                      <a:noFill/>
                    </a:lnB>
                  </a:tcPr>
                </a:tc>
                <a:tc>
                  <a:txBody>
                    <a:bodyPr/>
                    <a:lstStyle/>
                    <a:p>
                      <a:pPr algn="ctr"/>
                      <a:r>
                        <a:rPr lang="en-US" sz="1700">
                          <a:solidFill>
                            <a:schemeClr val="bg1"/>
                          </a:solidFill>
                        </a:rPr>
                        <a:t>174909.8592</a:t>
                      </a:r>
                    </a:p>
                  </a:txBody>
                  <a:tcPr marL="88803" marR="88803" marT="44401" marB="44401" anchor="ctr">
                    <a:lnL>
                      <a:noFill/>
                    </a:lnL>
                    <a:lnR>
                      <a:noFill/>
                    </a:lnR>
                    <a:lnT>
                      <a:noFill/>
                    </a:lnT>
                    <a:lnB>
                      <a:noFill/>
                    </a:lnB>
                  </a:tcPr>
                </a:tc>
              </a:tr>
              <a:tr h="355211">
                <a:tc>
                  <a:txBody>
                    <a:bodyPr/>
                    <a:lstStyle/>
                    <a:p>
                      <a:pPr algn="ctr"/>
                      <a:r>
                        <a:rPr lang="en-US" sz="1700">
                          <a:solidFill>
                            <a:schemeClr val="bg1"/>
                          </a:solidFill>
                        </a:rPr>
                        <a:t>Bangalore South</a:t>
                      </a:r>
                    </a:p>
                  </a:txBody>
                  <a:tcPr marL="88803" marR="88803" marT="44401" marB="44401" anchor="ctr">
                    <a:lnL>
                      <a:noFill/>
                    </a:lnL>
                    <a:lnR>
                      <a:noFill/>
                    </a:lnR>
                    <a:lnT>
                      <a:noFill/>
                    </a:lnT>
                    <a:lnB>
                      <a:noFill/>
                    </a:lnB>
                  </a:tcPr>
                </a:tc>
                <a:tc>
                  <a:txBody>
                    <a:bodyPr/>
                    <a:lstStyle/>
                    <a:p>
                      <a:pPr algn="ctr"/>
                      <a:r>
                        <a:rPr lang="en-US" sz="1700">
                          <a:solidFill>
                            <a:schemeClr val="bg1"/>
                          </a:solidFill>
                        </a:rPr>
                        <a:t>INC</a:t>
                      </a:r>
                    </a:p>
                  </a:txBody>
                  <a:tcPr marL="88803" marR="88803" marT="44401" marB="44401" anchor="ctr">
                    <a:lnL>
                      <a:noFill/>
                    </a:lnL>
                    <a:lnR>
                      <a:noFill/>
                    </a:lnR>
                    <a:lnT>
                      <a:noFill/>
                    </a:lnT>
                    <a:lnB>
                      <a:noFill/>
                    </a:lnB>
                  </a:tcPr>
                </a:tc>
                <a:tc>
                  <a:txBody>
                    <a:bodyPr/>
                    <a:lstStyle/>
                    <a:p>
                      <a:pPr algn="ctr"/>
                      <a:r>
                        <a:rPr lang="en-US" sz="1700">
                          <a:solidFill>
                            <a:schemeClr val="bg1"/>
                          </a:solidFill>
                        </a:rPr>
                        <a:t>408037</a:t>
                      </a:r>
                    </a:p>
                  </a:txBody>
                  <a:tcPr marL="88803" marR="88803" marT="44401" marB="44401" anchor="ctr">
                    <a:lnL>
                      <a:noFill/>
                    </a:lnL>
                    <a:lnR>
                      <a:noFill/>
                    </a:lnR>
                    <a:lnT>
                      <a:noFill/>
                    </a:lnT>
                    <a:lnB>
                      <a:noFill/>
                    </a:lnB>
                  </a:tcPr>
                </a:tc>
                <a:tc>
                  <a:txBody>
                    <a:bodyPr/>
                    <a:lstStyle/>
                    <a:p>
                      <a:pPr algn="ctr"/>
                      <a:r>
                        <a:rPr lang="en-US" sz="1700" dirty="0">
                          <a:solidFill>
                            <a:schemeClr val="bg1"/>
                          </a:solidFill>
                        </a:rPr>
                        <a:t>246</a:t>
                      </a:r>
                    </a:p>
                  </a:txBody>
                  <a:tcPr marL="88803" marR="88803" marT="44401" marB="44401" anchor="ctr">
                    <a:lnL>
                      <a:noFill/>
                    </a:lnL>
                    <a:lnR>
                      <a:noFill/>
                    </a:lnR>
                    <a:lnT>
                      <a:noFill/>
                    </a:lnT>
                    <a:lnB>
                      <a:noFill/>
                    </a:lnB>
                  </a:tcPr>
                </a:tc>
                <a:tc>
                  <a:txBody>
                    <a:bodyPr/>
                    <a:lstStyle/>
                    <a:p>
                      <a:pPr algn="ctr"/>
                      <a:r>
                        <a:rPr lang="en-US" sz="1700" dirty="0">
                          <a:solidFill>
                            <a:schemeClr val="bg1"/>
                          </a:solidFill>
                        </a:rPr>
                        <a:t>165768.6992</a:t>
                      </a:r>
                    </a:p>
                  </a:txBody>
                  <a:tcPr marL="88803" marR="88803" marT="44401" marB="44401" anchor="ctr">
                    <a:lnL>
                      <a:noFill/>
                    </a:lnL>
                    <a:lnR>
                      <a:noFill/>
                    </a:lnR>
                    <a:lnT>
                      <a:noFill/>
                    </a:lnT>
                    <a:lnB>
                      <a:noFill/>
                    </a:lnB>
                  </a:tcPr>
                </a:tc>
              </a:tr>
              <a:tr h="355211">
                <a:tc>
                  <a:txBody>
                    <a:bodyPr/>
                    <a:lstStyle/>
                    <a:p>
                      <a:pPr algn="ctr"/>
                      <a:r>
                        <a:rPr lang="en-US" sz="1700">
                          <a:solidFill>
                            <a:schemeClr val="bg1"/>
                          </a:solidFill>
                        </a:rPr>
                        <a:t>Sonipat</a:t>
                      </a:r>
                    </a:p>
                  </a:txBody>
                  <a:tcPr marL="88803" marR="88803" marT="44401" marB="44401" anchor="ctr">
                    <a:lnL>
                      <a:noFill/>
                    </a:lnL>
                    <a:lnR>
                      <a:noFill/>
                    </a:lnR>
                    <a:lnT>
                      <a:noFill/>
                    </a:lnT>
                    <a:lnB>
                      <a:noFill/>
                    </a:lnB>
                  </a:tcPr>
                </a:tc>
                <a:tc>
                  <a:txBody>
                    <a:bodyPr/>
                    <a:lstStyle/>
                    <a:p>
                      <a:pPr algn="ctr"/>
                      <a:r>
                        <a:rPr lang="en-US" sz="1700">
                          <a:solidFill>
                            <a:schemeClr val="bg1"/>
                          </a:solidFill>
                        </a:rPr>
                        <a:t>INC</a:t>
                      </a:r>
                    </a:p>
                  </a:txBody>
                  <a:tcPr marL="88803" marR="88803" marT="44401" marB="44401" anchor="ctr">
                    <a:lnL>
                      <a:noFill/>
                    </a:lnL>
                    <a:lnR>
                      <a:noFill/>
                    </a:lnR>
                    <a:lnT>
                      <a:noFill/>
                    </a:lnT>
                    <a:lnB>
                      <a:noFill/>
                    </a:lnB>
                  </a:tcPr>
                </a:tc>
                <a:tc>
                  <a:txBody>
                    <a:bodyPr/>
                    <a:lstStyle/>
                    <a:p>
                      <a:pPr algn="ctr"/>
                      <a:r>
                        <a:rPr lang="en-US" sz="1700">
                          <a:solidFill>
                            <a:schemeClr val="bg1"/>
                          </a:solidFill>
                        </a:rPr>
                        <a:t>422800</a:t>
                      </a:r>
                    </a:p>
                  </a:txBody>
                  <a:tcPr marL="88803" marR="88803" marT="44401" marB="44401" anchor="ctr">
                    <a:lnL>
                      <a:noFill/>
                    </a:lnL>
                    <a:lnR>
                      <a:noFill/>
                    </a:lnR>
                    <a:lnT>
                      <a:noFill/>
                    </a:lnT>
                    <a:lnB>
                      <a:noFill/>
                    </a:lnB>
                  </a:tcPr>
                </a:tc>
                <a:tc>
                  <a:txBody>
                    <a:bodyPr/>
                    <a:lstStyle/>
                    <a:p>
                      <a:pPr algn="ctr"/>
                      <a:r>
                        <a:rPr lang="en-US" sz="1700">
                          <a:solidFill>
                            <a:schemeClr val="bg1"/>
                          </a:solidFill>
                        </a:rPr>
                        <a:t>259</a:t>
                      </a:r>
                    </a:p>
                  </a:txBody>
                  <a:tcPr marL="88803" marR="88803" marT="44401" marB="44401" anchor="ctr">
                    <a:lnL>
                      <a:noFill/>
                    </a:lnL>
                    <a:lnR>
                      <a:noFill/>
                    </a:lnR>
                    <a:lnT>
                      <a:noFill/>
                    </a:lnT>
                    <a:lnB>
                      <a:noFill/>
                    </a:lnB>
                  </a:tcPr>
                </a:tc>
                <a:tc>
                  <a:txBody>
                    <a:bodyPr/>
                    <a:lstStyle/>
                    <a:p>
                      <a:pPr algn="ctr"/>
                      <a:r>
                        <a:rPr lang="en-US" sz="1700" dirty="0">
                          <a:solidFill>
                            <a:schemeClr val="bg1"/>
                          </a:solidFill>
                        </a:rPr>
                        <a:t>163143.2432</a:t>
                      </a:r>
                    </a:p>
                  </a:txBody>
                  <a:tcPr marL="88803" marR="88803" marT="44401" marB="44401" anchor="ctr">
                    <a:lnL>
                      <a:noFill/>
                    </a:lnL>
                    <a:lnR>
                      <a:noFill/>
                    </a:lnR>
                    <a:lnT>
                      <a:noFill/>
                    </a:lnT>
                    <a:lnB>
                      <a:noFill/>
                    </a:lnB>
                  </a:tcPr>
                </a:tc>
              </a:tr>
              <a:tr h="621620">
                <a:tc>
                  <a:txBody>
                    <a:bodyPr/>
                    <a:lstStyle/>
                    <a:p>
                      <a:pPr algn="ctr"/>
                      <a:r>
                        <a:rPr lang="en-US" sz="1700" dirty="0">
                          <a:solidFill>
                            <a:schemeClr val="bg1"/>
                          </a:solidFill>
                        </a:rPr>
                        <a:t>Thiruvananthapuram</a:t>
                      </a:r>
                    </a:p>
                  </a:txBody>
                  <a:tcPr marL="88803" marR="88803" marT="44401" marB="44401" anchor="ctr">
                    <a:lnL>
                      <a:noFill/>
                    </a:lnL>
                    <a:lnR>
                      <a:noFill/>
                    </a:lnR>
                    <a:lnT>
                      <a:noFill/>
                    </a:lnT>
                    <a:lnB>
                      <a:noFill/>
                    </a:lnB>
                  </a:tcPr>
                </a:tc>
                <a:tc>
                  <a:txBody>
                    <a:bodyPr/>
                    <a:lstStyle/>
                    <a:p>
                      <a:pPr algn="ctr"/>
                      <a:r>
                        <a:rPr lang="en-US" sz="1700" dirty="0">
                          <a:solidFill>
                            <a:schemeClr val="bg1"/>
                          </a:solidFill>
                        </a:rPr>
                        <a:t>INC</a:t>
                      </a:r>
                    </a:p>
                  </a:txBody>
                  <a:tcPr marL="88803" marR="88803" marT="44401" marB="44401" anchor="ctr">
                    <a:lnL>
                      <a:noFill/>
                    </a:lnL>
                    <a:lnR>
                      <a:noFill/>
                    </a:lnR>
                    <a:lnT>
                      <a:noFill/>
                    </a:lnT>
                    <a:lnB>
                      <a:noFill/>
                    </a:lnB>
                  </a:tcPr>
                </a:tc>
                <a:tc>
                  <a:txBody>
                    <a:bodyPr/>
                    <a:lstStyle/>
                    <a:p>
                      <a:pPr algn="ctr"/>
                      <a:r>
                        <a:rPr lang="en-US" sz="1700">
                          <a:solidFill>
                            <a:schemeClr val="bg1"/>
                          </a:solidFill>
                        </a:rPr>
                        <a:t>416131</a:t>
                      </a:r>
                    </a:p>
                  </a:txBody>
                  <a:tcPr marL="88803" marR="88803" marT="44401" marB="44401" anchor="ctr">
                    <a:lnL>
                      <a:noFill/>
                    </a:lnL>
                    <a:lnR>
                      <a:noFill/>
                    </a:lnR>
                    <a:lnT>
                      <a:noFill/>
                    </a:lnT>
                    <a:lnB>
                      <a:noFill/>
                    </a:lnB>
                  </a:tcPr>
                </a:tc>
                <a:tc>
                  <a:txBody>
                    <a:bodyPr/>
                    <a:lstStyle/>
                    <a:p>
                      <a:pPr algn="ctr"/>
                      <a:r>
                        <a:rPr lang="en-US" sz="1700">
                          <a:solidFill>
                            <a:schemeClr val="bg1"/>
                          </a:solidFill>
                        </a:rPr>
                        <a:t>261</a:t>
                      </a:r>
                    </a:p>
                  </a:txBody>
                  <a:tcPr marL="88803" marR="88803" marT="44401" marB="44401" anchor="ctr">
                    <a:lnL>
                      <a:noFill/>
                    </a:lnL>
                    <a:lnR>
                      <a:noFill/>
                    </a:lnR>
                    <a:lnT>
                      <a:noFill/>
                    </a:lnT>
                    <a:lnB>
                      <a:noFill/>
                    </a:lnB>
                  </a:tcPr>
                </a:tc>
                <a:tc>
                  <a:txBody>
                    <a:bodyPr/>
                    <a:lstStyle/>
                    <a:p>
                      <a:pPr algn="ctr"/>
                      <a:r>
                        <a:rPr lang="en-US" sz="1700" dirty="0">
                          <a:solidFill>
                            <a:schemeClr val="bg1"/>
                          </a:solidFill>
                        </a:rPr>
                        <a:t>159337.1648</a:t>
                      </a:r>
                    </a:p>
                  </a:txBody>
                  <a:tcPr marL="88803" marR="88803" marT="44401" marB="44401" anchor="ctr">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86405653"/>
              </p:ext>
            </p:extLst>
          </p:nvPr>
        </p:nvGraphicFramePr>
        <p:xfrm>
          <a:off x="642175" y="1448547"/>
          <a:ext cx="10510930" cy="355211"/>
        </p:xfrm>
        <a:graphic>
          <a:graphicData uri="http://schemas.openxmlformats.org/drawingml/2006/table">
            <a:tbl>
              <a:tblPr/>
              <a:tblGrid>
                <a:gridCol w="2102186"/>
                <a:gridCol w="2102186"/>
                <a:gridCol w="2102186"/>
                <a:gridCol w="2102186"/>
                <a:gridCol w="2102186"/>
              </a:tblGrid>
              <a:tr h="355211">
                <a:tc>
                  <a:txBody>
                    <a:bodyPr/>
                    <a:lstStyle/>
                    <a:p>
                      <a:pPr algn="ctr"/>
                      <a:r>
                        <a:rPr lang="en-US" sz="1700" dirty="0" smtClean="0">
                          <a:solidFill>
                            <a:schemeClr val="accent2"/>
                          </a:solidFill>
                        </a:rPr>
                        <a:t>Constituencies</a:t>
                      </a:r>
                      <a:endParaRPr lang="en-US" sz="1700" dirty="0">
                        <a:solidFill>
                          <a:schemeClr val="accent2"/>
                        </a:solidFill>
                      </a:endParaRPr>
                    </a:p>
                  </a:txBody>
                  <a:tcPr marL="88803" marR="88803" marT="44401" marB="44401" anchor="ctr">
                    <a:lnL>
                      <a:noFill/>
                    </a:lnL>
                    <a:lnR>
                      <a:noFill/>
                    </a:lnR>
                    <a:lnT>
                      <a:noFill/>
                    </a:lnT>
                    <a:lnB>
                      <a:noFill/>
                    </a:lnB>
                  </a:tcPr>
                </a:tc>
                <a:tc>
                  <a:txBody>
                    <a:bodyPr/>
                    <a:lstStyle/>
                    <a:p>
                      <a:pPr algn="ctr"/>
                      <a:r>
                        <a:rPr lang="en-US" sz="1700" dirty="0" smtClean="0">
                          <a:solidFill>
                            <a:schemeClr val="accent2"/>
                          </a:solidFill>
                        </a:rPr>
                        <a:t>Party</a:t>
                      </a:r>
                      <a:endParaRPr lang="en-US" sz="1700" dirty="0">
                        <a:solidFill>
                          <a:schemeClr val="accent2"/>
                        </a:solidFill>
                      </a:endParaRPr>
                    </a:p>
                  </a:txBody>
                  <a:tcPr marL="88803" marR="88803" marT="44401" marB="44401" anchor="ctr">
                    <a:lnL>
                      <a:noFill/>
                    </a:lnL>
                    <a:lnR>
                      <a:noFill/>
                    </a:lnR>
                    <a:lnT>
                      <a:noFill/>
                    </a:lnT>
                    <a:lnB>
                      <a:noFill/>
                    </a:lnB>
                  </a:tcPr>
                </a:tc>
                <a:tc>
                  <a:txBody>
                    <a:bodyPr/>
                    <a:lstStyle/>
                    <a:p>
                      <a:pPr algn="ctr"/>
                      <a:r>
                        <a:rPr lang="en-US" sz="1700" dirty="0" smtClean="0">
                          <a:solidFill>
                            <a:schemeClr val="accent2"/>
                          </a:solidFill>
                        </a:rPr>
                        <a:t>Total</a:t>
                      </a:r>
                      <a:r>
                        <a:rPr lang="en-US" sz="1700" baseline="0" dirty="0" smtClean="0">
                          <a:solidFill>
                            <a:schemeClr val="accent2"/>
                          </a:solidFill>
                        </a:rPr>
                        <a:t> Votes in 2019</a:t>
                      </a:r>
                      <a:endParaRPr lang="en-US" sz="1700" dirty="0">
                        <a:solidFill>
                          <a:schemeClr val="accent2"/>
                        </a:solidFill>
                      </a:endParaRPr>
                    </a:p>
                  </a:txBody>
                  <a:tcPr marL="88803" marR="88803" marT="44401" marB="44401"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accent2"/>
                          </a:solidFill>
                        </a:rPr>
                        <a:t>Total</a:t>
                      </a:r>
                      <a:r>
                        <a:rPr lang="en-US" sz="1700" baseline="0" dirty="0" smtClean="0">
                          <a:solidFill>
                            <a:schemeClr val="accent2"/>
                          </a:solidFill>
                        </a:rPr>
                        <a:t> Votes in 2014</a:t>
                      </a:r>
                      <a:endParaRPr lang="en-US" sz="1700" dirty="0" smtClean="0">
                        <a:solidFill>
                          <a:schemeClr val="accent2"/>
                        </a:solidFill>
                      </a:endParaRPr>
                    </a:p>
                  </a:txBody>
                  <a:tcPr marL="88803" marR="88803" marT="44401" marB="44401" anchor="ctr">
                    <a:lnL>
                      <a:noFill/>
                    </a:lnL>
                    <a:lnR>
                      <a:noFill/>
                    </a:lnR>
                    <a:lnT>
                      <a:noFill/>
                    </a:lnT>
                    <a:lnB>
                      <a:noFill/>
                    </a:lnB>
                  </a:tcPr>
                </a:tc>
                <a:tc>
                  <a:txBody>
                    <a:bodyPr/>
                    <a:lstStyle/>
                    <a:p>
                      <a:pPr algn="ctr"/>
                      <a:r>
                        <a:rPr lang="en-US" sz="1700" dirty="0" smtClean="0">
                          <a:solidFill>
                            <a:schemeClr val="accent2"/>
                          </a:solidFill>
                        </a:rPr>
                        <a:t>Gained Percentage</a:t>
                      </a:r>
                      <a:endParaRPr lang="en-US" sz="1700" dirty="0">
                        <a:solidFill>
                          <a:schemeClr val="accent2"/>
                        </a:solidFill>
                      </a:endParaRPr>
                    </a:p>
                  </a:txBody>
                  <a:tcPr marL="88803" marR="88803" marT="44401" marB="44401" anchor="ctr">
                    <a:lnL>
                      <a:noFill/>
                    </a:lnL>
                    <a:lnR>
                      <a:noFill/>
                    </a:lnR>
                    <a:lnT>
                      <a:noFill/>
                    </a:lnT>
                    <a:lnB>
                      <a:noFill/>
                    </a:lnB>
                  </a:tcPr>
                </a:tc>
              </a:tr>
            </a:tbl>
          </a:graphicData>
        </a:graphic>
      </p:graphicFrame>
    </p:spTree>
    <p:extLst>
      <p:ext uri="{BB962C8B-B14F-4D97-AF65-F5344CB8AC3E}">
        <p14:creationId xmlns:p14="http://schemas.microsoft.com/office/powerpoint/2010/main" val="37155724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a:xfrm>
            <a:off x="503349" y="250031"/>
            <a:ext cx="10515600" cy="1325563"/>
          </a:xfrm>
        </p:spPr>
        <p:txBody>
          <a:bodyPr>
            <a:noAutofit/>
          </a:bodyPr>
          <a:lstStyle/>
          <a:p>
            <a:pPr algn="just"/>
            <a:r>
              <a:rPr lang="en-US" sz="3200" b="1" dirty="0">
                <a:solidFill>
                  <a:schemeClr val="bg1"/>
                </a:solidFill>
              </a:rPr>
              <a:t>List top 5 constituencies for two major national parties where they have lost vote share in 2019 as compared to 2014.</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91620519"/>
              </p:ext>
            </p:extLst>
          </p:nvPr>
        </p:nvGraphicFramePr>
        <p:xfrm>
          <a:off x="503349" y="2174461"/>
          <a:ext cx="10515600" cy="3657600"/>
        </p:xfrm>
        <a:graphic>
          <a:graphicData uri="http://schemas.openxmlformats.org/drawingml/2006/table">
            <a:tbl>
              <a:tblPr/>
              <a:tblGrid>
                <a:gridCol w="2103120"/>
                <a:gridCol w="2103120"/>
                <a:gridCol w="2103120"/>
                <a:gridCol w="2103120"/>
                <a:gridCol w="2103120"/>
              </a:tblGrid>
              <a:tr h="0">
                <a:tc>
                  <a:txBody>
                    <a:bodyPr/>
                    <a:lstStyle/>
                    <a:p>
                      <a:pPr algn="ctr"/>
                      <a:r>
                        <a:rPr lang="en-US" dirty="0">
                          <a:solidFill>
                            <a:schemeClr val="bg1"/>
                          </a:solidFill>
                        </a:rPr>
                        <a:t>Lakshadweep</a:t>
                      </a:r>
                    </a:p>
                  </a:txBody>
                  <a:tcPr anchor="ctr">
                    <a:lnL>
                      <a:noFill/>
                    </a:lnL>
                    <a:lnR>
                      <a:noFill/>
                    </a:lnR>
                    <a:lnT>
                      <a:noFill/>
                    </a:lnT>
                    <a:lnB>
                      <a:noFill/>
                    </a:lnB>
                  </a:tcPr>
                </a:tc>
                <a:tc>
                  <a:txBody>
                    <a:bodyPr/>
                    <a:lstStyle/>
                    <a:p>
                      <a:pPr algn="ctr"/>
                      <a:r>
                        <a:rPr lang="en-US" dirty="0">
                          <a:solidFill>
                            <a:schemeClr val="bg1"/>
                          </a:solidFill>
                        </a:rPr>
                        <a:t>BJP</a:t>
                      </a:r>
                    </a:p>
                  </a:txBody>
                  <a:tcPr anchor="ctr">
                    <a:lnL>
                      <a:noFill/>
                    </a:lnL>
                    <a:lnR>
                      <a:noFill/>
                    </a:lnR>
                    <a:lnT>
                      <a:noFill/>
                    </a:lnT>
                    <a:lnB>
                      <a:noFill/>
                    </a:lnB>
                  </a:tcPr>
                </a:tc>
                <a:tc>
                  <a:txBody>
                    <a:bodyPr/>
                    <a:lstStyle/>
                    <a:p>
                      <a:pPr algn="ctr"/>
                      <a:r>
                        <a:rPr lang="en-US">
                          <a:solidFill>
                            <a:schemeClr val="bg1"/>
                          </a:solidFill>
                        </a:rPr>
                        <a:t>125</a:t>
                      </a:r>
                    </a:p>
                  </a:txBody>
                  <a:tcPr anchor="ctr">
                    <a:lnL>
                      <a:noFill/>
                    </a:lnL>
                    <a:lnR>
                      <a:noFill/>
                    </a:lnR>
                    <a:lnT>
                      <a:noFill/>
                    </a:lnT>
                    <a:lnB>
                      <a:noFill/>
                    </a:lnB>
                  </a:tcPr>
                </a:tc>
                <a:tc>
                  <a:txBody>
                    <a:bodyPr/>
                    <a:lstStyle/>
                    <a:p>
                      <a:pPr algn="ctr"/>
                      <a:r>
                        <a:rPr lang="en-US">
                          <a:solidFill>
                            <a:schemeClr val="bg1"/>
                          </a:solidFill>
                        </a:rPr>
                        <a:t>21665</a:t>
                      </a:r>
                    </a:p>
                  </a:txBody>
                  <a:tcPr anchor="ctr">
                    <a:lnL>
                      <a:noFill/>
                    </a:lnL>
                    <a:lnR>
                      <a:noFill/>
                    </a:lnR>
                    <a:lnT>
                      <a:noFill/>
                    </a:lnT>
                    <a:lnB>
                      <a:noFill/>
                    </a:lnB>
                  </a:tcPr>
                </a:tc>
                <a:tc>
                  <a:txBody>
                    <a:bodyPr/>
                    <a:lstStyle/>
                    <a:p>
                      <a:pPr algn="ctr"/>
                      <a:r>
                        <a:rPr lang="en-US">
                          <a:solidFill>
                            <a:schemeClr val="bg1"/>
                          </a:solidFill>
                        </a:rPr>
                        <a:t>-99.4230</a:t>
                      </a:r>
                    </a:p>
                  </a:txBody>
                  <a:tcPr anchor="ctr">
                    <a:lnL>
                      <a:noFill/>
                    </a:lnL>
                    <a:lnR>
                      <a:noFill/>
                    </a:lnR>
                    <a:lnT>
                      <a:noFill/>
                    </a:lnT>
                    <a:lnB>
                      <a:noFill/>
                    </a:lnB>
                  </a:tcPr>
                </a:tc>
              </a:tr>
              <a:tr h="0">
                <a:tc>
                  <a:txBody>
                    <a:bodyPr/>
                    <a:lstStyle/>
                    <a:p>
                      <a:pPr algn="ctr"/>
                      <a:r>
                        <a:rPr lang="en-US" dirty="0">
                          <a:solidFill>
                            <a:schemeClr val="bg1"/>
                          </a:solidFill>
                        </a:rPr>
                        <a:t>Kadapa</a:t>
                      </a:r>
                    </a:p>
                  </a:txBody>
                  <a:tcPr anchor="ctr">
                    <a:lnL>
                      <a:noFill/>
                    </a:lnL>
                    <a:lnR>
                      <a:noFill/>
                    </a:lnR>
                    <a:lnT>
                      <a:noFill/>
                    </a:lnT>
                    <a:lnB>
                      <a:noFill/>
                    </a:lnB>
                  </a:tcPr>
                </a:tc>
                <a:tc>
                  <a:txBody>
                    <a:bodyPr/>
                    <a:lstStyle/>
                    <a:p>
                      <a:pPr algn="ctr"/>
                      <a:r>
                        <a:rPr lang="en-US">
                          <a:solidFill>
                            <a:schemeClr val="bg1"/>
                          </a:solidFill>
                        </a:rPr>
                        <a:t>BJP</a:t>
                      </a:r>
                    </a:p>
                  </a:txBody>
                  <a:tcPr anchor="ctr">
                    <a:lnL>
                      <a:noFill/>
                    </a:lnL>
                    <a:lnR>
                      <a:noFill/>
                    </a:lnR>
                    <a:lnT>
                      <a:noFill/>
                    </a:lnT>
                    <a:lnB>
                      <a:noFill/>
                    </a:lnB>
                  </a:tcPr>
                </a:tc>
                <a:tc>
                  <a:txBody>
                    <a:bodyPr/>
                    <a:lstStyle/>
                    <a:p>
                      <a:pPr algn="ctr"/>
                      <a:r>
                        <a:rPr lang="en-US">
                          <a:solidFill>
                            <a:schemeClr val="bg1"/>
                          </a:solidFill>
                        </a:rPr>
                        <a:t>4085</a:t>
                      </a:r>
                    </a:p>
                  </a:txBody>
                  <a:tcPr anchor="ctr">
                    <a:lnL>
                      <a:noFill/>
                    </a:lnL>
                    <a:lnR>
                      <a:noFill/>
                    </a:lnR>
                    <a:lnT>
                      <a:noFill/>
                    </a:lnT>
                    <a:lnB>
                      <a:noFill/>
                    </a:lnB>
                  </a:tcPr>
                </a:tc>
                <a:tc>
                  <a:txBody>
                    <a:bodyPr/>
                    <a:lstStyle/>
                    <a:p>
                      <a:pPr algn="ctr"/>
                      <a:r>
                        <a:rPr lang="en-US">
                          <a:solidFill>
                            <a:schemeClr val="bg1"/>
                          </a:solidFill>
                        </a:rPr>
                        <a:t>671983</a:t>
                      </a:r>
                    </a:p>
                  </a:txBody>
                  <a:tcPr anchor="ctr">
                    <a:lnL>
                      <a:noFill/>
                    </a:lnL>
                    <a:lnR>
                      <a:noFill/>
                    </a:lnR>
                    <a:lnT>
                      <a:noFill/>
                    </a:lnT>
                    <a:lnB>
                      <a:noFill/>
                    </a:lnB>
                  </a:tcPr>
                </a:tc>
                <a:tc>
                  <a:txBody>
                    <a:bodyPr/>
                    <a:lstStyle/>
                    <a:p>
                      <a:pPr algn="ctr"/>
                      <a:r>
                        <a:rPr lang="en-US">
                          <a:solidFill>
                            <a:schemeClr val="bg1"/>
                          </a:solidFill>
                        </a:rPr>
                        <a:t>-99.3921</a:t>
                      </a:r>
                    </a:p>
                  </a:txBody>
                  <a:tcPr anchor="ctr">
                    <a:lnL>
                      <a:noFill/>
                    </a:lnL>
                    <a:lnR>
                      <a:noFill/>
                    </a:lnR>
                    <a:lnT>
                      <a:noFill/>
                    </a:lnT>
                    <a:lnB>
                      <a:noFill/>
                    </a:lnB>
                  </a:tcPr>
                </a:tc>
              </a:tr>
              <a:tr h="0">
                <a:tc>
                  <a:txBody>
                    <a:bodyPr/>
                    <a:lstStyle/>
                    <a:p>
                      <a:pPr algn="ctr"/>
                      <a:r>
                        <a:rPr lang="en-US" dirty="0">
                          <a:solidFill>
                            <a:schemeClr val="bg1"/>
                          </a:solidFill>
                        </a:rPr>
                        <a:t>Lakshadweep</a:t>
                      </a:r>
                    </a:p>
                  </a:txBody>
                  <a:tcPr anchor="ctr">
                    <a:lnL>
                      <a:noFill/>
                    </a:lnL>
                    <a:lnR>
                      <a:noFill/>
                    </a:lnR>
                    <a:lnT>
                      <a:noFill/>
                    </a:lnT>
                    <a:lnB>
                      <a:noFill/>
                    </a:lnB>
                  </a:tcPr>
                </a:tc>
                <a:tc>
                  <a:txBody>
                    <a:bodyPr/>
                    <a:lstStyle/>
                    <a:p>
                      <a:pPr algn="ctr"/>
                      <a:r>
                        <a:rPr lang="en-US" dirty="0">
                          <a:solidFill>
                            <a:schemeClr val="bg1"/>
                          </a:solidFill>
                        </a:rPr>
                        <a:t>BJP</a:t>
                      </a:r>
                    </a:p>
                  </a:txBody>
                  <a:tcPr anchor="ctr">
                    <a:lnL>
                      <a:noFill/>
                    </a:lnL>
                    <a:lnR>
                      <a:noFill/>
                    </a:lnR>
                    <a:lnT>
                      <a:noFill/>
                    </a:lnT>
                    <a:lnB>
                      <a:noFill/>
                    </a:lnB>
                  </a:tcPr>
                </a:tc>
                <a:tc>
                  <a:txBody>
                    <a:bodyPr/>
                    <a:lstStyle/>
                    <a:p>
                      <a:pPr algn="ctr"/>
                      <a:r>
                        <a:rPr lang="en-US">
                          <a:solidFill>
                            <a:schemeClr val="bg1"/>
                          </a:solidFill>
                        </a:rPr>
                        <a:t>125</a:t>
                      </a:r>
                    </a:p>
                  </a:txBody>
                  <a:tcPr anchor="ctr">
                    <a:lnL>
                      <a:noFill/>
                    </a:lnL>
                    <a:lnR>
                      <a:noFill/>
                    </a:lnR>
                    <a:lnT>
                      <a:noFill/>
                    </a:lnT>
                    <a:lnB>
                      <a:noFill/>
                    </a:lnB>
                  </a:tcPr>
                </a:tc>
                <a:tc>
                  <a:txBody>
                    <a:bodyPr/>
                    <a:lstStyle/>
                    <a:p>
                      <a:pPr algn="ctr"/>
                      <a:r>
                        <a:rPr lang="en-US">
                          <a:solidFill>
                            <a:schemeClr val="bg1"/>
                          </a:solidFill>
                        </a:rPr>
                        <a:t>20130</a:t>
                      </a:r>
                    </a:p>
                  </a:txBody>
                  <a:tcPr anchor="ctr">
                    <a:lnL>
                      <a:noFill/>
                    </a:lnL>
                    <a:lnR>
                      <a:noFill/>
                    </a:lnR>
                    <a:lnT>
                      <a:noFill/>
                    </a:lnT>
                    <a:lnB>
                      <a:noFill/>
                    </a:lnB>
                  </a:tcPr>
                </a:tc>
                <a:tc>
                  <a:txBody>
                    <a:bodyPr/>
                    <a:lstStyle/>
                    <a:p>
                      <a:pPr algn="ctr"/>
                      <a:r>
                        <a:rPr lang="en-US">
                          <a:solidFill>
                            <a:schemeClr val="bg1"/>
                          </a:solidFill>
                        </a:rPr>
                        <a:t>-99.3790</a:t>
                      </a:r>
                    </a:p>
                  </a:txBody>
                  <a:tcPr anchor="ctr">
                    <a:lnL>
                      <a:noFill/>
                    </a:lnL>
                    <a:lnR>
                      <a:noFill/>
                    </a:lnR>
                    <a:lnT>
                      <a:noFill/>
                    </a:lnT>
                    <a:lnB>
                      <a:noFill/>
                    </a:lnB>
                  </a:tcPr>
                </a:tc>
              </a:tr>
              <a:tr h="0">
                <a:tc>
                  <a:txBody>
                    <a:bodyPr/>
                    <a:lstStyle/>
                    <a:p>
                      <a:pPr algn="ctr"/>
                      <a:r>
                        <a:rPr lang="en-US">
                          <a:solidFill>
                            <a:schemeClr val="bg1"/>
                          </a:solidFill>
                        </a:rPr>
                        <a:t>Kadapa</a:t>
                      </a:r>
                    </a:p>
                  </a:txBody>
                  <a:tcPr anchor="ctr">
                    <a:lnL>
                      <a:noFill/>
                    </a:lnL>
                    <a:lnR>
                      <a:noFill/>
                    </a:lnR>
                    <a:lnT>
                      <a:noFill/>
                    </a:lnT>
                    <a:lnB>
                      <a:noFill/>
                    </a:lnB>
                  </a:tcPr>
                </a:tc>
                <a:tc>
                  <a:txBody>
                    <a:bodyPr/>
                    <a:lstStyle/>
                    <a:p>
                      <a:pPr algn="ctr"/>
                      <a:r>
                        <a:rPr lang="en-US" dirty="0">
                          <a:solidFill>
                            <a:schemeClr val="bg1"/>
                          </a:solidFill>
                        </a:rPr>
                        <a:t>BJP</a:t>
                      </a:r>
                    </a:p>
                  </a:txBody>
                  <a:tcPr anchor="ctr">
                    <a:lnL>
                      <a:noFill/>
                    </a:lnL>
                    <a:lnR>
                      <a:noFill/>
                    </a:lnR>
                    <a:lnT>
                      <a:noFill/>
                    </a:lnT>
                    <a:lnB>
                      <a:noFill/>
                    </a:lnB>
                  </a:tcPr>
                </a:tc>
                <a:tc>
                  <a:txBody>
                    <a:bodyPr/>
                    <a:lstStyle/>
                    <a:p>
                      <a:pPr algn="ctr"/>
                      <a:r>
                        <a:rPr lang="en-US">
                          <a:solidFill>
                            <a:schemeClr val="bg1"/>
                          </a:solidFill>
                        </a:rPr>
                        <a:t>4085</a:t>
                      </a:r>
                    </a:p>
                  </a:txBody>
                  <a:tcPr anchor="ctr">
                    <a:lnL>
                      <a:noFill/>
                    </a:lnL>
                    <a:lnR>
                      <a:noFill/>
                    </a:lnR>
                    <a:lnT>
                      <a:noFill/>
                    </a:lnT>
                    <a:lnB>
                      <a:noFill/>
                    </a:lnB>
                  </a:tcPr>
                </a:tc>
                <a:tc>
                  <a:txBody>
                    <a:bodyPr/>
                    <a:lstStyle/>
                    <a:p>
                      <a:pPr algn="ctr"/>
                      <a:r>
                        <a:rPr lang="en-US">
                          <a:solidFill>
                            <a:schemeClr val="bg1"/>
                          </a:solidFill>
                        </a:rPr>
                        <a:t>481660</a:t>
                      </a:r>
                    </a:p>
                  </a:txBody>
                  <a:tcPr anchor="ctr">
                    <a:lnL>
                      <a:noFill/>
                    </a:lnL>
                    <a:lnR>
                      <a:noFill/>
                    </a:lnR>
                    <a:lnT>
                      <a:noFill/>
                    </a:lnT>
                    <a:lnB>
                      <a:noFill/>
                    </a:lnB>
                  </a:tcPr>
                </a:tc>
                <a:tc>
                  <a:txBody>
                    <a:bodyPr/>
                    <a:lstStyle/>
                    <a:p>
                      <a:pPr algn="ctr"/>
                      <a:r>
                        <a:rPr lang="en-US">
                          <a:solidFill>
                            <a:schemeClr val="bg1"/>
                          </a:solidFill>
                        </a:rPr>
                        <a:t>-99.1519</a:t>
                      </a:r>
                    </a:p>
                  </a:txBody>
                  <a:tcPr anchor="ctr">
                    <a:lnL>
                      <a:noFill/>
                    </a:lnL>
                    <a:lnR>
                      <a:noFill/>
                    </a:lnR>
                    <a:lnT>
                      <a:noFill/>
                    </a:lnT>
                    <a:lnB>
                      <a:noFill/>
                    </a:lnB>
                  </a:tcPr>
                </a:tc>
              </a:tr>
              <a:tr h="0">
                <a:tc>
                  <a:txBody>
                    <a:bodyPr/>
                    <a:lstStyle/>
                    <a:p>
                      <a:pPr algn="ctr"/>
                      <a:r>
                        <a:rPr lang="en-US">
                          <a:solidFill>
                            <a:schemeClr val="bg1"/>
                          </a:solidFill>
                        </a:rPr>
                        <a:t>Machilipatnam </a:t>
                      </a:r>
                    </a:p>
                  </a:txBody>
                  <a:tcPr anchor="ctr">
                    <a:lnL>
                      <a:noFill/>
                    </a:lnL>
                    <a:lnR>
                      <a:noFill/>
                    </a:lnR>
                    <a:lnT>
                      <a:noFill/>
                    </a:lnT>
                    <a:lnB>
                      <a:noFill/>
                    </a:lnB>
                  </a:tcPr>
                </a:tc>
                <a:tc>
                  <a:txBody>
                    <a:bodyPr/>
                    <a:lstStyle/>
                    <a:p>
                      <a:pPr algn="ctr"/>
                      <a:r>
                        <a:rPr lang="en-US" dirty="0">
                          <a:solidFill>
                            <a:schemeClr val="bg1"/>
                          </a:solidFill>
                        </a:rPr>
                        <a:t>BJP</a:t>
                      </a:r>
                    </a:p>
                  </a:txBody>
                  <a:tcPr anchor="ctr">
                    <a:lnL>
                      <a:noFill/>
                    </a:lnL>
                    <a:lnR>
                      <a:noFill/>
                    </a:lnR>
                    <a:lnT>
                      <a:noFill/>
                    </a:lnT>
                    <a:lnB>
                      <a:noFill/>
                    </a:lnB>
                  </a:tcPr>
                </a:tc>
                <a:tc>
                  <a:txBody>
                    <a:bodyPr/>
                    <a:lstStyle/>
                    <a:p>
                      <a:pPr algn="ctr"/>
                      <a:r>
                        <a:rPr lang="en-US" dirty="0">
                          <a:solidFill>
                            <a:schemeClr val="bg1"/>
                          </a:solidFill>
                        </a:rPr>
                        <a:t>6481</a:t>
                      </a:r>
                    </a:p>
                  </a:txBody>
                  <a:tcPr anchor="ctr">
                    <a:lnL>
                      <a:noFill/>
                    </a:lnL>
                    <a:lnR>
                      <a:noFill/>
                    </a:lnR>
                    <a:lnT>
                      <a:noFill/>
                    </a:lnT>
                    <a:lnB>
                      <a:noFill/>
                    </a:lnB>
                  </a:tcPr>
                </a:tc>
                <a:tc>
                  <a:txBody>
                    <a:bodyPr/>
                    <a:lstStyle/>
                    <a:p>
                      <a:pPr algn="ctr"/>
                      <a:r>
                        <a:rPr lang="en-US">
                          <a:solidFill>
                            <a:schemeClr val="bg1"/>
                          </a:solidFill>
                        </a:rPr>
                        <a:t>587280</a:t>
                      </a:r>
                    </a:p>
                  </a:txBody>
                  <a:tcPr anchor="ctr">
                    <a:lnL>
                      <a:noFill/>
                    </a:lnL>
                    <a:lnR>
                      <a:noFill/>
                    </a:lnR>
                    <a:lnT>
                      <a:noFill/>
                    </a:lnT>
                    <a:lnB>
                      <a:noFill/>
                    </a:lnB>
                  </a:tcPr>
                </a:tc>
                <a:tc>
                  <a:txBody>
                    <a:bodyPr/>
                    <a:lstStyle/>
                    <a:p>
                      <a:pPr algn="ctr"/>
                      <a:r>
                        <a:rPr lang="en-US">
                          <a:solidFill>
                            <a:schemeClr val="bg1"/>
                          </a:solidFill>
                        </a:rPr>
                        <a:t>-98.8964</a:t>
                      </a:r>
                    </a:p>
                  </a:txBody>
                  <a:tcPr anchor="ctr">
                    <a:lnL>
                      <a:noFill/>
                    </a:lnL>
                    <a:lnR>
                      <a:noFill/>
                    </a:lnR>
                    <a:lnT>
                      <a:noFill/>
                    </a:lnT>
                    <a:lnB>
                      <a:noFill/>
                    </a:lnB>
                  </a:tcPr>
                </a:tc>
              </a:tr>
              <a:tr h="0">
                <a:tc>
                  <a:txBody>
                    <a:bodyPr/>
                    <a:lstStyle/>
                    <a:p>
                      <a:pPr algn="ctr"/>
                      <a:r>
                        <a:rPr lang="en-US">
                          <a:solidFill>
                            <a:schemeClr val="bg1"/>
                          </a:solidFill>
                        </a:rPr>
                        <a:t>Kadapa</a:t>
                      </a:r>
                    </a:p>
                  </a:txBody>
                  <a:tcPr anchor="ctr">
                    <a:lnL>
                      <a:noFill/>
                    </a:lnL>
                    <a:lnR>
                      <a:noFill/>
                    </a:lnR>
                    <a:lnT>
                      <a:noFill/>
                    </a:lnT>
                    <a:lnB>
                      <a:noFill/>
                    </a:lnB>
                  </a:tcPr>
                </a:tc>
                <a:tc>
                  <a:txBody>
                    <a:bodyPr/>
                    <a:lstStyle/>
                    <a:p>
                      <a:pPr algn="ctr"/>
                      <a:r>
                        <a:rPr lang="en-US">
                          <a:solidFill>
                            <a:schemeClr val="bg1"/>
                          </a:solidFill>
                        </a:rPr>
                        <a:t>INC</a:t>
                      </a:r>
                    </a:p>
                  </a:txBody>
                  <a:tcPr anchor="ctr">
                    <a:lnL>
                      <a:noFill/>
                    </a:lnL>
                    <a:lnR>
                      <a:noFill/>
                    </a:lnR>
                    <a:lnT>
                      <a:noFill/>
                    </a:lnT>
                    <a:lnB>
                      <a:noFill/>
                    </a:lnB>
                  </a:tcPr>
                </a:tc>
                <a:tc>
                  <a:txBody>
                    <a:bodyPr/>
                    <a:lstStyle/>
                    <a:p>
                      <a:pPr algn="ctr"/>
                      <a:r>
                        <a:rPr lang="en-US" dirty="0">
                          <a:solidFill>
                            <a:schemeClr val="bg1"/>
                          </a:solidFill>
                        </a:rPr>
                        <a:t>8341</a:t>
                      </a:r>
                    </a:p>
                  </a:txBody>
                  <a:tcPr anchor="ctr">
                    <a:lnL>
                      <a:noFill/>
                    </a:lnL>
                    <a:lnR>
                      <a:noFill/>
                    </a:lnR>
                    <a:lnT>
                      <a:noFill/>
                    </a:lnT>
                    <a:lnB>
                      <a:noFill/>
                    </a:lnB>
                  </a:tcPr>
                </a:tc>
                <a:tc>
                  <a:txBody>
                    <a:bodyPr/>
                    <a:lstStyle/>
                    <a:p>
                      <a:pPr algn="ctr"/>
                      <a:r>
                        <a:rPr lang="en-US">
                          <a:solidFill>
                            <a:schemeClr val="bg1"/>
                          </a:solidFill>
                        </a:rPr>
                        <a:t>671983</a:t>
                      </a:r>
                    </a:p>
                  </a:txBody>
                  <a:tcPr anchor="ctr">
                    <a:lnL>
                      <a:noFill/>
                    </a:lnL>
                    <a:lnR>
                      <a:noFill/>
                    </a:lnR>
                    <a:lnT>
                      <a:noFill/>
                    </a:lnT>
                    <a:lnB>
                      <a:noFill/>
                    </a:lnB>
                  </a:tcPr>
                </a:tc>
                <a:tc>
                  <a:txBody>
                    <a:bodyPr/>
                    <a:lstStyle/>
                    <a:p>
                      <a:pPr algn="ctr"/>
                      <a:r>
                        <a:rPr lang="en-US">
                          <a:solidFill>
                            <a:schemeClr val="bg1"/>
                          </a:solidFill>
                        </a:rPr>
                        <a:t>-98.7587</a:t>
                      </a:r>
                    </a:p>
                  </a:txBody>
                  <a:tcPr anchor="ctr">
                    <a:lnL>
                      <a:noFill/>
                    </a:lnL>
                    <a:lnR>
                      <a:noFill/>
                    </a:lnR>
                    <a:lnT>
                      <a:noFill/>
                    </a:lnT>
                    <a:lnB>
                      <a:noFill/>
                    </a:lnB>
                  </a:tcPr>
                </a:tc>
              </a:tr>
              <a:tr h="0">
                <a:tc>
                  <a:txBody>
                    <a:bodyPr/>
                    <a:lstStyle/>
                    <a:p>
                      <a:pPr algn="ctr"/>
                      <a:r>
                        <a:rPr lang="en-US" dirty="0">
                          <a:solidFill>
                            <a:schemeClr val="bg1"/>
                          </a:solidFill>
                        </a:rPr>
                        <a:t>Amalapuram </a:t>
                      </a:r>
                    </a:p>
                  </a:txBody>
                  <a:tcPr anchor="ctr">
                    <a:lnL>
                      <a:noFill/>
                    </a:lnL>
                    <a:lnR>
                      <a:noFill/>
                    </a:lnR>
                    <a:lnT>
                      <a:noFill/>
                    </a:lnT>
                    <a:lnB>
                      <a:noFill/>
                    </a:lnB>
                  </a:tcPr>
                </a:tc>
                <a:tc>
                  <a:txBody>
                    <a:bodyPr/>
                    <a:lstStyle/>
                    <a:p>
                      <a:pPr algn="ctr"/>
                      <a:r>
                        <a:rPr lang="en-US">
                          <a:solidFill>
                            <a:schemeClr val="bg1"/>
                          </a:solidFill>
                        </a:rPr>
                        <a:t>INC</a:t>
                      </a:r>
                    </a:p>
                  </a:txBody>
                  <a:tcPr anchor="ctr">
                    <a:lnL>
                      <a:noFill/>
                    </a:lnL>
                    <a:lnR>
                      <a:noFill/>
                    </a:lnR>
                    <a:lnT>
                      <a:noFill/>
                    </a:lnT>
                    <a:lnB>
                      <a:noFill/>
                    </a:lnB>
                  </a:tcPr>
                </a:tc>
                <a:tc>
                  <a:txBody>
                    <a:bodyPr/>
                    <a:lstStyle/>
                    <a:p>
                      <a:pPr algn="ctr"/>
                      <a:r>
                        <a:rPr lang="en-US" dirty="0">
                          <a:solidFill>
                            <a:schemeClr val="bg1"/>
                          </a:solidFill>
                        </a:rPr>
                        <a:t>7887</a:t>
                      </a:r>
                    </a:p>
                  </a:txBody>
                  <a:tcPr anchor="ctr">
                    <a:lnL>
                      <a:noFill/>
                    </a:lnL>
                    <a:lnR>
                      <a:noFill/>
                    </a:lnR>
                    <a:lnT>
                      <a:noFill/>
                    </a:lnT>
                    <a:lnB>
                      <a:noFill/>
                    </a:lnB>
                  </a:tcPr>
                </a:tc>
                <a:tc>
                  <a:txBody>
                    <a:bodyPr/>
                    <a:lstStyle/>
                    <a:p>
                      <a:pPr algn="ctr"/>
                      <a:r>
                        <a:rPr lang="en-US" dirty="0">
                          <a:solidFill>
                            <a:schemeClr val="bg1"/>
                          </a:solidFill>
                        </a:rPr>
                        <a:t>594547</a:t>
                      </a:r>
                    </a:p>
                  </a:txBody>
                  <a:tcPr anchor="ctr">
                    <a:lnL>
                      <a:noFill/>
                    </a:lnL>
                    <a:lnR>
                      <a:noFill/>
                    </a:lnR>
                    <a:lnT>
                      <a:noFill/>
                    </a:lnT>
                    <a:lnB>
                      <a:noFill/>
                    </a:lnB>
                  </a:tcPr>
                </a:tc>
                <a:tc>
                  <a:txBody>
                    <a:bodyPr/>
                    <a:lstStyle/>
                    <a:p>
                      <a:pPr algn="ctr"/>
                      <a:r>
                        <a:rPr lang="en-US">
                          <a:solidFill>
                            <a:schemeClr val="bg1"/>
                          </a:solidFill>
                        </a:rPr>
                        <a:t>-98.6734</a:t>
                      </a:r>
                    </a:p>
                  </a:txBody>
                  <a:tcPr anchor="ctr">
                    <a:lnL>
                      <a:noFill/>
                    </a:lnL>
                    <a:lnR>
                      <a:noFill/>
                    </a:lnR>
                    <a:lnT>
                      <a:noFill/>
                    </a:lnT>
                    <a:lnB>
                      <a:noFill/>
                    </a:lnB>
                  </a:tcPr>
                </a:tc>
              </a:tr>
              <a:tr h="0">
                <a:tc>
                  <a:txBody>
                    <a:bodyPr/>
                    <a:lstStyle/>
                    <a:p>
                      <a:pPr algn="ctr"/>
                      <a:r>
                        <a:rPr lang="en-US">
                          <a:solidFill>
                            <a:schemeClr val="bg1"/>
                          </a:solidFill>
                        </a:rPr>
                        <a:t>Ongole </a:t>
                      </a:r>
                    </a:p>
                  </a:txBody>
                  <a:tcPr anchor="ctr">
                    <a:lnL>
                      <a:noFill/>
                    </a:lnL>
                    <a:lnR>
                      <a:noFill/>
                    </a:lnR>
                    <a:lnT>
                      <a:noFill/>
                    </a:lnT>
                    <a:lnB>
                      <a:noFill/>
                    </a:lnB>
                  </a:tcPr>
                </a:tc>
                <a:tc>
                  <a:txBody>
                    <a:bodyPr/>
                    <a:lstStyle/>
                    <a:p>
                      <a:pPr algn="ctr"/>
                      <a:r>
                        <a:rPr lang="en-US">
                          <a:solidFill>
                            <a:schemeClr val="bg1"/>
                          </a:solidFill>
                        </a:rPr>
                        <a:t>INC</a:t>
                      </a:r>
                    </a:p>
                  </a:txBody>
                  <a:tcPr anchor="ctr">
                    <a:lnL>
                      <a:noFill/>
                    </a:lnL>
                    <a:lnR>
                      <a:noFill/>
                    </a:lnR>
                    <a:lnT>
                      <a:noFill/>
                    </a:lnT>
                    <a:lnB>
                      <a:noFill/>
                    </a:lnB>
                  </a:tcPr>
                </a:tc>
                <a:tc>
                  <a:txBody>
                    <a:bodyPr/>
                    <a:lstStyle/>
                    <a:p>
                      <a:pPr algn="ctr"/>
                      <a:r>
                        <a:rPr lang="en-US">
                          <a:solidFill>
                            <a:schemeClr val="bg1"/>
                          </a:solidFill>
                        </a:rPr>
                        <a:t>8139</a:t>
                      </a:r>
                    </a:p>
                  </a:txBody>
                  <a:tcPr anchor="ctr">
                    <a:lnL>
                      <a:noFill/>
                    </a:lnL>
                    <a:lnR>
                      <a:noFill/>
                    </a:lnR>
                    <a:lnT>
                      <a:noFill/>
                    </a:lnT>
                    <a:lnB>
                      <a:noFill/>
                    </a:lnB>
                  </a:tcPr>
                </a:tc>
                <a:tc>
                  <a:txBody>
                    <a:bodyPr/>
                    <a:lstStyle/>
                    <a:p>
                      <a:pPr algn="ctr"/>
                      <a:r>
                        <a:rPr lang="en-US" dirty="0">
                          <a:solidFill>
                            <a:schemeClr val="bg1"/>
                          </a:solidFill>
                        </a:rPr>
                        <a:t>589861</a:t>
                      </a:r>
                    </a:p>
                  </a:txBody>
                  <a:tcPr anchor="ctr">
                    <a:lnL>
                      <a:noFill/>
                    </a:lnL>
                    <a:lnR>
                      <a:noFill/>
                    </a:lnR>
                    <a:lnT>
                      <a:noFill/>
                    </a:lnT>
                    <a:lnB>
                      <a:noFill/>
                    </a:lnB>
                  </a:tcPr>
                </a:tc>
                <a:tc>
                  <a:txBody>
                    <a:bodyPr/>
                    <a:lstStyle/>
                    <a:p>
                      <a:pPr algn="ctr"/>
                      <a:r>
                        <a:rPr lang="en-US">
                          <a:solidFill>
                            <a:schemeClr val="bg1"/>
                          </a:solidFill>
                        </a:rPr>
                        <a:t>-98.6202</a:t>
                      </a:r>
                    </a:p>
                  </a:txBody>
                  <a:tcPr anchor="ctr">
                    <a:lnL>
                      <a:noFill/>
                    </a:lnL>
                    <a:lnR>
                      <a:noFill/>
                    </a:lnR>
                    <a:lnT>
                      <a:noFill/>
                    </a:lnT>
                    <a:lnB>
                      <a:noFill/>
                    </a:lnB>
                  </a:tcPr>
                </a:tc>
              </a:tr>
              <a:tr h="0">
                <a:tc>
                  <a:txBody>
                    <a:bodyPr/>
                    <a:lstStyle/>
                    <a:p>
                      <a:pPr algn="ctr"/>
                      <a:r>
                        <a:rPr lang="en-US">
                          <a:solidFill>
                            <a:schemeClr val="bg1"/>
                          </a:solidFill>
                        </a:rPr>
                        <a:t>Ongole </a:t>
                      </a:r>
                    </a:p>
                  </a:txBody>
                  <a:tcPr anchor="ctr">
                    <a:lnL>
                      <a:noFill/>
                    </a:lnL>
                    <a:lnR>
                      <a:noFill/>
                    </a:lnR>
                    <a:lnT>
                      <a:noFill/>
                    </a:lnT>
                    <a:lnB>
                      <a:noFill/>
                    </a:lnB>
                  </a:tcPr>
                </a:tc>
                <a:tc>
                  <a:txBody>
                    <a:bodyPr/>
                    <a:lstStyle/>
                    <a:p>
                      <a:pPr algn="ctr"/>
                      <a:r>
                        <a:rPr lang="en-US">
                          <a:solidFill>
                            <a:schemeClr val="bg1"/>
                          </a:solidFill>
                        </a:rPr>
                        <a:t>INC</a:t>
                      </a:r>
                    </a:p>
                  </a:txBody>
                  <a:tcPr anchor="ctr">
                    <a:lnL>
                      <a:noFill/>
                    </a:lnL>
                    <a:lnR>
                      <a:noFill/>
                    </a:lnR>
                    <a:lnT>
                      <a:noFill/>
                    </a:lnT>
                    <a:lnB>
                      <a:noFill/>
                    </a:lnB>
                  </a:tcPr>
                </a:tc>
                <a:tc>
                  <a:txBody>
                    <a:bodyPr/>
                    <a:lstStyle/>
                    <a:p>
                      <a:pPr algn="ctr"/>
                      <a:r>
                        <a:rPr lang="en-US">
                          <a:solidFill>
                            <a:schemeClr val="bg1"/>
                          </a:solidFill>
                        </a:rPr>
                        <a:t>8139</a:t>
                      </a:r>
                    </a:p>
                  </a:txBody>
                  <a:tcPr anchor="ctr">
                    <a:lnL>
                      <a:noFill/>
                    </a:lnL>
                    <a:lnR>
                      <a:noFill/>
                    </a:lnR>
                    <a:lnT>
                      <a:noFill/>
                    </a:lnT>
                    <a:lnB>
                      <a:noFill/>
                    </a:lnB>
                  </a:tcPr>
                </a:tc>
                <a:tc>
                  <a:txBody>
                    <a:bodyPr/>
                    <a:lstStyle/>
                    <a:p>
                      <a:pPr algn="ctr"/>
                      <a:r>
                        <a:rPr lang="en-US" dirty="0">
                          <a:solidFill>
                            <a:schemeClr val="bg1"/>
                          </a:solidFill>
                        </a:rPr>
                        <a:t>574302</a:t>
                      </a:r>
                    </a:p>
                  </a:txBody>
                  <a:tcPr anchor="ctr">
                    <a:lnL>
                      <a:noFill/>
                    </a:lnL>
                    <a:lnR>
                      <a:noFill/>
                    </a:lnR>
                    <a:lnT>
                      <a:noFill/>
                    </a:lnT>
                    <a:lnB>
                      <a:noFill/>
                    </a:lnB>
                  </a:tcPr>
                </a:tc>
                <a:tc>
                  <a:txBody>
                    <a:bodyPr/>
                    <a:lstStyle/>
                    <a:p>
                      <a:pPr algn="ctr"/>
                      <a:r>
                        <a:rPr lang="en-US" dirty="0">
                          <a:solidFill>
                            <a:schemeClr val="bg1"/>
                          </a:solidFill>
                        </a:rPr>
                        <a:t>-98.5828</a:t>
                      </a:r>
                    </a:p>
                  </a:txBody>
                  <a:tcPr anchor="ctr">
                    <a:lnL>
                      <a:noFill/>
                    </a:lnL>
                    <a:lnR>
                      <a:noFill/>
                    </a:lnR>
                    <a:lnT>
                      <a:noFill/>
                    </a:lnT>
                    <a:lnB>
                      <a:noFill/>
                    </a:lnB>
                  </a:tcPr>
                </a:tc>
              </a:tr>
              <a:tr h="0">
                <a:tc>
                  <a:txBody>
                    <a:bodyPr/>
                    <a:lstStyle/>
                    <a:p>
                      <a:pPr algn="ctr"/>
                      <a:r>
                        <a:rPr lang="en-US" dirty="0">
                          <a:solidFill>
                            <a:schemeClr val="bg1"/>
                          </a:solidFill>
                        </a:rPr>
                        <a:t>Amalapuram </a:t>
                      </a:r>
                    </a:p>
                  </a:txBody>
                  <a:tcPr anchor="ctr">
                    <a:lnL>
                      <a:noFill/>
                    </a:lnL>
                    <a:lnR>
                      <a:noFill/>
                    </a:lnR>
                    <a:lnT>
                      <a:noFill/>
                    </a:lnT>
                    <a:lnB>
                      <a:noFill/>
                    </a:lnB>
                  </a:tcPr>
                </a:tc>
                <a:tc>
                  <a:txBody>
                    <a:bodyPr/>
                    <a:lstStyle/>
                    <a:p>
                      <a:pPr algn="ctr"/>
                      <a:r>
                        <a:rPr lang="en-US">
                          <a:solidFill>
                            <a:schemeClr val="bg1"/>
                          </a:solidFill>
                        </a:rPr>
                        <a:t>INC</a:t>
                      </a:r>
                    </a:p>
                  </a:txBody>
                  <a:tcPr anchor="ctr">
                    <a:lnL>
                      <a:noFill/>
                    </a:lnL>
                    <a:lnR>
                      <a:noFill/>
                    </a:lnR>
                    <a:lnT>
                      <a:noFill/>
                    </a:lnT>
                    <a:lnB>
                      <a:noFill/>
                    </a:lnB>
                  </a:tcPr>
                </a:tc>
                <a:tc>
                  <a:txBody>
                    <a:bodyPr/>
                    <a:lstStyle/>
                    <a:p>
                      <a:pPr algn="ctr"/>
                      <a:r>
                        <a:rPr lang="en-US">
                          <a:solidFill>
                            <a:schemeClr val="bg1"/>
                          </a:solidFill>
                        </a:rPr>
                        <a:t>7887</a:t>
                      </a:r>
                    </a:p>
                  </a:txBody>
                  <a:tcPr anchor="ctr">
                    <a:lnL>
                      <a:noFill/>
                    </a:lnL>
                    <a:lnR>
                      <a:noFill/>
                    </a:lnR>
                    <a:lnT>
                      <a:noFill/>
                    </a:lnT>
                    <a:lnB>
                      <a:noFill/>
                    </a:lnB>
                  </a:tcPr>
                </a:tc>
                <a:tc>
                  <a:txBody>
                    <a:bodyPr/>
                    <a:lstStyle/>
                    <a:p>
                      <a:pPr algn="ctr"/>
                      <a:r>
                        <a:rPr lang="en-US">
                          <a:solidFill>
                            <a:schemeClr val="bg1"/>
                          </a:solidFill>
                        </a:rPr>
                        <a:t>473971</a:t>
                      </a:r>
                    </a:p>
                  </a:txBody>
                  <a:tcPr anchor="ctr">
                    <a:lnL>
                      <a:noFill/>
                    </a:lnL>
                    <a:lnR>
                      <a:noFill/>
                    </a:lnR>
                    <a:lnT>
                      <a:noFill/>
                    </a:lnT>
                    <a:lnB>
                      <a:noFill/>
                    </a:lnB>
                  </a:tcPr>
                </a:tc>
                <a:tc>
                  <a:txBody>
                    <a:bodyPr/>
                    <a:lstStyle/>
                    <a:p>
                      <a:pPr algn="ctr"/>
                      <a:r>
                        <a:rPr lang="en-US" dirty="0">
                          <a:solidFill>
                            <a:schemeClr val="bg1"/>
                          </a:solidFill>
                        </a:rPr>
                        <a:t>-98.3360</a:t>
                      </a:r>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67678387"/>
              </p:ext>
            </p:extLst>
          </p:nvPr>
        </p:nvGraphicFramePr>
        <p:xfrm>
          <a:off x="508019" y="1734878"/>
          <a:ext cx="10510930" cy="355211"/>
        </p:xfrm>
        <a:graphic>
          <a:graphicData uri="http://schemas.openxmlformats.org/drawingml/2006/table">
            <a:tbl>
              <a:tblPr/>
              <a:tblGrid>
                <a:gridCol w="2102186"/>
                <a:gridCol w="2102186"/>
                <a:gridCol w="2102186"/>
                <a:gridCol w="2102186"/>
                <a:gridCol w="2102186"/>
              </a:tblGrid>
              <a:tr h="355211">
                <a:tc>
                  <a:txBody>
                    <a:bodyPr/>
                    <a:lstStyle/>
                    <a:p>
                      <a:pPr algn="ctr"/>
                      <a:r>
                        <a:rPr lang="en-US" sz="1700" dirty="0" smtClean="0">
                          <a:solidFill>
                            <a:schemeClr val="accent2"/>
                          </a:solidFill>
                        </a:rPr>
                        <a:t>Constituencies</a:t>
                      </a:r>
                      <a:endParaRPr lang="en-US" sz="1700" dirty="0">
                        <a:solidFill>
                          <a:schemeClr val="accent2"/>
                        </a:solidFill>
                      </a:endParaRPr>
                    </a:p>
                  </a:txBody>
                  <a:tcPr marL="88803" marR="88803" marT="44401" marB="44401" anchor="ctr">
                    <a:lnL>
                      <a:noFill/>
                    </a:lnL>
                    <a:lnR>
                      <a:noFill/>
                    </a:lnR>
                    <a:lnT>
                      <a:noFill/>
                    </a:lnT>
                    <a:lnB>
                      <a:noFill/>
                    </a:lnB>
                  </a:tcPr>
                </a:tc>
                <a:tc>
                  <a:txBody>
                    <a:bodyPr/>
                    <a:lstStyle/>
                    <a:p>
                      <a:pPr algn="ctr"/>
                      <a:r>
                        <a:rPr lang="en-US" sz="1700" dirty="0" smtClean="0">
                          <a:solidFill>
                            <a:schemeClr val="accent2"/>
                          </a:solidFill>
                        </a:rPr>
                        <a:t>Party</a:t>
                      </a:r>
                      <a:endParaRPr lang="en-US" sz="1700" dirty="0">
                        <a:solidFill>
                          <a:schemeClr val="accent2"/>
                        </a:solidFill>
                      </a:endParaRPr>
                    </a:p>
                  </a:txBody>
                  <a:tcPr marL="88803" marR="88803" marT="44401" marB="44401" anchor="ctr">
                    <a:lnL>
                      <a:noFill/>
                    </a:lnL>
                    <a:lnR>
                      <a:noFill/>
                    </a:lnR>
                    <a:lnT>
                      <a:noFill/>
                    </a:lnT>
                    <a:lnB>
                      <a:noFill/>
                    </a:lnB>
                  </a:tcPr>
                </a:tc>
                <a:tc>
                  <a:txBody>
                    <a:bodyPr/>
                    <a:lstStyle/>
                    <a:p>
                      <a:pPr algn="ctr"/>
                      <a:r>
                        <a:rPr lang="en-US" sz="1700" dirty="0" smtClean="0">
                          <a:solidFill>
                            <a:schemeClr val="accent2"/>
                          </a:solidFill>
                        </a:rPr>
                        <a:t>Total</a:t>
                      </a:r>
                      <a:r>
                        <a:rPr lang="en-US" sz="1700" baseline="0" dirty="0" smtClean="0">
                          <a:solidFill>
                            <a:schemeClr val="accent2"/>
                          </a:solidFill>
                        </a:rPr>
                        <a:t> Votes in 2019</a:t>
                      </a:r>
                      <a:endParaRPr lang="en-US" sz="1700" dirty="0">
                        <a:solidFill>
                          <a:schemeClr val="accent2"/>
                        </a:solidFill>
                      </a:endParaRPr>
                    </a:p>
                  </a:txBody>
                  <a:tcPr marL="88803" marR="88803" marT="44401" marB="44401"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dirty="0" smtClean="0">
                          <a:solidFill>
                            <a:schemeClr val="accent2"/>
                          </a:solidFill>
                        </a:rPr>
                        <a:t>Total</a:t>
                      </a:r>
                      <a:r>
                        <a:rPr lang="en-US" sz="1700" baseline="0" dirty="0" smtClean="0">
                          <a:solidFill>
                            <a:schemeClr val="accent2"/>
                          </a:solidFill>
                        </a:rPr>
                        <a:t> Votes in 2014</a:t>
                      </a:r>
                      <a:endParaRPr lang="en-US" sz="1700" dirty="0" smtClean="0">
                        <a:solidFill>
                          <a:schemeClr val="accent2"/>
                        </a:solidFill>
                      </a:endParaRPr>
                    </a:p>
                  </a:txBody>
                  <a:tcPr marL="88803" marR="88803" marT="44401" marB="44401" anchor="ctr">
                    <a:lnL>
                      <a:noFill/>
                    </a:lnL>
                    <a:lnR>
                      <a:noFill/>
                    </a:lnR>
                    <a:lnT>
                      <a:noFill/>
                    </a:lnT>
                    <a:lnB>
                      <a:noFill/>
                    </a:lnB>
                  </a:tcPr>
                </a:tc>
                <a:tc>
                  <a:txBody>
                    <a:bodyPr/>
                    <a:lstStyle/>
                    <a:p>
                      <a:pPr algn="ctr"/>
                      <a:r>
                        <a:rPr lang="en-US" sz="1700" dirty="0" smtClean="0">
                          <a:solidFill>
                            <a:schemeClr val="accent2"/>
                          </a:solidFill>
                        </a:rPr>
                        <a:t>Lost Percentage</a:t>
                      </a:r>
                      <a:endParaRPr lang="en-US" sz="1700" dirty="0">
                        <a:solidFill>
                          <a:schemeClr val="accent2"/>
                        </a:solidFill>
                      </a:endParaRPr>
                    </a:p>
                  </a:txBody>
                  <a:tcPr marL="88803" marR="88803" marT="44401" marB="44401" anchor="ctr">
                    <a:lnL>
                      <a:noFill/>
                    </a:lnL>
                    <a:lnR>
                      <a:noFill/>
                    </a:lnR>
                    <a:lnT>
                      <a:noFill/>
                    </a:lnT>
                    <a:lnB>
                      <a:noFill/>
                    </a:lnB>
                  </a:tcPr>
                </a:tc>
              </a:tr>
            </a:tbl>
          </a:graphicData>
        </a:graphic>
      </p:graphicFrame>
    </p:spTree>
    <p:extLst>
      <p:ext uri="{BB962C8B-B14F-4D97-AF65-F5344CB8AC3E}">
        <p14:creationId xmlns:p14="http://schemas.microsoft.com/office/powerpoint/2010/main" val="615239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a:xfrm>
            <a:off x="503349" y="250031"/>
            <a:ext cx="10515600" cy="1325563"/>
          </a:xfrm>
        </p:spPr>
        <p:txBody>
          <a:bodyPr>
            <a:noAutofit/>
          </a:bodyPr>
          <a:lstStyle/>
          <a:p>
            <a:pPr algn="just"/>
            <a:r>
              <a:rPr lang="en-US" sz="3200" b="1" dirty="0">
                <a:solidFill>
                  <a:schemeClr val="bg1"/>
                </a:solidFill>
              </a:rPr>
              <a:t>Which constituencies have elected candidates whose party has less than 10% vote share at state level in 2019?</a:t>
            </a:r>
          </a:p>
        </p:txBody>
      </p:sp>
      <p:graphicFrame>
        <p:nvGraphicFramePr>
          <p:cNvPr id="7" name="Table 6"/>
          <p:cNvGraphicFramePr>
            <a:graphicFrameLocks noGrp="1"/>
          </p:cNvGraphicFramePr>
          <p:nvPr>
            <p:extLst>
              <p:ext uri="{D42A27DB-BD31-4B8C-83A1-F6EECF244321}">
                <p14:modId xmlns:p14="http://schemas.microsoft.com/office/powerpoint/2010/main" val="937218156"/>
              </p:ext>
            </p:extLst>
          </p:nvPr>
        </p:nvGraphicFramePr>
        <p:xfrm>
          <a:off x="503349" y="1598178"/>
          <a:ext cx="8935784" cy="4662150"/>
        </p:xfrm>
        <a:graphic>
          <a:graphicData uri="http://schemas.openxmlformats.org/drawingml/2006/table">
            <a:tbl>
              <a:tblPr/>
              <a:tblGrid>
                <a:gridCol w="4467892"/>
                <a:gridCol w="4467892"/>
              </a:tblGrid>
              <a:tr h="310810">
                <a:tc>
                  <a:txBody>
                    <a:bodyPr/>
                    <a:lstStyle/>
                    <a:p>
                      <a:pPr algn="ctr"/>
                      <a:r>
                        <a:rPr lang="en-US" sz="1500" dirty="0" smtClean="0">
                          <a:solidFill>
                            <a:schemeClr val="accent2"/>
                          </a:solidFill>
                        </a:rPr>
                        <a:t>Constituency Name</a:t>
                      </a:r>
                      <a:endParaRPr lang="en-US" sz="1500" dirty="0">
                        <a:solidFill>
                          <a:schemeClr val="accent2"/>
                        </a:solidFill>
                      </a:endParaRPr>
                    </a:p>
                  </a:txBody>
                  <a:tcPr marL="77702" marR="77702" marT="38851" marB="38851" anchor="ctr">
                    <a:lnL>
                      <a:noFill/>
                    </a:lnL>
                    <a:lnR>
                      <a:noFill/>
                    </a:lnR>
                    <a:lnT>
                      <a:noFill/>
                    </a:lnT>
                    <a:lnB>
                      <a:noFill/>
                    </a:lnB>
                  </a:tcPr>
                </a:tc>
                <a:tc>
                  <a:txBody>
                    <a:bodyPr/>
                    <a:lstStyle/>
                    <a:p>
                      <a:pPr algn="ctr"/>
                      <a:r>
                        <a:rPr lang="en-US" sz="1500" dirty="0" smtClean="0">
                          <a:solidFill>
                            <a:schemeClr val="accent2"/>
                          </a:solidFill>
                        </a:rPr>
                        <a:t>Party Name</a:t>
                      </a:r>
                      <a:endParaRPr lang="en-US" sz="1500" dirty="0">
                        <a:solidFill>
                          <a:schemeClr val="accent2"/>
                        </a:solidFill>
                      </a:endParaRPr>
                    </a:p>
                  </a:txBody>
                  <a:tcPr marL="77702" marR="77702" marT="38851" marB="38851" anchor="ctr">
                    <a:lnL>
                      <a:noFill/>
                    </a:lnL>
                    <a:lnR>
                      <a:noFill/>
                    </a:lnR>
                    <a:lnT>
                      <a:noFill/>
                    </a:lnT>
                    <a:lnB>
                      <a:noFill/>
                    </a:lnB>
                  </a:tcPr>
                </a:tc>
              </a:tr>
              <a:tr h="310810">
                <a:tc>
                  <a:txBody>
                    <a:bodyPr/>
                    <a:lstStyle/>
                    <a:p>
                      <a:pPr algn="ctr"/>
                      <a:r>
                        <a:rPr lang="en-US" sz="1500" dirty="0">
                          <a:solidFill>
                            <a:schemeClr val="bg1"/>
                          </a:solidFill>
                        </a:rPr>
                        <a:t>Aruku </a:t>
                      </a:r>
                    </a:p>
                  </a:txBody>
                  <a:tcPr marL="77702" marR="77702" marT="38851" marB="38851" anchor="ctr">
                    <a:lnL>
                      <a:noFill/>
                    </a:lnL>
                    <a:lnR>
                      <a:noFill/>
                    </a:lnR>
                    <a:lnT>
                      <a:noFill/>
                    </a:lnT>
                    <a:lnB>
                      <a:noFill/>
                    </a:lnB>
                  </a:tcPr>
                </a:tc>
                <a:tc>
                  <a:txBody>
                    <a:bodyPr/>
                    <a:lstStyle/>
                    <a:p>
                      <a:pPr algn="ctr"/>
                      <a:r>
                        <a:rPr lang="en-US" sz="1500">
                          <a:solidFill>
                            <a:schemeClr val="bg1"/>
                          </a:solidFill>
                        </a:rPr>
                        <a:t>YSRCP</a:t>
                      </a:r>
                    </a:p>
                  </a:txBody>
                  <a:tcPr marL="77702" marR="77702" marT="38851" marB="38851" anchor="ctr">
                    <a:lnL>
                      <a:noFill/>
                    </a:lnL>
                    <a:lnR>
                      <a:noFill/>
                    </a:lnR>
                    <a:lnT>
                      <a:noFill/>
                    </a:lnT>
                    <a:lnB>
                      <a:noFill/>
                    </a:lnB>
                  </a:tcPr>
                </a:tc>
              </a:tr>
              <a:tr h="310810">
                <a:tc>
                  <a:txBody>
                    <a:bodyPr/>
                    <a:lstStyle/>
                    <a:p>
                      <a:pPr algn="ctr"/>
                      <a:r>
                        <a:rPr lang="en-US" sz="1500" dirty="0">
                          <a:solidFill>
                            <a:schemeClr val="bg1"/>
                          </a:solidFill>
                        </a:rPr>
                        <a:t>Srikakulam</a:t>
                      </a:r>
                    </a:p>
                  </a:txBody>
                  <a:tcPr marL="77702" marR="77702" marT="38851" marB="38851" anchor="ctr">
                    <a:lnL>
                      <a:noFill/>
                    </a:lnL>
                    <a:lnR>
                      <a:noFill/>
                    </a:lnR>
                    <a:lnT>
                      <a:noFill/>
                    </a:lnT>
                    <a:lnB>
                      <a:noFill/>
                    </a:lnB>
                  </a:tcPr>
                </a:tc>
                <a:tc>
                  <a:txBody>
                    <a:bodyPr/>
                    <a:lstStyle/>
                    <a:p>
                      <a:pPr algn="ctr"/>
                      <a:r>
                        <a:rPr lang="en-US" sz="1500">
                          <a:solidFill>
                            <a:schemeClr val="bg1"/>
                          </a:solidFill>
                        </a:rPr>
                        <a:t>TDP</a:t>
                      </a:r>
                    </a:p>
                  </a:txBody>
                  <a:tcPr marL="77702" marR="77702" marT="38851" marB="38851" anchor="ctr">
                    <a:lnL>
                      <a:noFill/>
                    </a:lnL>
                    <a:lnR>
                      <a:noFill/>
                    </a:lnR>
                    <a:lnT>
                      <a:noFill/>
                    </a:lnT>
                    <a:lnB>
                      <a:noFill/>
                    </a:lnB>
                  </a:tcPr>
                </a:tc>
              </a:tr>
              <a:tr h="310810">
                <a:tc>
                  <a:txBody>
                    <a:bodyPr/>
                    <a:lstStyle/>
                    <a:p>
                      <a:pPr algn="ctr"/>
                      <a:r>
                        <a:rPr lang="en-US" sz="1500" dirty="0">
                          <a:solidFill>
                            <a:schemeClr val="bg1"/>
                          </a:solidFill>
                        </a:rPr>
                        <a:t>Vizianagaram</a:t>
                      </a:r>
                    </a:p>
                  </a:txBody>
                  <a:tcPr marL="77702" marR="77702" marT="38851" marB="38851" anchor="ctr">
                    <a:lnL>
                      <a:noFill/>
                    </a:lnL>
                    <a:lnR>
                      <a:noFill/>
                    </a:lnR>
                    <a:lnT>
                      <a:noFill/>
                    </a:lnT>
                    <a:lnB>
                      <a:noFill/>
                    </a:lnB>
                  </a:tcPr>
                </a:tc>
                <a:tc>
                  <a:txBody>
                    <a:bodyPr/>
                    <a:lstStyle/>
                    <a:p>
                      <a:pPr algn="ctr"/>
                      <a:r>
                        <a:rPr lang="en-US" sz="1500">
                          <a:solidFill>
                            <a:schemeClr val="bg1"/>
                          </a:solidFill>
                        </a:rPr>
                        <a:t>YSRCP</a:t>
                      </a:r>
                    </a:p>
                  </a:txBody>
                  <a:tcPr marL="77702" marR="77702" marT="38851" marB="38851" anchor="ctr">
                    <a:lnL>
                      <a:noFill/>
                    </a:lnL>
                    <a:lnR>
                      <a:noFill/>
                    </a:lnR>
                    <a:lnT>
                      <a:noFill/>
                    </a:lnT>
                    <a:lnB>
                      <a:noFill/>
                    </a:lnB>
                  </a:tcPr>
                </a:tc>
              </a:tr>
              <a:tr h="310810">
                <a:tc>
                  <a:txBody>
                    <a:bodyPr/>
                    <a:lstStyle/>
                    <a:p>
                      <a:pPr algn="ctr"/>
                      <a:r>
                        <a:rPr lang="en-US" sz="1500" dirty="0">
                          <a:solidFill>
                            <a:schemeClr val="bg1"/>
                          </a:solidFill>
                        </a:rPr>
                        <a:t>Visakhapatnam</a:t>
                      </a:r>
                    </a:p>
                  </a:txBody>
                  <a:tcPr marL="77702" marR="77702" marT="38851" marB="38851" anchor="ctr">
                    <a:lnL>
                      <a:noFill/>
                    </a:lnL>
                    <a:lnR>
                      <a:noFill/>
                    </a:lnR>
                    <a:lnT>
                      <a:noFill/>
                    </a:lnT>
                    <a:lnB>
                      <a:noFill/>
                    </a:lnB>
                  </a:tcPr>
                </a:tc>
                <a:tc>
                  <a:txBody>
                    <a:bodyPr/>
                    <a:lstStyle/>
                    <a:p>
                      <a:pPr algn="ctr"/>
                      <a:r>
                        <a:rPr lang="en-US" sz="1500">
                          <a:solidFill>
                            <a:schemeClr val="bg1"/>
                          </a:solidFill>
                        </a:rPr>
                        <a:t>YSRCP</a:t>
                      </a:r>
                    </a:p>
                  </a:txBody>
                  <a:tcPr marL="77702" marR="77702" marT="38851" marB="38851" anchor="ctr">
                    <a:lnL>
                      <a:noFill/>
                    </a:lnL>
                    <a:lnR>
                      <a:noFill/>
                    </a:lnR>
                    <a:lnT>
                      <a:noFill/>
                    </a:lnT>
                    <a:lnB>
                      <a:noFill/>
                    </a:lnB>
                  </a:tcPr>
                </a:tc>
              </a:tr>
              <a:tr h="310810">
                <a:tc>
                  <a:txBody>
                    <a:bodyPr/>
                    <a:lstStyle/>
                    <a:p>
                      <a:pPr algn="ctr"/>
                      <a:r>
                        <a:rPr lang="en-US" sz="1500" dirty="0">
                          <a:solidFill>
                            <a:schemeClr val="bg1"/>
                          </a:solidFill>
                        </a:rPr>
                        <a:t>Anakapalli</a:t>
                      </a:r>
                    </a:p>
                  </a:txBody>
                  <a:tcPr marL="77702" marR="77702" marT="38851" marB="38851" anchor="ctr">
                    <a:lnL>
                      <a:noFill/>
                    </a:lnL>
                    <a:lnR>
                      <a:noFill/>
                    </a:lnR>
                    <a:lnT>
                      <a:noFill/>
                    </a:lnT>
                    <a:lnB>
                      <a:noFill/>
                    </a:lnB>
                  </a:tcPr>
                </a:tc>
                <a:tc>
                  <a:txBody>
                    <a:bodyPr/>
                    <a:lstStyle/>
                    <a:p>
                      <a:pPr algn="ctr"/>
                      <a:r>
                        <a:rPr lang="en-US" sz="1500">
                          <a:solidFill>
                            <a:schemeClr val="bg1"/>
                          </a:solidFill>
                        </a:rPr>
                        <a:t>YSRCP</a:t>
                      </a:r>
                    </a:p>
                  </a:txBody>
                  <a:tcPr marL="77702" marR="77702" marT="38851" marB="38851" anchor="ctr">
                    <a:lnL>
                      <a:noFill/>
                    </a:lnL>
                    <a:lnR>
                      <a:noFill/>
                    </a:lnR>
                    <a:lnT>
                      <a:noFill/>
                    </a:lnT>
                    <a:lnB>
                      <a:noFill/>
                    </a:lnB>
                  </a:tcPr>
                </a:tc>
              </a:tr>
              <a:tr h="310810">
                <a:tc>
                  <a:txBody>
                    <a:bodyPr/>
                    <a:lstStyle/>
                    <a:p>
                      <a:pPr algn="ctr"/>
                      <a:r>
                        <a:rPr lang="en-US" sz="1500" dirty="0">
                          <a:solidFill>
                            <a:schemeClr val="bg1"/>
                          </a:solidFill>
                        </a:rPr>
                        <a:t>Kakinada</a:t>
                      </a:r>
                    </a:p>
                  </a:txBody>
                  <a:tcPr marL="77702" marR="77702" marT="38851" marB="38851" anchor="ctr">
                    <a:lnL>
                      <a:noFill/>
                    </a:lnL>
                    <a:lnR>
                      <a:noFill/>
                    </a:lnR>
                    <a:lnT>
                      <a:noFill/>
                    </a:lnT>
                    <a:lnB>
                      <a:noFill/>
                    </a:lnB>
                  </a:tcPr>
                </a:tc>
                <a:tc>
                  <a:txBody>
                    <a:bodyPr/>
                    <a:lstStyle/>
                    <a:p>
                      <a:pPr algn="ctr"/>
                      <a:r>
                        <a:rPr lang="en-US" sz="1500">
                          <a:solidFill>
                            <a:schemeClr val="bg1"/>
                          </a:solidFill>
                        </a:rPr>
                        <a:t>YSRCP</a:t>
                      </a:r>
                    </a:p>
                  </a:txBody>
                  <a:tcPr marL="77702" marR="77702" marT="38851" marB="38851" anchor="ctr">
                    <a:lnL>
                      <a:noFill/>
                    </a:lnL>
                    <a:lnR>
                      <a:noFill/>
                    </a:lnR>
                    <a:lnT>
                      <a:noFill/>
                    </a:lnT>
                    <a:lnB>
                      <a:noFill/>
                    </a:lnB>
                  </a:tcPr>
                </a:tc>
              </a:tr>
              <a:tr h="310810">
                <a:tc>
                  <a:txBody>
                    <a:bodyPr/>
                    <a:lstStyle/>
                    <a:p>
                      <a:pPr algn="ctr"/>
                      <a:r>
                        <a:rPr lang="en-US" sz="1500" dirty="0">
                          <a:solidFill>
                            <a:schemeClr val="bg1"/>
                          </a:solidFill>
                        </a:rPr>
                        <a:t>Amalapuram </a:t>
                      </a:r>
                    </a:p>
                  </a:txBody>
                  <a:tcPr marL="77702" marR="77702" marT="38851" marB="38851" anchor="ctr">
                    <a:lnL>
                      <a:noFill/>
                    </a:lnL>
                    <a:lnR>
                      <a:noFill/>
                    </a:lnR>
                    <a:lnT>
                      <a:noFill/>
                    </a:lnT>
                    <a:lnB>
                      <a:noFill/>
                    </a:lnB>
                  </a:tcPr>
                </a:tc>
                <a:tc>
                  <a:txBody>
                    <a:bodyPr/>
                    <a:lstStyle/>
                    <a:p>
                      <a:pPr algn="ctr"/>
                      <a:r>
                        <a:rPr lang="en-US" sz="1500">
                          <a:solidFill>
                            <a:schemeClr val="bg1"/>
                          </a:solidFill>
                        </a:rPr>
                        <a:t>YSRCP</a:t>
                      </a:r>
                    </a:p>
                  </a:txBody>
                  <a:tcPr marL="77702" marR="77702" marT="38851" marB="38851" anchor="ctr">
                    <a:lnL>
                      <a:noFill/>
                    </a:lnL>
                    <a:lnR>
                      <a:noFill/>
                    </a:lnR>
                    <a:lnT>
                      <a:noFill/>
                    </a:lnT>
                    <a:lnB>
                      <a:noFill/>
                    </a:lnB>
                  </a:tcPr>
                </a:tc>
              </a:tr>
              <a:tr h="310810">
                <a:tc>
                  <a:txBody>
                    <a:bodyPr/>
                    <a:lstStyle/>
                    <a:p>
                      <a:pPr algn="ctr"/>
                      <a:r>
                        <a:rPr lang="en-US" sz="1500" dirty="0">
                          <a:solidFill>
                            <a:schemeClr val="bg1"/>
                          </a:solidFill>
                        </a:rPr>
                        <a:t>Rajahmundry</a:t>
                      </a:r>
                    </a:p>
                  </a:txBody>
                  <a:tcPr marL="77702" marR="77702" marT="38851" marB="38851" anchor="ctr">
                    <a:lnL>
                      <a:noFill/>
                    </a:lnL>
                    <a:lnR>
                      <a:noFill/>
                    </a:lnR>
                    <a:lnT>
                      <a:noFill/>
                    </a:lnT>
                    <a:lnB>
                      <a:noFill/>
                    </a:lnB>
                  </a:tcPr>
                </a:tc>
                <a:tc>
                  <a:txBody>
                    <a:bodyPr/>
                    <a:lstStyle/>
                    <a:p>
                      <a:pPr algn="ctr"/>
                      <a:r>
                        <a:rPr lang="en-US" sz="1500" dirty="0">
                          <a:solidFill>
                            <a:schemeClr val="bg1"/>
                          </a:solidFill>
                        </a:rPr>
                        <a:t>YSRCP</a:t>
                      </a:r>
                    </a:p>
                  </a:txBody>
                  <a:tcPr marL="77702" marR="77702" marT="38851" marB="38851" anchor="ctr">
                    <a:lnL>
                      <a:noFill/>
                    </a:lnL>
                    <a:lnR>
                      <a:noFill/>
                    </a:lnR>
                    <a:lnT>
                      <a:noFill/>
                    </a:lnT>
                    <a:lnB>
                      <a:noFill/>
                    </a:lnB>
                  </a:tcPr>
                </a:tc>
              </a:tr>
              <a:tr h="310810">
                <a:tc>
                  <a:txBody>
                    <a:bodyPr/>
                    <a:lstStyle/>
                    <a:p>
                      <a:pPr algn="ctr"/>
                      <a:r>
                        <a:rPr lang="en-US" sz="1500">
                          <a:solidFill>
                            <a:schemeClr val="bg1"/>
                          </a:solidFill>
                        </a:rPr>
                        <a:t>Narsapuram</a:t>
                      </a:r>
                    </a:p>
                  </a:txBody>
                  <a:tcPr marL="77702" marR="77702" marT="38851" marB="38851" anchor="ctr">
                    <a:lnL>
                      <a:noFill/>
                    </a:lnL>
                    <a:lnR>
                      <a:noFill/>
                    </a:lnR>
                    <a:lnT>
                      <a:noFill/>
                    </a:lnT>
                    <a:lnB>
                      <a:noFill/>
                    </a:lnB>
                  </a:tcPr>
                </a:tc>
                <a:tc>
                  <a:txBody>
                    <a:bodyPr/>
                    <a:lstStyle/>
                    <a:p>
                      <a:pPr algn="ctr"/>
                      <a:r>
                        <a:rPr lang="en-US" sz="1500" dirty="0">
                          <a:solidFill>
                            <a:schemeClr val="bg1"/>
                          </a:solidFill>
                        </a:rPr>
                        <a:t>YSRCP</a:t>
                      </a:r>
                    </a:p>
                  </a:txBody>
                  <a:tcPr marL="77702" marR="77702" marT="38851" marB="38851" anchor="ctr">
                    <a:lnL>
                      <a:noFill/>
                    </a:lnL>
                    <a:lnR>
                      <a:noFill/>
                    </a:lnR>
                    <a:lnT>
                      <a:noFill/>
                    </a:lnT>
                    <a:lnB>
                      <a:noFill/>
                    </a:lnB>
                  </a:tcPr>
                </a:tc>
              </a:tr>
              <a:tr h="310810">
                <a:tc>
                  <a:txBody>
                    <a:bodyPr/>
                    <a:lstStyle/>
                    <a:p>
                      <a:pPr algn="ctr"/>
                      <a:r>
                        <a:rPr lang="en-US" sz="1500">
                          <a:solidFill>
                            <a:schemeClr val="bg1"/>
                          </a:solidFill>
                        </a:rPr>
                        <a:t>Eluru </a:t>
                      </a:r>
                    </a:p>
                  </a:txBody>
                  <a:tcPr marL="77702" marR="77702" marT="38851" marB="38851" anchor="ctr">
                    <a:lnL>
                      <a:noFill/>
                    </a:lnL>
                    <a:lnR>
                      <a:noFill/>
                    </a:lnR>
                    <a:lnT>
                      <a:noFill/>
                    </a:lnT>
                    <a:lnB>
                      <a:noFill/>
                    </a:lnB>
                  </a:tcPr>
                </a:tc>
                <a:tc>
                  <a:txBody>
                    <a:bodyPr/>
                    <a:lstStyle/>
                    <a:p>
                      <a:pPr algn="ctr"/>
                      <a:r>
                        <a:rPr lang="en-US" sz="1500" dirty="0">
                          <a:solidFill>
                            <a:schemeClr val="bg1"/>
                          </a:solidFill>
                        </a:rPr>
                        <a:t>YSRCP</a:t>
                      </a:r>
                    </a:p>
                  </a:txBody>
                  <a:tcPr marL="77702" marR="77702" marT="38851" marB="38851" anchor="ctr">
                    <a:lnL>
                      <a:noFill/>
                    </a:lnL>
                    <a:lnR>
                      <a:noFill/>
                    </a:lnR>
                    <a:lnT>
                      <a:noFill/>
                    </a:lnT>
                    <a:lnB>
                      <a:noFill/>
                    </a:lnB>
                  </a:tcPr>
                </a:tc>
              </a:tr>
              <a:tr h="310810">
                <a:tc>
                  <a:txBody>
                    <a:bodyPr/>
                    <a:lstStyle/>
                    <a:p>
                      <a:pPr algn="ctr"/>
                      <a:r>
                        <a:rPr lang="en-US" sz="1500">
                          <a:solidFill>
                            <a:schemeClr val="bg1"/>
                          </a:solidFill>
                        </a:rPr>
                        <a:t>Machilipatnam </a:t>
                      </a:r>
                    </a:p>
                  </a:txBody>
                  <a:tcPr marL="77702" marR="77702" marT="38851" marB="38851" anchor="ctr">
                    <a:lnL>
                      <a:noFill/>
                    </a:lnL>
                    <a:lnR>
                      <a:noFill/>
                    </a:lnR>
                    <a:lnT>
                      <a:noFill/>
                    </a:lnT>
                    <a:lnB>
                      <a:noFill/>
                    </a:lnB>
                  </a:tcPr>
                </a:tc>
                <a:tc>
                  <a:txBody>
                    <a:bodyPr/>
                    <a:lstStyle/>
                    <a:p>
                      <a:pPr algn="ctr"/>
                      <a:r>
                        <a:rPr lang="en-US" sz="1500" dirty="0">
                          <a:solidFill>
                            <a:schemeClr val="bg1"/>
                          </a:solidFill>
                        </a:rPr>
                        <a:t>YSRCP</a:t>
                      </a:r>
                    </a:p>
                  </a:txBody>
                  <a:tcPr marL="77702" marR="77702" marT="38851" marB="38851" anchor="ctr">
                    <a:lnL>
                      <a:noFill/>
                    </a:lnL>
                    <a:lnR>
                      <a:noFill/>
                    </a:lnR>
                    <a:lnT>
                      <a:noFill/>
                    </a:lnT>
                    <a:lnB>
                      <a:noFill/>
                    </a:lnB>
                  </a:tcPr>
                </a:tc>
              </a:tr>
              <a:tr h="310810">
                <a:tc>
                  <a:txBody>
                    <a:bodyPr/>
                    <a:lstStyle/>
                    <a:p>
                      <a:pPr algn="ctr"/>
                      <a:r>
                        <a:rPr lang="en-US" sz="1500">
                          <a:solidFill>
                            <a:schemeClr val="bg1"/>
                          </a:solidFill>
                        </a:rPr>
                        <a:t>Vijayawada</a:t>
                      </a:r>
                    </a:p>
                  </a:txBody>
                  <a:tcPr marL="77702" marR="77702" marT="38851" marB="38851" anchor="ctr">
                    <a:lnL>
                      <a:noFill/>
                    </a:lnL>
                    <a:lnR>
                      <a:noFill/>
                    </a:lnR>
                    <a:lnT>
                      <a:noFill/>
                    </a:lnT>
                    <a:lnB>
                      <a:noFill/>
                    </a:lnB>
                  </a:tcPr>
                </a:tc>
                <a:tc>
                  <a:txBody>
                    <a:bodyPr/>
                    <a:lstStyle/>
                    <a:p>
                      <a:pPr algn="ctr"/>
                      <a:r>
                        <a:rPr lang="en-US" sz="1500" dirty="0">
                          <a:solidFill>
                            <a:schemeClr val="bg1"/>
                          </a:solidFill>
                        </a:rPr>
                        <a:t>TDP</a:t>
                      </a:r>
                    </a:p>
                  </a:txBody>
                  <a:tcPr marL="77702" marR="77702" marT="38851" marB="38851" anchor="ctr">
                    <a:lnL>
                      <a:noFill/>
                    </a:lnL>
                    <a:lnR>
                      <a:noFill/>
                    </a:lnR>
                    <a:lnT>
                      <a:noFill/>
                    </a:lnT>
                    <a:lnB>
                      <a:noFill/>
                    </a:lnB>
                  </a:tcPr>
                </a:tc>
              </a:tr>
              <a:tr h="310810">
                <a:tc>
                  <a:txBody>
                    <a:bodyPr/>
                    <a:lstStyle/>
                    <a:p>
                      <a:pPr algn="ctr"/>
                      <a:r>
                        <a:rPr lang="en-US" sz="1500">
                          <a:solidFill>
                            <a:schemeClr val="bg1"/>
                          </a:solidFill>
                        </a:rPr>
                        <a:t>Guntur</a:t>
                      </a:r>
                    </a:p>
                  </a:txBody>
                  <a:tcPr marL="77702" marR="77702" marT="38851" marB="38851" anchor="ctr">
                    <a:lnL>
                      <a:noFill/>
                    </a:lnL>
                    <a:lnR>
                      <a:noFill/>
                    </a:lnR>
                    <a:lnT>
                      <a:noFill/>
                    </a:lnT>
                    <a:lnB>
                      <a:noFill/>
                    </a:lnB>
                  </a:tcPr>
                </a:tc>
                <a:tc>
                  <a:txBody>
                    <a:bodyPr/>
                    <a:lstStyle/>
                    <a:p>
                      <a:pPr algn="ctr"/>
                      <a:r>
                        <a:rPr lang="en-US" sz="1500" dirty="0">
                          <a:solidFill>
                            <a:schemeClr val="bg1"/>
                          </a:solidFill>
                        </a:rPr>
                        <a:t>TDP</a:t>
                      </a:r>
                    </a:p>
                  </a:txBody>
                  <a:tcPr marL="77702" marR="77702" marT="38851" marB="38851" anchor="ctr">
                    <a:lnL>
                      <a:noFill/>
                    </a:lnL>
                    <a:lnR>
                      <a:noFill/>
                    </a:lnR>
                    <a:lnT>
                      <a:noFill/>
                    </a:lnT>
                    <a:lnB>
                      <a:noFill/>
                    </a:lnB>
                  </a:tcPr>
                </a:tc>
              </a:tr>
              <a:tr h="310810">
                <a:tc>
                  <a:txBody>
                    <a:bodyPr/>
                    <a:lstStyle/>
                    <a:p>
                      <a:pPr algn="ctr"/>
                      <a:r>
                        <a:rPr lang="en-US" sz="1500">
                          <a:solidFill>
                            <a:schemeClr val="bg1"/>
                          </a:solidFill>
                        </a:rPr>
                        <a:t>Narasaraopet</a:t>
                      </a:r>
                    </a:p>
                  </a:txBody>
                  <a:tcPr marL="77702" marR="77702" marT="38851" marB="38851" anchor="ctr">
                    <a:lnL>
                      <a:noFill/>
                    </a:lnL>
                    <a:lnR>
                      <a:noFill/>
                    </a:lnR>
                    <a:lnT>
                      <a:noFill/>
                    </a:lnT>
                    <a:lnB>
                      <a:noFill/>
                    </a:lnB>
                  </a:tcPr>
                </a:tc>
                <a:tc>
                  <a:txBody>
                    <a:bodyPr/>
                    <a:lstStyle/>
                    <a:p>
                      <a:pPr algn="ctr"/>
                      <a:r>
                        <a:rPr lang="en-US" sz="1500" dirty="0">
                          <a:solidFill>
                            <a:schemeClr val="bg1"/>
                          </a:solidFill>
                        </a:rPr>
                        <a:t>YSRCP</a:t>
                      </a:r>
                    </a:p>
                  </a:txBody>
                  <a:tcPr marL="77702" marR="77702" marT="38851" marB="38851" anchor="ctr">
                    <a:lnL>
                      <a:noFill/>
                    </a:lnL>
                    <a:lnR>
                      <a:noFill/>
                    </a:lnR>
                    <a:lnT>
                      <a:noFill/>
                    </a:lnT>
                    <a:lnB>
                      <a:noFill/>
                    </a:lnB>
                  </a:tcPr>
                </a:tc>
              </a:tr>
            </a:tbl>
          </a:graphicData>
        </a:graphic>
      </p:graphicFrame>
    </p:spTree>
    <p:extLst>
      <p:ext uri="{BB962C8B-B14F-4D97-AF65-F5344CB8AC3E}">
        <p14:creationId xmlns:p14="http://schemas.microsoft.com/office/powerpoint/2010/main" val="1893337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Title 2"/>
          <p:cNvSpPr>
            <a:spLocks noGrp="1"/>
          </p:cNvSpPr>
          <p:nvPr>
            <p:ph type="title"/>
          </p:nvPr>
        </p:nvSpPr>
        <p:spPr>
          <a:xfrm>
            <a:off x="426076" y="369641"/>
            <a:ext cx="10515600" cy="1325563"/>
          </a:xfrm>
        </p:spPr>
        <p:txBody>
          <a:bodyPr>
            <a:normAutofit/>
          </a:bodyPr>
          <a:lstStyle/>
          <a:p>
            <a:pPr algn="just"/>
            <a:r>
              <a:rPr lang="en-US" sz="4000" b="1" dirty="0" smtClean="0">
                <a:solidFill>
                  <a:schemeClr val="bg1"/>
                </a:solidFill>
              </a:rPr>
              <a:t>Which </a:t>
            </a:r>
            <a:r>
              <a:rPr lang="en-US" sz="4000" b="1" dirty="0">
                <a:solidFill>
                  <a:schemeClr val="bg1"/>
                </a:solidFill>
              </a:rPr>
              <a:t>constituency has voted the most for NOTA?</a:t>
            </a:r>
          </a:p>
        </p:txBody>
      </p:sp>
      <p:sp>
        <p:nvSpPr>
          <p:cNvPr id="7" name="Content Placeholder 6"/>
          <p:cNvSpPr>
            <a:spLocks noGrp="1"/>
          </p:cNvSpPr>
          <p:nvPr>
            <p:ph idx="1"/>
          </p:nvPr>
        </p:nvSpPr>
        <p:spPr>
          <a:xfrm>
            <a:off x="426076" y="3269790"/>
            <a:ext cx="5781541" cy="3182525"/>
          </a:xfrm>
        </p:spPr>
        <p:txBody>
          <a:bodyPr/>
          <a:lstStyle/>
          <a:p>
            <a:pPr marL="0" indent="0">
              <a:buNone/>
            </a:pPr>
            <a:r>
              <a:rPr lang="en-US" b="1" dirty="0">
                <a:solidFill>
                  <a:schemeClr val="bg1"/>
                </a:solidFill>
                <a:latin typeface="+mj-lt"/>
              </a:rPr>
              <a:t>Further analysis &amp; recommendations: </a:t>
            </a:r>
            <a:endParaRPr lang="en-US" b="1" dirty="0" smtClean="0">
              <a:solidFill>
                <a:schemeClr val="bg1"/>
              </a:solidFill>
              <a:latin typeface="+mj-lt"/>
            </a:endParaRPr>
          </a:p>
          <a:p>
            <a:r>
              <a:rPr lang="en-US" dirty="0">
                <a:solidFill>
                  <a:schemeClr val="bg1"/>
                </a:solidFill>
              </a:rPr>
              <a:t>Is there a correlation between postal votes % and voter turnout </a:t>
            </a:r>
            <a:r>
              <a:rPr lang="en-US" dirty="0" smtClean="0">
                <a:solidFill>
                  <a:schemeClr val="bg1"/>
                </a:solidFill>
              </a:rPr>
              <a:t>%?</a:t>
            </a:r>
          </a:p>
          <a:p>
            <a:pPr marL="0" indent="0">
              <a:buNone/>
            </a:pPr>
            <a:r>
              <a:rPr lang="en-US" dirty="0" smtClean="0">
                <a:solidFill>
                  <a:schemeClr val="bg1"/>
                </a:solidFill>
                <a:latin typeface="+mj-lt"/>
              </a:rPr>
              <a:t>Answer:- There is no relation between </a:t>
            </a:r>
            <a:r>
              <a:rPr lang="en-US" dirty="0">
                <a:solidFill>
                  <a:schemeClr val="bg1"/>
                </a:solidFill>
              </a:rPr>
              <a:t>postal </a:t>
            </a:r>
            <a:r>
              <a:rPr lang="en-US" dirty="0" smtClean="0">
                <a:solidFill>
                  <a:schemeClr val="bg1"/>
                </a:solidFill>
              </a:rPr>
              <a:t>votes percentage and </a:t>
            </a:r>
            <a:r>
              <a:rPr lang="en-US" dirty="0">
                <a:solidFill>
                  <a:schemeClr val="bg1"/>
                </a:solidFill>
              </a:rPr>
              <a:t>voter turnout </a:t>
            </a:r>
            <a:r>
              <a:rPr lang="en-US" dirty="0" smtClean="0">
                <a:solidFill>
                  <a:schemeClr val="bg1"/>
                </a:solidFill>
              </a:rPr>
              <a:t>percentage.</a:t>
            </a:r>
          </a:p>
          <a:p>
            <a:pPr marL="0" indent="0">
              <a:buNone/>
            </a:pPr>
            <a:r>
              <a:rPr lang="en-US" b="1" dirty="0" smtClean="0">
                <a:solidFill>
                  <a:schemeClr val="bg1"/>
                </a:solidFill>
                <a:latin typeface="+mj-lt"/>
              </a:rPr>
              <a:t>Correlation Value </a:t>
            </a:r>
            <a:r>
              <a:rPr lang="en-US" dirty="0">
                <a:solidFill>
                  <a:schemeClr val="bg1"/>
                </a:solidFill>
                <a:latin typeface="+mj-lt"/>
              </a:rPr>
              <a:t>= -0.05686786</a:t>
            </a:r>
          </a:p>
        </p:txBody>
      </p:sp>
      <p:graphicFrame>
        <p:nvGraphicFramePr>
          <p:cNvPr id="6" name="Table 5"/>
          <p:cNvGraphicFramePr>
            <a:graphicFrameLocks noGrp="1"/>
          </p:cNvGraphicFramePr>
          <p:nvPr>
            <p:extLst>
              <p:ext uri="{D42A27DB-BD31-4B8C-83A1-F6EECF244321}">
                <p14:modId xmlns:p14="http://schemas.microsoft.com/office/powerpoint/2010/main" val="1153040716"/>
              </p:ext>
            </p:extLst>
          </p:nvPr>
        </p:nvGraphicFramePr>
        <p:xfrm>
          <a:off x="426076" y="1695204"/>
          <a:ext cx="8127999" cy="1112520"/>
        </p:xfrm>
        <a:graphic>
          <a:graphicData uri="http://schemas.openxmlformats.org/drawingml/2006/table">
            <a:tbl>
              <a:tblPr firstRow="1" bandRow="1">
                <a:tableStyleId>{2D5ABB26-0587-4C30-8999-92F81FD0307C}</a:tableStyleId>
              </a:tblPr>
              <a:tblGrid>
                <a:gridCol w="2709333"/>
                <a:gridCol w="2709333"/>
                <a:gridCol w="2709333"/>
              </a:tblGrid>
              <a:tr h="370840">
                <a:tc>
                  <a:txBody>
                    <a:bodyPr/>
                    <a:lstStyle/>
                    <a:p>
                      <a:pPr algn="ctr"/>
                      <a:r>
                        <a:rPr lang="en-US" dirty="0" smtClean="0">
                          <a:solidFill>
                            <a:schemeClr val="accent2"/>
                          </a:solidFill>
                        </a:rPr>
                        <a:t>Year</a:t>
                      </a:r>
                      <a:endParaRPr lang="en-US" dirty="0">
                        <a:solidFill>
                          <a:schemeClr val="accent2"/>
                        </a:solidFill>
                      </a:endParaRPr>
                    </a:p>
                  </a:txBody>
                  <a:tcPr/>
                </a:tc>
                <a:tc>
                  <a:txBody>
                    <a:bodyPr/>
                    <a:lstStyle/>
                    <a:p>
                      <a:pPr algn="ctr"/>
                      <a:r>
                        <a:rPr lang="en-US" dirty="0" smtClean="0">
                          <a:solidFill>
                            <a:schemeClr val="accent2"/>
                          </a:solidFill>
                        </a:rPr>
                        <a:t>Constituency</a:t>
                      </a:r>
                      <a:r>
                        <a:rPr lang="en-US" baseline="0" dirty="0" smtClean="0">
                          <a:solidFill>
                            <a:schemeClr val="accent2"/>
                          </a:solidFill>
                        </a:rPr>
                        <a:t> Name</a:t>
                      </a:r>
                      <a:endParaRPr lang="en-US" dirty="0">
                        <a:solidFill>
                          <a:schemeClr val="accent2"/>
                        </a:solidFill>
                      </a:endParaRPr>
                    </a:p>
                  </a:txBody>
                  <a:tcPr/>
                </a:tc>
                <a:tc>
                  <a:txBody>
                    <a:bodyPr/>
                    <a:lstStyle/>
                    <a:p>
                      <a:pPr algn="ctr"/>
                      <a:r>
                        <a:rPr lang="en-US" dirty="0" smtClean="0">
                          <a:solidFill>
                            <a:schemeClr val="accent2"/>
                          </a:solidFill>
                        </a:rPr>
                        <a:t>Total</a:t>
                      </a:r>
                      <a:r>
                        <a:rPr lang="en-US" baseline="0" dirty="0" smtClean="0">
                          <a:solidFill>
                            <a:schemeClr val="accent2"/>
                          </a:solidFill>
                        </a:rPr>
                        <a:t> Votes</a:t>
                      </a:r>
                      <a:endParaRPr lang="en-US" dirty="0">
                        <a:solidFill>
                          <a:schemeClr val="accent2"/>
                        </a:solidFill>
                      </a:endParaRPr>
                    </a:p>
                  </a:txBody>
                  <a:tcPr/>
                </a:tc>
              </a:tr>
              <a:tr h="370840">
                <a:tc>
                  <a:txBody>
                    <a:bodyPr/>
                    <a:lstStyle/>
                    <a:p>
                      <a:pPr algn="ctr"/>
                      <a:r>
                        <a:rPr lang="en-US" dirty="0" smtClean="0">
                          <a:solidFill>
                            <a:schemeClr val="bg1"/>
                          </a:solidFill>
                        </a:rPr>
                        <a:t>2014</a:t>
                      </a:r>
                      <a:endParaRPr lang="en-US" dirty="0">
                        <a:solidFill>
                          <a:schemeClr val="bg1"/>
                        </a:solidFill>
                      </a:endParaRPr>
                    </a:p>
                  </a:txBody>
                  <a:tcPr/>
                </a:tc>
                <a:tc>
                  <a:txBody>
                    <a:bodyPr/>
                    <a:lstStyle/>
                    <a:p>
                      <a:pPr algn="ctr"/>
                      <a:r>
                        <a:rPr lang="en-US" dirty="0" smtClean="0">
                          <a:solidFill>
                            <a:schemeClr val="bg1"/>
                          </a:solidFill>
                        </a:rPr>
                        <a:t>Nilgiris</a:t>
                      </a:r>
                      <a:endParaRPr lang="en-US" dirty="0">
                        <a:solidFill>
                          <a:schemeClr val="bg1"/>
                        </a:solidFill>
                      </a:endParaRPr>
                    </a:p>
                  </a:txBody>
                  <a:tcPr/>
                </a:tc>
                <a:tc>
                  <a:txBody>
                    <a:bodyPr/>
                    <a:lstStyle/>
                    <a:p>
                      <a:pPr algn="ctr"/>
                      <a:r>
                        <a:rPr lang="en-US" dirty="0" smtClean="0">
                          <a:solidFill>
                            <a:schemeClr val="bg1"/>
                          </a:solidFill>
                        </a:rPr>
                        <a:t>46559</a:t>
                      </a:r>
                      <a:endParaRPr lang="en-US" dirty="0">
                        <a:solidFill>
                          <a:schemeClr val="bg1"/>
                        </a:solidFill>
                      </a:endParaRPr>
                    </a:p>
                  </a:txBody>
                  <a:tcPr/>
                </a:tc>
              </a:tr>
              <a:tr h="370840">
                <a:tc>
                  <a:txBody>
                    <a:bodyPr/>
                    <a:lstStyle/>
                    <a:p>
                      <a:pPr algn="ctr"/>
                      <a:r>
                        <a:rPr lang="en-US" dirty="0" smtClean="0">
                          <a:solidFill>
                            <a:schemeClr val="bg1"/>
                          </a:solidFill>
                        </a:rPr>
                        <a:t>2019</a:t>
                      </a:r>
                      <a:endParaRPr lang="en-US" dirty="0">
                        <a:solidFill>
                          <a:schemeClr val="bg1"/>
                        </a:solidFill>
                      </a:endParaRPr>
                    </a:p>
                  </a:txBody>
                  <a:tcPr/>
                </a:tc>
                <a:tc>
                  <a:txBody>
                    <a:bodyPr/>
                    <a:lstStyle/>
                    <a:p>
                      <a:pPr algn="ctr"/>
                      <a:r>
                        <a:rPr lang="en-US" dirty="0" smtClean="0">
                          <a:solidFill>
                            <a:schemeClr val="bg1"/>
                          </a:solidFill>
                        </a:rPr>
                        <a:t>Gopalganj (SC)</a:t>
                      </a:r>
                      <a:endParaRPr lang="en-US" dirty="0">
                        <a:solidFill>
                          <a:schemeClr val="bg1"/>
                        </a:solidFill>
                      </a:endParaRPr>
                    </a:p>
                  </a:txBody>
                  <a:tcPr/>
                </a:tc>
                <a:tc>
                  <a:txBody>
                    <a:bodyPr/>
                    <a:lstStyle/>
                    <a:p>
                      <a:pPr algn="ctr"/>
                      <a:r>
                        <a:rPr lang="en-US" dirty="0" smtClean="0">
                          <a:solidFill>
                            <a:schemeClr val="bg1"/>
                          </a:solidFill>
                        </a:rPr>
                        <a:t>51660</a:t>
                      </a:r>
                      <a:endParaRPr lang="en-US" dirty="0">
                        <a:solidFill>
                          <a:schemeClr val="bg1"/>
                        </a:solidFill>
                      </a:endParaRPr>
                    </a:p>
                  </a:txBody>
                  <a:tcPr/>
                </a:tc>
              </a:tr>
            </a:tbl>
          </a:graphicData>
        </a:graphic>
      </p:graphicFrame>
      <p:pic>
        <p:nvPicPr>
          <p:cNvPr id="8" name="Picture 7"/>
          <p:cNvPicPr>
            <a:picLocks noChangeAspect="1"/>
          </p:cNvPicPr>
          <p:nvPr/>
        </p:nvPicPr>
        <p:blipFill>
          <a:blip r:embed="rId3"/>
          <a:stretch>
            <a:fillRect/>
          </a:stretch>
        </p:blipFill>
        <p:spPr>
          <a:xfrm>
            <a:off x="6417972" y="3269790"/>
            <a:ext cx="5563673" cy="3182525"/>
          </a:xfrm>
          <a:prstGeom prst="rect">
            <a:avLst/>
          </a:prstGeom>
        </p:spPr>
      </p:pic>
    </p:spTree>
    <p:extLst>
      <p:ext uri="{BB962C8B-B14F-4D97-AF65-F5344CB8AC3E}">
        <p14:creationId xmlns:p14="http://schemas.microsoft.com/office/powerpoint/2010/main" val="23093990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3" name="Content Placeholder 2"/>
          <p:cNvSpPr>
            <a:spLocks noGrp="1"/>
          </p:cNvSpPr>
          <p:nvPr>
            <p:ph idx="1"/>
          </p:nvPr>
        </p:nvSpPr>
        <p:spPr>
          <a:xfrm>
            <a:off x="529107" y="334850"/>
            <a:ext cx="10515600" cy="1854558"/>
          </a:xfrm>
        </p:spPr>
        <p:txBody>
          <a:bodyPr/>
          <a:lstStyle/>
          <a:p>
            <a:pPr marL="0" indent="0" algn="just">
              <a:buNone/>
            </a:pPr>
            <a:r>
              <a:rPr lang="en-US" b="1" dirty="0">
                <a:solidFill>
                  <a:schemeClr val="bg1"/>
                </a:solidFill>
              </a:rPr>
              <a:t>Is there any correlation between GDP of a state and voter turnout </a:t>
            </a:r>
            <a:r>
              <a:rPr lang="en-US" b="1" dirty="0" smtClean="0">
                <a:solidFill>
                  <a:schemeClr val="bg1"/>
                </a:solidFill>
              </a:rPr>
              <a:t>%?</a:t>
            </a:r>
          </a:p>
          <a:p>
            <a:pPr marL="0" indent="0" algn="just">
              <a:buNone/>
            </a:pPr>
            <a:r>
              <a:rPr lang="en-US" dirty="0" smtClean="0">
                <a:solidFill>
                  <a:schemeClr val="bg1"/>
                </a:solidFill>
              </a:rPr>
              <a:t>Answer:- No, because I do not have such evidence to prove that the relationship between the GDP and </a:t>
            </a:r>
            <a:r>
              <a:rPr lang="en-US" dirty="0">
                <a:solidFill>
                  <a:schemeClr val="bg1"/>
                </a:solidFill>
              </a:rPr>
              <a:t>voter turnout </a:t>
            </a:r>
            <a:r>
              <a:rPr lang="en-US" dirty="0" smtClean="0">
                <a:solidFill>
                  <a:schemeClr val="bg1"/>
                </a:solidFill>
              </a:rPr>
              <a:t>% (</a:t>
            </a:r>
            <a:r>
              <a:rPr lang="en-US" dirty="0">
                <a:solidFill>
                  <a:schemeClr val="bg1"/>
                </a:solidFill>
              </a:rPr>
              <a:t>Total Votes Cast / Total Electors)× 100</a:t>
            </a:r>
            <a:r>
              <a:rPr lang="en-US" dirty="0" smtClean="0">
                <a:solidFill>
                  <a:schemeClr val="bg1"/>
                </a:solidFill>
              </a:rPr>
              <a:t>%).</a:t>
            </a:r>
          </a:p>
          <a:p>
            <a:pPr marL="0" indent="0" algn="just">
              <a:buNone/>
            </a:pPr>
            <a:endParaRPr lang="en-US" dirty="0">
              <a:solidFill>
                <a:schemeClr val="bg1"/>
              </a:solidFill>
            </a:endParaRPr>
          </a:p>
          <a:p>
            <a:pPr marL="0" indent="0" algn="just">
              <a:buNone/>
            </a:pPr>
            <a:endParaRPr lang="en-US" dirty="0">
              <a:solidFill>
                <a:schemeClr val="bg1"/>
              </a:solidFill>
            </a:endParaRPr>
          </a:p>
        </p:txBody>
      </p:sp>
      <p:sp>
        <p:nvSpPr>
          <p:cNvPr id="5" name="Content Placeholder 2"/>
          <p:cNvSpPr txBox="1">
            <a:spLocks/>
          </p:cNvSpPr>
          <p:nvPr/>
        </p:nvSpPr>
        <p:spPr>
          <a:xfrm>
            <a:off x="529107" y="2367567"/>
            <a:ext cx="10515600" cy="39044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a:solidFill>
                  <a:schemeClr val="bg1"/>
                </a:solidFill>
              </a:rPr>
              <a:t>Is there any correlation between literacy % of a state and voter turnout </a:t>
            </a:r>
            <a:r>
              <a:rPr lang="en-US" b="1" dirty="0" smtClean="0">
                <a:solidFill>
                  <a:schemeClr val="bg1"/>
                </a:solidFill>
              </a:rPr>
              <a:t>%?</a:t>
            </a:r>
          </a:p>
          <a:p>
            <a:pPr marL="0" indent="0" algn="just">
              <a:buNone/>
            </a:pPr>
            <a:r>
              <a:rPr lang="en-US" dirty="0" smtClean="0">
                <a:solidFill>
                  <a:schemeClr val="bg1"/>
                </a:solidFill>
              </a:rPr>
              <a:t>Answer:-Yes, I think, </a:t>
            </a:r>
            <a:r>
              <a:rPr lang="en-US" dirty="0">
                <a:solidFill>
                  <a:schemeClr val="bg1"/>
                </a:solidFill>
              </a:rPr>
              <a:t>There is a positive correlation between literacy rates and voter turnout. Studies have shown that states with higher literacy rates tend to have higher voter turnout. This is likely due to the fact that literate individuals are more likely to be politically engaged and aware of their rights and responsibilities as citizens. Additionally, higher literacy rates may indicate a more educated and informed population, which can lead to more informed voting decisions. </a:t>
            </a:r>
            <a:endParaRPr lang="en-US" dirty="0" smtClean="0">
              <a:solidFill>
                <a:schemeClr val="bg1"/>
              </a:solidFill>
            </a:endParaRPr>
          </a:p>
          <a:p>
            <a:pPr marL="0" indent="0" algn="just">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193725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451833" y="450760"/>
            <a:ext cx="10515600" cy="1159099"/>
          </a:xfrm>
        </p:spPr>
        <p:txBody>
          <a:bodyPr>
            <a:noAutofit/>
          </a:bodyPr>
          <a:lstStyle/>
          <a:p>
            <a:pPr algn="just"/>
            <a:r>
              <a:rPr lang="en-US" sz="2800" b="1" dirty="0" smtClean="0">
                <a:solidFill>
                  <a:schemeClr val="bg1"/>
                </a:solidFill>
              </a:rPr>
              <a:t>Provide 3 </a:t>
            </a:r>
            <a:r>
              <a:rPr lang="en-US" sz="2800" b="1" dirty="0">
                <a:solidFill>
                  <a:schemeClr val="bg1"/>
                </a:solidFill>
              </a:rPr>
              <a:t>recommendations on what the </a:t>
            </a:r>
            <a:r>
              <a:rPr lang="en-US" sz="2800" b="1" dirty="0" smtClean="0">
                <a:solidFill>
                  <a:schemeClr val="bg1"/>
                </a:solidFill>
              </a:rPr>
              <a:t>election commission/government </a:t>
            </a:r>
            <a:r>
              <a:rPr lang="en-US" sz="2800" b="1" dirty="0">
                <a:solidFill>
                  <a:schemeClr val="bg1"/>
                </a:solidFill>
              </a:rPr>
              <a:t>can do to increase the voter turnout %?</a:t>
            </a:r>
            <a:br>
              <a:rPr lang="en-US" sz="2800" b="1" dirty="0">
                <a:solidFill>
                  <a:schemeClr val="bg1"/>
                </a:solidFill>
              </a:rPr>
            </a:br>
            <a:endParaRPr lang="en-US" sz="2800" b="1" dirty="0">
              <a:solidFill>
                <a:schemeClr val="bg1"/>
              </a:solidFill>
            </a:endParaRPr>
          </a:p>
        </p:txBody>
      </p:sp>
      <p:sp>
        <p:nvSpPr>
          <p:cNvPr id="3" name="Content Placeholder 2"/>
          <p:cNvSpPr>
            <a:spLocks noGrp="1"/>
          </p:cNvSpPr>
          <p:nvPr>
            <p:ph idx="1"/>
          </p:nvPr>
        </p:nvSpPr>
        <p:spPr>
          <a:xfrm>
            <a:off x="365437" y="1609859"/>
            <a:ext cx="10688392" cy="5035638"/>
          </a:xfrm>
        </p:spPr>
        <p:txBody>
          <a:bodyPr>
            <a:normAutofit/>
          </a:bodyPr>
          <a:lstStyle/>
          <a:p>
            <a:pPr algn="just"/>
            <a:r>
              <a:rPr lang="en-US" b="1" dirty="0">
                <a:solidFill>
                  <a:schemeClr val="bg1"/>
                </a:solidFill>
              </a:rPr>
              <a:t>Voter Education:</a:t>
            </a:r>
            <a:r>
              <a:rPr lang="en-US" dirty="0">
                <a:solidFill>
                  <a:schemeClr val="bg1"/>
                </a:solidFill>
              </a:rPr>
              <a:t> Given that India embraced voter education relatively late, continued and intensified efforts in this area are crucial. Voter education campaigns should focus on informing citizens about the importance of voting, the electoral process, and the impact of their votes on governance.</a:t>
            </a:r>
          </a:p>
          <a:p>
            <a:pPr lvl="1" algn="just"/>
            <a:r>
              <a:rPr lang="en-US" dirty="0">
                <a:solidFill>
                  <a:schemeClr val="bg1"/>
                </a:solidFill>
              </a:rPr>
              <a:t>These campaigns can be conducted through various mediums, including TV, radio, social media, and community outreach programs.</a:t>
            </a:r>
          </a:p>
          <a:p>
            <a:pPr algn="just"/>
            <a:r>
              <a:rPr lang="en-US" b="1" dirty="0">
                <a:solidFill>
                  <a:schemeClr val="bg1"/>
                </a:solidFill>
              </a:rPr>
              <a:t>Remote Voting:</a:t>
            </a:r>
            <a:r>
              <a:rPr lang="en-US" dirty="0">
                <a:solidFill>
                  <a:schemeClr val="bg1"/>
                </a:solidFill>
              </a:rPr>
              <a:t> Implementing remote voting options to empower internal migrants who face logistical and financial barriers to voting. This is particularly beneficial in a country as vast and diverse as India.</a:t>
            </a:r>
          </a:p>
          <a:p>
            <a:pPr lvl="1" algn="just"/>
            <a:r>
              <a:rPr lang="en-US" dirty="0">
                <a:solidFill>
                  <a:schemeClr val="bg1"/>
                </a:solidFill>
              </a:rPr>
              <a:t>Political consensus and investment in secure and </a:t>
            </a:r>
            <a:r>
              <a:rPr lang="en-US" dirty="0" smtClean="0">
                <a:solidFill>
                  <a:schemeClr val="bg1"/>
                </a:solidFill>
              </a:rPr>
              <a:t>accessible remote voting</a:t>
            </a:r>
            <a:r>
              <a:rPr lang="en-US" dirty="0">
                <a:solidFill>
                  <a:schemeClr val="bg1"/>
                </a:solidFill>
              </a:rPr>
              <a:t> technology are necessary for this to become a reality.</a:t>
            </a:r>
          </a:p>
          <a:p>
            <a:endParaRPr lang="en-US" dirty="0">
              <a:solidFill>
                <a:schemeClr val="bg1"/>
              </a:solidFill>
            </a:endParaRPr>
          </a:p>
        </p:txBody>
      </p:sp>
    </p:spTree>
    <p:extLst>
      <p:ext uri="{BB962C8B-B14F-4D97-AF65-F5344CB8AC3E}">
        <p14:creationId xmlns:p14="http://schemas.microsoft.com/office/powerpoint/2010/main" val="1872968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ontent Placeholder 1"/>
          <p:cNvSpPr>
            <a:spLocks noGrp="1"/>
          </p:cNvSpPr>
          <p:nvPr>
            <p:ph idx="1"/>
          </p:nvPr>
        </p:nvSpPr>
        <p:spPr>
          <a:xfrm>
            <a:off x="451834" y="1197735"/>
            <a:ext cx="10515600" cy="4656484"/>
          </a:xfrm>
        </p:spPr>
        <p:txBody>
          <a:bodyPr/>
          <a:lstStyle/>
          <a:p>
            <a:pPr algn="just"/>
            <a:r>
              <a:rPr lang="en-US" b="1" dirty="0">
                <a:solidFill>
                  <a:schemeClr val="bg1"/>
                </a:solidFill>
              </a:rPr>
              <a:t>Campaign Quality:</a:t>
            </a:r>
            <a:r>
              <a:rPr lang="en-US" dirty="0">
                <a:solidFill>
                  <a:schemeClr val="bg1"/>
                </a:solidFill>
              </a:rPr>
              <a:t> Enhance the quality of election campaigns to make them more engaging and informative.</a:t>
            </a:r>
          </a:p>
          <a:p>
            <a:pPr lvl="1" algn="just"/>
            <a:r>
              <a:rPr lang="en-US" dirty="0">
                <a:solidFill>
                  <a:schemeClr val="bg1"/>
                </a:solidFill>
              </a:rPr>
              <a:t>Political parties should present compelling agendas and candidates to motivate voters. This can include debates, town halls, and discussions on pressing issues.</a:t>
            </a:r>
          </a:p>
          <a:p>
            <a:pPr algn="just"/>
            <a:r>
              <a:rPr lang="en-US" b="1" dirty="0">
                <a:solidFill>
                  <a:schemeClr val="bg1"/>
                </a:solidFill>
              </a:rPr>
              <a:t>Accessibility and Ease of Voting:</a:t>
            </a:r>
            <a:r>
              <a:rPr lang="en-US" dirty="0">
                <a:solidFill>
                  <a:schemeClr val="bg1"/>
                </a:solidFill>
              </a:rPr>
              <a:t> Improve the ease of voting by addressing issues related to the physical accessibility of polling stations, reducing wait times, and making the voting process more convenient for citizens. The use of technology can also help streamline the voting process.</a:t>
            </a:r>
          </a:p>
          <a:p>
            <a:endParaRPr lang="en-US" dirty="0"/>
          </a:p>
        </p:txBody>
      </p:sp>
    </p:spTree>
    <p:extLst>
      <p:ext uri="{BB962C8B-B14F-4D97-AF65-F5344CB8AC3E}">
        <p14:creationId xmlns:p14="http://schemas.microsoft.com/office/powerpoint/2010/main" val="26333589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
            <a:ext cx="12192000" cy="6858001"/>
          </a:xfrm>
        </p:spPr>
      </p:pic>
    </p:spTree>
    <p:extLst>
      <p:ext uri="{BB962C8B-B14F-4D97-AF65-F5344CB8AC3E}">
        <p14:creationId xmlns:p14="http://schemas.microsoft.com/office/powerpoint/2010/main" val="1726662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875"/>
            <a:ext cx="12191999" cy="6889749"/>
          </a:xfrm>
          <a:prstGeom prst="rect">
            <a:avLst/>
          </a:prstGeom>
        </p:spPr>
      </p:pic>
    </p:spTree>
    <p:extLst>
      <p:ext uri="{BB962C8B-B14F-4D97-AF65-F5344CB8AC3E}">
        <p14:creationId xmlns:p14="http://schemas.microsoft.com/office/powerpoint/2010/main" val="3759035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6" y="0"/>
            <a:ext cx="12192000" cy="6858000"/>
          </a:xfrm>
          <a:prstGeom prst="rect">
            <a:avLst/>
          </a:prstGeom>
        </p:spPr>
      </p:pic>
      <p:sp>
        <p:nvSpPr>
          <p:cNvPr id="2" name="Title 1"/>
          <p:cNvSpPr>
            <a:spLocks noGrp="1"/>
          </p:cNvSpPr>
          <p:nvPr>
            <p:ph type="title"/>
          </p:nvPr>
        </p:nvSpPr>
        <p:spPr>
          <a:xfrm>
            <a:off x="361682" y="271463"/>
            <a:ext cx="10515600" cy="1325563"/>
          </a:xfrm>
        </p:spPr>
        <p:txBody>
          <a:bodyPr/>
          <a:lstStyle/>
          <a:p>
            <a:pPr algn="ctr"/>
            <a:r>
              <a:rPr lang="en-US" b="1" cap="all" dirty="0" smtClean="0">
                <a:solidFill>
                  <a:schemeClr val="bg1"/>
                </a:solidFill>
              </a:rPr>
              <a:t>Expression </a:t>
            </a:r>
            <a:r>
              <a:rPr lang="en-US" b="1" cap="all" dirty="0">
                <a:solidFill>
                  <a:schemeClr val="bg1"/>
                </a:solidFill>
              </a:rPr>
              <a:t>of </a:t>
            </a:r>
            <a:r>
              <a:rPr lang="en-US" b="1" cap="all" dirty="0" smtClean="0">
                <a:solidFill>
                  <a:schemeClr val="bg1"/>
                </a:solidFill>
              </a:rPr>
              <a:t>Gratitude</a:t>
            </a:r>
            <a:endParaRPr lang="en-US" b="1" cap="all" dirty="0">
              <a:solidFill>
                <a:schemeClr val="bg1"/>
              </a:solidFill>
            </a:endParaRPr>
          </a:p>
        </p:txBody>
      </p:sp>
      <p:sp>
        <p:nvSpPr>
          <p:cNvPr id="3" name="Content Placeholder 2"/>
          <p:cNvSpPr>
            <a:spLocks noGrp="1"/>
          </p:cNvSpPr>
          <p:nvPr>
            <p:ph idx="4294967295"/>
          </p:nvPr>
        </p:nvSpPr>
        <p:spPr>
          <a:xfrm>
            <a:off x="361682" y="1868489"/>
            <a:ext cx="10515600" cy="3944937"/>
          </a:xfrm>
        </p:spPr>
        <p:txBody>
          <a:bodyPr/>
          <a:lstStyle/>
          <a:p>
            <a:r>
              <a:rPr lang="en-US" dirty="0">
                <a:solidFill>
                  <a:schemeClr val="bg1"/>
                </a:solidFill>
              </a:rPr>
              <a:t>Big thanks to </a:t>
            </a:r>
            <a:r>
              <a:rPr lang="en-US" dirty="0">
                <a:solidFill>
                  <a:schemeClr val="bg1"/>
                </a:solidFill>
                <a:hlinkClick r:id="rId3"/>
              </a:rPr>
              <a:t>Dhaval Patel</a:t>
            </a:r>
            <a:r>
              <a:rPr lang="en-US" dirty="0">
                <a:solidFill>
                  <a:schemeClr val="bg1"/>
                </a:solidFill>
              </a:rPr>
              <a:t> Sir, </a:t>
            </a:r>
            <a:r>
              <a:rPr lang="en-US" dirty="0">
                <a:solidFill>
                  <a:schemeClr val="bg1"/>
                </a:solidFill>
                <a:hlinkClick r:id="rId4"/>
              </a:rPr>
              <a:t>Hemanand Vadivel</a:t>
            </a:r>
            <a:r>
              <a:rPr lang="en-US" dirty="0">
                <a:solidFill>
                  <a:schemeClr val="bg1"/>
                </a:solidFill>
              </a:rPr>
              <a:t> Sir, and the entire </a:t>
            </a:r>
            <a:r>
              <a:rPr lang="en-US" dirty="0">
                <a:solidFill>
                  <a:schemeClr val="bg1"/>
                </a:solidFill>
                <a:hlinkClick r:id="rId5"/>
              </a:rPr>
              <a:t>Codebasics</a:t>
            </a:r>
            <a:r>
              <a:rPr lang="en-US" dirty="0">
                <a:solidFill>
                  <a:schemeClr val="bg1"/>
                </a:solidFill>
              </a:rPr>
              <a:t> team for </a:t>
            </a:r>
            <a:r>
              <a:rPr lang="en-US" dirty="0" smtClean="0">
                <a:solidFill>
                  <a:schemeClr val="bg1"/>
                </a:solidFill>
              </a:rPr>
              <a:t>providing this resume project where I can show my knowledge and skills.</a:t>
            </a:r>
          </a:p>
          <a:p>
            <a:r>
              <a:rPr lang="en-US" dirty="0" smtClean="0">
                <a:solidFill>
                  <a:schemeClr val="bg1"/>
                </a:solidFill>
              </a:rPr>
              <a:t>I </a:t>
            </a:r>
            <a:r>
              <a:rPr lang="en-US" dirty="0">
                <a:solidFill>
                  <a:schemeClr val="bg1"/>
                </a:solidFill>
              </a:rPr>
              <a:t>urge aspiring data analysts to engage in such challenges. They not only enhance your skills but also provide a glimpse into the dynamic and impactful world of </a:t>
            </a:r>
            <a:r>
              <a:rPr lang="en-US" dirty="0" smtClean="0">
                <a:solidFill>
                  <a:schemeClr val="bg1"/>
                </a:solidFill>
              </a:rPr>
              <a:t>industries.</a:t>
            </a:r>
            <a:endParaRPr lang="en-US" dirty="0">
              <a:solidFill>
                <a:schemeClr val="bg1"/>
              </a:solidFill>
            </a:endParaRPr>
          </a:p>
          <a:p>
            <a:r>
              <a:rPr lang="en-US" dirty="0" smtClean="0">
                <a:solidFill>
                  <a:schemeClr val="bg1"/>
                </a:solidFill>
              </a:rPr>
              <a:t>Exciting </a:t>
            </a:r>
            <a:r>
              <a:rPr lang="en-US" dirty="0">
                <a:solidFill>
                  <a:schemeClr val="bg1"/>
                </a:solidFill>
              </a:rPr>
              <a:t>times are ahead! Let's connect if you're passionate about data stories and making informed decisions!</a:t>
            </a:r>
            <a:br>
              <a:rPr lang="en-US" dirty="0">
                <a:solidFill>
                  <a:schemeClr val="bg1"/>
                </a:solidFill>
              </a:rPr>
            </a:br>
            <a:r>
              <a:rPr lang="en-US" dirty="0">
                <a:solidFill>
                  <a:schemeClr val="bg1"/>
                </a:solidFill>
                <a:hlinkClick r:id="rId6"/>
              </a:rPr>
              <a:t>https://www.linkedin.com/in/ayushranjansoni/</a:t>
            </a:r>
            <a:endParaRPr lang="en-US" dirty="0">
              <a:solidFill>
                <a:schemeClr val="bg1"/>
              </a:solidFill>
            </a:endParaRPr>
          </a:p>
        </p:txBody>
      </p:sp>
    </p:spTree>
    <p:extLst>
      <p:ext uri="{BB962C8B-B14F-4D97-AF65-F5344CB8AC3E}">
        <p14:creationId xmlns:p14="http://schemas.microsoft.com/office/powerpoint/2010/main" val="3767651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45960" y="119544"/>
            <a:ext cx="10904114" cy="1041288"/>
          </a:xfrm>
        </p:spPr>
        <p:txBody>
          <a:bodyPr/>
          <a:lstStyle/>
          <a:p>
            <a:r>
              <a:rPr lang="en-US" b="1" cap="all" dirty="0" smtClean="0">
                <a:solidFill>
                  <a:schemeClr val="bg1"/>
                </a:solidFill>
              </a:rPr>
              <a:t>Introduction</a:t>
            </a:r>
            <a:endParaRPr lang="en-US" b="1" cap="all" dirty="0">
              <a:solidFill>
                <a:schemeClr val="bg1"/>
              </a:solidFill>
            </a:endParaRPr>
          </a:p>
        </p:txBody>
      </p:sp>
      <p:sp>
        <p:nvSpPr>
          <p:cNvPr id="3" name="Subtitle 2"/>
          <p:cNvSpPr>
            <a:spLocks noGrp="1"/>
          </p:cNvSpPr>
          <p:nvPr>
            <p:ph type="subTitle" idx="1"/>
          </p:nvPr>
        </p:nvSpPr>
        <p:spPr>
          <a:xfrm>
            <a:off x="261869" y="1228859"/>
            <a:ext cx="11007143" cy="5339366"/>
          </a:xfrm>
        </p:spPr>
        <p:txBody>
          <a:bodyPr>
            <a:noAutofit/>
          </a:bodyPr>
          <a:lstStyle/>
          <a:p>
            <a:pPr marL="342900" indent="-342900" algn="just">
              <a:buFont typeface="Arial" panose="020B0604020202020204" pitchFamily="34" charset="0"/>
              <a:buChar char="•"/>
            </a:pPr>
            <a:r>
              <a:rPr lang="en-US" sz="2200" dirty="0" smtClean="0">
                <a:solidFill>
                  <a:schemeClr val="bg1"/>
                </a:solidFill>
              </a:rPr>
              <a:t>For </a:t>
            </a:r>
            <a:r>
              <a:rPr lang="en-US" sz="2200" dirty="0">
                <a:solidFill>
                  <a:schemeClr val="bg1"/>
                </a:solidFill>
              </a:rPr>
              <a:t>the </a:t>
            </a:r>
            <a:r>
              <a:rPr lang="en-US" sz="2200" dirty="0" err="1">
                <a:solidFill>
                  <a:schemeClr val="bg1"/>
                </a:solidFill>
              </a:rPr>
              <a:t>Lok</a:t>
            </a:r>
            <a:r>
              <a:rPr lang="en-US" sz="2200" dirty="0">
                <a:solidFill>
                  <a:schemeClr val="bg1"/>
                </a:solidFill>
              </a:rPr>
              <a:t> Sabha election analysis encompassing both the 2014 and 2019 elections, I leveraged three primary datasets: the election data for both years and a supplementary dataset containing state abbreviations. The overarching goal was to derive actionable insights in line with the project's objectives.</a:t>
            </a:r>
          </a:p>
          <a:p>
            <a:pPr marL="342900" indent="-342900" algn="just">
              <a:buFont typeface="Arial" panose="020B0604020202020204" pitchFamily="34" charset="0"/>
              <a:buChar char="•"/>
            </a:pPr>
            <a:r>
              <a:rPr lang="en-US" sz="2200" b="1" dirty="0" smtClean="0">
                <a:solidFill>
                  <a:schemeClr val="bg1"/>
                </a:solidFill>
              </a:rPr>
              <a:t>Excel</a:t>
            </a:r>
            <a:r>
              <a:rPr lang="en-US" sz="2200" dirty="0" smtClean="0">
                <a:solidFill>
                  <a:schemeClr val="bg1"/>
                </a:solidFill>
              </a:rPr>
              <a:t> </a:t>
            </a:r>
            <a:r>
              <a:rPr lang="en-US" sz="2200" dirty="0">
                <a:solidFill>
                  <a:schemeClr val="bg1"/>
                </a:solidFill>
              </a:rPr>
              <a:t>served as the initial platform for data preprocessing and standardization, facilitating the cleaning and formatting of raw data records. Subsequently, </a:t>
            </a:r>
            <a:r>
              <a:rPr lang="en-US" sz="2200" b="1" dirty="0">
                <a:solidFill>
                  <a:schemeClr val="bg1"/>
                </a:solidFill>
              </a:rPr>
              <a:t>SQL</a:t>
            </a:r>
            <a:r>
              <a:rPr lang="en-US" sz="2200" dirty="0">
                <a:solidFill>
                  <a:schemeClr val="bg1"/>
                </a:solidFill>
              </a:rPr>
              <a:t> was employed to execute targeted queries, extracting specific insights crucial to the project's requirements.</a:t>
            </a:r>
          </a:p>
          <a:p>
            <a:pPr marL="342900" indent="-342900" algn="just">
              <a:buFont typeface="Arial" panose="020B0604020202020204" pitchFamily="34" charset="0"/>
              <a:buChar char="•"/>
            </a:pPr>
            <a:r>
              <a:rPr lang="en-US" sz="2200" dirty="0" smtClean="0">
                <a:solidFill>
                  <a:schemeClr val="bg1"/>
                </a:solidFill>
              </a:rPr>
              <a:t>In </a:t>
            </a:r>
            <a:r>
              <a:rPr lang="en-US" sz="2200" dirty="0">
                <a:solidFill>
                  <a:schemeClr val="bg1"/>
                </a:solidFill>
              </a:rPr>
              <a:t>the visualization phase, </a:t>
            </a:r>
            <a:r>
              <a:rPr lang="en-US" sz="2200" b="1" dirty="0">
                <a:solidFill>
                  <a:schemeClr val="bg1"/>
                </a:solidFill>
              </a:rPr>
              <a:t>Microsoft Power BI </a:t>
            </a:r>
            <a:r>
              <a:rPr lang="en-US" sz="2200" dirty="0">
                <a:solidFill>
                  <a:schemeClr val="bg1"/>
                </a:solidFill>
              </a:rPr>
              <a:t>emerged as the preferred Business Intelligence tool, enabling the creation of dynamic dashboards. These dashboards efficiently encapsulated all pertinent information within a single interface, offering stakeholders a comprehensive overview of key metrics and trends.</a:t>
            </a:r>
          </a:p>
          <a:p>
            <a:pPr marL="342900" indent="-342900" algn="just">
              <a:buFont typeface="Arial" panose="020B0604020202020204" pitchFamily="34" charset="0"/>
              <a:buChar char="•"/>
            </a:pPr>
            <a:r>
              <a:rPr lang="en-US" sz="2200" dirty="0" smtClean="0">
                <a:solidFill>
                  <a:schemeClr val="bg1"/>
                </a:solidFill>
              </a:rPr>
              <a:t>To </a:t>
            </a:r>
            <a:r>
              <a:rPr lang="en-US" sz="2200" dirty="0">
                <a:solidFill>
                  <a:schemeClr val="bg1"/>
                </a:solidFill>
              </a:rPr>
              <a:t>encapsulate the project journey and outcomes comprehensively, </a:t>
            </a:r>
            <a:r>
              <a:rPr lang="en-US" sz="2200" b="1" dirty="0">
                <a:solidFill>
                  <a:schemeClr val="bg1"/>
                </a:solidFill>
              </a:rPr>
              <a:t>Microsoft </a:t>
            </a:r>
            <a:r>
              <a:rPr lang="en-US" sz="2200" b="1" dirty="0" smtClean="0">
                <a:solidFill>
                  <a:schemeClr val="bg1"/>
                </a:solidFill>
              </a:rPr>
              <a:t>PowerPoint </a:t>
            </a:r>
            <a:r>
              <a:rPr lang="en-US" sz="2200" dirty="0">
                <a:solidFill>
                  <a:schemeClr val="bg1"/>
                </a:solidFill>
              </a:rPr>
              <a:t>was utilized to craft a cohesive presentation. This presentation outlined the project's scope, methodologies employed, key findings, and actionable recommendations. Through this structured approach, stakeholders were empowered to make informed decisions based on the insights gleaned from the electoral data analysis.</a:t>
            </a:r>
            <a:endParaRPr lang="en-US" sz="2200" dirty="0">
              <a:solidFill>
                <a:schemeClr val="bg1"/>
              </a:solidFill>
            </a:endParaRPr>
          </a:p>
        </p:txBody>
      </p:sp>
    </p:spTree>
    <p:extLst>
      <p:ext uri="{BB962C8B-B14F-4D97-AF65-F5344CB8AC3E}">
        <p14:creationId xmlns:p14="http://schemas.microsoft.com/office/powerpoint/2010/main" val="1114338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838200" y="2601532"/>
            <a:ext cx="10515600" cy="502277"/>
          </a:xfrm>
        </p:spPr>
        <p:txBody>
          <a:bodyPr>
            <a:noAutofit/>
          </a:bodyPr>
          <a:lstStyle/>
          <a:p>
            <a:pPr marL="0" indent="0" algn="ctr">
              <a:buNone/>
            </a:pPr>
            <a:r>
              <a:rPr lang="en-US" sz="4000" dirty="0" smtClean="0">
                <a:solidFill>
                  <a:schemeClr val="bg1"/>
                </a:solidFill>
              </a:rPr>
              <a:t>Thank you very much for your time.</a:t>
            </a:r>
            <a:endParaRPr lang="en-US" sz="4000" dirty="0">
              <a:solidFill>
                <a:schemeClr val="bg1"/>
              </a:solidFill>
            </a:endParaRPr>
          </a:p>
        </p:txBody>
      </p:sp>
    </p:spTree>
    <p:extLst>
      <p:ext uri="{BB962C8B-B14F-4D97-AF65-F5344CB8AC3E}">
        <p14:creationId xmlns:p14="http://schemas.microsoft.com/office/powerpoint/2010/main" val="2653634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ctrTitle"/>
          </p:nvPr>
        </p:nvSpPr>
        <p:spPr>
          <a:xfrm>
            <a:off x="506569" y="167426"/>
            <a:ext cx="10543504" cy="1024340"/>
          </a:xfrm>
        </p:spPr>
        <p:txBody>
          <a:bodyPr>
            <a:normAutofit fontScale="90000"/>
          </a:bodyPr>
          <a:lstStyle/>
          <a:p>
            <a:pPr algn="just"/>
            <a:r>
              <a:rPr lang="en-US" sz="3600" b="1" dirty="0">
                <a:solidFill>
                  <a:schemeClr val="bg1"/>
                </a:solidFill>
              </a:rPr>
              <a:t>List top 5/ bottom 5 constituencies of 2014 and 2019 in terms of voter turnout ratio?</a:t>
            </a:r>
          </a:p>
        </p:txBody>
      </p:sp>
      <p:sp>
        <p:nvSpPr>
          <p:cNvPr id="3" name="Subtitle 2"/>
          <p:cNvSpPr>
            <a:spLocks noGrp="1"/>
          </p:cNvSpPr>
          <p:nvPr>
            <p:ph type="subTitle" idx="1"/>
          </p:nvPr>
        </p:nvSpPr>
        <p:spPr>
          <a:xfrm>
            <a:off x="133082" y="1353223"/>
            <a:ext cx="4670738" cy="470906"/>
          </a:xfrm>
        </p:spPr>
        <p:txBody>
          <a:bodyPr/>
          <a:lstStyle/>
          <a:p>
            <a:r>
              <a:rPr lang="en-US" dirty="0" smtClean="0">
                <a:solidFill>
                  <a:schemeClr val="accent2"/>
                </a:solidFill>
              </a:rPr>
              <a:t>Top 5 Constituencies in 2014</a:t>
            </a:r>
          </a:p>
          <a:p>
            <a:pPr marL="342900" indent="-342900" algn="l">
              <a:buFont typeface="Arial" panose="020B0604020202020204" pitchFamily="34" charset="0"/>
              <a:buChar char="•"/>
            </a:pPr>
            <a:endParaRPr lang="en-US" dirty="0">
              <a:solidFill>
                <a:schemeClr val="accent2"/>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9082327"/>
              </p:ext>
            </p:extLst>
          </p:nvPr>
        </p:nvGraphicFramePr>
        <p:xfrm>
          <a:off x="723900" y="1879901"/>
          <a:ext cx="3823952" cy="1828800"/>
        </p:xfrm>
        <a:graphic>
          <a:graphicData uri="http://schemas.openxmlformats.org/drawingml/2006/table">
            <a:tbl>
              <a:tblPr/>
              <a:tblGrid>
                <a:gridCol w="1911976"/>
                <a:gridCol w="1911976"/>
              </a:tblGrid>
              <a:tr h="0">
                <a:tc>
                  <a:txBody>
                    <a:bodyPr/>
                    <a:lstStyle/>
                    <a:p>
                      <a:r>
                        <a:rPr lang="en-US" dirty="0">
                          <a:solidFill>
                            <a:schemeClr val="bg1"/>
                          </a:solidFill>
                        </a:rPr>
                        <a:t>Tura </a:t>
                      </a:r>
                    </a:p>
                  </a:txBody>
                  <a:tcPr anchor="ctr">
                    <a:lnL>
                      <a:noFill/>
                    </a:lnL>
                    <a:lnR>
                      <a:noFill/>
                    </a:lnR>
                    <a:lnT>
                      <a:noFill/>
                    </a:lnT>
                    <a:lnB>
                      <a:noFill/>
                    </a:lnB>
                    <a:noFill/>
                  </a:tcPr>
                </a:tc>
                <a:tc>
                  <a:txBody>
                    <a:bodyPr/>
                    <a:lstStyle/>
                    <a:p>
                      <a:r>
                        <a:rPr lang="en-US" dirty="0">
                          <a:solidFill>
                            <a:schemeClr val="bg1"/>
                          </a:solidFill>
                        </a:rPr>
                        <a:t>26.80586667</a:t>
                      </a:r>
                    </a:p>
                  </a:txBody>
                  <a:tcPr anchor="ctr">
                    <a:lnL>
                      <a:noFill/>
                    </a:lnL>
                    <a:lnR>
                      <a:noFill/>
                    </a:lnR>
                    <a:lnT>
                      <a:noFill/>
                    </a:lnT>
                    <a:lnB>
                      <a:noFill/>
                    </a:lnB>
                  </a:tcPr>
                </a:tc>
              </a:tr>
              <a:tr h="0">
                <a:tc>
                  <a:txBody>
                    <a:bodyPr/>
                    <a:lstStyle/>
                    <a:p>
                      <a:r>
                        <a:rPr lang="en-US" dirty="0">
                          <a:solidFill>
                            <a:schemeClr val="bg1"/>
                          </a:solidFill>
                        </a:rPr>
                        <a:t>Nagaland</a:t>
                      </a:r>
                    </a:p>
                  </a:txBody>
                  <a:tcPr anchor="ctr">
                    <a:lnL>
                      <a:noFill/>
                    </a:lnL>
                    <a:lnR>
                      <a:noFill/>
                    </a:lnR>
                    <a:lnT>
                      <a:noFill/>
                    </a:lnT>
                    <a:lnB>
                      <a:noFill/>
                    </a:lnB>
                  </a:tcPr>
                </a:tc>
                <a:tc>
                  <a:txBody>
                    <a:bodyPr/>
                    <a:lstStyle/>
                    <a:p>
                      <a:r>
                        <a:rPr lang="en-US" dirty="0">
                          <a:solidFill>
                            <a:schemeClr val="bg1"/>
                          </a:solidFill>
                        </a:rPr>
                        <a:t>20.68527500</a:t>
                      </a:r>
                    </a:p>
                  </a:txBody>
                  <a:tcPr anchor="ctr">
                    <a:lnL>
                      <a:noFill/>
                    </a:lnL>
                    <a:lnR>
                      <a:noFill/>
                    </a:lnR>
                    <a:lnT>
                      <a:noFill/>
                    </a:lnT>
                    <a:lnB>
                      <a:noFill/>
                    </a:lnB>
                  </a:tcPr>
                </a:tc>
              </a:tr>
              <a:tr h="0">
                <a:tc>
                  <a:txBody>
                    <a:bodyPr/>
                    <a:lstStyle/>
                    <a:p>
                      <a:r>
                        <a:rPr lang="en-US" dirty="0">
                          <a:solidFill>
                            <a:schemeClr val="bg1"/>
                          </a:solidFill>
                        </a:rPr>
                        <a:t>Nabarangpur </a:t>
                      </a:r>
                    </a:p>
                  </a:txBody>
                  <a:tcPr anchor="ctr">
                    <a:lnL>
                      <a:noFill/>
                    </a:lnL>
                    <a:lnR>
                      <a:noFill/>
                    </a:lnR>
                    <a:lnT>
                      <a:noFill/>
                    </a:lnT>
                    <a:lnB>
                      <a:noFill/>
                    </a:lnB>
                  </a:tcPr>
                </a:tc>
                <a:tc>
                  <a:txBody>
                    <a:bodyPr/>
                    <a:lstStyle/>
                    <a:p>
                      <a:r>
                        <a:rPr lang="en-US" dirty="0">
                          <a:solidFill>
                            <a:schemeClr val="bg1"/>
                          </a:solidFill>
                        </a:rPr>
                        <a:t>19.08137500</a:t>
                      </a:r>
                    </a:p>
                  </a:txBody>
                  <a:tcPr anchor="ctr">
                    <a:lnL>
                      <a:noFill/>
                    </a:lnL>
                    <a:lnR>
                      <a:noFill/>
                    </a:lnR>
                    <a:lnT>
                      <a:noFill/>
                    </a:lnT>
                    <a:lnB>
                      <a:noFill/>
                    </a:lnB>
                  </a:tcPr>
                </a:tc>
              </a:tr>
              <a:tr h="0">
                <a:tc>
                  <a:txBody>
                    <a:bodyPr/>
                    <a:lstStyle/>
                    <a:p>
                      <a:r>
                        <a:rPr lang="en-US" dirty="0">
                          <a:solidFill>
                            <a:schemeClr val="bg1"/>
                          </a:solidFill>
                        </a:rPr>
                        <a:t>Ladakh</a:t>
                      </a:r>
                    </a:p>
                  </a:txBody>
                  <a:tcPr anchor="ctr">
                    <a:lnL>
                      <a:noFill/>
                    </a:lnL>
                    <a:lnR>
                      <a:noFill/>
                    </a:lnR>
                    <a:lnT>
                      <a:noFill/>
                    </a:lnT>
                    <a:lnB>
                      <a:noFill/>
                    </a:lnB>
                  </a:tcPr>
                </a:tc>
                <a:tc>
                  <a:txBody>
                    <a:bodyPr/>
                    <a:lstStyle/>
                    <a:p>
                      <a:r>
                        <a:rPr lang="en-US" dirty="0">
                          <a:solidFill>
                            <a:schemeClr val="bg1"/>
                          </a:solidFill>
                        </a:rPr>
                        <a:t>17.50580000</a:t>
                      </a:r>
                    </a:p>
                  </a:txBody>
                  <a:tcPr anchor="ctr">
                    <a:lnL>
                      <a:noFill/>
                    </a:lnL>
                    <a:lnR>
                      <a:noFill/>
                    </a:lnR>
                    <a:lnT>
                      <a:noFill/>
                    </a:lnT>
                    <a:lnB>
                      <a:noFill/>
                    </a:lnB>
                  </a:tcPr>
                </a:tc>
              </a:tr>
              <a:tr h="0">
                <a:tc>
                  <a:txBody>
                    <a:bodyPr/>
                    <a:lstStyle/>
                    <a:p>
                      <a:r>
                        <a:rPr lang="en-US" dirty="0">
                          <a:solidFill>
                            <a:schemeClr val="bg1"/>
                          </a:solidFill>
                        </a:rPr>
                        <a:t>Daman &amp; diu</a:t>
                      </a:r>
                    </a:p>
                  </a:txBody>
                  <a:tcPr anchor="ctr">
                    <a:lnL>
                      <a:noFill/>
                    </a:lnL>
                    <a:lnR>
                      <a:noFill/>
                    </a:lnR>
                    <a:lnT>
                      <a:noFill/>
                    </a:lnT>
                    <a:lnB>
                      <a:noFill/>
                    </a:lnB>
                  </a:tcPr>
                </a:tc>
                <a:tc>
                  <a:txBody>
                    <a:bodyPr/>
                    <a:lstStyle/>
                    <a:p>
                      <a:r>
                        <a:rPr lang="en-US" dirty="0">
                          <a:solidFill>
                            <a:schemeClr val="bg1"/>
                          </a:solidFill>
                        </a:rPr>
                        <a:t>17.65687500</a:t>
                      </a:r>
                    </a:p>
                  </a:txBody>
                  <a:tcPr anchor="ctr">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67970151"/>
              </p:ext>
            </p:extLst>
          </p:nvPr>
        </p:nvGraphicFramePr>
        <p:xfrm>
          <a:off x="6277377" y="1879901"/>
          <a:ext cx="4450724" cy="1828800"/>
        </p:xfrm>
        <a:graphic>
          <a:graphicData uri="http://schemas.openxmlformats.org/drawingml/2006/table">
            <a:tbl>
              <a:tblPr/>
              <a:tblGrid>
                <a:gridCol w="2225362"/>
                <a:gridCol w="2225362"/>
              </a:tblGrid>
              <a:tr h="0">
                <a:tc>
                  <a:txBody>
                    <a:bodyPr/>
                    <a:lstStyle/>
                    <a:p>
                      <a:r>
                        <a:rPr lang="en-US" dirty="0">
                          <a:solidFill>
                            <a:schemeClr val="bg1"/>
                          </a:solidFill>
                        </a:rPr>
                        <a:t>Nizamabad</a:t>
                      </a:r>
                    </a:p>
                  </a:txBody>
                  <a:tcPr anchor="ctr">
                    <a:lnL>
                      <a:noFill/>
                    </a:lnL>
                    <a:lnR>
                      <a:noFill/>
                    </a:lnR>
                    <a:lnT>
                      <a:noFill/>
                    </a:lnT>
                    <a:lnB>
                      <a:noFill/>
                    </a:lnB>
                  </a:tcPr>
                </a:tc>
                <a:tc>
                  <a:txBody>
                    <a:bodyPr/>
                    <a:lstStyle/>
                    <a:p>
                      <a:r>
                        <a:rPr lang="en-US">
                          <a:solidFill>
                            <a:schemeClr val="bg1"/>
                          </a:solidFill>
                        </a:rPr>
                        <a:t>0.36911027</a:t>
                      </a:r>
                    </a:p>
                  </a:txBody>
                  <a:tcPr anchor="ctr">
                    <a:lnL>
                      <a:noFill/>
                    </a:lnL>
                    <a:lnR>
                      <a:noFill/>
                    </a:lnR>
                    <a:lnT>
                      <a:noFill/>
                    </a:lnT>
                    <a:lnB>
                      <a:noFill/>
                    </a:lnB>
                  </a:tcPr>
                </a:tc>
              </a:tr>
              <a:tr h="0">
                <a:tc>
                  <a:txBody>
                    <a:bodyPr/>
                    <a:lstStyle/>
                    <a:p>
                      <a:r>
                        <a:rPr lang="en-US" dirty="0">
                          <a:solidFill>
                            <a:schemeClr val="bg1"/>
                          </a:solidFill>
                        </a:rPr>
                        <a:t>Anantnag</a:t>
                      </a:r>
                    </a:p>
                  </a:txBody>
                  <a:tcPr anchor="ctr">
                    <a:lnL>
                      <a:noFill/>
                    </a:lnL>
                    <a:lnR>
                      <a:noFill/>
                    </a:lnR>
                    <a:lnT>
                      <a:noFill/>
                    </a:lnT>
                    <a:lnB>
                      <a:noFill/>
                    </a:lnB>
                  </a:tcPr>
                </a:tc>
                <a:tc>
                  <a:txBody>
                    <a:bodyPr/>
                    <a:lstStyle/>
                    <a:p>
                      <a:r>
                        <a:rPr lang="en-US">
                          <a:solidFill>
                            <a:schemeClr val="bg1"/>
                          </a:solidFill>
                        </a:rPr>
                        <a:t>0.49267778</a:t>
                      </a:r>
                    </a:p>
                  </a:txBody>
                  <a:tcPr anchor="ctr">
                    <a:lnL>
                      <a:noFill/>
                    </a:lnL>
                    <a:lnR>
                      <a:noFill/>
                    </a:lnR>
                    <a:lnT>
                      <a:noFill/>
                    </a:lnT>
                    <a:lnB>
                      <a:noFill/>
                    </a:lnB>
                  </a:tcPr>
                </a:tc>
              </a:tr>
              <a:tr h="0">
                <a:tc>
                  <a:txBody>
                    <a:bodyPr/>
                    <a:lstStyle/>
                    <a:p>
                      <a:r>
                        <a:rPr lang="en-US" dirty="0">
                          <a:solidFill>
                            <a:schemeClr val="bg1"/>
                          </a:solidFill>
                        </a:rPr>
                        <a:t>Belgaum</a:t>
                      </a:r>
                    </a:p>
                  </a:txBody>
                  <a:tcPr anchor="ctr">
                    <a:lnL>
                      <a:noFill/>
                    </a:lnL>
                    <a:lnR>
                      <a:noFill/>
                    </a:lnR>
                    <a:lnT>
                      <a:noFill/>
                    </a:lnT>
                    <a:lnB>
                      <a:noFill/>
                    </a:lnB>
                  </a:tcPr>
                </a:tc>
                <a:tc>
                  <a:txBody>
                    <a:bodyPr/>
                    <a:lstStyle/>
                    <a:p>
                      <a:r>
                        <a:rPr lang="en-US" dirty="0">
                          <a:solidFill>
                            <a:schemeClr val="bg1"/>
                          </a:solidFill>
                        </a:rPr>
                        <a:t>1.18513333</a:t>
                      </a:r>
                    </a:p>
                  </a:txBody>
                  <a:tcPr anchor="ctr">
                    <a:lnL>
                      <a:noFill/>
                    </a:lnL>
                    <a:lnR>
                      <a:noFill/>
                    </a:lnR>
                    <a:lnT>
                      <a:noFill/>
                    </a:lnT>
                    <a:lnB>
                      <a:noFill/>
                    </a:lnB>
                  </a:tcPr>
                </a:tc>
              </a:tr>
              <a:tr h="0">
                <a:tc>
                  <a:txBody>
                    <a:bodyPr/>
                    <a:lstStyle/>
                    <a:p>
                      <a:r>
                        <a:rPr lang="en-US" dirty="0">
                          <a:solidFill>
                            <a:schemeClr val="bg1"/>
                          </a:solidFill>
                        </a:rPr>
                        <a:t>Srinagar</a:t>
                      </a:r>
                    </a:p>
                  </a:txBody>
                  <a:tcPr anchor="ctr">
                    <a:lnL>
                      <a:noFill/>
                    </a:lnL>
                    <a:lnR>
                      <a:noFill/>
                    </a:lnR>
                    <a:lnT>
                      <a:noFill/>
                    </a:lnT>
                    <a:lnB>
                      <a:noFill/>
                    </a:lnB>
                  </a:tcPr>
                </a:tc>
                <a:tc>
                  <a:txBody>
                    <a:bodyPr/>
                    <a:lstStyle/>
                    <a:p>
                      <a:r>
                        <a:rPr lang="en-US" dirty="0">
                          <a:solidFill>
                            <a:schemeClr val="bg1"/>
                          </a:solidFill>
                        </a:rPr>
                        <a:t>1.19247500</a:t>
                      </a:r>
                    </a:p>
                  </a:txBody>
                  <a:tcPr anchor="ctr">
                    <a:lnL>
                      <a:noFill/>
                    </a:lnL>
                    <a:lnR>
                      <a:noFill/>
                    </a:lnR>
                    <a:lnT>
                      <a:noFill/>
                    </a:lnT>
                    <a:lnB>
                      <a:noFill/>
                    </a:lnB>
                  </a:tcPr>
                </a:tc>
              </a:tr>
              <a:tr h="0">
                <a:tc>
                  <a:txBody>
                    <a:bodyPr/>
                    <a:lstStyle/>
                    <a:p>
                      <a:r>
                        <a:rPr lang="en-US">
                          <a:solidFill>
                            <a:schemeClr val="bg1"/>
                          </a:solidFill>
                        </a:rPr>
                        <a:t>Nalanda</a:t>
                      </a:r>
                    </a:p>
                  </a:txBody>
                  <a:tcPr anchor="ctr">
                    <a:lnL>
                      <a:noFill/>
                    </a:lnL>
                    <a:lnR>
                      <a:noFill/>
                    </a:lnR>
                    <a:lnT>
                      <a:noFill/>
                    </a:lnT>
                    <a:lnB>
                      <a:noFill/>
                    </a:lnB>
                  </a:tcPr>
                </a:tc>
                <a:tc>
                  <a:txBody>
                    <a:bodyPr/>
                    <a:lstStyle/>
                    <a:p>
                      <a:r>
                        <a:rPr lang="en-US" dirty="0">
                          <a:solidFill>
                            <a:schemeClr val="bg1"/>
                          </a:solidFill>
                        </a:rPr>
                        <a:t>1.38190000</a:t>
                      </a:r>
                    </a:p>
                  </a:txBody>
                  <a:tcPr anchor="ctr">
                    <a:lnL>
                      <a:noFill/>
                    </a:lnL>
                    <a:lnR>
                      <a:noFill/>
                    </a:lnR>
                    <a:lnT>
                      <a:noFill/>
                    </a:lnT>
                    <a:lnB>
                      <a:noFill/>
                    </a:lnB>
                  </a:tcPr>
                </a:tc>
              </a:tr>
            </a:tbl>
          </a:graphicData>
        </a:graphic>
      </p:graphicFrame>
      <p:sp>
        <p:nvSpPr>
          <p:cNvPr id="9" name="Subtitle 2"/>
          <p:cNvSpPr txBox="1">
            <a:spLocks/>
          </p:cNvSpPr>
          <p:nvPr/>
        </p:nvSpPr>
        <p:spPr>
          <a:xfrm>
            <a:off x="5723585" y="1353223"/>
            <a:ext cx="4670738" cy="4709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accent2"/>
                </a:solidFill>
              </a:rPr>
              <a:t>Bottom 5 Constituencies in 2014</a:t>
            </a:r>
          </a:p>
          <a:p>
            <a:pPr marL="342900" indent="-342900" algn="l">
              <a:buFont typeface="Arial" panose="020B0604020202020204" pitchFamily="34" charset="0"/>
              <a:buChar char="•"/>
            </a:pPr>
            <a:endParaRPr lang="en-US" dirty="0">
              <a:solidFill>
                <a:schemeClr val="accent2"/>
              </a:solidFill>
            </a:endParaRPr>
          </a:p>
        </p:txBody>
      </p:sp>
      <p:sp>
        <p:nvSpPr>
          <p:cNvPr id="10" name="Subtitle 2"/>
          <p:cNvSpPr txBox="1">
            <a:spLocks/>
          </p:cNvSpPr>
          <p:nvPr/>
        </p:nvSpPr>
        <p:spPr>
          <a:xfrm>
            <a:off x="128789" y="3812437"/>
            <a:ext cx="4670738" cy="4709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accent2"/>
                </a:solidFill>
              </a:rPr>
              <a:t>Top 5 Constituencies in 2019</a:t>
            </a:r>
          </a:p>
          <a:p>
            <a:pPr marL="342900" indent="-342900" algn="l">
              <a:buFont typeface="Arial" panose="020B0604020202020204" pitchFamily="34" charset="0"/>
              <a:buChar char="•"/>
            </a:pPr>
            <a:endParaRPr lang="en-US" dirty="0">
              <a:solidFill>
                <a:schemeClr val="accent2"/>
              </a:solidFill>
            </a:endParaRPr>
          </a:p>
        </p:txBody>
      </p:sp>
      <p:sp>
        <p:nvSpPr>
          <p:cNvPr id="11" name="Subtitle 2"/>
          <p:cNvSpPr txBox="1">
            <a:spLocks/>
          </p:cNvSpPr>
          <p:nvPr/>
        </p:nvSpPr>
        <p:spPr>
          <a:xfrm>
            <a:off x="5778321" y="3812437"/>
            <a:ext cx="4670738" cy="4709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accent2"/>
                </a:solidFill>
              </a:rPr>
              <a:t>Bottom 5 Constituencies in 2019</a:t>
            </a:r>
          </a:p>
          <a:p>
            <a:pPr marL="342900" indent="-342900" algn="l">
              <a:buFont typeface="Arial" panose="020B0604020202020204" pitchFamily="34" charset="0"/>
              <a:buChar char="•"/>
            </a:pPr>
            <a:endParaRPr lang="en-US" dirty="0">
              <a:solidFill>
                <a:schemeClr val="accent2"/>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204988424"/>
              </p:ext>
            </p:extLst>
          </p:nvPr>
        </p:nvGraphicFramePr>
        <p:xfrm>
          <a:off x="659505" y="4442851"/>
          <a:ext cx="3888348" cy="1828800"/>
        </p:xfrm>
        <a:graphic>
          <a:graphicData uri="http://schemas.openxmlformats.org/drawingml/2006/table">
            <a:tbl>
              <a:tblPr/>
              <a:tblGrid>
                <a:gridCol w="1944174"/>
                <a:gridCol w="1944174"/>
              </a:tblGrid>
              <a:tr h="0">
                <a:tc>
                  <a:txBody>
                    <a:bodyPr/>
                    <a:lstStyle/>
                    <a:p>
                      <a:r>
                        <a:rPr lang="en-US" dirty="0">
                          <a:solidFill>
                            <a:schemeClr val="bg1"/>
                          </a:solidFill>
                        </a:rPr>
                        <a:t>Tura </a:t>
                      </a:r>
                    </a:p>
                  </a:txBody>
                  <a:tcPr anchor="ctr">
                    <a:lnL>
                      <a:noFill/>
                    </a:lnL>
                    <a:lnR>
                      <a:noFill/>
                    </a:lnR>
                    <a:lnT>
                      <a:noFill/>
                    </a:lnT>
                    <a:lnB>
                      <a:noFill/>
                    </a:lnB>
                  </a:tcPr>
                </a:tc>
                <a:tc>
                  <a:txBody>
                    <a:bodyPr/>
                    <a:lstStyle/>
                    <a:p>
                      <a:r>
                        <a:rPr lang="en-US">
                          <a:solidFill>
                            <a:schemeClr val="bg1"/>
                          </a:solidFill>
                        </a:rPr>
                        <a:t>37.41565000</a:t>
                      </a:r>
                    </a:p>
                  </a:txBody>
                  <a:tcPr anchor="ctr">
                    <a:lnL>
                      <a:noFill/>
                    </a:lnL>
                    <a:lnR>
                      <a:noFill/>
                    </a:lnR>
                    <a:lnT>
                      <a:noFill/>
                    </a:lnT>
                    <a:lnB>
                      <a:noFill/>
                    </a:lnB>
                  </a:tcPr>
                </a:tc>
              </a:tr>
              <a:tr h="0">
                <a:tc>
                  <a:txBody>
                    <a:bodyPr/>
                    <a:lstStyle/>
                    <a:p>
                      <a:r>
                        <a:rPr lang="en-US" dirty="0">
                          <a:solidFill>
                            <a:schemeClr val="bg1"/>
                          </a:solidFill>
                        </a:rPr>
                        <a:t>Nagaland</a:t>
                      </a:r>
                    </a:p>
                  </a:txBody>
                  <a:tcPr anchor="ctr">
                    <a:lnL>
                      <a:noFill/>
                    </a:lnL>
                    <a:lnR>
                      <a:noFill/>
                    </a:lnR>
                    <a:lnT>
                      <a:noFill/>
                    </a:lnT>
                    <a:lnB>
                      <a:noFill/>
                    </a:lnB>
                  </a:tcPr>
                </a:tc>
                <a:tc>
                  <a:txBody>
                    <a:bodyPr/>
                    <a:lstStyle/>
                    <a:p>
                      <a:r>
                        <a:rPr lang="en-US">
                          <a:solidFill>
                            <a:schemeClr val="bg1"/>
                          </a:solidFill>
                        </a:rPr>
                        <a:t>29.19803333</a:t>
                      </a:r>
                    </a:p>
                  </a:txBody>
                  <a:tcPr anchor="ctr">
                    <a:lnL>
                      <a:noFill/>
                    </a:lnL>
                    <a:lnR>
                      <a:noFill/>
                    </a:lnR>
                    <a:lnT>
                      <a:noFill/>
                    </a:lnT>
                    <a:lnB>
                      <a:noFill/>
                    </a:lnB>
                  </a:tcPr>
                </a:tc>
              </a:tr>
              <a:tr h="0">
                <a:tc>
                  <a:txBody>
                    <a:bodyPr/>
                    <a:lstStyle/>
                    <a:p>
                      <a:r>
                        <a:rPr lang="en-US" dirty="0">
                          <a:solidFill>
                            <a:schemeClr val="bg1"/>
                          </a:solidFill>
                        </a:rPr>
                        <a:t>ARUNACHAL EAST</a:t>
                      </a:r>
                    </a:p>
                  </a:txBody>
                  <a:tcPr anchor="ctr">
                    <a:lnL>
                      <a:noFill/>
                    </a:lnL>
                    <a:lnR>
                      <a:noFill/>
                    </a:lnR>
                    <a:lnT>
                      <a:noFill/>
                    </a:lnT>
                    <a:lnB>
                      <a:noFill/>
                    </a:lnB>
                  </a:tcPr>
                </a:tc>
                <a:tc>
                  <a:txBody>
                    <a:bodyPr/>
                    <a:lstStyle/>
                    <a:p>
                      <a:r>
                        <a:rPr lang="en-US">
                          <a:solidFill>
                            <a:schemeClr val="bg1"/>
                          </a:solidFill>
                        </a:rPr>
                        <a:t>27.37263333</a:t>
                      </a:r>
                    </a:p>
                  </a:txBody>
                  <a:tcPr anchor="ctr">
                    <a:lnL>
                      <a:noFill/>
                    </a:lnL>
                    <a:lnR>
                      <a:noFill/>
                    </a:lnR>
                    <a:lnT>
                      <a:noFill/>
                    </a:lnT>
                    <a:lnB>
                      <a:noFill/>
                    </a:lnB>
                  </a:tcPr>
                </a:tc>
              </a:tr>
              <a:tr h="0">
                <a:tc>
                  <a:txBody>
                    <a:bodyPr/>
                    <a:lstStyle/>
                    <a:p>
                      <a:r>
                        <a:rPr lang="en-US" dirty="0">
                          <a:solidFill>
                            <a:schemeClr val="bg1"/>
                          </a:solidFill>
                        </a:rPr>
                        <a:t>MIZORAM</a:t>
                      </a:r>
                    </a:p>
                  </a:txBody>
                  <a:tcPr anchor="ctr">
                    <a:lnL>
                      <a:noFill/>
                    </a:lnL>
                    <a:lnR>
                      <a:noFill/>
                    </a:lnR>
                    <a:lnT>
                      <a:noFill/>
                    </a:lnT>
                    <a:lnB>
                      <a:noFill/>
                    </a:lnB>
                  </a:tcPr>
                </a:tc>
                <a:tc>
                  <a:txBody>
                    <a:bodyPr/>
                    <a:lstStyle/>
                    <a:p>
                      <a:r>
                        <a:rPr lang="en-US" dirty="0">
                          <a:solidFill>
                            <a:schemeClr val="bg1"/>
                          </a:solidFill>
                        </a:rPr>
                        <a:t>20.25653333</a:t>
                      </a:r>
                    </a:p>
                  </a:txBody>
                  <a:tcPr anchor="ctr">
                    <a:lnL>
                      <a:noFill/>
                    </a:lnL>
                    <a:lnR>
                      <a:noFill/>
                    </a:lnR>
                    <a:lnT>
                      <a:noFill/>
                    </a:lnT>
                    <a:lnB>
                      <a:noFill/>
                    </a:lnB>
                  </a:tcPr>
                </a:tc>
              </a:tr>
              <a:tr h="0">
                <a:tc>
                  <a:txBody>
                    <a:bodyPr/>
                    <a:lstStyle/>
                    <a:p>
                      <a:r>
                        <a:rPr lang="en-US" dirty="0">
                          <a:solidFill>
                            <a:schemeClr val="bg1"/>
                          </a:solidFill>
                        </a:rPr>
                        <a:t>Daman &amp; diu</a:t>
                      </a:r>
                    </a:p>
                  </a:txBody>
                  <a:tcPr anchor="ctr">
                    <a:lnL>
                      <a:noFill/>
                    </a:lnL>
                    <a:lnR>
                      <a:noFill/>
                    </a:lnR>
                    <a:lnT>
                      <a:noFill/>
                    </a:lnT>
                    <a:lnB>
                      <a:noFill/>
                    </a:lnB>
                  </a:tcPr>
                </a:tc>
                <a:tc>
                  <a:txBody>
                    <a:bodyPr/>
                    <a:lstStyle/>
                    <a:p>
                      <a:r>
                        <a:rPr lang="en-US" dirty="0">
                          <a:solidFill>
                            <a:schemeClr val="bg1"/>
                          </a:solidFill>
                        </a:rPr>
                        <a:t>19.20757500</a:t>
                      </a:r>
                    </a:p>
                  </a:txBody>
                  <a:tcPr anchor="ctr">
                    <a:lnL>
                      <a:noFill/>
                    </a:lnL>
                    <a:lnR>
                      <a:noFill/>
                    </a:lnR>
                    <a:lnT>
                      <a:noFill/>
                    </a:lnT>
                    <a:lnB>
                      <a:noFill/>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05020648"/>
              </p:ext>
            </p:extLst>
          </p:nvPr>
        </p:nvGraphicFramePr>
        <p:xfrm>
          <a:off x="6277377" y="4442851"/>
          <a:ext cx="4171682" cy="1828800"/>
        </p:xfrm>
        <a:graphic>
          <a:graphicData uri="http://schemas.openxmlformats.org/drawingml/2006/table">
            <a:tbl>
              <a:tblPr/>
              <a:tblGrid>
                <a:gridCol w="2085841"/>
                <a:gridCol w="2085841"/>
              </a:tblGrid>
              <a:tr h="0">
                <a:tc>
                  <a:txBody>
                    <a:bodyPr/>
                    <a:lstStyle/>
                    <a:p>
                      <a:r>
                        <a:rPr lang="en-US" dirty="0">
                          <a:solidFill>
                            <a:schemeClr val="bg1"/>
                          </a:solidFill>
                        </a:rPr>
                        <a:t>Varanasi</a:t>
                      </a:r>
                    </a:p>
                  </a:txBody>
                  <a:tcPr anchor="ctr">
                    <a:lnL>
                      <a:noFill/>
                    </a:lnL>
                    <a:lnR>
                      <a:noFill/>
                    </a:lnR>
                    <a:lnT>
                      <a:noFill/>
                    </a:lnT>
                    <a:lnB>
                      <a:noFill/>
                    </a:lnB>
                  </a:tcPr>
                </a:tc>
                <a:tc>
                  <a:txBody>
                    <a:bodyPr/>
                    <a:lstStyle/>
                    <a:p>
                      <a:r>
                        <a:rPr lang="en-US">
                          <a:solidFill>
                            <a:schemeClr val="bg1"/>
                          </a:solidFill>
                        </a:rPr>
                        <a:t>1.38643333</a:t>
                      </a:r>
                    </a:p>
                  </a:txBody>
                  <a:tcPr anchor="ctr">
                    <a:lnL>
                      <a:noFill/>
                    </a:lnL>
                    <a:lnR>
                      <a:noFill/>
                    </a:lnR>
                    <a:lnT>
                      <a:noFill/>
                    </a:lnT>
                    <a:lnB>
                      <a:noFill/>
                    </a:lnB>
                  </a:tcPr>
                </a:tc>
              </a:tr>
              <a:tr h="0">
                <a:tc>
                  <a:txBody>
                    <a:bodyPr/>
                    <a:lstStyle/>
                    <a:p>
                      <a:r>
                        <a:rPr lang="en-US" dirty="0">
                          <a:solidFill>
                            <a:schemeClr val="bg1"/>
                          </a:solidFill>
                        </a:rPr>
                        <a:t>Chennai South</a:t>
                      </a:r>
                    </a:p>
                  </a:txBody>
                  <a:tcPr anchor="ctr">
                    <a:lnL>
                      <a:noFill/>
                    </a:lnL>
                    <a:lnR>
                      <a:noFill/>
                    </a:lnR>
                    <a:lnT>
                      <a:noFill/>
                    </a:lnT>
                    <a:lnB>
                      <a:noFill/>
                    </a:lnB>
                  </a:tcPr>
                </a:tc>
                <a:tc>
                  <a:txBody>
                    <a:bodyPr/>
                    <a:lstStyle/>
                    <a:p>
                      <a:r>
                        <a:rPr lang="en-US">
                          <a:solidFill>
                            <a:schemeClr val="bg1"/>
                          </a:solidFill>
                        </a:rPr>
                        <a:t>1.39371667</a:t>
                      </a:r>
                    </a:p>
                  </a:txBody>
                  <a:tcPr anchor="ctr">
                    <a:lnL>
                      <a:noFill/>
                    </a:lnL>
                    <a:lnR>
                      <a:noFill/>
                    </a:lnR>
                    <a:lnT>
                      <a:noFill/>
                    </a:lnT>
                    <a:lnB>
                      <a:noFill/>
                    </a:lnB>
                  </a:tcPr>
                </a:tc>
              </a:tr>
              <a:tr h="0">
                <a:tc>
                  <a:txBody>
                    <a:bodyPr/>
                    <a:lstStyle/>
                    <a:p>
                      <a:r>
                        <a:rPr lang="en-US" dirty="0">
                          <a:solidFill>
                            <a:schemeClr val="bg1"/>
                          </a:solidFill>
                        </a:rPr>
                        <a:t>Amethi</a:t>
                      </a:r>
                    </a:p>
                  </a:txBody>
                  <a:tcPr anchor="ctr">
                    <a:lnL>
                      <a:noFill/>
                    </a:lnL>
                    <a:lnR>
                      <a:noFill/>
                    </a:lnR>
                    <a:lnT>
                      <a:noFill/>
                    </a:lnT>
                    <a:lnB>
                      <a:noFill/>
                    </a:lnB>
                  </a:tcPr>
                </a:tc>
                <a:tc>
                  <a:txBody>
                    <a:bodyPr/>
                    <a:lstStyle/>
                    <a:p>
                      <a:r>
                        <a:rPr lang="en-US" dirty="0">
                          <a:solidFill>
                            <a:schemeClr val="bg1"/>
                          </a:solidFill>
                        </a:rPr>
                        <a:t>1.53738529</a:t>
                      </a:r>
                    </a:p>
                  </a:txBody>
                  <a:tcPr anchor="ctr">
                    <a:lnL>
                      <a:noFill/>
                    </a:lnL>
                    <a:lnR>
                      <a:noFill/>
                    </a:lnR>
                    <a:lnT>
                      <a:noFill/>
                    </a:lnT>
                    <a:lnB>
                      <a:noFill/>
                    </a:lnB>
                  </a:tcPr>
                </a:tc>
              </a:tr>
              <a:tr h="0">
                <a:tc>
                  <a:txBody>
                    <a:bodyPr/>
                    <a:lstStyle/>
                    <a:p>
                      <a:r>
                        <a:rPr lang="en-US">
                          <a:solidFill>
                            <a:schemeClr val="bg1"/>
                          </a:solidFill>
                        </a:rPr>
                        <a:t>Chennai North</a:t>
                      </a:r>
                    </a:p>
                  </a:txBody>
                  <a:tcPr anchor="ctr">
                    <a:lnL>
                      <a:noFill/>
                    </a:lnL>
                    <a:lnR>
                      <a:noFill/>
                    </a:lnR>
                    <a:lnT>
                      <a:noFill/>
                    </a:lnT>
                    <a:lnB>
                      <a:noFill/>
                    </a:lnB>
                  </a:tcPr>
                </a:tc>
                <a:tc>
                  <a:txBody>
                    <a:bodyPr/>
                    <a:lstStyle/>
                    <a:p>
                      <a:r>
                        <a:rPr lang="en-US" dirty="0">
                          <a:solidFill>
                            <a:schemeClr val="bg1"/>
                          </a:solidFill>
                        </a:rPr>
                        <a:t>1.56891500</a:t>
                      </a:r>
                    </a:p>
                  </a:txBody>
                  <a:tcPr anchor="ctr">
                    <a:lnL>
                      <a:noFill/>
                    </a:lnL>
                    <a:lnR>
                      <a:noFill/>
                    </a:lnR>
                    <a:lnT>
                      <a:noFill/>
                    </a:lnT>
                    <a:lnB>
                      <a:noFill/>
                    </a:lnB>
                  </a:tcPr>
                </a:tc>
              </a:tr>
              <a:tr h="0">
                <a:tc>
                  <a:txBody>
                    <a:bodyPr/>
                    <a:lstStyle/>
                    <a:p>
                      <a:r>
                        <a:rPr lang="en-US">
                          <a:solidFill>
                            <a:schemeClr val="bg1"/>
                          </a:solidFill>
                        </a:rPr>
                        <a:t>Malkajgiri</a:t>
                      </a:r>
                    </a:p>
                  </a:txBody>
                  <a:tcPr anchor="ctr">
                    <a:lnL>
                      <a:noFill/>
                    </a:lnL>
                    <a:lnR>
                      <a:noFill/>
                    </a:lnR>
                    <a:lnT>
                      <a:noFill/>
                    </a:lnT>
                    <a:lnB>
                      <a:noFill/>
                    </a:lnB>
                  </a:tcPr>
                </a:tc>
                <a:tc>
                  <a:txBody>
                    <a:bodyPr/>
                    <a:lstStyle/>
                    <a:p>
                      <a:r>
                        <a:rPr lang="en-US" dirty="0">
                          <a:solidFill>
                            <a:schemeClr val="bg1"/>
                          </a:solidFill>
                        </a:rPr>
                        <a:t>1.68782667</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648118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ctrTitle"/>
          </p:nvPr>
        </p:nvSpPr>
        <p:spPr>
          <a:xfrm>
            <a:off x="506569" y="167426"/>
            <a:ext cx="10543504" cy="1024340"/>
          </a:xfrm>
        </p:spPr>
        <p:txBody>
          <a:bodyPr>
            <a:normAutofit fontScale="90000"/>
          </a:bodyPr>
          <a:lstStyle/>
          <a:p>
            <a:pPr algn="just"/>
            <a:r>
              <a:rPr lang="en-US" sz="3600" b="1" dirty="0">
                <a:solidFill>
                  <a:schemeClr val="bg1"/>
                </a:solidFill>
              </a:rPr>
              <a:t>List top 5/ bottom 5 </a:t>
            </a:r>
            <a:r>
              <a:rPr lang="en-US" sz="3600" b="1" dirty="0" smtClean="0">
                <a:solidFill>
                  <a:schemeClr val="bg1"/>
                </a:solidFill>
              </a:rPr>
              <a:t>states of </a:t>
            </a:r>
            <a:r>
              <a:rPr lang="en-US" sz="3600" b="1" dirty="0">
                <a:solidFill>
                  <a:schemeClr val="bg1"/>
                </a:solidFill>
              </a:rPr>
              <a:t>2014 and 2019 in terms of voter turnout ratio?</a:t>
            </a:r>
          </a:p>
        </p:txBody>
      </p:sp>
      <p:sp>
        <p:nvSpPr>
          <p:cNvPr id="3" name="Subtitle 2"/>
          <p:cNvSpPr>
            <a:spLocks noGrp="1"/>
          </p:cNvSpPr>
          <p:nvPr>
            <p:ph type="subTitle" idx="1"/>
          </p:nvPr>
        </p:nvSpPr>
        <p:spPr>
          <a:xfrm>
            <a:off x="133082" y="1353223"/>
            <a:ext cx="4670738" cy="470906"/>
          </a:xfrm>
        </p:spPr>
        <p:txBody>
          <a:bodyPr/>
          <a:lstStyle/>
          <a:p>
            <a:r>
              <a:rPr lang="en-US" dirty="0" smtClean="0">
                <a:solidFill>
                  <a:schemeClr val="accent2"/>
                </a:solidFill>
              </a:rPr>
              <a:t>Top 5 States in 2014</a:t>
            </a:r>
          </a:p>
          <a:p>
            <a:pPr marL="342900" indent="-342900" algn="l">
              <a:buFont typeface="Arial" panose="020B0604020202020204" pitchFamily="34" charset="0"/>
              <a:buChar char="•"/>
            </a:pPr>
            <a:endParaRPr lang="en-US" dirty="0">
              <a:solidFill>
                <a:schemeClr val="accent2"/>
              </a:solidFill>
            </a:endParaRPr>
          </a:p>
        </p:txBody>
      </p:sp>
      <p:sp>
        <p:nvSpPr>
          <p:cNvPr id="9" name="Subtitle 2"/>
          <p:cNvSpPr txBox="1">
            <a:spLocks/>
          </p:cNvSpPr>
          <p:nvPr/>
        </p:nvSpPr>
        <p:spPr>
          <a:xfrm>
            <a:off x="5723585" y="1353223"/>
            <a:ext cx="4670738" cy="4709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accent2"/>
                </a:solidFill>
              </a:rPr>
              <a:t>Bottom 5 States in 2014</a:t>
            </a:r>
          </a:p>
          <a:p>
            <a:pPr marL="342900" indent="-342900" algn="l">
              <a:buFont typeface="Arial" panose="020B0604020202020204" pitchFamily="34" charset="0"/>
              <a:buChar char="•"/>
            </a:pPr>
            <a:endParaRPr lang="en-US" dirty="0">
              <a:solidFill>
                <a:schemeClr val="accent2"/>
              </a:solidFill>
            </a:endParaRPr>
          </a:p>
        </p:txBody>
      </p:sp>
      <p:sp>
        <p:nvSpPr>
          <p:cNvPr id="10" name="Subtitle 2"/>
          <p:cNvSpPr txBox="1">
            <a:spLocks/>
          </p:cNvSpPr>
          <p:nvPr/>
        </p:nvSpPr>
        <p:spPr>
          <a:xfrm>
            <a:off x="128789" y="3812437"/>
            <a:ext cx="4670738" cy="4709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accent2"/>
                </a:solidFill>
              </a:rPr>
              <a:t>Top 5 States in 2019</a:t>
            </a:r>
          </a:p>
          <a:p>
            <a:pPr marL="342900" indent="-342900" algn="l">
              <a:buFont typeface="Arial" panose="020B0604020202020204" pitchFamily="34" charset="0"/>
              <a:buChar char="•"/>
            </a:pPr>
            <a:endParaRPr lang="en-US" dirty="0">
              <a:solidFill>
                <a:schemeClr val="accent2"/>
              </a:solidFill>
            </a:endParaRPr>
          </a:p>
        </p:txBody>
      </p:sp>
      <p:sp>
        <p:nvSpPr>
          <p:cNvPr id="11" name="Subtitle 2"/>
          <p:cNvSpPr txBox="1">
            <a:spLocks/>
          </p:cNvSpPr>
          <p:nvPr/>
        </p:nvSpPr>
        <p:spPr>
          <a:xfrm>
            <a:off x="5778321" y="3812437"/>
            <a:ext cx="4670738" cy="4709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solidFill>
                  <a:schemeClr val="accent2"/>
                </a:solidFill>
              </a:rPr>
              <a:t>Bottom 5 States in 2019</a:t>
            </a:r>
          </a:p>
          <a:p>
            <a:pPr marL="342900" indent="-342900" algn="l">
              <a:buFont typeface="Arial" panose="020B0604020202020204" pitchFamily="34" charset="0"/>
              <a:buChar char="•"/>
            </a:pPr>
            <a:endParaRPr lang="en-US"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9257629"/>
              </p:ext>
            </p:extLst>
          </p:nvPr>
        </p:nvGraphicFramePr>
        <p:xfrm>
          <a:off x="682581" y="4387079"/>
          <a:ext cx="4116946" cy="1828800"/>
        </p:xfrm>
        <a:graphic>
          <a:graphicData uri="http://schemas.openxmlformats.org/drawingml/2006/table">
            <a:tbl>
              <a:tblPr/>
              <a:tblGrid>
                <a:gridCol w="2058473"/>
                <a:gridCol w="2058473"/>
              </a:tblGrid>
              <a:tr h="0">
                <a:tc>
                  <a:txBody>
                    <a:bodyPr/>
                    <a:lstStyle/>
                    <a:p>
                      <a:r>
                        <a:rPr lang="en-US" dirty="0">
                          <a:solidFill>
                            <a:schemeClr val="bg1"/>
                          </a:solidFill>
                        </a:rPr>
                        <a:t>Nagaland</a:t>
                      </a:r>
                    </a:p>
                  </a:txBody>
                  <a:tcPr anchor="ctr">
                    <a:lnL>
                      <a:noFill/>
                    </a:lnL>
                    <a:lnR>
                      <a:noFill/>
                    </a:lnR>
                    <a:lnT>
                      <a:noFill/>
                    </a:lnT>
                    <a:lnB>
                      <a:noFill/>
                    </a:lnB>
                  </a:tcPr>
                </a:tc>
                <a:tc>
                  <a:txBody>
                    <a:bodyPr/>
                    <a:lstStyle/>
                    <a:p>
                      <a:r>
                        <a:rPr lang="en-US">
                          <a:solidFill>
                            <a:schemeClr val="bg1"/>
                          </a:solidFill>
                        </a:rPr>
                        <a:t>20.68527500</a:t>
                      </a:r>
                    </a:p>
                  </a:txBody>
                  <a:tcPr anchor="ctr">
                    <a:lnL>
                      <a:noFill/>
                    </a:lnL>
                    <a:lnR>
                      <a:noFill/>
                    </a:lnR>
                    <a:lnT>
                      <a:noFill/>
                    </a:lnT>
                    <a:lnB>
                      <a:noFill/>
                    </a:lnB>
                  </a:tcPr>
                </a:tc>
              </a:tr>
              <a:tr h="0">
                <a:tc>
                  <a:txBody>
                    <a:bodyPr/>
                    <a:lstStyle/>
                    <a:p>
                      <a:r>
                        <a:rPr lang="en-US" dirty="0">
                          <a:solidFill>
                            <a:schemeClr val="bg1"/>
                          </a:solidFill>
                        </a:rPr>
                        <a:t>Daman &amp; Diu</a:t>
                      </a:r>
                    </a:p>
                  </a:txBody>
                  <a:tcPr anchor="ctr">
                    <a:lnL>
                      <a:noFill/>
                    </a:lnL>
                    <a:lnR>
                      <a:noFill/>
                    </a:lnR>
                    <a:lnT>
                      <a:noFill/>
                    </a:lnT>
                    <a:lnB>
                      <a:noFill/>
                    </a:lnB>
                  </a:tcPr>
                </a:tc>
                <a:tc>
                  <a:txBody>
                    <a:bodyPr/>
                    <a:lstStyle/>
                    <a:p>
                      <a:r>
                        <a:rPr lang="en-US">
                          <a:solidFill>
                            <a:schemeClr val="bg1"/>
                          </a:solidFill>
                        </a:rPr>
                        <a:t>17.65687500</a:t>
                      </a:r>
                    </a:p>
                  </a:txBody>
                  <a:tcPr anchor="ctr">
                    <a:lnL>
                      <a:noFill/>
                    </a:lnL>
                    <a:lnR>
                      <a:noFill/>
                    </a:lnR>
                    <a:lnT>
                      <a:noFill/>
                    </a:lnT>
                    <a:lnB>
                      <a:noFill/>
                    </a:lnB>
                  </a:tcPr>
                </a:tc>
              </a:tr>
              <a:tr h="0">
                <a:tc>
                  <a:txBody>
                    <a:bodyPr/>
                    <a:lstStyle/>
                    <a:p>
                      <a:r>
                        <a:rPr lang="en-US" dirty="0">
                          <a:solidFill>
                            <a:schemeClr val="bg1"/>
                          </a:solidFill>
                        </a:rPr>
                        <a:t>Meghalaya</a:t>
                      </a:r>
                    </a:p>
                  </a:txBody>
                  <a:tcPr anchor="ctr">
                    <a:lnL>
                      <a:noFill/>
                    </a:lnL>
                    <a:lnR>
                      <a:noFill/>
                    </a:lnR>
                    <a:lnT>
                      <a:noFill/>
                    </a:lnT>
                    <a:lnB>
                      <a:noFill/>
                    </a:lnB>
                  </a:tcPr>
                </a:tc>
                <a:tc>
                  <a:txBody>
                    <a:bodyPr/>
                    <a:lstStyle/>
                    <a:p>
                      <a:r>
                        <a:rPr lang="en-US" dirty="0">
                          <a:solidFill>
                            <a:schemeClr val="bg1"/>
                          </a:solidFill>
                        </a:rPr>
                        <a:t>16.16860000</a:t>
                      </a:r>
                    </a:p>
                  </a:txBody>
                  <a:tcPr anchor="ctr">
                    <a:lnL>
                      <a:noFill/>
                    </a:lnL>
                    <a:lnR>
                      <a:noFill/>
                    </a:lnR>
                    <a:lnT>
                      <a:noFill/>
                    </a:lnT>
                    <a:lnB>
                      <a:noFill/>
                    </a:lnB>
                  </a:tcPr>
                </a:tc>
              </a:tr>
              <a:tr h="0">
                <a:tc>
                  <a:txBody>
                    <a:bodyPr/>
                    <a:lstStyle/>
                    <a:p>
                      <a:r>
                        <a:rPr lang="en-US">
                          <a:solidFill>
                            <a:schemeClr val="bg1"/>
                          </a:solidFill>
                        </a:rPr>
                        <a:t>Lakshadweep</a:t>
                      </a:r>
                    </a:p>
                  </a:txBody>
                  <a:tcPr anchor="ctr">
                    <a:lnL>
                      <a:noFill/>
                    </a:lnL>
                    <a:lnR>
                      <a:noFill/>
                    </a:lnR>
                    <a:lnT>
                      <a:noFill/>
                    </a:lnT>
                    <a:lnB>
                      <a:noFill/>
                    </a:lnB>
                  </a:tcPr>
                </a:tc>
                <a:tc>
                  <a:txBody>
                    <a:bodyPr/>
                    <a:lstStyle/>
                    <a:p>
                      <a:r>
                        <a:rPr lang="en-US" dirty="0">
                          <a:solidFill>
                            <a:schemeClr val="bg1"/>
                          </a:solidFill>
                        </a:rPr>
                        <a:t>14.16616667</a:t>
                      </a:r>
                    </a:p>
                  </a:txBody>
                  <a:tcPr anchor="ctr">
                    <a:lnL>
                      <a:noFill/>
                    </a:lnL>
                    <a:lnR>
                      <a:noFill/>
                    </a:lnR>
                    <a:lnT>
                      <a:noFill/>
                    </a:lnT>
                    <a:lnB>
                      <a:noFill/>
                    </a:lnB>
                  </a:tcPr>
                </a:tc>
              </a:tr>
              <a:tr h="0">
                <a:tc>
                  <a:txBody>
                    <a:bodyPr/>
                    <a:lstStyle/>
                    <a:p>
                      <a:r>
                        <a:rPr lang="en-US">
                          <a:solidFill>
                            <a:schemeClr val="bg1"/>
                          </a:solidFill>
                        </a:rPr>
                        <a:t>Arunachal Pradesh</a:t>
                      </a:r>
                    </a:p>
                  </a:txBody>
                  <a:tcPr anchor="ctr">
                    <a:lnL>
                      <a:noFill/>
                    </a:lnL>
                    <a:lnR>
                      <a:noFill/>
                    </a:lnR>
                    <a:lnT>
                      <a:noFill/>
                    </a:lnT>
                    <a:lnB>
                      <a:noFill/>
                    </a:lnB>
                  </a:tcPr>
                </a:tc>
                <a:tc>
                  <a:txBody>
                    <a:bodyPr/>
                    <a:lstStyle/>
                    <a:p>
                      <a:r>
                        <a:rPr lang="en-US" dirty="0">
                          <a:solidFill>
                            <a:schemeClr val="bg1"/>
                          </a:solidFill>
                        </a:rPr>
                        <a:t>13.47262500</a:t>
                      </a:r>
                    </a:p>
                  </a:txBody>
                  <a:tcPr anchor="ctr">
                    <a:lnL>
                      <a:noFill/>
                    </a:lnL>
                    <a:lnR>
                      <a:noFill/>
                    </a:lnR>
                    <a:lnT>
                      <a:noFill/>
                    </a:lnT>
                    <a:lnB>
                      <a:noFill/>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971726546"/>
              </p:ext>
            </p:extLst>
          </p:nvPr>
        </p:nvGraphicFramePr>
        <p:xfrm>
          <a:off x="6473244" y="4387079"/>
          <a:ext cx="4045038" cy="1828800"/>
        </p:xfrm>
        <a:graphic>
          <a:graphicData uri="http://schemas.openxmlformats.org/drawingml/2006/table">
            <a:tbl>
              <a:tblPr/>
              <a:tblGrid>
                <a:gridCol w="2022519"/>
                <a:gridCol w="2022519"/>
              </a:tblGrid>
              <a:tr h="0">
                <a:tc>
                  <a:txBody>
                    <a:bodyPr/>
                    <a:lstStyle/>
                    <a:p>
                      <a:r>
                        <a:rPr lang="en-US" dirty="0">
                          <a:solidFill>
                            <a:schemeClr val="bg1"/>
                          </a:solidFill>
                        </a:rPr>
                        <a:t>Chandigarh</a:t>
                      </a:r>
                    </a:p>
                  </a:txBody>
                  <a:tcPr anchor="ctr">
                    <a:lnL>
                      <a:noFill/>
                    </a:lnL>
                    <a:lnR>
                      <a:noFill/>
                    </a:lnR>
                    <a:lnT>
                      <a:noFill/>
                    </a:lnT>
                    <a:lnB>
                      <a:noFill/>
                    </a:lnB>
                  </a:tcPr>
                </a:tc>
                <a:tc>
                  <a:txBody>
                    <a:bodyPr/>
                    <a:lstStyle/>
                    <a:p>
                      <a:r>
                        <a:rPr lang="en-US">
                          <a:solidFill>
                            <a:schemeClr val="bg1"/>
                          </a:solidFill>
                        </a:rPr>
                        <a:t>1.94239444</a:t>
                      </a:r>
                    </a:p>
                  </a:txBody>
                  <a:tcPr anchor="ctr">
                    <a:lnL>
                      <a:noFill/>
                    </a:lnL>
                    <a:lnR>
                      <a:noFill/>
                    </a:lnR>
                    <a:lnT>
                      <a:noFill/>
                    </a:lnT>
                    <a:lnB>
                      <a:noFill/>
                    </a:lnB>
                  </a:tcPr>
                </a:tc>
              </a:tr>
              <a:tr h="0">
                <a:tc>
                  <a:txBody>
                    <a:bodyPr/>
                    <a:lstStyle/>
                    <a:p>
                      <a:r>
                        <a:rPr lang="en-US" dirty="0">
                          <a:solidFill>
                            <a:schemeClr val="bg1"/>
                          </a:solidFill>
                        </a:rPr>
                        <a:t>Telangana</a:t>
                      </a:r>
                    </a:p>
                  </a:txBody>
                  <a:tcPr anchor="ctr">
                    <a:lnL>
                      <a:noFill/>
                    </a:lnL>
                    <a:lnR>
                      <a:noFill/>
                    </a:lnR>
                    <a:lnT>
                      <a:noFill/>
                    </a:lnT>
                    <a:lnB>
                      <a:noFill/>
                    </a:lnB>
                  </a:tcPr>
                </a:tc>
                <a:tc>
                  <a:txBody>
                    <a:bodyPr/>
                    <a:lstStyle/>
                    <a:p>
                      <a:r>
                        <a:rPr lang="en-US">
                          <a:solidFill>
                            <a:schemeClr val="bg1"/>
                          </a:solidFill>
                        </a:rPr>
                        <a:t>2.44592709</a:t>
                      </a:r>
                    </a:p>
                  </a:txBody>
                  <a:tcPr anchor="ctr">
                    <a:lnL>
                      <a:noFill/>
                    </a:lnL>
                    <a:lnR>
                      <a:noFill/>
                    </a:lnR>
                    <a:lnT>
                      <a:noFill/>
                    </a:lnT>
                    <a:lnB>
                      <a:noFill/>
                    </a:lnB>
                  </a:tcPr>
                </a:tc>
              </a:tr>
              <a:tr h="0">
                <a:tc>
                  <a:txBody>
                    <a:bodyPr/>
                    <a:lstStyle/>
                    <a:p>
                      <a:r>
                        <a:rPr lang="en-US" dirty="0">
                          <a:solidFill>
                            <a:schemeClr val="bg1"/>
                          </a:solidFill>
                        </a:rPr>
                        <a:t>NCT OF Delhi</a:t>
                      </a:r>
                    </a:p>
                  </a:txBody>
                  <a:tcPr anchor="ctr">
                    <a:lnL>
                      <a:noFill/>
                    </a:lnL>
                    <a:lnR>
                      <a:noFill/>
                    </a:lnR>
                    <a:lnT>
                      <a:noFill/>
                    </a:lnT>
                    <a:lnB>
                      <a:noFill/>
                    </a:lnB>
                  </a:tcPr>
                </a:tc>
                <a:tc>
                  <a:txBody>
                    <a:bodyPr/>
                    <a:lstStyle/>
                    <a:p>
                      <a:r>
                        <a:rPr lang="en-US" dirty="0">
                          <a:solidFill>
                            <a:schemeClr val="bg1"/>
                          </a:solidFill>
                        </a:rPr>
                        <a:t>2.56951646</a:t>
                      </a:r>
                    </a:p>
                  </a:txBody>
                  <a:tcPr anchor="ctr">
                    <a:lnL>
                      <a:noFill/>
                    </a:lnL>
                    <a:lnR>
                      <a:noFill/>
                    </a:lnR>
                    <a:lnT>
                      <a:noFill/>
                    </a:lnT>
                    <a:lnB>
                      <a:noFill/>
                    </a:lnB>
                  </a:tcPr>
                </a:tc>
              </a:tr>
              <a:tr h="0">
                <a:tc>
                  <a:txBody>
                    <a:bodyPr/>
                    <a:lstStyle/>
                    <a:p>
                      <a:r>
                        <a:rPr lang="en-US">
                          <a:solidFill>
                            <a:schemeClr val="bg1"/>
                          </a:solidFill>
                        </a:rPr>
                        <a:t>Punjab</a:t>
                      </a:r>
                    </a:p>
                  </a:txBody>
                  <a:tcPr anchor="ctr">
                    <a:lnL>
                      <a:noFill/>
                    </a:lnL>
                    <a:lnR>
                      <a:noFill/>
                    </a:lnR>
                    <a:lnT>
                      <a:noFill/>
                    </a:lnT>
                    <a:lnB>
                      <a:noFill/>
                    </a:lnB>
                  </a:tcPr>
                </a:tc>
                <a:tc>
                  <a:txBody>
                    <a:bodyPr/>
                    <a:lstStyle/>
                    <a:p>
                      <a:r>
                        <a:rPr lang="en-US" dirty="0">
                          <a:solidFill>
                            <a:schemeClr val="bg1"/>
                          </a:solidFill>
                        </a:rPr>
                        <a:t>3.04544245</a:t>
                      </a:r>
                    </a:p>
                  </a:txBody>
                  <a:tcPr anchor="ctr">
                    <a:lnL>
                      <a:noFill/>
                    </a:lnL>
                    <a:lnR>
                      <a:noFill/>
                    </a:lnR>
                    <a:lnT>
                      <a:noFill/>
                    </a:lnT>
                    <a:lnB>
                      <a:noFill/>
                    </a:lnB>
                  </a:tcPr>
                </a:tc>
              </a:tr>
              <a:tr h="0">
                <a:tc>
                  <a:txBody>
                    <a:bodyPr/>
                    <a:lstStyle/>
                    <a:p>
                      <a:r>
                        <a:rPr lang="en-US">
                          <a:solidFill>
                            <a:schemeClr val="bg1"/>
                          </a:solidFill>
                        </a:rPr>
                        <a:t>Haryana</a:t>
                      </a:r>
                    </a:p>
                  </a:txBody>
                  <a:tcPr anchor="ctr">
                    <a:lnL>
                      <a:noFill/>
                    </a:lnL>
                    <a:lnR>
                      <a:noFill/>
                    </a:lnR>
                    <a:lnT>
                      <a:noFill/>
                    </a:lnT>
                    <a:lnB>
                      <a:noFill/>
                    </a:lnB>
                  </a:tcPr>
                </a:tc>
                <a:tc>
                  <a:txBody>
                    <a:bodyPr/>
                    <a:lstStyle/>
                    <a:p>
                      <a:r>
                        <a:rPr lang="en-US" dirty="0">
                          <a:solidFill>
                            <a:schemeClr val="bg1"/>
                          </a:solidFill>
                        </a:rPr>
                        <a:t>3.14892466</a:t>
                      </a:r>
                    </a:p>
                  </a:txBody>
                  <a:tcPr anchor="ctr">
                    <a:lnL>
                      <a:noFill/>
                    </a:lnL>
                    <a:lnR>
                      <a:noFill/>
                    </a:lnR>
                    <a:lnT>
                      <a:noFill/>
                    </a:lnT>
                    <a:lnB>
                      <a:noFill/>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27922112"/>
              </p:ext>
            </p:extLst>
          </p:nvPr>
        </p:nvGraphicFramePr>
        <p:xfrm>
          <a:off x="682580" y="1876350"/>
          <a:ext cx="4116948" cy="1857917"/>
        </p:xfrm>
        <a:graphic>
          <a:graphicData uri="http://schemas.openxmlformats.org/drawingml/2006/table">
            <a:tbl>
              <a:tblPr/>
              <a:tblGrid>
                <a:gridCol w="2058474"/>
                <a:gridCol w="2058474"/>
              </a:tblGrid>
              <a:tr h="314396">
                <a:tc>
                  <a:txBody>
                    <a:bodyPr/>
                    <a:lstStyle/>
                    <a:p>
                      <a:r>
                        <a:rPr lang="en-US" dirty="0">
                          <a:solidFill>
                            <a:schemeClr val="bg1"/>
                          </a:solidFill>
                        </a:rPr>
                        <a:t>Nagaland</a:t>
                      </a:r>
                    </a:p>
                  </a:txBody>
                  <a:tcPr anchor="ctr">
                    <a:lnL>
                      <a:noFill/>
                    </a:lnL>
                    <a:lnR>
                      <a:noFill/>
                    </a:lnR>
                    <a:lnT>
                      <a:noFill/>
                    </a:lnT>
                    <a:lnB>
                      <a:noFill/>
                    </a:lnB>
                  </a:tcPr>
                </a:tc>
                <a:tc>
                  <a:txBody>
                    <a:bodyPr/>
                    <a:lstStyle/>
                    <a:p>
                      <a:r>
                        <a:rPr lang="en-US">
                          <a:solidFill>
                            <a:schemeClr val="bg1"/>
                          </a:solidFill>
                        </a:rPr>
                        <a:t>29.19803333</a:t>
                      </a:r>
                    </a:p>
                  </a:txBody>
                  <a:tcPr anchor="ctr">
                    <a:lnL>
                      <a:noFill/>
                    </a:lnL>
                    <a:lnR>
                      <a:noFill/>
                    </a:lnR>
                    <a:lnT>
                      <a:noFill/>
                    </a:lnT>
                    <a:lnB>
                      <a:noFill/>
                    </a:lnB>
                  </a:tcPr>
                </a:tc>
              </a:tr>
              <a:tr h="314396">
                <a:tc>
                  <a:txBody>
                    <a:bodyPr/>
                    <a:lstStyle/>
                    <a:p>
                      <a:r>
                        <a:rPr lang="en-US" dirty="0">
                          <a:solidFill>
                            <a:schemeClr val="bg1"/>
                          </a:solidFill>
                        </a:rPr>
                        <a:t>Mizoram</a:t>
                      </a:r>
                    </a:p>
                  </a:txBody>
                  <a:tcPr anchor="ctr">
                    <a:lnL>
                      <a:noFill/>
                    </a:lnL>
                    <a:lnR>
                      <a:noFill/>
                    </a:lnR>
                    <a:lnT>
                      <a:noFill/>
                    </a:lnT>
                    <a:lnB>
                      <a:noFill/>
                    </a:lnB>
                  </a:tcPr>
                </a:tc>
                <a:tc>
                  <a:txBody>
                    <a:bodyPr/>
                    <a:lstStyle/>
                    <a:p>
                      <a:r>
                        <a:rPr lang="en-US">
                          <a:solidFill>
                            <a:schemeClr val="bg1"/>
                          </a:solidFill>
                        </a:rPr>
                        <a:t>20.25653333</a:t>
                      </a:r>
                    </a:p>
                  </a:txBody>
                  <a:tcPr anchor="ctr">
                    <a:lnL>
                      <a:noFill/>
                    </a:lnL>
                    <a:lnR>
                      <a:noFill/>
                    </a:lnR>
                    <a:lnT>
                      <a:noFill/>
                    </a:lnT>
                    <a:lnB>
                      <a:noFill/>
                    </a:lnB>
                  </a:tcPr>
                </a:tc>
              </a:tr>
              <a:tr h="314396">
                <a:tc>
                  <a:txBody>
                    <a:bodyPr/>
                    <a:lstStyle/>
                    <a:p>
                      <a:r>
                        <a:rPr lang="en-US" dirty="0">
                          <a:solidFill>
                            <a:schemeClr val="bg1"/>
                          </a:solidFill>
                        </a:rPr>
                        <a:t>Daman &amp; Diu</a:t>
                      </a:r>
                    </a:p>
                  </a:txBody>
                  <a:tcPr anchor="ctr">
                    <a:lnL>
                      <a:noFill/>
                    </a:lnL>
                    <a:lnR>
                      <a:noFill/>
                    </a:lnR>
                    <a:lnT>
                      <a:noFill/>
                    </a:lnT>
                    <a:lnB>
                      <a:noFill/>
                    </a:lnB>
                  </a:tcPr>
                </a:tc>
                <a:tc>
                  <a:txBody>
                    <a:bodyPr/>
                    <a:lstStyle/>
                    <a:p>
                      <a:r>
                        <a:rPr lang="en-US" dirty="0">
                          <a:solidFill>
                            <a:schemeClr val="bg1"/>
                          </a:solidFill>
                        </a:rPr>
                        <a:t>19.20757500</a:t>
                      </a:r>
                    </a:p>
                  </a:txBody>
                  <a:tcPr anchor="ctr">
                    <a:lnL>
                      <a:noFill/>
                    </a:lnL>
                    <a:lnR>
                      <a:noFill/>
                    </a:lnR>
                    <a:lnT>
                      <a:noFill/>
                    </a:lnT>
                    <a:lnB>
                      <a:noFill/>
                    </a:lnB>
                  </a:tcPr>
                </a:tc>
              </a:tr>
              <a:tr h="314396">
                <a:tc>
                  <a:txBody>
                    <a:bodyPr/>
                    <a:lstStyle/>
                    <a:p>
                      <a:r>
                        <a:rPr lang="en-US">
                          <a:solidFill>
                            <a:schemeClr val="bg1"/>
                          </a:solidFill>
                        </a:rPr>
                        <a:t>Lakshadweep</a:t>
                      </a:r>
                    </a:p>
                  </a:txBody>
                  <a:tcPr anchor="ctr">
                    <a:lnL>
                      <a:noFill/>
                    </a:lnL>
                    <a:lnR>
                      <a:noFill/>
                    </a:lnR>
                    <a:lnT>
                      <a:noFill/>
                    </a:lnT>
                    <a:lnB>
                      <a:noFill/>
                    </a:lnB>
                  </a:tcPr>
                </a:tc>
                <a:tc>
                  <a:txBody>
                    <a:bodyPr/>
                    <a:lstStyle/>
                    <a:p>
                      <a:r>
                        <a:rPr lang="en-US" dirty="0">
                          <a:solidFill>
                            <a:schemeClr val="bg1"/>
                          </a:solidFill>
                        </a:rPr>
                        <a:t>14.39446667</a:t>
                      </a:r>
                    </a:p>
                  </a:txBody>
                  <a:tcPr anchor="ctr">
                    <a:lnL>
                      <a:noFill/>
                    </a:lnL>
                    <a:lnR>
                      <a:noFill/>
                    </a:lnR>
                    <a:lnT>
                      <a:noFill/>
                    </a:lnT>
                    <a:lnB>
                      <a:noFill/>
                    </a:lnB>
                  </a:tcPr>
                </a:tc>
              </a:tr>
              <a:tr h="394877">
                <a:tc>
                  <a:txBody>
                    <a:bodyPr/>
                    <a:lstStyle/>
                    <a:p>
                      <a:r>
                        <a:rPr lang="en-US">
                          <a:solidFill>
                            <a:schemeClr val="bg1"/>
                          </a:solidFill>
                        </a:rPr>
                        <a:t>Arunachal Pradesh</a:t>
                      </a:r>
                    </a:p>
                  </a:txBody>
                  <a:tcPr anchor="ctr">
                    <a:lnL>
                      <a:noFill/>
                    </a:lnL>
                    <a:lnR>
                      <a:noFill/>
                    </a:lnR>
                    <a:lnT>
                      <a:noFill/>
                    </a:lnT>
                    <a:lnB>
                      <a:noFill/>
                    </a:lnB>
                  </a:tcPr>
                </a:tc>
                <a:tc>
                  <a:txBody>
                    <a:bodyPr/>
                    <a:lstStyle/>
                    <a:p>
                      <a:r>
                        <a:rPr lang="en-US" dirty="0">
                          <a:solidFill>
                            <a:schemeClr val="bg1"/>
                          </a:solidFill>
                        </a:rPr>
                        <a:t>14.26041818</a:t>
                      </a:r>
                    </a:p>
                  </a:txBody>
                  <a:tcPr anchor="ctr">
                    <a:lnL>
                      <a:noFill/>
                    </a:lnL>
                    <a:lnR>
                      <a:noFill/>
                    </a:lnR>
                    <a:lnT>
                      <a:noFill/>
                    </a:lnT>
                    <a:lnB>
                      <a:noFill/>
                    </a:lnB>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3103565010"/>
              </p:ext>
            </p:extLst>
          </p:nvPr>
        </p:nvGraphicFramePr>
        <p:xfrm>
          <a:off x="6346602" y="1806769"/>
          <a:ext cx="4298324" cy="1910140"/>
        </p:xfrm>
        <a:graphic>
          <a:graphicData uri="http://schemas.openxmlformats.org/drawingml/2006/table">
            <a:tbl>
              <a:tblPr/>
              <a:tblGrid>
                <a:gridCol w="2149162"/>
                <a:gridCol w="2149162"/>
              </a:tblGrid>
              <a:tr h="382028">
                <a:tc>
                  <a:txBody>
                    <a:bodyPr/>
                    <a:lstStyle/>
                    <a:p>
                      <a:r>
                        <a:rPr lang="en-US" dirty="0">
                          <a:solidFill>
                            <a:schemeClr val="bg1"/>
                          </a:solidFill>
                        </a:rPr>
                        <a:t>Puducherry</a:t>
                      </a:r>
                    </a:p>
                  </a:txBody>
                  <a:tcPr anchor="ctr">
                    <a:lnL>
                      <a:noFill/>
                    </a:lnL>
                    <a:lnR>
                      <a:noFill/>
                    </a:lnR>
                    <a:lnT>
                      <a:noFill/>
                    </a:lnT>
                    <a:lnB>
                      <a:noFill/>
                    </a:lnB>
                  </a:tcPr>
                </a:tc>
                <a:tc>
                  <a:txBody>
                    <a:bodyPr/>
                    <a:lstStyle/>
                    <a:p>
                      <a:r>
                        <a:rPr lang="en-US">
                          <a:solidFill>
                            <a:schemeClr val="bg1"/>
                          </a:solidFill>
                        </a:rPr>
                        <a:t>2.65432667</a:t>
                      </a:r>
                    </a:p>
                  </a:txBody>
                  <a:tcPr anchor="ctr">
                    <a:lnL>
                      <a:noFill/>
                    </a:lnL>
                    <a:lnR>
                      <a:noFill/>
                    </a:lnR>
                    <a:lnT>
                      <a:noFill/>
                    </a:lnT>
                    <a:lnB>
                      <a:noFill/>
                    </a:lnB>
                  </a:tcPr>
                </a:tc>
              </a:tr>
              <a:tr h="382028">
                <a:tc>
                  <a:txBody>
                    <a:bodyPr/>
                    <a:lstStyle/>
                    <a:p>
                      <a:r>
                        <a:rPr lang="en-US" dirty="0">
                          <a:solidFill>
                            <a:schemeClr val="bg1"/>
                          </a:solidFill>
                        </a:rPr>
                        <a:t>NCT OF Delhi</a:t>
                      </a:r>
                    </a:p>
                  </a:txBody>
                  <a:tcPr anchor="ctr">
                    <a:lnL>
                      <a:noFill/>
                    </a:lnL>
                    <a:lnR>
                      <a:noFill/>
                    </a:lnR>
                    <a:lnT>
                      <a:noFill/>
                    </a:lnT>
                    <a:lnB>
                      <a:noFill/>
                    </a:lnB>
                  </a:tcPr>
                </a:tc>
                <a:tc>
                  <a:txBody>
                    <a:bodyPr/>
                    <a:lstStyle/>
                    <a:p>
                      <a:r>
                        <a:rPr lang="en-US">
                          <a:solidFill>
                            <a:schemeClr val="bg1"/>
                          </a:solidFill>
                        </a:rPr>
                        <a:t>3.02812200</a:t>
                      </a:r>
                    </a:p>
                  </a:txBody>
                  <a:tcPr anchor="ctr">
                    <a:lnL>
                      <a:noFill/>
                    </a:lnL>
                    <a:lnR>
                      <a:noFill/>
                    </a:lnR>
                    <a:lnT>
                      <a:noFill/>
                    </a:lnT>
                    <a:lnB>
                      <a:noFill/>
                    </a:lnB>
                  </a:tcPr>
                </a:tc>
              </a:tr>
              <a:tr h="382028">
                <a:tc>
                  <a:txBody>
                    <a:bodyPr/>
                    <a:lstStyle/>
                    <a:p>
                      <a:r>
                        <a:rPr lang="en-US" dirty="0">
                          <a:solidFill>
                            <a:schemeClr val="bg1"/>
                          </a:solidFill>
                        </a:rPr>
                        <a:t>Haryana</a:t>
                      </a:r>
                    </a:p>
                  </a:txBody>
                  <a:tcPr anchor="ctr">
                    <a:lnL>
                      <a:noFill/>
                    </a:lnL>
                    <a:lnR>
                      <a:noFill/>
                    </a:lnR>
                    <a:lnT>
                      <a:noFill/>
                    </a:lnT>
                    <a:lnB>
                      <a:noFill/>
                    </a:lnB>
                  </a:tcPr>
                </a:tc>
                <a:tc>
                  <a:txBody>
                    <a:bodyPr/>
                    <a:lstStyle/>
                    <a:p>
                      <a:r>
                        <a:rPr lang="en-US">
                          <a:solidFill>
                            <a:schemeClr val="bg1"/>
                          </a:solidFill>
                        </a:rPr>
                        <a:t>3.09745565</a:t>
                      </a:r>
                    </a:p>
                  </a:txBody>
                  <a:tcPr anchor="ctr">
                    <a:lnL>
                      <a:noFill/>
                    </a:lnL>
                    <a:lnR>
                      <a:noFill/>
                    </a:lnR>
                    <a:lnT>
                      <a:noFill/>
                    </a:lnT>
                    <a:lnB>
                      <a:noFill/>
                    </a:lnB>
                  </a:tcPr>
                </a:tc>
              </a:tr>
              <a:tr h="382028">
                <a:tc>
                  <a:txBody>
                    <a:bodyPr/>
                    <a:lstStyle/>
                    <a:p>
                      <a:r>
                        <a:rPr lang="en-US" dirty="0">
                          <a:solidFill>
                            <a:schemeClr val="bg1"/>
                          </a:solidFill>
                        </a:rPr>
                        <a:t>Maharashtra</a:t>
                      </a:r>
                    </a:p>
                  </a:txBody>
                  <a:tcPr anchor="ctr">
                    <a:lnL>
                      <a:noFill/>
                    </a:lnL>
                    <a:lnR>
                      <a:noFill/>
                    </a:lnR>
                    <a:lnT>
                      <a:noFill/>
                    </a:lnT>
                    <a:lnB>
                      <a:noFill/>
                    </a:lnB>
                  </a:tcPr>
                </a:tc>
                <a:tc>
                  <a:txBody>
                    <a:bodyPr/>
                    <a:lstStyle/>
                    <a:p>
                      <a:r>
                        <a:rPr lang="en-US" dirty="0">
                          <a:solidFill>
                            <a:schemeClr val="bg1"/>
                          </a:solidFill>
                        </a:rPr>
                        <a:t>3.20756499</a:t>
                      </a:r>
                    </a:p>
                  </a:txBody>
                  <a:tcPr anchor="ctr">
                    <a:lnL>
                      <a:noFill/>
                    </a:lnL>
                    <a:lnR>
                      <a:noFill/>
                    </a:lnR>
                    <a:lnT>
                      <a:noFill/>
                    </a:lnT>
                    <a:lnB>
                      <a:noFill/>
                    </a:lnB>
                  </a:tcPr>
                </a:tc>
              </a:tr>
              <a:tr h="382028">
                <a:tc>
                  <a:txBody>
                    <a:bodyPr/>
                    <a:lstStyle/>
                    <a:p>
                      <a:r>
                        <a:rPr lang="en-US">
                          <a:solidFill>
                            <a:schemeClr val="bg1"/>
                          </a:solidFill>
                        </a:rPr>
                        <a:t>Tamil Nadu</a:t>
                      </a:r>
                    </a:p>
                  </a:txBody>
                  <a:tcPr anchor="ctr">
                    <a:lnL>
                      <a:noFill/>
                    </a:lnL>
                    <a:lnR>
                      <a:noFill/>
                    </a:lnR>
                    <a:lnT>
                      <a:noFill/>
                    </a:lnT>
                    <a:lnB>
                      <a:noFill/>
                    </a:lnB>
                  </a:tcPr>
                </a:tc>
                <a:tc>
                  <a:txBody>
                    <a:bodyPr/>
                    <a:lstStyle/>
                    <a:p>
                      <a:r>
                        <a:rPr lang="en-US" dirty="0">
                          <a:solidFill>
                            <a:schemeClr val="bg1"/>
                          </a:solidFill>
                        </a:rPr>
                        <a:t>3.36172577</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39614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7" name="Title 6"/>
          <p:cNvSpPr>
            <a:spLocks noGrp="1"/>
          </p:cNvSpPr>
          <p:nvPr>
            <p:ph type="title"/>
          </p:nvPr>
        </p:nvSpPr>
        <p:spPr>
          <a:xfrm>
            <a:off x="529107" y="250031"/>
            <a:ext cx="10515600" cy="1325563"/>
          </a:xfrm>
        </p:spPr>
        <p:txBody>
          <a:bodyPr>
            <a:noAutofit/>
          </a:bodyPr>
          <a:lstStyle/>
          <a:p>
            <a:pPr algn="just"/>
            <a:r>
              <a:rPr lang="en-US" sz="3200" b="1" dirty="0">
                <a:solidFill>
                  <a:schemeClr val="bg1"/>
                </a:solidFill>
              </a:rPr>
              <a:t>Which constituencies have elected the same party for two consecutive elections, rank them by % of votes to that winning party in </a:t>
            </a:r>
            <a:r>
              <a:rPr lang="en-US" sz="3200" b="1" dirty="0" smtClean="0">
                <a:solidFill>
                  <a:schemeClr val="bg1"/>
                </a:solidFill>
              </a:rPr>
              <a:t>2019.</a:t>
            </a:r>
            <a:endParaRPr lang="en-US" sz="3200" b="1" dirty="0">
              <a:solidFill>
                <a:schemeClr val="bg1"/>
              </a:solidFill>
            </a:endParaRPr>
          </a:p>
        </p:txBody>
      </p:sp>
      <p:graphicFrame>
        <p:nvGraphicFramePr>
          <p:cNvPr id="15" name="Content Placeholder 14"/>
          <p:cNvGraphicFramePr>
            <a:graphicFrameLocks noGrp="1"/>
          </p:cNvGraphicFramePr>
          <p:nvPr>
            <p:ph idx="1"/>
            <p:extLst>
              <p:ext uri="{D42A27DB-BD31-4B8C-83A1-F6EECF244321}">
                <p14:modId xmlns:p14="http://schemas.microsoft.com/office/powerpoint/2010/main" val="1351352231"/>
              </p:ext>
            </p:extLst>
          </p:nvPr>
        </p:nvGraphicFramePr>
        <p:xfrm>
          <a:off x="529107" y="2005930"/>
          <a:ext cx="10515600" cy="3657600"/>
        </p:xfrm>
        <a:graphic>
          <a:graphicData uri="http://schemas.openxmlformats.org/drawingml/2006/table">
            <a:tbl>
              <a:tblPr/>
              <a:tblGrid>
                <a:gridCol w="3505200"/>
                <a:gridCol w="3505200"/>
                <a:gridCol w="3505200"/>
              </a:tblGrid>
              <a:tr h="0">
                <a:tc>
                  <a:txBody>
                    <a:bodyPr/>
                    <a:lstStyle/>
                    <a:p>
                      <a:pPr algn="ctr"/>
                      <a:r>
                        <a:rPr lang="en-US" dirty="0" smtClean="0">
                          <a:solidFill>
                            <a:schemeClr val="bg1"/>
                          </a:solidFill>
                        </a:rPr>
                        <a:t>Lakshadweep</a:t>
                      </a:r>
                      <a:endParaRPr lang="en-US" dirty="0">
                        <a:solidFill>
                          <a:schemeClr val="bg1"/>
                        </a:solidFill>
                      </a:endParaRPr>
                    </a:p>
                  </a:txBody>
                  <a:tcPr anchor="ctr">
                    <a:lnL>
                      <a:noFill/>
                    </a:lnL>
                    <a:lnR>
                      <a:noFill/>
                    </a:lnR>
                    <a:lnT>
                      <a:noFill/>
                    </a:lnT>
                    <a:lnB>
                      <a:noFill/>
                    </a:lnB>
                  </a:tcPr>
                </a:tc>
                <a:tc>
                  <a:txBody>
                    <a:bodyPr/>
                    <a:lstStyle/>
                    <a:p>
                      <a:pPr algn="ctr"/>
                      <a:r>
                        <a:rPr lang="en-US" dirty="0">
                          <a:solidFill>
                            <a:schemeClr val="bg1"/>
                          </a:solidFill>
                        </a:rPr>
                        <a:t>NCP</a:t>
                      </a:r>
                    </a:p>
                  </a:txBody>
                  <a:tcPr anchor="ctr">
                    <a:lnL>
                      <a:noFill/>
                    </a:lnL>
                    <a:lnR>
                      <a:noFill/>
                    </a:lnR>
                    <a:lnT>
                      <a:noFill/>
                    </a:lnT>
                    <a:lnB>
                      <a:noFill/>
                    </a:lnB>
                  </a:tcPr>
                </a:tc>
                <a:tc>
                  <a:txBody>
                    <a:bodyPr/>
                    <a:lstStyle/>
                    <a:p>
                      <a:pPr algn="ctr"/>
                      <a:r>
                        <a:rPr lang="en-US" dirty="0">
                          <a:solidFill>
                            <a:schemeClr val="bg1"/>
                          </a:solidFill>
                        </a:rPr>
                        <a:t>1</a:t>
                      </a:r>
                    </a:p>
                  </a:txBody>
                  <a:tcPr anchor="ctr">
                    <a:lnL>
                      <a:noFill/>
                    </a:lnL>
                    <a:lnR>
                      <a:noFill/>
                    </a:lnR>
                    <a:lnT>
                      <a:noFill/>
                    </a:lnT>
                    <a:lnB>
                      <a:noFill/>
                    </a:lnB>
                  </a:tcPr>
                </a:tc>
              </a:tr>
              <a:tr h="0">
                <a:tc>
                  <a:txBody>
                    <a:bodyPr/>
                    <a:lstStyle/>
                    <a:p>
                      <a:pPr algn="ctr"/>
                      <a:r>
                        <a:rPr lang="en-US" dirty="0" smtClean="0">
                          <a:solidFill>
                            <a:schemeClr val="bg1"/>
                          </a:solidFill>
                        </a:rPr>
                        <a:t>Daman </a:t>
                      </a:r>
                      <a:r>
                        <a:rPr lang="en-US" dirty="0">
                          <a:solidFill>
                            <a:schemeClr val="bg1"/>
                          </a:solidFill>
                        </a:rPr>
                        <a:t>&amp; diu</a:t>
                      </a:r>
                    </a:p>
                  </a:txBody>
                  <a:tcPr anchor="ctr">
                    <a:lnL>
                      <a:noFill/>
                    </a:lnL>
                    <a:lnR>
                      <a:noFill/>
                    </a:lnR>
                    <a:lnT>
                      <a:noFill/>
                    </a:lnT>
                    <a:lnB>
                      <a:noFill/>
                    </a:lnB>
                  </a:tcPr>
                </a:tc>
                <a:tc>
                  <a:txBody>
                    <a:bodyPr/>
                    <a:lstStyle/>
                    <a:p>
                      <a:pPr algn="ctr"/>
                      <a:r>
                        <a:rPr lang="en-US" dirty="0">
                          <a:solidFill>
                            <a:schemeClr val="bg1"/>
                          </a:solidFill>
                        </a:rPr>
                        <a:t>BJP</a:t>
                      </a:r>
                    </a:p>
                  </a:txBody>
                  <a:tcPr anchor="ctr">
                    <a:lnL>
                      <a:noFill/>
                    </a:lnL>
                    <a:lnR>
                      <a:noFill/>
                    </a:lnR>
                    <a:lnT>
                      <a:noFill/>
                    </a:lnT>
                    <a:lnB>
                      <a:noFill/>
                    </a:lnB>
                  </a:tcPr>
                </a:tc>
                <a:tc>
                  <a:txBody>
                    <a:bodyPr/>
                    <a:lstStyle/>
                    <a:p>
                      <a:pPr algn="ctr"/>
                      <a:r>
                        <a:rPr lang="en-US">
                          <a:solidFill>
                            <a:schemeClr val="bg1"/>
                          </a:solidFill>
                        </a:rPr>
                        <a:t>2</a:t>
                      </a:r>
                    </a:p>
                  </a:txBody>
                  <a:tcPr anchor="ctr">
                    <a:lnL>
                      <a:noFill/>
                    </a:lnL>
                    <a:lnR>
                      <a:noFill/>
                    </a:lnR>
                    <a:lnT>
                      <a:noFill/>
                    </a:lnT>
                    <a:lnB>
                      <a:noFill/>
                    </a:lnB>
                  </a:tcPr>
                </a:tc>
              </a:tr>
              <a:tr h="0">
                <a:tc>
                  <a:txBody>
                    <a:bodyPr/>
                    <a:lstStyle/>
                    <a:p>
                      <a:pPr algn="ctr"/>
                      <a:r>
                        <a:rPr lang="en-US" dirty="0">
                          <a:solidFill>
                            <a:schemeClr val="bg1"/>
                          </a:solidFill>
                        </a:rPr>
                        <a:t>Ladakh</a:t>
                      </a:r>
                    </a:p>
                  </a:txBody>
                  <a:tcPr anchor="ctr">
                    <a:lnL>
                      <a:noFill/>
                    </a:lnL>
                    <a:lnR>
                      <a:noFill/>
                    </a:lnR>
                    <a:lnT>
                      <a:noFill/>
                    </a:lnT>
                    <a:lnB>
                      <a:noFill/>
                    </a:lnB>
                  </a:tcPr>
                </a:tc>
                <a:tc>
                  <a:txBody>
                    <a:bodyPr/>
                    <a:lstStyle/>
                    <a:p>
                      <a:pPr algn="ctr"/>
                      <a:r>
                        <a:rPr lang="en-US">
                          <a:solidFill>
                            <a:schemeClr val="bg1"/>
                          </a:solidFill>
                        </a:rPr>
                        <a:t>BJP</a:t>
                      </a:r>
                    </a:p>
                  </a:txBody>
                  <a:tcPr anchor="ctr">
                    <a:lnL>
                      <a:noFill/>
                    </a:lnL>
                    <a:lnR>
                      <a:noFill/>
                    </a:lnR>
                    <a:lnT>
                      <a:noFill/>
                    </a:lnT>
                    <a:lnB>
                      <a:noFill/>
                    </a:lnB>
                  </a:tcPr>
                </a:tc>
                <a:tc>
                  <a:txBody>
                    <a:bodyPr/>
                    <a:lstStyle/>
                    <a:p>
                      <a:pPr algn="ctr"/>
                      <a:r>
                        <a:rPr lang="en-US" dirty="0">
                          <a:solidFill>
                            <a:schemeClr val="bg1"/>
                          </a:solidFill>
                        </a:rPr>
                        <a:t>3</a:t>
                      </a:r>
                    </a:p>
                  </a:txBody>
                  <a:tcPr anchor="ctr">
                    <a:lnL>
                      <a:noFill/>
                    </a:lnL>
                    <a:lnR>
                      <a:noFill/>
                    </a:lnR>
                    <a:lnT>
                      <a:noFill/>
                    </a:lnT>
                    <a:lnB>
                      <a:noFill/>
                    </a:lnB>
                  </a:tcPr>
                </a:tc>
              </a:tr>
              <a:tr h="0">
                <a:tc>
                  <a:txBody>
                    <a:bodyPr/>
                    <a:lstStyle/>
                    <a:p>
                      <a:pPr algn="ctr"/>
                      <a:r>
                        <a:rPr lang="en-US" dirty="0">
                          <a:solidFill>
                            <a:schemeClr val="bg1"/>
                          </a:solidFill>
                        </a:rPr>
                        <a:t>ARUNACHAL WEST</a:t>
                      </a:r>
                    </a:p>
                  </a:txBody>
                  <a:tcPr anchor="ctr">
                    <a:lnL>
                      <a:noFill/>
                    </a:lnL>
                    <a:lnR>
                      <a:noFill/>
                    </a:lnR>
                    <a:lnT>
                      <a:noFill/>
                    </a:lnT>
                    <a:lnB>
                      <a:noFill/>
                    </a:lnB>
                  </a:tcPr>
                </a:tc>
                <a:tc>
                  <a:txBody>
                    <a:bodyPr/>
                    <a:lstStyle/>
                    <a:p>
                      <a:pPr algn="ctr"/>
                      <a:r>
                        <a:rPr lang="en-US">
                          <a:solidFill>
                            <a:schemeClr val="bg1"/>
                          </a:solidFill>
                        </a:rPr>
                        <a:t>BJP</a:t>
                      </a:r>
                    </a:p>
                  </a:txBody>
                  <a:tcPr anchor="ctr">
                    <a:lnL>
                      <a:noFill/>
                    </a:lnL>
                    <a:lnR>
                      <a:noFill/>
                    </a:lnR>
                    <a:lnT>
                      <a:noFill/>
                    </a:lnT>
                    <a:lnB>
                      <a:noFill/>
                    </a:lnB>
                  </a:tcPr>
                </a:tc>
                <a:tc>
                  <a:txBody>
                    <a:bodyPr/>
                    <a:lstStyle/>
                    <a:p>
                      <a:pPr algn="ctr"/>
                      <a:r>
                        <a:rPr lang="en-US">
                          <a:solidFill>
                            <a:schemeClr val="bg1"/>
                          </a:solidFill>
                        </a:rPr>
                        <a:t>4</a:t>
                      </a:r>
                    </a:p>
                  </a:txBody>
                  <a:tcPr anchor="ctr">
                    <a:lnL>
                      <a:noFill/>
                    </a:lnL>
                    <a:lnR>
                      <a:noFill/>
                    </a:lnR>
                    <a:lnT>
                      <a:noFill/>
                    </a:lnT>
                    <a:lnB>
                      <a:noFill/>
                    </a:lnB>
                  </a:tcPr>
                </a:tc>
              </a:tr>
              <a:tr h="0">
                <a:tc>
                  <a:txBody>
                    <a:bodyPr/>
                    <a:lstStyle/>
                    <a:p>
                      <a:pPr algn="ctr"/>
                      <a:r>
                        <a:rPr lang="en-US" dirty="0">
                          <a:solidFill>
                            <a:schemeClr val="bg1"/>
                          </a:solidFill>
                        </a:rPr>
                        <a:t>CHANDIGARH</a:t>
                      </a:r>
                    </a:p>
                  </a:txBody>
                  <a:tcPr anchor="ctr">
                    <a:lnL>
                      <a:noFill/>
                    </a:lnL>
                    <a:lnR>
                      <a:noFill/>
                    </a:lnR>
                    <a:lnT>
                      <a:noFill/>
                    </a:lnT>
                    <a:lnB>
                      <a:noFill/>
                    </a:lnB>
                  </a:tcPr>
                </a:tc>
                <a:tc>
                  <a:txBody>
                    <a:bodyPr/>
                    <a:lstStyle/>
                    <a:p>
                      <a:pPr algn="ctr"/>
                      <a:r>
                        <a:rPr lang="en-US" dirty="0">
                          <a:solidFill>
                            <a:schemeClr val="bg1"/>
                          </a:solidFill>
                        </a:rPr>
                        <a:t>BJP</a:t>
                      </a:r>
                    </a:p>
                  </a:txBody>
                  <a:tcPr anchor="ctr">
                    <a:lnL>
                      <a:noFill/>
                    </a:lnL>
                    <a:lnR>
                      <a:noFill/>
                    </a:lnR>
                    <a:lnT>
                      <a:noFill/>
                    </a:lnT>
                    <a:lnB>
                      <a:noFill/>
                    </a:lnB>
                  </a:tcPr>
                </a:tc>
                <a:tc>
                  <a:txBody>
                    <a:bodyPr/>
                    <a:lstStyle/>
                    <a:p>
                      <a:pPr algn="ctr"/>
                      <a:r>
                        <a:rPr lang="en-US">
                          <a:solidFill>
                            <a:schemeClr val="bg1"/>
                          </a:solidFill>
                        </a:rPr>
                        <a:t>5</a:t>
                      </a:r>
                    </a:p>
                  </a:txBody>
                  <a:tcPr anchor="ctr">
                    <a:lnL>
                      <a:noFill/>
                    </a:lnL>
                    <a:lnR>
                      <a:noFill/>
                    </a:lnR>
                    <a:lnT>
                      <a:noFill/>
                    </a:lnT>
                    <a:lnB>
                      <a:noFill/>
                    </a:lnB>
                  </a:tcPr>
                </a:tc>
              </a:tr>
              <a:tr h="0">
                <a:tc>
                  <a:txBody>
                    <a:bodyPr/>
                    <a:lstStyle/>
                    <a:p>
                      <a:pPr algn="ctr"/>
                      <a:r>
                        <a:rPr lang="en-US" dirty="0">
                          <a:solidFill>
                            <a:schemeClr val="bg1"/>
                          </a:solidFill>
                        </a:rPr>
                        <a:t>North Goa</a:t>
                      </a:r>
                    </a:p>
                  </a:txBody>
                  <a:tcPr anchor="ctr">
                    <a:lnL>
                      <a:noFill/>
                    </a:lnL>
                    <a:lnR>
                      <a:noFill/>
                    </a:lnR>
                    <a:lnT>
                      <a:noFill/>
                    </a:lnT>
                    <a:lnB>
                      <a:noFill/>
                    </a:lnB>
                  </a:tcPr>
                </a:tc>
                <a:tc>
                  <a:txBody>
                    <a:bodyPr/>
                    <a:lstStyle/>
                    <a:p>
                      <a:pPr algn="ctr"/>
                      <a:r>
                        <a:rPr lang="en-US" dirty="0">
                          <a:solidFill>
                            <a:schemeClr val="bg1"/>
                          </a:solidFill>
                        </a:rPr>
                        <a:t>BJP</a:t>
                      </a:r>
                    </a:p>
                  </a:txBody>
                  <a:tcPr anchor="ctr">
                    <a:lnL>
                      <a:noFill/>
                    </a:lnL>
                    <a:lnR>
                      <a:noFill/>
                    </a:lnR>
                    <a:lnT>
                      <a:noFill/>
                    </a:lnT>
                    <a:lnB>
                      <a:noFill/>
                    </a:lnB>
                  </a:tcPr>
                </a:tc>
                <a:tc>
                  <a:txBody>
                    <a:bodyPr/>
                    <a:lstStyle/>
                    <a:p>
                      <a:pPr algn="ctr"/>
                      <a:r>
                        <a:rPr lang="en-US">
                          <a:solidFill>
                            <a:schemeClr val="bg1"/>
                          </a:solidFill>
                        </a:rPr>
                        <a:t>6</a:t>
                      </a:r>
                    </a:p>
                  </a:txBody>
                  <a:tcPr anchor="ctr">
                    <a:lnL>
                      <a:noFill/>
                    </a:lnL>
                    <a:lnR>
                      <a:noFill/>
                    </a:lnR>
                    <a:lnT>
                      <a:noFill/>
                    </a:lnT>
                    <a:lnB>
                      <a:noFill/>
                    </a:lnB>
                  </a:tcPr>
                </a:tc>
              </a:tr>
              <a:tr h="0">
                <a:tc>
                  <a:txBody>
                    <a:bodyPr/>
                    <a:lstStyle/>
                    <a:p>
                      <a:pPr algn="ctr"/>
                      <a:r>
                        <a:rPr lang="en-US">
                          <a:solidFill>
                            <a:schemeClr val="bg1"/>
                          </a:solidFill>
                        </a:rPr>
                        <a:t>Tura </a:t>
                      </a:r>
                    </a:p>
                  </a:txBody>
                  <a:tcPr anchor="ctr">
                    <a:lnL>
                      <a:noFill/>
                    </a:lnL>
                    <a:lnR>
                      <a:noFill/>
                    </a:lnR>
                    <a:lnT>
                      <a:noFill/>
                    </a:lnT>
                    <a:lnB>
                      <a:noFill/>
                    </a:lnB>
                  </a:tcPr>
                </a:tc>
                <a:tc>
                  <a:txBody>
                    <a:bodyPr/>
                    <a:lstStyle/>
                    <a:p>
                      <a:pPr algn="ctr"/>
                      <a:r>
                        <a:rPr lang="en-US" dirty="0">
                          <a:solidFill>
                            <a:schemeClr val="bg1"/>
                          </a:solidFill>
                        </a:rPr>
                        <a:t>NPEP</a:t>
                      </a:r>
                    </a:p>
                  </a:txBody>
                  <a:tcPr anchor="ctr">
                    <a:lnL>
                      <a:noFill/>
                    </a:lnL>
                    <a:lnR>
                      <a:noFill/>
                    </a:lnR>
                    <a:lnT>
                      <a:noFill/>
                    </a:lnT>
                    <a:lnB>
                      <a:noFill/>
                    </a:lnB>
                  </a:tcPr>
                </a:tc>
                <a:tc>
                  <a:txBody>
                    <a:bodyPr/>
                    <a:lstStyle/>
                    <a:p>
                      <a:pPr algn="ctr"/>
                      <a:r>
                        <a:rPr lang="en-US">
                          <a:solidFill>
                            <a:schemeClr val="bg1"/>
                          </a:solidFill>
                        </a:rPr>
                        <a:t>7</a:t>
                      </a:r>
                    </a:p>
                  </a:txBody>
                  <a:tcPr anchor="ctr">
                    <a:lnL>
                      <a:noFill/>
                    </a:lnL>
                    <a:lnR>
                      <a:noFill/>
                    </a:lnR>
                    <a:lnT>
                      <a:noFill/>
                    </a:lnT>
                    <a:lnB>
                      <a:noFill/>
                    </a:lnB>
                  </a:tcPr>
                </a:tc>
              </a:tr>
              <a:tr h="0">
                <a:tc>
                  <a:txBody>
                    <a:bodyPr/>
                    <a:lstStyle/>
                    <a:p>
                      <a:pPr algn="ctr"/>
                      <a:r>
                        <a:rPr lang="en-US">
                          <a:solidFill>
                            <a:schemeClr val="bg1"/>
                          </a:solidFill>
                        </a:rPr>
                        <a:t>Kishanganj</a:t>
                      </a:r>
                    </a:p>
                  </a:txBody>
                  <a:tcPr anchor="ctr">
                    <a:lnL>
                      <a:noFill/>
                    </a:lnL>
                    <a:lnR>
                      <a:noFill/>
                    </a:lnR>
                    <a:lnT>
                      <a:noFill/>
                    </a:lnT>
                    <a:lnB>
                      <a:noFill/>
                    </a:lnB>
                  </a:tcPr>
                </a:tc>
                <a:tc>
                  <a:txBody>
                    <a:bodyPr/>
                    <a:lstStyle/>
                    <a:p>
                      <a:pPr algn="ctr"/>
                      <a:r>
                        <a:rPr lang="en-US" dirty="0">
                          <a:solidFill>
                            <a:schemeClr val="bg1"/>
                          </a:solidFill>
                        </a:rPr>
                        <a:t>INC</a:t>
                      </a:r>
                    </a:p>
                  </a:txBody>
                  <a:tcPr anchor="ctr">
                    <a:lnL>
                      <a:noFill/>
                    </a:lnL>
                    <a:lnR>
                      <a:noFill/>
                    </a:lnR>
                    <a:lnT>
                      <a:noFill/>
                    </a:lnT>
                    <a:lnB>
                      <a:noFill/>
                    </a:lnB>
                  </a:tcPr>
                </a:tc>
                <a:tc>
                  <a:txBody>
                    <a:bodyPr/>
                    <a:lstStyle/>
                    <a:p>
                      <a:pPr algn="ctr"/>
                      <a:r>
                        <a:rPr lang="en-US" dirty="0">
                          <a:solidFill>
                            <a:schemeClr val="bg1"/>
                          </a:solidFill>
                        </a:rPr>
                        <a:t>8</a:t>
                      </a:r>
                    </a:p>
                  </a:txBody>
                  <a:tcPr anchor="ctr">
                    <a:lnL>
                      <a:noFill/>
                    </a:lnL>
                    <a:lnR>
                      <a:noFill/>
                    </a:lnR>
                    <a:lnT>
                      <a:noFill/>
                    </a:lnT>
                    <a:lnB>
                      <a:noFill/>
                    </a:lnB>
                  </a:tcPr>
                </a:tc>
              </a:tr>
              <a:tr h="0">
                <a:tc>
                  <a:txBody>
                    <a:bodyPr/>
                    <a:lstStyle/>
                    <a:p>
                      <a:pPr algn="ctr"/>
                      <a:r>
                        <a:rPr lang="en-US">
                          <a:solidFill>
                            <a:schemeClr val="bg1"/>
                          </a:solidFill>
                        </a:rPr>
                        <a:t>Lohardaga</a:t>
                      </a:r>
                    </a:p>
                  </a:txBody>
                  <a:tcPr anchor="ctr">
                    <a:lnL>
                      <a:noFill/>
                    </a:lnL>
                    <a:lnR>
                      <a:noFill/>
                    </a:lnR>
                    <a:lnT>
                      <a:noFill/>
                    </a:lnT>
                    <a:lnB>
                      <a:noFill/>
                    </a:lnB>
                  </a:tcPr>
                </a:tc>
                <a:tc>
                  <a:txBody>
                    <a:bodyPr/>
                    <a:lstStyle/>
                    <a:p>
                      <a:pPr algn="ctr"/>
                      <a:r>
                        <a:rPr lang="en-US">
                          <a:solidFill>
                            <a:schemeClr val="bg1"/>
                          </a:solidFill>
                        </a:rPr>
                        <a:t>BJP</a:t>
                      </a:r>
                    </a:p>
                  </a:txBody>
                  <a:tcPr anchor="ctr">
                    <a:lnL>
                      <a:noFill/>
                    </a:lnL>
                    <a:lnR>
                      <a:noFill/>
                    </a:lnR>
                    <a:lnT>
                      <a:noFill/>
                    </a:lnT>
                    <a:lnB>
                      <a:noFill/>
                    </a:lnB>
                  </a:tcPr>
                </a:tc>
                <a:tc>
                  <a:txBody>
                    <a:bodyPr/>
                    <a:lstStyle/>
                    <a:p>
                      <a:pPr algn="ctr"/>
                      <a:r>
                        <a:rPr lang="en-US" dirty="0">
                          <a:solidFill>
                            <a:schemeClr val="bg1"/>
                          </a:solidFill>
                        </a:rPr>
                        <a:t>9</a:t>
                      </a:r>
                    </a:p>
                  </a:txBody>
                  <a:tcPr anchor="ctr">
                    <a:lnL>
                      <a:noFill/>
                    </a:lnL>
                    <a:lnR>
                      <a:noFill/>
                    </a:lnR>
                    <a:lnT>
                      <a:noFill/>
                    </a:lnT>
                    <a:lnB>
                      <a:noFill/>
                    </a:lnB>
                  </a:tcPr>
                </a:tc>
              </a:tr>
              <a:tr h="0">
                <a:tc>
                  <a:txBody>
                    <a:bodyPr/>
                    <a:lstStyle/>
                    <a:p>
                      <a:pPr algn="ctr"/>
                      <a:r>
                        <a:rPr lang="en-US" dirty="0">
                          <a:solidFill>
                            <a:schemeClr val="bg1"/>
                          </a:solidFill>
                        </a:rPr>
                        <a:t>Pathanamthitta</a:t>
                      </a:r>
                    </a:p>
                  </a:txBody>
                  <a:tcPr anchor="ctr">
                    <a:lnL>
                      <a:noFill/>
                    </a:lnL>
                    <a:lnR>
                      <a:noFill/>
                    </a:lnR>
                    <a:lnT>
                      <a:noFill/>
                    </a:lnT>
                    <a:lnB>
                      <a:noFill/>
                    </a:lnB>
                  </a:tcPr>
                </a:tc>
                <a:tc>
                  <a:txBody>
                    <a:bodyPr/>
                    <a:lstStyle/>
                    <a:p>
                      <a:pPr algn="ctr"/>
                      <a:r>
                        <a:rPr lang="en-US">
                          <a:solidFill>
                            <a:schemeClr val="bg1"/>
                          </a:solidFill>
                        </a:rPr>
                        <a:t>INC</a:t>
                      </a:r>
                    </a:p>
                  </a:txBody>
                  <a:tcPr anchor="ctr">
                    <a:lnL>
                      <a:noFill/>
                    </a:lnL>
                    <a:lnR>
                      <a:noFill/>
                    </a:lnR>
                    <a:lnT>
                      <a:noFill/>
                    </a:lnT>
                    <a:lnB>
                      <a:noFill/>
                    </a:lnB>
                  </a:tcPr>
                </a:tc>
                <a:tc>
                  <a:txBody>
                    <a:bodyPr/>
                    <a:lstStyle/>
                    <a:p>
                      <a:pPr algn="ctr"/>
                      <a:r>
                        <a:rPr lang="en-US" dirty="0">
                          <a:solidFill>
                            <a:schemeClr val="bg1"/>
                          </a:solidFill>
                        </a:rPr>
                        <a:t>10</a:t>
                      </a:r>
                    </a:p>
                  </a:txBody>
                  <a:tcPr anchor="ctr">
                    <a:lnL>
                      <a:noFill/>
                    </a:lnL>
                    <a:lnR>
                      <a:noFill/>
                    </a:lnR>
                    <a:lnT>
                      <a:noFill/>
                    </a:lnT>
                    <a:lnB>
                      <a:noFill/>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349565401"/>
              </p:ext>
            </p:extLst>
          </p:nvPr>
        </p:nvGraphicFramePr>
        <p:xfrm>
          <a:off x="529107" y="1575594"/>
          <a:ext cx="10515600" cy="365760"/>
        </p:xfrm>
        <a:graphic>
          <a:graphicData uri="http://schemas.openxmlformats.org/drawingml/2006/table">
            <a:tbl>
              <a:tblPr/>
              <a:tblGrid>
                <a:gridCol w="3505200"/>
                <a:gridCol w="3505200"/>
                <a:gridCol w="3505200"/>
              </a:tblGrid>
              <a:tr h="0">
                <a:tc>
                  <a:txBody>
                    <a:bodyPr/>
                    <a:lstStyle/>
                    <a:p>
                      <a:pPr algn="ctr"/>
                      <a:r>
                        <a:rPr lang="en-US" dirty="0" smtClean="0">
                          <a:solidFill>
                            <a:schemeClr val="accent2"/>
                          </a:solidFill>
                        </a:rPr>
                        <a:t>Constituencies</a:t>
                      </a:r>
                      <a:endParaRPr lang="en-US" dirty="0">
                        <a:solidFill>
                          <a:schemeClr val="accent2"/>
                        </a:solidFill>
                      </a:endParaRPr>
                    </a:p>
                  </a:txBody>
                  <a:tcPr anchor="ctr">
                    <a:lnL>
                      <a:noFill/>
                    </a:lnL>
                    <a:lnR>
                      <a:noFill/>
                    </a:lnR>
                    <a:lnT>
                      <a:noFill/>
                    </a:lnT>
                    <a:lnB>
                      <a:noFill/>
                    </a:lnB>
                  </a:tcPr>
                </a:tc>
                <a:tc>
                  <a:txBody>
                    <a:bodyPr/>
                    <a:lstStyle/>
                    <a:p>
                      <a:pPr algn="ctr"/>
                      <a:r>
                        <a:rPr lang="en-US" dirty="0" smtClean="0">
                          <a:solidFill>
                            <a:schemeClr val="accent2"/>
                          </a:solidFill>
                        </a:rPr>
                        <a:t>Party</a:t>
                      </a:r>
                      <a:endParaRPr lang="en-US" dirty="0">
                        <a:solidFill>
                          <a:schemeClr val="accent2"/>
                        </a:solidFill>
                      </a:endParaRPr>
                    </a:p>
                  </a:txBody>
                  <a:tcPr anchor="ctr">
                    <a:lnL>
                      <a:noFill/>
                    </a:lnL>
                    <a:lnR>
                      <a:noFill/>
                    </a:lnR>
                    <a:lnT>
                      <a:noFill/>
                    </a:lnT>
                    <a:lnB>
                      <a:noFill/>
                    </a:lnB>
                  </a:tcPr>
                </a:tc>
                <a:tc>
                  <a:txBody>
                    <a:bodyPr/>
                    <a:lstStyle/>
                    <a:p>
                      <a:pPr algn="ctr"/>
                      <a:r>
                        <a:rPr lang="en-US" dirty="0" smtClean="0">
                          <a:solidFill>
                            <a:schemeClr val="accent2"/>
                          </a:solidFill>
                        </a:rPr>
                        <a:t>Rank</a:t>
                      </a:r>
                      <a:endParaRPr lang="en-US" dirty="0">
                        <a:solidFill>
                          <a:schemeClr val="accent2"/>
                        </a:solidFill>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956532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a:xfrm>
            <a:off x="554865" y="250031"/>
            <a:ext cx="10515600" cy="1325563"/>
          </a:xfrm>
        </p:spPr>
        <p:txBody>
          <a:bodyPr>
            <a:noAutofit/>
          </a:bodyPr>
          <a:lstStyle/>
          <a:p>
            <a:pPr algn="just"/>
            <a:r>
              <a:rPr lang="en-US" sz="2800" b="1" dirty="0">
                <a:solidFill>
                  <a:schemeClr val="bg1"/>
                </a:solidFill>
              </a:rPr>
              <a:t>Which constituencies have voted for different parties in two elections (list top 10 based on difference (2019-2014) in winner vote percentage in two elections</a:t>
            </a:r>
            <a:r>
              <a:rPr lang="en-US" sz="2800" b="1" dirty="0" smtClean="0">
                <a:solidFill>
                  <a:schemeClr val="bg1"/>
                </a:solidFill>
              </a:rPr>
              <a:t>).</a:t>
            </a:r>
            <a:endParaRPr lang="en-US" sz="2800" b="1" dirty="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373873625"/>
              </p:ext>
            </p:extLst>
          </p:nvPr>
        </p:nvGraphicFramePr>
        <p:xfrm>
          <a:off x="555625" y="2143919"/>
          <a:ext cx="10515600" cy="3657600"/>
        </p:xfrm>
        <a:graphic>
          <a:graphicData uri="http://schemas.openxmlformats.org/drawingml/2006/table">
            <a:tbl>
              <a:tblPr/>
              <a:tblGrid>
                <a:gridCol w="5257800"/>
                <a:gridCol w="5257800"/>
              </a:tblGrid>
              <a:tr h="0">
                <a:tc>
                  <a:txBody>
                    <a:bodyPr/>
                    <a:lstStyle/>
                    <a:p>
                      <a:pPr algn="ctr"/>
                      <a:r>
                        <a:rPr lang="en-US" dirty="0">
                          <a:solidFill>
                            <a:schemeClr val="bg1"/>
                          </a:solidFill>
                        </a:rPr>
                        <a:t>Wayanad</a:t>
                      </a:r>
                    </a:p>
                  </a:txBody>
                  <a:tcPr anchor="ctr">
                    <a:lnL>
                      <a:noFill/>
                    </a:lnL>
                    <a:lnR>
                      <a:noFill/>
                    </a:lnR>
                    <a:lnT>
                      <a:noFill/>
                    </a:lnT>
                    <a:lnB>
                      <a:noFill/>
                    </a:lnB>
                  </a:tcPr>
                </a:tc>
                <a:tc>
                  <a:txBody>
                    <a:bodyPr/>
                    <a:lstStyle/>
                    <a:p>
                      <a:pPr algn="ctr"/>
                      <a:r>
                        <a:rPr lang="en-US" dirty="0">
                          <a:solidFill>
                            <a:schemeClr val="bg1"/>
                          </a:solidFill>
                        </a:rPr>
                        <a:t>21.77</a:t>
                      </a:r>
                    </a:p>
                  </a:txBody>
                  <a:tcPr anchor="ctr">
                    <a:lnL>
                      <a:noFill/>
                    </a:lnL>
                    <a:lnR>
                      <a:noFill/>
                    </a:lnR>
                    <a:lnT>
                      <a:noFill/>
                    </a:lnT>
                    <a:lnB>
                      <a:noFill/>
                    </a:lnB>
                  </a:tcPr>
                </a:tc>
              </a:tr>
              <a:tr h="0">
                <a:tc>
                  <a:txBody>
                    <a:bodyPr/>
                    <a:lstStyle/>
                    <a:p>
                      <a:pPr algn="ctr"/>
                      <a:r>
                        <a:rPr lang="en-US" dirty="0">
                          <a:solidFill>
                            <a:schemeClr val="bg1"/>
                          </a:solidFill>
                        </a:rPr>
                        <a:t>Alipurduars</a:t>
                      </a:r>
                    </a:p>
                  </a:txBody>
                  <a:tcPr anchor="ctr">
                    <a:lnL>
                      <a:noFill/>
                    </a:lnL>
                    <a:lnR>
                      <a:noFill/>
                    </a:lnR>
                    <a:lnT>
                      <a:noFill/>
                    </a:lnT>
                    <a:lnB>
                      <a:noFill/>
                    </a:lnB>
                  </a:tcPr>
                </a:tc>
                <a:tc>
                  <a:txBody>
                    <a:bodyPr/>
                    <a:lstStyle/>
                    <a:p>
                      <a:pPr algn="ctr"/>
                      <a:r>
                        <a:rPr lang="en-US">
                          <a:solidFill>
                            <a:schemeClr val="bg1"/>
                          </a:solidFill>
                        </a:rPr>
                        <a:t>20.91</a:t>
                      </a:r>
                    </a:p>
                  </a:txBody>
                  <a:tcPr anchor="ctr">
                    <a:lnL>
                      <a:noFill/>
                    </a:lnL>
                    <a:lnR>
                      <a:noFill/>
                    </a:lnR>
                    <a:lnT>
                      <a:noFill/>
                    </a:lnT>
                    <a:lnB>
                      <a:noFill/>
                    </a:lnB>
                  </a:tcPr>
                </a:tc>
              </a:tr>
              <a:tr h="0">
                <a:tc>
                  <a:txBody>
                    <a:bodyPr/>
                    <a:lstStyle/>
                    <a:p>
                      <a:pPr algn="ctr"/>
                      <a:r>
                        <a:rPr lang="en-US" dirty="0">
                          <a:solidFill>
                            <a:schemeClr val="bg1"/>
                          </a:solidFill>
                        </a:rPr>
                        <a:t>Kodarma</a:t>
                      </a:r>
                    </a:p>
                  </a:txBody>
                  <a:tcPr anchor="ctr">
                    <a:lnL>
                      <a:noFill/>
                    </a:lnL>
                    <a:lnR>
                      <a:noFill/>
                    </a:lnR>
                    <a:lnT>
                      <a:noFill/>
                    </a:lnT>
                    <a:lnB>
                      <a:noFill/>
                    </a:lnB>
                  </a:tcPr>
                </a:tc>
                <a:tc>
                  <a:txBody>
                    <a:bodyPr/>
                    <a:lstStyle/>
                    <a:p>
                      <a:pPr algn="ctr"/>
                      <a:r>
                        <a:rPr lang="en-US">
                          <a:solidFill>
                            <a:schemeClr val="bg1"/>
                          </a:solidFill>
                        </a:rPr>
                        <a:t>19.22</a:t>
                      </a:r>
                    </a:p>
                  </a:txBody>
                  <a:tcPr anchor="ctr">
                    <a:lnL>
                      <a:noFill/>
                    </a:lnL>
                    <a:lnR>
                      <a:noFill/>
                    </a:lnR>
                    <a:lnT>
                      <a:noFill/>
                    </a:lnT>
                    <a:lnB>
                      <a:noFill/>
                    </a:lnB>
                  </a:tcPr>
                </a:tc>
              </a:tr>
              <a:tr h="0">
                <a:tc>
                  <a:txBody>
                    <a:bodyPr/>
                    <a:lstStyle/>
                    <a:p>
                      <a:pPr algn="ctr"/>
                      <a:r>
                        <a:rPr lang="en-US" dirty="0">
                          <a:solidFill>
                            <a:schemeClr val="bg1"/>
                          </a:solidFill>
                        </a:rPr>
                        <a:t>Mandi</a:t>
                      </a:r>
                    </a:p>
                  </a:txBody>
                  <a:tcPr anchor="ctr">
                    <a:lnL>
                      <a:noFill/>
                    </a:lnL>
                    <a:lnR>
                      <a:noFill/>
                    </a:lnR>
                    <a:lnT>
                      <a:noFill/>
                    </a:lnT>
                    <a:lnB>
                      <a:noFill/>
                    </a:lnB>
                  </a:tcPr>
                </a:tc>
                <a:tc>
                  <a:txBody>
                    <a:bodyPr/>
                    <a:lstStyle/>
                    <a:p>
                      <a:pPr algn="ctr"/>
                      <a:r>
                        <a:rPr lang="en-US">
                          <a:solidFill>
                            <a:schemeClr val="bg1"/>
                          </a:solidFill>
                        </a:rPr>
                        <a:t>18.96</a:t>
                      </a:r>
                    </a:p>
                  </a:txBody>
                  <a:tcPr anchor="ctr">
                    <a:lnL>
                      <a:noFill/>
                    </a:lnL>
                    <a:lnR>
                      <a:noFill/>
                    </a:lnR>
                    <a:lnT>
                      <a:noFill/>
                    </a:lnT>
                    <a:lnB>
                      <a:noFill/>
                    </a:lnB>
                  </a:tcPr>
                </a:tc>
              </a:tr>
              <a:tr h="0">
                <a:tc>
                  <a:txBody>
                    <a:bodyPr/>
                    <a:lstStyle/>
                    <a:p>
                      <a:pPr algn="ctr"/>
                      <a:r>
                        <a:rPr lang="en-US" dirty="0">
                          <a:solidFill>
                            <a:schemeClr val="bg1"/>
                          </a:solidFill>
                        </a:rPr>
                        <a:t>Autonomous District</a:t>
                      </a:r>
                    </a:p>
                  </a:txBody>
                  <a:tcPr anchor="ctr">
                    <a:lnL>
                      <a:noFill/>
                    </a:lnL>
                    <a:lnR>
                      <a:noFill/>
                    </a:lnR>
                    <a:lnT>
                      <a:noFill/>
                    </a:lnT>
                    <a:lnB>
                      <a:noFill/>
                    </a:lnB>
                  </a:tcPr>
                </a:tc>
                <a:tc>
                  <a:txBody>
                    <a:bodyPr/>
                    <a:lstStyle/>
                    <a:p>
                      <a:pPr algn="ctr"/>
                      <a:r>
                        <a:rPr lang="en-US">
                          <a:solidFill>
                            <a:schemeClr val="bg1"/>
                          </a:solidFill>
                        </a:rPr>
                        <a:t>17.56</a:t>
                      </a:r>
                    </a:p>
                  </a:txBody>
                  <a:tcPr anchor="ctr">
                    <a:lnL>
                      <a:noFill/>
                    </a:lnL>
                    <a:lnR>
                      <a:noFill/>
                    </a:lnR>
                    <a:lnT>
                      <a:noFill/>
                    </a:lnT>
                    <a:lnB>
                      <a:noFill/>
                    </a:lnB>
                  </a:tcPr>
                </a:tc>
              </a:tr>
              <a:tr h="0">
                <a:tc>
                  <a:txBody>
                    <a:bodyPr/>
                    <a:lstStyle/>
                    <a:p>
                      <a:pPr algn="ctr"/>
                      <a:r>
                        <a:rPr lang="en-US" dirty="0">
                          <a:solidFill>
                            <a:schemeClr val="bg1"/>
                          </a:solidFill>
                        </a:rPr>
                        <a:t>Puducherry</a:t>
                      </a:r>
                    </a:p>
                  </a:txBody>
                  <a:tcPr anchor="ctr">
                    <a:lnL>
                      <a:noFill/>
                    </a:lnL>
                    <a:lnR>
                      <a:noFill/>
                    </a:lnR>
                    <a:lnT>
                      <a:noFill/>
                    </a:lnT>
                    <a:lnB>
                      <a:noFill/>
                    </a:lnB>
                  </a:tcPr>
                </a:tc>
                <a:tc>
                  <a:txBody>
                    <a:bodyPr/>
                    <a:lstStyle/>
                    <a:p>
                      <a:pPr algn="ctr"/>
                      <a:r>
                        <a:rPr lang="en-US">
                          <a:solidFill>
                            <a:schemeClr val="bg1"/>
                          </a:solidFill>
                        </a:rPr>
                        <a:t>17.33</a:t>
                      </a:r>
                    </a:p>
                  </a:txBody>
                  <a:tcPr anchor="ctr">
                    <a:lnL>
                      <a:noFill/>
                    </a:lnL>
                    <a:lnR>
                      <a:noFill/>
                    </a:lnR>
                    <a:lnT>
                      <a:noFill/>
                    </a:lnT>
                    <a:lnB>
                      <a:noFill/>
                    </a:lnB>
                  </a:tcPr>
                </a:tc>
              </a:tr>
              <a:tr h="0">
                <a:tc>
                  <a:txBody>
                    <a:bodyPr/>
                    <a:lstStyle/>
                    <a:p>
                      <a:pPr algn="ctr"/>
                      <a:r>
                        <a:rPr lang="en-US" dirty="0">
                          <a:solidFill>
                            <a:schemeClr val="bg1"/>
                          </a:solidFill>
                        </a:rPr>
                        <a:t>Bhiwani-Mahendragarh</a:t>
                      </a:r>
                    </a:p>
                  </a:txBody>
                  <a:tcPr anchor="ctr">
                    <a:lnL>
                      <a:noFill/>
                    </a:lnL>
                    <a:lnR>
                      <a:noFill/>
                    </a:lnR>
                    <a:lnT>
                      <a:noFill/>
                    </a:lnT>
                    <a:lnB>
                      <a:noFill/>
                    </a:lnB>
                  </a:tcPr>
                </a:tc>
                <a:tc>
                  <a:txBody>
                    <a:bodyPr/>
                    <a:lstStyle/>
                    <a:p>
                      <a:pPr algn="ctr"/>
                      <a:r>
                        <a:rPr lang="en-US">
                          <a:solidFill>
                            <a:schemeClr val="bg1"/>
                          </a:solidFill>
                        </a:rPr>
                        <a:t>17.08</a:t>
                      </a:r>
                    </a:p>
                  </a:txBody>
                  <a:tcPr anchor="ctr">
                    <a:lnL>
                      <a:noFill/>
                    </a:lnL>
                    <a:lnR>
                      <a:noFill/>
                    </a:lnR>
                    <a:lnT>
                      <a:noFill/>
                    </a:lnT>
                    <a:lnB>
                      <a:noFill/>
                    </a:lnB>
                  </a:tcPr>
                </a:tc>
              </a:tr>
              <a:tr h="0">
                <a:tc>
                  <a:txBody>
                    <a:bodyPr/>
                    <a:lstStyle/>
                    <a:p>
                      <a:pPr algn="ctr"/>
                      <a:r>
                        <a:rPr lang="en-US" dirty="0">
                          <a:solidFill>
                            <a:schemeClr val="bg1"/>
                          </a:solidFill>
                        </a:rPr>
                        <a:t>Hazaribagh</a:t>
                      </a:r>
                    </a:p>
                  </a:txBody>
                  <a:tcPr anchor="ctr">
                    <a:lnL>
                      <a:noFill/>
                    </a:lnL>
                    <a:lnR>
                      <a:noFill/>
                    </a:lnR>
                    <a:lnT>
                      <a:noFill/>
                    </a:lnT>
                    <a:lnB>
                      <a:noFill/>
                    </a:lnB>
                  </a:tcPr>
                </a:tc>
                <a:tc>
                  <a:txBody>
                    <a:bodyPr/>
                    <a:lstStyle/>
                    <a:p>
                      <a:pPr algn="ctr"/>
                      <a:r>
                        <a:rPr lang="en-US" dirty="0">
                          <a:solidFill>
                            <a:schemeClr val="bg1"/>
                          </a:solidFill>
                        </a:rPr>
                        <a:t>16.92</a:t>
                      </a:r>
                    </a:p>
                  </a:txBody>
                  <a:tcPr anchor="ctr">
                    <a:lnL>
                      <a:noFill/>
                    </a:lnL>
                    <a:lnR>
                      <a:noFill/>
                    </a:lnR>
                    <a:lnT>
                      <a:noFill/>
                    </a:lnT>
                    <a:lnB>
                      <a:noFill/>
                    </a:lnB>
                  </a:tcPr>
                </a:tc>
              </a:tr>
              <a:tr h="0">
                <a:tc>
                  <a:txBody>
                    <a:bodyPr/>
                    <a:lstStyle/>
                    <a:p>
                      <a:pPr algn="ctr"/>
                      <a:r>
                        <a:rPr lang="en-US" dirty="0" err="1">
                          <a:solidFill>
                            <a:schemeClr val="bg1"/>
                          </a:solidFill>
                        </a:rPr>
                        <a:t>Kanniyakumari</a:t>
                      </a:r>
                      <a:endParaRPr lang="en-US" dirty="0">
                        <a:solidFill>
                          <a:schemeClr val="bg1"/>
                        </a:solidFill>
                      </a:endParaRPr>
                    </a:p>
                  </a:txBody>
                  <a:tcPr anchor="ctr">
                    <a:lnL>
                      <a:noFill/>
                    </a:lnL>
                    <a:lnR>
                      <a:noFill/>
                    </a:lnR>
                    <a:lnT>
                      <a:noFill/>
                    </a:lnT>
                    <a:lnB>
                      <a:noFill/>
                    </a:lnB>
                  </a:tcPr>
                </a:tc>
                <a:tc>
                  <a:txBody>
                    <a:bodyPr/>
                    <a:lstStyle/>
                    <a:p>
                      <a:pPr algn="ctr"/>
                      <a:r>
                        <a:rPr lang="en-US" dirty="0">
                          <a:solidFill>
                            <a:schemeClr val="bg1"/>
                          </a:solidFill>
                        </a:rPr>
                        <a:t>16.37</a:t>
                      </a:r>
                    </a:p>
                  </a:txBody>
                  <a:tcPr anchor="ctr">
                    <a:lnL>
                      <a:noFill/>
                    </a:lnL>
                    <a:lnR>
                      <a:noFill/>
                    </a:lnR>
                    <a:lnT>
                      <a:noFill/>
                    </a:lnT>
                    <a:lnB>
                      <a:noFill/>
                    </a:lnB>
                  </a:tcPr>
                </a:tc>
              </a:tr>
              <a:tr h="0">
                <a:tc>
                  <a:txBody>
                    <a:bodyPr/>
                    <a:lstStyle/>
                    <a:p>
                      <a:pPr algn="ctr"/>
                      <a:r>
                        <a:rPr lang="en-US">
                          <a:solidFill>
                            <a:schemeClr val="bg1"/>
                          </a:solidFill>
                        </a:rPr>
                        <a:t>KHAJURAHO</a:t>
                      </a:r>
                    </a:p>
                  </a:txBody>
                  <a:tcPr anchor="ctr">
                    <a:lnL>
                      <a:noFill/>
                    </a:lnL>
                    <a:lnR>
                      <a:noFill/>
                    </a:lnR>
                    <a:lnT>
                      <a:noFill/>
                    </a:lnT>
                    <a:lnB>
                      <a:noFill/>
                    </a:lnB>
                  </a:tcPr>
                </a:tc>
                <a:tc>
                  <a:txBody>
                    <a:bodyPr/>
                    <a:lstStyle/>
                    <a:p>
                      <a:pPr algn="ctr"/>
                      <a:r>
                        <a:rPr lang="en-US" dirty="0">
                          <a:solidFill>
                            <a:schemeClr val="bg1"/>
                          </a:solidFill>
                        </a:rPr>
                        <a:t>16.14</a:t>
                      </a:r>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5621297"/>
              </p:ext>
            </p:extLst>
          </p:nvPr>
        </p:nvGraphicFramePr>
        <p:xfrm>
          <a:off x="554865" y="1778159"/>
          <a:ext cx="10515600" cy="365760"/>
        </p:xfrm>
        <a:graphic>
          <a:graphicData uri="http://schemas.openxmlformats.org/drawingml/2006/table">
            <a:tbl>
              <a:tblPr/>
              <a:tblGrid>
                <a:gridCol w="5257800"/>
                <a:gridCol w="5257800"/>
              </a:tblGrid>
              <a:tr h="0">
                <a:tc>
                  <a:txBody>
                    <a:bodyPr/>
                    <a:lstStyle/>
                    <a:p>
                      <a:pPr algn="ctr"/>
                      <a:r>
                        <a:rPr lang="en-US" dirty="0" smtClean="0">
                          <a:solidFill>
                            <a:schemeClr val="accent2"/>
                          </a:solidFill>
                        </a:rPr>
                        <a:t>Constituencies</a:t>
                      </a:r>
                      <a:endParaRPr lang="en-US" dirty="0">
                        <a:solidFill>
                          <a:schemeClr val="accent2"/>
                        </a:solidFill>
                      </a:endParaRPr>
                    </a:p>
                  </a:txBody>
                  <a:tcPr anchor="ctr">
                    <a:lnL>
                      <a:noFill/>
                    </a:lnL>
                    <a:lnR>
                      <a:noFill/>
                    </a:lnR>
                    <a:lnT>
                      <a:noFill/>
                    </a:lnT>
                    <a:lnB>
                      <a:noFill/>
                    </a:lnB>
                  </a:tcPr>
                </a:tc>
                <a:tc>
                  <a:txBody>
                    <a:bodyPr/>
                    <a:lstStyle/>
                    <a:p>
                      <a:pPr algn="ctr"/>
                      <a:r>
                        <a:rPr lang="en-US" dirty="0" smtClean="0">
                          <a:solidFill>
                            <a:schemeClr val="accent2"/>
                          </a:solidFill>
                        </a:rPr>
                        <a:t>Winning Percentage difference(2019-2014)</a:t>
                      </a:r>
                      <a:endParaRPr lang="en-US" dirty="0">
                        <a:solidFill>
                          <a:schemeClr val="accent2"/>
                        </a:solidFill>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079936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a:xfrm>
            <a:off x="567743" y="250031"/>
            <a:ext cx="10515600" cy="1325563"/>
          </a:xfrm>
        </p:spPr>
        <p:txBody>
          <a:bodyPr/>
          <a:lstStyle/>
          <a:p>
            <a:pPr algn="just"/>
            <a:r>
              <a:rPr lang="en-US" b="1" dirty="0">
                <a:solidFill>
                  <a:schemeClr val="bg1"/>
                </a:solidFill>
              </a:rPr>
              <a:t>Top 5 candidates based on margin difference with runners in 2014 and 2019.</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45768908"/>
              </p:ext>
            </p:extLst>
          </p:nvPr>
        </p:nvGraphicFramePr>
        <p:xfrm>
          <a:off x="567743" y="2235770"/>
          <a:ext cx="10515600" cy="2103120"/>
        </p:xfrm>
        <a:graphic>
          <a:graphicData uri="http://schemas.openxmlformats.org/drawingml/2006/table">
            <a:tbl>
              <a:tblPr/>
              <a:tblGrid>
                <a:gridCol w="2628900"/>
                <a:gridCol w="2628900"/>
                <a:gridCol w="2628900"/>
                <a:gridCol w="2628900"/>
              </a:tblGrid>
              <a:tr h="0">
                <a:tc>
                  <a:txBody>
                    <a:bodyPr/>
                    <a:lstStyle/>
                    <a:p>
                      <a:pPr algn="ctr"/>
                      <a:r>
                        <a:rPr lang="en-US" dirty="0">
                          <a:solidFill>
                            <a:schemeClr val="bg1"/>
                          </a:solidFill>
                        </a:rPr>
                        <a:t>Alipurduars</a:t>
                      </a:r>
                    </a:p>
                  </a:txBody>
                  <a:tcPr anchor="ctr">
                    <a:lnL>
                      <a:noFill/>
                    </a:lnL>
                    <a:lnR>
                      <a:noFill/>
                    </a:lnR>
                    <a:lnT>
                      <a:noFill/>
                    </a:lnT>
                    <a:lnB>
                      <a:noFill/>
                    </a:lnB>
                  </a:tcPr>
                </a:tc>
                <a:tc>
                  <a:txBody>
                    <a:bodyPr/>
                    <a:lstStyle/>
                    <a:p>
                      <a:pPr algn="ctr"/>
                      <a:r>
                        <a:rPr lang="en-US" dirty="0">
                          <a:solidFill>
                            <a:schemeClr val="bg1"/>
                          </a:solidFill>
                        </a:rPr>
                        <a:t>JOHN BARLA</a:t>
                      </a:r>
                    </a:p>
                  </a:txBody>
                  <a:tcPr anchor="ctr">
                    <a:lnL>
                      <a:noFill/>
                    </a:lnL>
                    <a:lnR>
                      <a:noFill/>
                    </a:lnR>
                    <a:lnT>
                      <a:noFill/>
                    </a:lnT>
                    <a:lnB>
                      <a:noFill/>
                    </a:lnB>
                  </a:tcPr>
                </a:tc>
                <a:tc>
                  <a:txBody>
                    <a:bodyPr/>
                    <a:lstStyle/>
                    <a:p>
                      <a:pPr algn="ctr"/>
                      <a:r>
                        <a:rPr lang="en-US" dirty="0">
                          <a:solidFill>
                            <a:schemeClr val="bg1"/>
                          </a:solidFill>
                        </a:rPr>
                        <a:t>DASRATH TIRKEY</a:t>
                      </a:r>
                    </a:p>
                  </a:txBody>
                  <a:tcPr anchor="ctr">
                    <a:lnL>
                      <a:noFill/>
                    </a:lnL>
                    <a:lnR>
                      <a:noFill/>
                    </a:lnR>
                    <a:lnT>
                      <a:noFill/>
                    </a:lnT>
                    <a:lnB>
                      <a:noFill/>
                    </a:lnB>
                  </a:tcPr>
                </a:tc>
                <a:tc>
                  <a:txBody>
                    <a:bodyPr/>
                    <a:lstStyle/>
                    <a:p>
                      <a:pPr algn="ctr"/>
                      <a:r>
                        <a:rPr lang="en-US" dirty="0">
                          <a:solidFill>
                            <a:schemeClr val="bg1"/>
                          </a:solidFill>
                        </a:rPr>
                        <a:t>388351</a:t>
                      </a:r>
                    </a:p>
                  </a:txBody>
                  <a:tcPr anchor="ctr">
                    <a:lnL>
                      <a:noFill/>
                    </a:lnL>
                    <a:lnR>
                      <a:noFill/>
                    </a:lnR>
                    <a:lnT>
                      <a:noFill/>
                    </a:lnT>
                    <a:lnB>
                      <a:noFill/>
                    </a:lnB>
                  </a:tcPr>
                </a:tc>
              </a:tr>
              <a:tr h="0">
                <a:tc>
                  <a:txBody>
                    <a:bodyPr/>
                    <a:lstStyle/>
                    <a:p>
                      <a:pPr algn="ctr"/>
                      <a:r>
                        <a:rPr lang="en-US" dirty="0">
                          <a:solidFill>
                            <a:schemeClr val="bg1"/>
                          </a:solidFill>
                        </a:rPr>
                        <a:t>Kodarma</a:t>
                      </a:r>
                    </a:p>
                  </a:txBody>
                  <a:tcPr anchor="ctr">
                    <a:lnL>
                      <a:noFill/>
                    </a:lnL>
                    <a:lnR>
                      <a:noFill/>
                    </a:lnR>
                    <a:lnT>
                      <a:noFill/>
                    </a:lnT>
                    <a:lnB>
                      <a:noFill/>
                    </a:lnB>
                  </a:tcPr>
                </a:tc>
                <a:tc>
                  <a:txBody>
                    <a:bodyPr/>
                    <a:lstStyle/>
                    <a:p>
                      <a:pPr algn="ctr"/>
                      <a:r>
                        <a:rPr lang="en-US" dirty="0">
                          <a:solidFill>
                            <a:schemeClr val="bg1"/>
                          </a:solidFill>
                        </a:rPr>
                        <a:t>ANNPURNA DEVI</a:t>
                      </a:r>
                    </a:p>
                  </a:txBody>
                  <a:tcPr anchor="ctr">
                    <a:lnL>
                      <a:noFill/>
                    </a:lnL>
                    <a:lnR>
                      <a:noFill/>
                    </a:lnR>
                    <a:lnT>
                      <a:noFill/>
                    </a:lnT>
                    <a:lnB>
                      <a:noFill/>
                    </a:lnB>
                  </a:tcPr>
                </a:tc>
                <a:tc>
                  <a:txBody>
                    <a:bodyPr/>
                    <a:lstStyle/>
                    <a:p>
                      <a:pPr algn="ctr"/>
                      <a:r>
                        <a:rPr lang="en-US">
                          <a:solidFill>
                            <a:schemeClr val="bg1"/>
                          </a:solidFill>
                        </a:rPr>
                        <a:t>RAVINDRA KR. RAY</a:t>
                      </a:r>
                    </a:p>
                  </a:txBody>
                  <a:tcPr anchor="ctr">
                    <a:lnL>
                      <a:noFill/>
                    </a:lnL>
                    <a:lnR>
                      <a:noFill/>
                    </a:lnR>
                    <a:lnT>
                      <a:noFill/>
                    </a:lnT>
                    <a:lnB>
                      <a:noFill/>
                    </a:lnB>
                  </a:tcPr>
                </a:tc>
                <a:tc>
                  <a:txBody>
                    <a:bodyPr/>
                    <a:lstStyle/>
                    <a:p>
                      <a:pPr algn="ctr"/>
                      <a:r>
                        <a:rPr lang="en-US">
                          <a:solidFill>
                            <a:schemeClr val="bg1"/>
                          </a:solidFill>
                        </a:rPr>
                        <a:t>387606</a:t>
                      </a:r>
                    </a:p>
                  </a:txBody>
                  <a:tcPr anchor="ctr">
                    <a:lnL>
                      <a:noFill/>
                    </a:lnL>
                    <a:lnR>
                      <a:noFill/>
                    </a:lnR>
                    <a:lnT>
                      <a:noFill/>
                    </a:lnT>
                    <a:lnB>
                      <a:noFill/>
                    </a:lnB>
                  </a:tcPr>
                </a:tc>
              </a:tr>
              <a:tr h="0">
                <a:tc>
                  <a:txBody>
                    <a:bodyPr/>
                    <a:lstStyle/>
                    <a:p>
                      <a:pPr algn="ctr"/>
                      <a:r>
                        <a:rPr lang="en-US" dirty="0">
                          <a:solidFill>
                            <a:schemeClr val="bg1"/>
                          </a:solidFill>
                        </a:rPr>
                        <a:t>Barmer</a:t>
                      </a:r>
                    </a:p>
                  </a:txBody>
                  <a:tcPr anchor="ctr">
                    <a:lnL>
                      <a:noFill/>
                    </a:lnL>
                    <a:lnR>
                      <a:noFill/>
                    </a:lnR>
                    <a:lnT>
                      <a:noFill/>
                    </a:lnT>
                    <a:lnB>
                      <a:noFill/>
                    </a:lnB>
                  </a:tcPr>
                </a:tc>
                <a:tc>
                  <a:txBody>
                    <a:bodyPr/>
                    <a:lstStyle/>
                    <a:p>
                      <a:pPr algn="ctr"/>
                      <a:r>
                        <a:rPr lang="en-US" dirty="0">
                          <a:solidFill>
                            <a:schemeClr val="bg1"/>
                          </a:solidFill>
                        </a:rPr>
                        <a:t>KAILASH CHOUDHARY</a:t>
                      </a:r>
                    </a:p>
                  </a:txBody>
                  <a:tcPr anchor="ctr">
                    <a:lnL>
                      <a:noFill/>
                    </a:lnL>
                    <a:lnR>
                      <a:noFill/>
                    </a:lnR>
                    <a:lnT>
                      <a:noFill/>
                    </a:lnT>
                    <a:lnB>
                      <a:noFill/>
                    </a:lnB>
                  </a:tcPr>
                </a:tc>
                <a:tc>
                  <a:txBody>
                    <a:bodyPr/>
                    <a:lstStyle/>
                    <a:p>
                      <a:pPr algn="ctr"/>
                      <a:r>
                        <a:rPr lang="en-US" dirty="0">
                          <a:solidFill>
                            <a:schemeClr val="bg1"/>
                          </a:solidFill>
                        </a:rPr>
                        <a:t>COL. SONA RAM</a:t>
                      </a:r>
                    </a:p>
                  </a:txBody>
                  <a:tcPr anchor="ctr">
                    <a:lnL>
                      <a:noFill/>
                    </a:lnL>
                    <a:lnR>
                      <a:noFill/>
                    </a:lnR>
                    <a:lnT>
                      <a:noFill/>
                    </a:lnT>
                    <a:lnB>
                      <a:noFill/>
                    </a:lnB>
                  </a:tcPr>
                </a:tc>
                <a:tc>
                  <a:txBody>
                    <a:bodyPr/>
                    <a:lstStyle/>
                    <a:p>
                      <a:pPr algn="ctr"/>
                      <a:r>
                        <a:rPr lang="en-US">
                          <a:solidFill>
                            <a:schemeClr val="bg1"/>
                          </a:solidFill>
                        </a:rPr>
                        <a:t>357779</a:t>
                      </a:r>
                    </a:p>
                  </a:txBody>
                  <a:tcPr anchor="ctr">
                    <a:lnL>
                      <a:noFill/>
                    </a:lnL>
                    <a:lnR>
                      <a:noFill/>
                    </a:lnR>
                    <a:lnT>
                      <a:noFill/>
                    </a:lnT>
                    <a:lnB>
                      <a:noFill/>
                    </a:lnB>
                  </a:tcPr>
                </a:tc>
              </a:tr>
              <a:tr h="0">
                <a:tc>
                  <a:txBody>
                    <a:bodyPr/>
                    <a:lstStyle/>
                    <a:p>
                      <a:pPr algn="ctr"/>
                      <a:r>
                        <a:rPr lang="en-US">
                          <a:solidFill>
                            <a:schemeClr val="bg1"/>
                          </a:solidFill>
                        </a:rPr>
                        <a:t>Kaliabor</a:t>
                      </a:r>
                    </a:p>
                  </a:txBody>
                  <a:tcPr anchor="ctr">
                    <a:lnL>
                      <a:noFill/>
                    </a:lnL>
                    <a:lnR>
                      <a:noFill/>
                    </a:lnR>
                    <a:lnT>
                      <a:noFill/>
                    </a:lnT>
                    <a:lnB>
                      <a:noFill/>
                    </a:lnB>
                  </a:tcPr>
                </a:tc>
                <a:tc>
                  <a:txBody>
                    <a:bodyPr/>
                    <a:lstStyle/>
                    <a:p>
                      <a:pPr algn="ctr"/>
                      <a:r>
                        <a:rPr lang="en-US" dirty="0">
                          <a:solidFill>
                            <a:schemeClr val="bg1"/>
                          </a:solidFill>
                        </a:rPr>
                        <a:t>Gaurav Gogoi</a:t>
                      </a:r>
                    </a:p>
                  </a:txBody>
                  <a:tcPr anchor="ctr">
                    <a:lnL>
                      <a:noFill/>
                    </a:lnL>
                    <a:lnR>
                      <a:noFill/>
                    </a:lnR>
                    <a:lnT>
                      <a:noFill/>
                    </a:lnT>
                    <a:lnB>
                      <a:noFill/>
                    </a:lnB>
                  </a:tcPr>
                </a:tc>
                <a:tc>
                  <a:txBody>
                    <a:bodyPr/>
                    <a:lstStyle/>
                    <a:p>
                      <a:pPr algn="ctr"/>
                      <a:r>
                        <a:rPr lang="en-US" dirty="0">
                          <a:solidFill>
                            <a:schemeClr val="bg1"/>
                          </a:solidFill>
                        </a:rPr>
                        <a:t>GOURAV GOGOI</a:t>
                      </a:r>
                    </a:p>
                  </a:txBody>
                  <a:tcPr anchor="ctr">
                    <a:lnL>
                      <a:noFill/>
                    </a:lnL>
                    <a:lnR>
                      <a:noFill/>
                    </a:lnR>
                    <a:lnT>
                      <a:noFill/>
                    </a:lnT>
                    <a:lnB>
                      <a:noFill/>
                    </a:lnB>
                  </a:tcPr>
                </a:tc>
                <a:tc>
                  <a:txBody>
                    <a:bodyPr/>
                    <a:lstStyle/>
                    <a:p>
                      <a:pPr algn="ctr"/>
                      <a:r>
                        <a:rPr lang="en-US" dirty="0">
                          <a:solidFill>
                            <a:schemeClr val="bg1"/>
                          </a:solidFill>
                        </a:rPr>
                        <a:t>342777</a:t>
                      </a:r>
                    </a:p>
                  </a:txBody>
                  <a:tcPr anchor="ctr">
                    <a:lnL>
                      <a:noFill/>
                    </a:lnL>
                    <a:lnR>
                      <a:noFill/>
                    </a:lnR>
                    <a:lnT>
                      <a:noFill/>
                    </a:lnT>
                    <a:lnB>
                      <a:noFill/>
                    </a:lnB>
                  </a:tcPr>
                </a:tc>
              </a:tr>
              <a:tr h="0">
                <a:tc>
                  <a:txBody>
                    <a:bodyPr/>
                    <a:lstStyle/>
                    <a:p>
                      <a:pPr algn="ctr"/>
                      <a:r>
                        <a:rPr lang="en-US">
                          <a:solidFill>
                            <a:schemeClr val="bg1"/>
                          </a:solidFill>
                        </a:rPr>
                        <a:t>KHAJURAHO</a:t>
                      </a:r>
                    </a:p>
                  </a:txBody>
                  <a:tcPr anchor="ctr">
                    <a:lnL>
                      <a:noFill/>
                    </a:lnL>
                    <a:lnR>
                      <a:noFill/>
                    </a:lnR>
                    <a:lnT>
                      <a:noFill/>
                    </a:lnT>
                    <a:lnB>
                      <a:noFill/>
                    </a:lnB>
                  </a:tcPr>
                </a:tc>
                <a:tc>
                  <a:txBody>
                    <a:bodyPr/>
                    <a:lstStyle/>
                    <a:p>
                      <a:pPr algn="ctr"/>
                      <a:r>
                        <a:rPr lang="en-US" dirty="0">
                          <a:solidFill>
                            <a:schemeClr val="bg1"/>
                          </a:solidFill>
                        </a:rPr>
                        <a:t>V.D. SHARMA (VISHNU DATT SHARMA)</a:t>
                      </a:r>
                    </a:p>
                  </a:txBody>
                  <a:tcPr anchor="ctr">
                    <a:lnL>
                      <a:noFill/>
                    </a:lnL>
                    <a:lnR>
                      <a:noFill/>
                    </a:lnR>
                    <a:lnT>
                      <a:noFill/>
                    </a:lnT>
                    <a:lnB>
                      <a:noFill/>
                    </a:lnB>
                  </a:tcPr>
                </a:tc>
                <a:tc>
                  <a:txBody>
                    <a:bodyPr/>
                    <a:lstStyle/>
                    <a:p>
                      <a:pPr algn="ctr"/>
                      <a:r>
                        <a:rPr lang="en-US" dirty="0">
                          <a:solidFill>
                            <a:schemeClr val="bg1"/>
                          </a:solidFill>
                        </a:rPr>
                        <a:t>NAGENDRA SINGH</a:t>
                      </a:r>
                    </a:p>
                  </a:txBody>
                  <a:tcPr anchor="ctr">
                    <a:lnL>
                      <a:noFill/>
                    </a:lnL>
                    <a:lnR>
                      <a:noFill/>
                    </a:lnR>
                    <a:lnT>
                      <a:noFill/>
                    </a:lnT>
                    <a:lnB>
                      <a:noFill/>
                    </a:lnB>
                  </a:tcPr>
                </a:tc>
                <a:tc>
                  <a:txBody>
                    <a:bodyPr/>
                    <a:lstStyle/>
                    <a:p>
                      <a:pPr algn="ctr"/>
                      <a:r>
                        <a:rPr lang="en-US" dirty="0">
                          <a:solidFill>
                            <a:schemeClr val="bg1"/>
                          </a:solidFill>
                        </a:rPr>
                        <a:t>336169</a:t>
                      </a:r>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84974868"/>
              </p:ext>
            </p:extLst>
          </p:nvPr>
        </p:nvGraphicFramePr>
        <p:xfrm>
          <a:off x="567743" y="1825626"/>
          <a:ext cx="10515600" cy="365760"/>
        </p:xfrm>
        <a:graphic>
          <a:graphicData uri="http://schemas.openxmlformats.org/drawingml/2006/table">
            <a:tbl>
              <a:tblPr/>
              <a:tblGrid>
                <a:gridCol w="2628900"/>
                <a:gridCol w="2628900"/>
                <a:gridCol w="2628900"/>
                <a:gridCol w="2628900"/>
              </a:tblGrid>
              <a:tr h="0">
                <a:tc>
                  <a:txBody>
                    <a:bodyPr/>
                    <a:lstStyle/>
                    <a:p>
                      <a:pPr algn="ctr"/>
                      <a:r>
                        <a:rPr lang="en-US" dirty="0" smtClean="0">
                          <a:solidFill>
                            <a:schemeClr val="accent2"/>
                          </a:solidFill>
                        </a:rPr>
                        <a:t>Constituencies</a:t>
                      </a:r>
                      <a:endParaRPr lang="en-US" dirty="0">
                        <a:solidFill>
                          <a:schemeClr val="accent2"/>
                        </a:solidFill>
                      </a:endParaRPr>
                    </a:p>
                  </a:txBody>
                  <a:tcPr anchor="ctr">
                    <a:lnL>
                      <a:noFill/>
                    </a:lnL>
                    <a:lnR>
                      <a:noFill/>
                    </a:lnR>
                    <a:lnT>
                      <a:noFill/>
                    </a:lnT>
                    <a:lnB>
                      <a:noFill/>
                    </a:lnB>
                  </a:tcPr>
                </a:tc>
                <a:tc>
                  <a:txBody>
                    <a:bodyPr/>
                    <a:lstStyle/>
                    <a:p>
                      <a:pPr algn="ctr"/>
                      <a:r>
                        <a:rPr lang="en-US" dirty="0" smtClean="0">
                          <a:solidFill>
                            <a:schemeClr val="accent2"/>
                          </a:solidFill>
                        </a:rPr>
                        <a:t>2019 Candidates Name</a:t>
                      </a:r>
                      <a:endParaRPr lang="en-US" dirty="0">
                        <a:solidFill>
                          <a:schemeClr val="accent2"/>
                        </a:solidFill>
                      </a:endParaRPr>
                    </a:p>
                  </a:txBody>
                  <a:tcPr anchor="ctr">
                    <a:lnL>
                      <a:noFill/>
                    </a:lnL>
                    <a:lnR>
                      <a:noFill/>
                    </a:lnR>
                    <a:lnT>
                      <a:noFill/>
                    </a:lnT>
                    <a:lnB>
                      <a:noFill/>
                    </a:lnB>
                  </a:tcPr>
                </a:tc>
                <a:tc>
                  <a:txBody>
                    <a:bodyPr/>
                    <a:lstStyle/>
                    <a:p>
                      <a:pPr algn="ctr"/>
                      <a:r>
                        <a:rPr lang="en-US" dirty="0" smtClean="0">
                          <a:solidFill>
                            <a:schemeClr val="accent2"/>
                          </a:solidFill>
                        </a:rPr>
                        <a:t>2014 Candidates Name</a:t>
                      </a:r>
                      <a:endParaRPr lang="en-US" dirty="0">
                        <a:solidFill>
                          <a:schemeClr val="accent2"/>
                        </a:solidFill>
                      </a:endParaRPr>
                    </a:p>
                  </a:txBody>
                  <a:tcPr anchor="ctr">
                    <a:lnL>
                      <a:noFill/>
                    </a:lnL>
                    <a:lnR>
                      <a:noFill/>
                    </a:lnR>
                    <a:lnT>
                      <a:noFill/>
                    </a:lnT>
                    <a:lnB>
                      <a:noFill/>
                    </a:lnB>
                  </a:tcPr>
                </a:tc>
                <a:tc>
                  <a:txBody>
                    <a:bodyPr/>
                    <a:lstStyle/>
                    <a:p>
                      <a:pPr algn="ctr"/>
                      <a:r>
                        <a:rPr lang="en-US" dirty="0" smtClean="0">
                          <a:solidFill>
                            <a:schemeClr val="accent2"/>
                          </a:solidFill>
                        </a:rPr>
                        <a:t>Margin</a:t>
                      </a:r>
                      <a:endParaRPr lang="en-US" dirty="0">
                        <a:solidFill>
                          <a:schemeClr val="accent2"/>
                        </a:solidFill>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9433055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a:xfrm>
            <a:off x="503350" y="250031"/>
            <a:ext cx="10515600" cy="1325563"/>
          </a:xfrm>
        </p:spPr>
        <p:txBody>
          <a:bodyPr/>
          <a:lstStyle/>
          <a:p>
            <a:pPr algn="just"/>
            <a:r>
              <a:rPr lang="en-US" b="1" dirty="0">
                <a:solidFill>
                  <a:schemeClr val="bg1"/>
                </a:solidFill>
              </a:rPr>
              <a:t>% Split of votes of parties between 2014 vs 2019 at national level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07329251"/>
              </p:ext>
            </p:extLst>
          </p:nvPr>
        </p:nvGraphicFramePr>
        <p:xfrm>
          <a:off x="503238" y="2191386"/>
          <a:ext cx="10515600" cy="2194560"/>
        </p:xfrm>
        <a:graphic>
          <a:graphicData uri="http://schemas.openxmlformats.org/drawingml/2006/table">
            <a:tbl>
              <a:tblPr/>
              <a:tblGrid>
                <a:gridCol w="2628900"/>
                <a:gridCol w="2628900"/>
                <a:gridCol w="2628900"/>
                <a:gridCol w="2628900"/>
              </a:tblGrid>
              <a:tr h="0">
                <a:tc>
                  <a:txBody>
                    <a:bodyPr/>
                    <a:lstStyle/>
                    <a:p>
                      <a:pPr algn="ctr"/>
                      <a:r>
                        <a:rPr lang="en-US" dirty="0">
                          <a:solidFill>
                            <a:schemeClr val="bg1"/>
                          </a:solidFill>
                        </a:rPr>
                        <a:t>BJP</a:t>
                      </a:r>
                    </a:p>
                  </a:txBody>
                  <a:tcPr anchor="ctr">
                    <a:lnL>
                      <a:noFill/>
                    </a:lnL>
                    <a:lnR>
                      <a:noFill/>
                    </a:lnR>
                    <a:lnT>
                      <a:noFill/>
                    </a:lnT>
                    <a:lnB>
                      <a:noFill/>
                    </a:lnB>
                  </a:tcPr>
                </a:tc>
                <a:tc>
                  <a:txBody>
                    <a:bodyPr/>
                    <a:lstStyle/>
                    <a:p>
                      <a:pPr algn="ctr"/>
                      <a:r>
                        <a:rPr lang="en-US" dirty="0">
                          <a:solidFill>
                            <a:schemeClr val="bg1"/>
                          </a:solidFill>
                        </a:rPr>
                        <a:t>30.65641766</a:t>
                      </a:r>
                    </a:p>
                  </a:txBody>
                  <a:tcPr anchor="ctr">
                    <a:lnL>
                      <a:noFill/>
                    </a:lnL>
                    <a:lnR>
                      <a:noFill/>
                    </a:lnR>
                    <a:lnT>
                      <a:noFill/>
                    </a:lnT>
                    <a:lnB>
                      <a:noFill/>
                    </a:lnB>
                  </a:tcPr>
                </a:tc>
                <a:tc>
                  <a:txBody>
                    <a:bodyPr/>
                    <a:lstStyle/>
                    <a:p>
                      <a:pPr algn="ctr"/>
                      <a:r>
                        <a:rPr lang="en-US" dirty="0">
                          <a:solidFill>
                            <a:schemeClr val="bg1"/>
                          </a:solidFill>
                        </a:rPr>
                        <a:t>25.84745682</a:t>
                      </a:r>
                    </a:p>
                  </a:txBody>
                  <a:tcPr anchor="ctr">
                    <a:lnL>
                      <a:noFill/>
                    </a:lnL>
                    <a:lnR>
                      <a:noFill/>
                    </a:lnR>
                    <a:lnT>
                      <a:noFill/>
                    </a:lnT>
                    <a:lnB>
                      <a:noFill/>
                    </a:lnB>
                  </a:tcPr>
                </a:tc>
                <a:tc>
                  <a:txBody>
                    <a:bodyPr/>
                    <a:lstStyle/>
                    <a:p>
                      <a:pPr algn="ctr"/>
                      <a:r>
                        <a:rPr lang="en-US" dirty="0">
                          <a:solidFill>
                            <a:schemeClr val="bg1"/>
                          </a:solidFill>
                        </a:rPr>
                        <a:t>4.80896084</a:t>
                      </a:r>
                    </a:p>
                  </a:txBody>
                  <a:tcPr anchor="ctr">
                    <a:lnL>
                      <a:noFill/>
                    </a:lnL>
                    <a:lnR>
                      <a:noFill/>
                    </a:lnR>
                    <a:lnT>
                      <a:noFill/>
                    </a:lnT>
                    <a:lnB>
                      <a:noFill/>
                    </a:lnB>
                  </a:tcPr>
                </a:tc>
              </a:tr>
              <a:tr h="0">
                <a:tc>
                  <a:txBody>
                    <a:bodyPr/>
                    <a:lstStyle/>
                    <a:p>
                      <a:pPr algn="ctr"/>
                      <a:r>
                        <a:rPr lang="en-US" dirty="0">
                          <a:solidFill>
                            <a:schemeClr val="bg1"/>
                          </a:solidFill>
                        </a:rPr>
                        <a:t>AITC</a:t>
                      </a:r>
                    </a:p>
                  </a:txBody>
                  <a:tcPr anchor="ctr">
                    <a:lnL>
                      <a:noFill/>
                    </a:lnL>
                    <a:lnR>
                      <a:noFill/>
                    </a:lnR>
                    <a:lnT>
                      <a:noFill/>
                    </a:lnT>
                    <a:lnB>
                      <a:noFill/>
                    </a:lnB>
                  </a:tcPr>
                </a:tc>
                <a:tc>
                  <a:txBody>
                    <a:bodyPr/>
                    <a:lstStyle/>
                    <a:p>
                      <a:pPr algn="ctr"/>
                      <a:r>
                        <a:rPr lang="en-US">
                          <a:solidFill>
                            <a:schemeClr val="bg1"/>
                          </a:solidFill>
                        </a:rPr>
                        <a:t>24.08228710</a:t>
                      </a:r>
                    </a:p>
                  </a:txBody>
                  <a:tcPr anchor="ctr">
                    <a:lnL>
                      <a:noFill/>
                    </a:lnL>
                    <a:lnR>
                      <a:noFill/>
                    </a:lnR>
                    <a:lnT>
                      <a:noFill/>
                    </a:lnT>
                    <a:lnB>
                      <a:noFill/>
                    </a:lnB>
                  </a:tcPr>
                </a:tc>
                <a:tc>
                  <a:txBody>
                    <a:bodyPr/>
                    <a:lstStyle/>
                    <a:p>
                      <a:pPr algn="ctr"/>
                      <a:r>
                        <a:rPr lang="en-US">
                          <a:solidFill>
                            <a:schemeClr val="bg1"/>
                          </a:solidFill>
                        </a:rPr>
                        <a:t>11.55044715</a:t>
                      </a:r>
                    </a:p>
                  </a:txBody>
                  <a:tcPr anchor="ctr">
                    <a:lnL>
                      <a:noFill/>
                    </a:lnL>
                    <a:lnR>
                      <a:noFill/>
                    </a:lnR>
                    <a:lnT>
                      <a:noFill/>
                    </a:lnT>
                    <a:lnB>
                      <a:noFill/>
                    </a:lnB>
                  </a:tcPr>
                </a:tc>
                <a:tc>
                  <a:txBody>
                    <a:bodyPr/>
                    <a:lstStyle/>
                    <a:p>
                      <a:pPr algn="ctr"/>
                      <a:r>
                        <a:rPr lang="en-US">
                          <a:solidFill>
                            <a:schemeClr val="bg1"/>
                          </a:solidFill>
                        </a:rPr>
                        <a:t>12.53183995</a:t>
                      </a:r>
                    </a:p>
                  </a:txBody>
                  <a:tcPr anchor="ctr">
                    <a:lnL>
                      <a:noFill/>
                    </a:lnL>
                    <a:lnR>
                      <a:noFill/>
                    </a:lnR>
                    <a:lnT>
                      <a:noFill/>
                    </a:lnT>
                    <a:lnB>
                      <a:noFill/>
                    </a:lnB>
                  </a:tcPr>
                </a:tc>
              </a:tr>
              <a:tr h="0">
                <a:tc>
                  <a:txBody>
                    <a:bodyPr/>
                    <a:lstStyle/>
                    <a:p>
                      <a:pPr algn="ctr"/>
                      <a:r>
                        <a:rPr lang="en-US" dirty="0">
                          <a:solidFill>
                            <a:schemeClr val="bg1"/>
                          </a:solidFill>
                        </a:rPr>
                        <a:t>INC</a:t>
                      </a:r>
                    </a:p>
                  </a:txBody>
                  <a:tcPr anchor="ctr">
                    <a:lnL>
                      <a:noFill/>
                    </a:lnL>
                    <a:lnR>
                      <a:noFill/>
                    </a:lnR>
                    <a:lnT>
                      <a:noFill/>
                    </a:lnT>
                    <a:lnB>
                      <a:noFill/>
                    </a:lnB>
                  </a:tcPr>
                </a:tc>
                <a:tc>
                  <a:txBody>
                    <a:bodyPr/>
                    <a:lstStyle/>
                    <a:p>
                      <a:pPr algn="ctr"/>
                      <a:r>
                        <a:rPr lang="en-US" dirty="0">
                          <a:solidFill>
                            <a:schemeClr val="bg1"/>
                          </a:solidFill>
                        </a:rPr>
                        <a:t>17.33964727</a:t>
                      </a:r>
                    </a:p>
                  </a:txBody>
                  <a:tcPr anchor="ctr">
                    <a:lnL>
                      <a:noFill/>
                    </a:lnL>
                    <a:lnR>
                      <a:noFill/>
                    </a:lnR>
                    <a:lnT>
                      <a:noFill/>
                    </a:lnT>
                    <a:lnB>
                      <a:noFill/>
                    </a:lnB>
                  </a:tcPr>
                </a:tc>
                <a:tc>
                  <a:txBody>
                    <a:bodyPr/>
                    <a:lstStyle/>
                    <a:p>
                      <a:pPr algn="ctr"/>
                      <a:r>
                        <a:rPr lang="en-US">
                          <a:solidFill>
                            <a:schemeClr val="bg1"/>
                          </a:solidFill>
                        </a:rPr>
                        <a:t>15.21153449</a:t>
                      </a:r>
                    </a:p>
                  </a:txBody>
                  <a:tcPr anchor="ctr">
                    <a:lnL>
                      <a:noFill/>
                    </a:lnL>
                    <a:lnR>
                      <a:noFill/>
                    </a:lnR>
                    <a:lnT>
                      <a:noFill/>
                    </a:lnT>
                    <a:lnB>
                      <a:noFill/>
                    </a:lnB>
                  </a:tcPr>
                </a:tc>
                <a:tc>
                  <a:txBody>
                    <a:bodyPr/>
                    <a:lstStyle/>
                    <a:p>
                      <a:pPr algn="ctr"/>
                      <a:r>
                        <a:rPr lang="en-US">
                          <a:solidFill>
                            <a:schemeClr val="bg1"/>
                          </a:solidFill>
                        </a:rPr>
                        <a:t>2.12811278</a:t>
                      </a:r>
                    </a:p>
                  </a:txBody>
                  <a:tcPr anchor="ctr">
                    <a:lnL>
                      <a:noFill/>
                    </a:lnL>
                    <a:lnR>
                      <a:noFill/>
                    </a:lnR>
                    <a:lnT>
                      <a:noFill/>
                    </a:lnT>
                    <a:lnB>
                      <a:noFill/>
                    </a:lnB>
                  </a:tcPr>
                </a:tc>
              </a:tr>
              <a:tr h="0">
                <a:tc>
                  <a:txBody>
                    <a:bodyPr/>
                    <a:lstStyle/>
                    <a:p>
                      <a:pPr algn="ctr"/>
                      <a:r>
                        <a:rPr lang="en-US">
                          <a:solidFill>
                            <a:schemeClr val="bg1"/>
                          </a:solidFill>
                        </a:rPr>
                        <a:t>NCP</a:t>
                      </a:r>
                    </a:p>
                  </a:txBody>
                  <a:tcPr anchor="ctr">
                    <a:lnL>
                      <a:noFill/>
                    </a:lnL>
                    <a:lnR>
                      <a:noFill/>
                    </a:lnR>
                    <a:lnT>
                      <a:noFill/>
                    </a:lnT>
                    <a:lnB>
                      <a:noFill/>
                    </a:lnB>
                  </a:tcPr>
                </a:tc>
                <a:tc>
                  <a:txBody>
                    <a:bodyPr/>
                    <a:lstStyle/>
                    <a:p>
                      <a:pPr algn="ctr"/>
                      <a:r>
                        <a:rPr lang="en-US" dirty="0">
                          <a:solidFill>
                            <a:schemeClr val="bg1"/>
                          </a:solidFill>
                        </a:rPr>
                        <a:t>14.16660000</a:t>
                      </a:r>
                    </a:p>
                  </a:txBody>
                  <a:tcPr anchor="ctr">
                    <a:lnL>
                      <a:noFill/>
                    </a:lnL>
                    <a:lnR>
                      <a:noFill/>
                    </a:lnR>
                    <a:lnT>
                      <a:noFill/>
                    </a:lnT>
                    <a:lnB>
                      <a:noFill/>
                    </a:lnB>
                  </a:tcPr>
                </a:tc>
                <a:tc>
                  <a:txBody>
                    <a:bodyPr/>
                    <a:lstStyle/>
                    <a:p>
                      <a:pPr algn="ctr"/>
                      <a:r>
                        <a:rPr lang="en-US" dirty="0">
                          <a:solidFill>
                            <a:schemeClr val="bg1"/>
                          </a:solidFill>
                        </a:rPr>
                        <a:t>15.46111667</a:t>
                      </a:r>
                    </a:p>
                  </a:txBody>
                  <a:tcPr anchor="ctr">
                    <a:lnL>
                      <a:noFill/>
                    </a:lnL>
                    <a:lnR>
                      <a:noFill/>
                    </a:lnR>
                    <a:lnT>
                      <a:noFill/>
                    </a:lnT>
                    <a:lnB>
                      <a:noFill/>
                    </a:lnB>
                  </a:tcPr>
                </a:tc>
                <a:tc>
                  <a:txBody>
                    <a:bodyPr/>
                    <a:lstStyle/>
                    <a:p>
                      <a:pPr algn="ctr"/>
                      <a:r>
                        <a:rPr lang="en-US" dirty="0">
                          <a:solidFill>
                            <a:schemeClr val="bg1"/>
                          </a:solidFill>
                        </a:rPr>
                        <a:t>-1.29451667</a:t>
                      </a:r>
                    </a:p>
                  </a:txBody>
                  <a:tcPr anchor="ctr">
                    <a:lnL>
                      <a:noFill/>
                    </a:lnL>
                    <a:lnR>
                      <a:noFill/>
                    </a:lnR>
                    <a:lnT>
                      <a:noFill/>
                    </a:lnT>
                    <a:lnB>
                      <a:noFill/>
                    </a:lnB>
                  </a:tcPr>
                </a:tc>
              </a:tr>
              <a:tr h="0">
                <a:tc>
                  <a:txBody>
                    <a:bodyPr/>
                    <a:lstStyle/>
                    <a:p>
                      <a:pPr algn="ctr"/>
                      <a:r>
                        <a:rPr lang="en-US">
                          <a:solidFill>
                            <a:schemeClr val="bg1"/>
                          </a:solidFill>
                        </a:rPr>
                        <a:t>CPI</a:t>
                      </a:r>
                    </a:p>
                  </a:txBody>
                  <a:tcPr anchor="ctr">
                    <a:lnL>
                      <a:noFill/>
                    </a:lnL>
                    <a:lnR>
                      <a:noFill/>
                    </a:lnR>
                    <a:lnT>
                      <a:noFill/>
                    </a:lnT>
                    <a:lnB>
                      <a:noFill/>
                    </a:lnB>
                  </a:tcPr>
                </a:tc>
                <a:tc>
                  <a:txBody>
                    <a:bodyPr/>
                    <a:lstStyle/>
                    <a:p>
                      <a:pPr algn="ctr"/>
                      <a:r>
                        <a:rPr lang="en-US">
                          <a:solidFill>
                            <a:schemeClr val="bg1"/>
                          </a:solidFill>
                        </a:rPr>
                        <a:t>5.06617959</a:t>
                      </a:r>
                    </a:p>
                  </a:txBody>
                  <a:tcPr anchor="ctr">
                    <a:lnL>
                      <a:noFill/>
                    </a:lnL>
                    <a:lnR>
                      <a:noFill/>
                    </a:lnR>
                    <a:lnT>
                      <a:noFill/>
                    </a:lnT>
                    <a:lnB>
                      <a:noFill/>
                    </a:lnB>
                  </a:tcPr>
                </a:tc>
                <a:tc>
                  <a:txBody>
                    <a:bodyPr/>
                    <a:lstStyle/>
                    <a:p>
                      <a:pPr algn="ctr"/>
                      <a:r>
                        <a:rPr lang="en-US">
                          <a:solidFill>
                            <a:schemeClr val="bg1"/>
                          </a:solidFill>
                        </a:rPr>
                        <a:t>5.02093934</a:t>
                      </a:r>
                    </a:p>
                  </a:txBody>
                  <a:tcPr anchor="ctr">
                    <a:lnL>
                      <a:noFill/>
                    </a:lnL>
                    <a:lnR>
                      <a:noFill/>
                    </a:lnR>
                    <a:lnT>
                      <a:noFill/>
                    </a:lnT>
                    <a:lnB>
                      <a:noFill/>
                    </a:lnB>
                  </a:tcPr>
                </a:tc>
                <a:tc>
                  <a:txBody>
                    <a:bodyPr/>
                    <a:lstStyle/>
                    <a:p>
                      <a:pPr algn="ctr"/>
                      <a:r>
                        <a:rPr lang="en-US" dirty="0">
                          <a:solidFill>
                            <a:schemeClr val="bg1"/>
                          </a:solidFill>
                        </a:rPr>
                        <a:t>0.04524025</a:t>
                      </a:r>
                    </a:p>
                  </a:txBody>
                  <a:tcPr anchor="ctr">
                    <a:lnL>
                      <a:noFill/>
                    </a:lnL>
                    <a:lnR>
                      <a:noFill/>
                    </a:lnR>
                    <a:lnT>
                      <a:noFill/>
                    </a:lnT>
                    <a:lnB>
                      <a:noFill/>
                    </a:lnB>
                  </a:tcPr>
                </a:tc>
              </a:tr>
              <a:tr h="0">
                <a:tc>
                  <a:txBody>
                    <a:bodyPr/>
                    <a:lstStyle/>
                    <a:p>
                      <a:pPr algn="ctr"/>
                      <a:r>
                        <a:rPr lang="en-US">
                          <a:solidFill>
                            <a:schemeClr val="bg1"/>
                          </a:solidFill>
                        </a:rPr>
                        <a:t>BSP</a:t>
                      </a:r>
                    </a:p>
                  </a:txBody>
                  <a:tcPr anchor="ctr">
                    <a:lnL>
                      <a:noFill/>
                    </a:lnL>
                    <a:lnR>
                      <a:noFill/>
                    </a:lnR>
                    <a:lnT>
                      <a:noFill/>
                    </a:lnT>
                    <a:lnB>
                      <a:noFill/>
                    </a:lnB>
                  </a:tcPr>
                </a:tc>
                <a:tc>
                  <a:txBody>
                    <a:bodyPr/>
                    <a:lstStyle/>
                    <a:p>
                      <a:pPr algn="ctr"/>
                      <a:r>
                        <a:rPr lang="en-US">
                          <a:solidFill>
                            <a:schemeClr val="bg1"/>
                          </a:solidFill>
                        </a:rPr>
                        <a:t>3.23648146</a:t>
                      </a:r>
                    </a:p>
                  </a:txBody>
                  <a:tcPr anchor="ctr">
                    <a:lnL>
                      <a:noFill/>
                    </a:lnL>
                    <a:lnR>
                      <a:noFill/>
                    </a:lnR>
                    <a:lnT>
                      <a:noFill/>
                    </a:lnT>
                    <a:lnB>
                      <a:noFill/>
                    </a:lnB>
                  </a:tcPr>
                </a:tc>
                <a:tc>
                  <a:txBody>
                    <a:bodyPr/>
                    <a:lstStyle/>
                    <a:p>
                      <a:pPr algn="ctr"/>
                      <a:r>
                        <a:rPr lang="en-US">
                          <a:solidFill>
                            <a:schemeClr val="bg1"/>
                          </a:solidFill>
                        </a:rPr>
                        <a:t>2.82250510</a:t>
                      </a:r>
                    </a:p>
                  </a:txBody>
                  <a:tcPr anchor="ctr">
                    <a:lnL>
                      <a:noFill/>
                    </a:lnL>
                    <a:lnR>
                      <a:noFill/>
                    </a:lnR>
                    <a:lnT>
                      <a:noFill/>
                    </a:lnT>
                    <a:lnB>
                      <a:noFill/>
                    </a:lnB>
                  </a:tcPr>
                </a:tc>
                <a:tc>
                  <a:txBody>
                    <a:bodyPr/>
                    <a:lstStyle/>
                    <a:p>
                      <a:pPr algn="ctr"/>
                      <a:r>
                        <a:rPr lang="en-US" dirty="0">
                          <a:solidFill>
                            <a:schemeClr val="bg1"/>
                          </a:solidFill>
                        </a:rPr>
                        <a:t>0.41397636</a:t>
                      </a:r>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02118495"/>
              </p:ext>
            </p:extLst>
          </p:nvPr>
        </p:nvGraphicFramePr>
        <p:xfrm>
          <a:off x="503238" y="1825626"/>
          <a:ext cx="10515600" cy="365760"/>
        </p:xfrm>
        <a:graphic>
          <a:graphicData uri="http://schemas.openxmlformats.org/drawingml/2006/table">
            <a:tbl>
              <a:tblPr/>
              <a:tblGrid>
                <a:gridCol w="2628900"/>
                <a:gridCol w="2628900"/>
                <a:gridCol w="2628900"/>
                <a:gridCol w="2628900"/>
              </a:tblGrid>
              <a:tr h="0">
                <a:tc>
                  <a:txBody>
                    <a:bodyPr/>
                    <a:lstStyle/>
                    <a:p>
                      <a:pPr algn="ctr"/>
                      <a:r>
                        <a:rPr lang="en-US" dirty="0" smtClean="0">
                          <a:solidFill>
                            <a:schemeClr val="accent2"/>
                          </a:solidFill>
                        </a:rPr>
                        <a:t>National Party</a:t>
                      </a:r>
                      <a:endParaRPr lang="en-US" dirty="0">
                        <a:solidFill>
                          <a:schemeClr val="accent2"/>
                        </a:solidFill>
                      </a:endParaRPr>
                    </a:p>
                  </a:txBody>
                  <a:tcPr anchor="ctr">
                    <a:lnL>
                      <a:noFill/>
                    </a:lnL>
                    <a:lnR>
                      <a:noFill/>
                    </a:lnR>
                    <a:lnT>
                      <a:noFill/>
                    </a:lnT>
                    <a:lnB>
                      <a:noFill/>
                    </a:lnB>
                  </a:tcPr>
                </a:tc>
                <a:tc>
                  <a:txBody>
                    <a:bodyPr/>
                    <a:lstStyle/>
                    <a:p>
                      <a:pPr algn="ctr"/>
                      <a:r>
                        <a:rPr lang="en-US" dirty="0" smtClean="0">
                          <a:solidFill>
                            <a:schemeClr val="accent2"/>
                          </a:solidFill>
                        </a:rPr>
                        <a:t>Percentage</a:t>
                      </a:r>
                      <a:r>
                        <a:rPr lang="en-US" baseline="0" dirty="0" smtClean="0">
                          <a:solidFill>
                            <a:schemeClr val="accent2"/>
                          </a:solidFill>
                        </a:rPr>
                        <a:t> Votes in 2019</a:t>
                      </a:r>
                      <a:endParaRPr lang="en-US" dirty="0">
                        <a:solidFill>
                          <a:schemeClr val="accent2"/>
                        </a:solidFill>
                      </a:endParaRPr>
                    </a:p>
                  </a:txBody>
                  <a:tcPr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solidFill>
                        </a:rPr>
                        <a:t>Percentage</a:t>
                      </a:r>
                      <a:r>
                        <a:rPr lang="en-US" baseline="0" dirty="0" smtClean="0">
                          <a:solidFill>
                            <a:schemeClr val="accent2"/>
                          </a:solidFill>
                        </a:rPr>
                        <a:t> Votes in 2014</a:t>
                      </a:r>
                      <a:endParaRPr lang="en-US" dirty="0" smtClean="0">
                        <a:solidFill>
                          <a:schemeClr val="accent2"/>
                        </a:solidFill>
                      </a:endParaRPr>
                    </a:p>
                  </a:txBody>
                  <a:tcPr anchor="ctr">
                    <a:lnL>
                      <a:noFill/>
                    </a:lnL>
                    <a:lnR>
                      <a:noFill/>
                    </a:lnR>
                    <a:lnT>
                      <a:noFill/>
                    </a:lnT>
                    <a:lnB>
                      <a:noFill/>
                    </a:lnB>
                  </a:tcPr>
                </a:tc>
                <a:tc>
                  <a:txBody>
                    <a:bodyPr/>
                    <a:lstStyle/>
                    <a:p>
                      <a:pPr algn="ctr"/>
                      <a:r>
                        <a:rPr lang="en-US" dirty="0" smtClean="0">
                          <a:solidFill>
                            <a:schemeClr val="accent2"/>
                          </a:solidFill>
                        </a:rPr>
                        <a:t>Difference</a:t>
                      </a:r>
                      <a:endParaRPr lang="en-US" dirty="0">
                        <a:solidFill>
                          <a:schemeClr val="accent2"/>
                        </a:solidFill>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818660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p:cNvSpPr>
            <a:spLocks noGrp="1"/>
          </p:cNvSpPr>
          <p:nvPr>
            <p:ph type="title"/>
          </p:nvPr>
        </p:nvSpPr>
        <p:spPr>
          <a:xfrm>
            <a:off x="516228" y="250031"/>
            <a:ext cx="10515600" cy="1325563"/>
          </a:xfrm>
        </p:spPr>
        <p:txBody>
          <a:bodyPr/>
          <a:lstStyle/>
          <a:p>
            <a:pPr algn="just"/>
            <a:r>
              <a:rPr lang="en-US" b="1" dirty="0">
                <a:solidFill>
                  <a:schemeClr val="bg1"/>
                </a:solidFill>
              </a:rPr>
              <a:t>% Split of votes of parties between 2014 vs 2019 at state level.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2607162"/>
              </p:ext>
            </p:extLst>
          </p:nvPr>
        </p:nvGraphicFramePr>
        <p:xfrm>
          <a:off x="606748" y="2078154"/>
          <a:ext cx="10425080" cy="4379664"/>
        </p:xfrm>
        <a:graphic>
          <a:graphicData uri="http://schemas.openxmlformats.org/drawingml/2006/table">
            <a:tbl>
              <a:tblPr/>
              <a:tblGrid>
                <a:gridCol w="2606270"/>
                <a:gridCol w="2606270"/>
                <a:gridCol w="2606270"/>
                <a:gridCol w="2606270"/>
              </a:tblGrid>
              <a:tr h="362611">
                <a:tc>
                  <a:txBody>
                    <a:bodyPr/>
                    <a:lstStyle/>
                    <a:p>
                      <a:pPr algn="ctr"/>
                      <a:r>
                        <a:rPr lang="en-US" sz="1800" dirty="0">
                          <a:solidFill>
                            <a:schemeClr val="bg1"/>
                          </a:solidFill>
                        </a:rPr>
                        <a:t>AJSUP</a:t>
                      </a:r>
                    </a:p>
                  </a:txBody>
                  <a:tcPr marL="90653" marR="90653" marT="45326" marB="45326" anchor="ctr">
                    <a:lnL>
                      <a:noFill/>
                    </a:lnL>
                    <a:lnR>
                      <a:noFill/>
                    </a:lnR>
                    <a:lnT>
                      <a:noFill/>
                    </a:lnT>
                    <a:lnB>
                      <a:noFill/>
                    </a:lnB>
                  </a:tcPr>
                </a:tc>
                <a:tc>
                  <a:txBody>
                    <a:bodyPr/>
                    <a:lstStyle/>
                    <a:p>
                      <a:pPr algn="ctr"/>
                      <a:r>
                        <a:rPr lang="en-US" sz="1800" dirty="0">
                          <a:solidFill>
                            <a:schemeClr val="bg1"/>
                          </a:solidFill>
                        </a:rPr>
                        <a:t>39.30350000</a:t>
                      </a:r>
                    </a:p>
                  </a:txBody>
                  <a:tcPr marL="90653" marR="90653" marT="45326" marB="45326" anchor="ctr">
                    <a:lnL>
                      <a:noFill/>
                    </a:lnL>
                    <a:lnR>
                      <a:noFill/>
                    </a:lnR>
                    <a:lnT>
                      <a:noFill/>
                    </a:lnT>
                    <a:lnB>
                      <a:noFill/>
                    </a:lnB>
                  </a:tcPr>
                </a:tc>
                <a:tc>
                  <a:txBody>
                    <a:bodyPr/>
                    <a:lstStyle/>
                    <a:p>
                      <a:pPr algn="ctr"/>
                      <a:r>
                        <a:rPr lang="en-US" sz="1800">
                          <a:solidFill>
                            <a:schemeClr val="bg1"/>
                          </a:solidFill>
                        </a:rPr>
                        <a:t>3.51535556</a:t>
                      </a:r>
                    </a:p>
                  </a:txBody>
                  <a:tcPr marL="90653" marR="90653" marT="45326" marB="45326" anchor="ctr">
                    <a:lnL>
                      <a:noFill/>
                    </a:lnL>
                    <a:lnR>
                      <a:noFill/>
                    </a:lnR>
                    <a:lnT>
                      <a:noFill/>
                    </a:lnT>
                    <a:lnB>
                      <a:noFill/>
                    </a:lnB>
                  </a:tcPr>
                </a:tc>
                <a:tc>
                  <a:txBody>
                    <a:bodyPr/>
                    <a:lstStyle/>
                    <a:p>
                      <a:pPr algn="ctr"/>
                      <a:r>
                        <a:rPr lang="en-US" sz="1800">
                          <a:solidFill>
                            <a:schemeClr val="bg1"/>
                          </a:solidFill>
                        </a:rPr>
                        <a:t>35.78814444</a:t>
                      </a:r>
                    </a:p>
                  </a:txBody>
                  <a:tcPr marL="90653" marR="90653" marT="45326" marB="45326" anchor="ctr">
                    <a:lnL>
                      <a:noFill/>
                    </a:lnL>
                    <a:lnR>
                      <a:noFill/>
                    </a:lnR>
                    <a:lnT>
                      <a:noFill/>
                    </a:lnT>
                    <a:lnB>
                      <a:noFill/>
                    </a:lnB>
                  </a:tcPr>
                </a:tc>
              </a:tr>
              <a:tr h="362611">
                <a:tc>
                  <a:txBody>
                    <a:bodyPr/>
                    <a:lstStyle/>
                    <a:p>
                      <a:pPr algn="ctr"/>
                      <a:r>
                        <a:rPr lang="en-US" sz="1800" dirty="0">
                          <a:solidFill>
                            <a:schemeClr val="bg1"/>
                          </a:solidFill>
                        </a:rPr>
                        <a:t>AGP</a:t>
                      </a:r>
                    </a:p>
                  </a:txBody>
                  <a:tcPr marL="90653" marR="90653" marT="45326" marB="45326" anchor="ctr">
                    <a:lnL>
                      <a:noFill/>
                    </a:lnL>
                    <a:lnR>
                      <a:noFill/>
                    </a:lnR>
                    <a:lnT>
                      <a:noFill/>
                    </a:lnT>
                    <a:lnB>
                      <a:noFill/>
                    </a:lnB>
                  </a:tcPr>
                </a:tc>
                <a:tc>
                  <a:txBody>
                    <a:bodyPr/>
                    <a:lstStyle/>
                    <a:p>
                      <a:pPr algn="ctr"/>
                      <a:r>
                        <a:rPr lang="en-US" sz="1800" dirty="0">
                          <a:solidFill>
                            <a:schemeClr val="bg1"/>
                          </a:solidFill>
                        </a:rPr>
                        <a:t>28.22433333</a:t>
                      </a:r>
                    </a:p>
                  </a:txBody>
                  <a:tcPr marL="90653" marR="90653" marT="45326" marB="45326" anchor="ctr">
                    <a:lnL>
                      <a:noFill/>
                    </a:lnL>
                    <a:lnR>
                      <a:noFill/>
                    </a:lnR>
                    <a:lnT>
                      <a:noFill/>
                    </a:lnT>
                    <a:lnB>
                      <a:noFill/>
                    </a:lnB>
                  </a:tcPr>
                </a:tc>
                <a:tc>
                  <a:txBody>
                    <a:bodyPr/>
                    <a:lstStyle/>
                    <a:p>
                      <a:pPr algn="ctr"/>
                      <a:r>
                        <a:rPr lang="en-US" sz="1800">
                          <a:solidFill>
                            <a:schemeClr val="bg1"/>
                          </a:solidFill>
                        </a:rPr>
                        <a:t>3.37189167</a:t>
                      </a:r>
                    </a:p>
                  </a:txBody>
                  <a:tcPr marL="90653" marR="90653" marT="45326" marB="45326" anchor="ctr">
                    <a:lnL>
                      <a:noFill/>
                    </a:lnL>
                    <a:lnR>
                      <a:noFill/>
                    </a:lnR>
                    <a:lnT>
                      <a:noFill/>
                    </a:lnT>
                    <a:lnB>
                      <a:noFill/>
                    </a:lnB>
                  </a:tcPr>
                </a:tc>
                <a:tc>
                  <a:txBody>
                    <a:bodyPr/>
                    <a:lstStyle/>
                    <a:p>
                      <a:pPr algn="ctr"/>
                      <a:r>
                        <a:rPr lang="en-US" sz="1800">
                          <a:solidFill>
                            <a:schemeClr val="bg1"/>
                          </a:solidFill>
                        </a:rPr>
                        <a:t>24.85244166</a:t>
                      </a:r>
                    </a:p>
                  </a:txBody>
                  <a:tcPr marL="90653" marR="90653" marT="45326" marB="45326" anchor="ctr">
                    <a:lnL>
                      <a:noFill/>
                    </a:lnL>
                    <a:lnR>
                      <a:noFill/>
                    </a:lnR>
                    <a:lnT>
                      <a:noFill/>
                    </a:lnT>
                    <a:lnB>
                      <a:noFill/>
                    </a:lnB>
                  </a:tcPr>
                </a:tc>
              </a:tr>
              <a:tr h="362611">
                <a:tc>
                  <a:txBody>
                    <a:bodyPr/>
                    <a:lstStyle/>
                    <a:p>
                      <a:pPr algn="ctr"/>
                      <a:r>
                        <a:rPr lang="en-US" sz="1800" dirty="0">
                          <a:solidFill>
                            <a:schemeClr val="bg1"/>
                          </a:solidFill>
                        </a:rPr>
                        <a:t>RLD</a:t>
                      </a:r>
                    </a:p>
                  </a:txBody>
                  <a:tcPr marL="90653" marR="90653" marT="45326" marB="45326" anchor="ctr">
                    <a:lnL>
                      <a:noFill/>
                    </a:lnL>
                    <a:lnR>
                      <a:noFill/>
                    </a:lnR>
                    <a:lnT>
                      <a:noFill/>
                    </a:lnT>
                    <a:lnB>
                      <a:noFill/>
                    </a:lnB>
                  </a:tcPr>
                </a:tc>
                <a:tc>
                  <a:txBody>
                    <a:bodyPr/>
                    <a:lstStyle/>
                    <a:p>
                      <a:pPr algn="ctr"/>
                      <a:r>
                        <a:rPr lang="en-US" sz="1800" dirty="0">
                          <a:solidFill>
                            <a:schemeClr val="bg1"/>
                          </a:solidFill>
                        </a:rPr>
                        <a:t>28.45953333</a:t>
                      </a:r>
                    </a:p>
                  </a:txBody>
                  <a:tcPr marL="90653" marR="90653" marT="45326" marB="45326" anchor="ctr">
                    <a:lnL>
                      <a:noFill/>
                    </a:lnL>
                    <a:lnR>
                      <a:noFill/>
                    </a:lnR>
                    <a:lnT>
                      <a:noFill/>
                    </a:lnT>
                    <a:lnB>
                      <a:noFill/>
                    </a:lnB>
                  </a:tcPr>
                </a:tc>
                <a:tc>
                  <a:txBody>
                    <a:bodyPr/>
                    <a:lstStyle/>
                    <a:p>
                      <a:pPr algn="ctr"/>
                      <a:r>
                        <a:rPr lang="en-US" sz="1800">
                          <a:solidFill>
                            <a:schemeClr val="bg1"/>
                          </a:solidFill>
                        </a:rPr>
                        <a:t>4.30643000</a:t>
                      </a:r>
                    </a:p>
                  </a:txBody>
                  <a:tcPr marL="90653" marR="90653" marT="45326" marB="45326" anchor="ctr">
                    <a:lnL>
                      <a:noFill/>
                    </a:lnL>
                    <a:lnR>
                      <a:noFill/>
                    </a:lnR>
                    <a:lnT>
                      <a:noFill/>
                    </a:lnT>
                    <a:lnB>
                      <a:noFill/>
                    </a:lnB>
                  </a:tcPr>
                </a:tc>
                <a:tc>
                  <a:txBody>
                    <a:bodyPr/>
                    <a:lstStyle/>
                    <a:p>
                      <a:pPr algn="ctr"/>
                      <a:r>
                        <a:rPr lang="en-US" sz="1800">
                          <a:solidFill>
                            <a:schemeClr val="bg1"/>
                          </a:solidFill>
                        </a:rPr>
                        <a:t>24.15310333</a:t>
                      </a:r>
                    </a:p>
                  </a:txBody>
                  <a:tcPr marL="90653" marR="90653" marT="45326" marB="45326" anchor="ctr">
                    <a:lnL>
                      <a:noFill/>
                    </a:lnL>
                    <a:lnR>
                      <a:noFill/>
                    </a:lnR>
                    <a:lnT>
                      <a:noFill/>
                    </a:lnT>
                    <a:lnB>
                      <a:noFill/>
                    </a:lnB>
                  </a:tcPr>
                </a:tc>
              </a:tr>
              <a:tr h="362611">
                <a:tc>
                  <a:txBody>
                    <a:bodyPr/>
                    <a:lstStyle/>
                    <a:p>
                      <a:pPr algn="ctr"/>
                      <a:r>
                        <a:rPr lang="en-US" sz="1800">
                          <a:solidFill>
                            <a:schemeClr val="bg1"/>
                          </a:solidFill>
                        </a:rPr>
                        <a:t>DMK</a:t>
                      </a:r>
                    </a:p>
                  </a:txBody>
                  <a:tcPr marL="90653" marR="90653" marT="45326" marB="45326" anchor="ctr">
                    <a:lnL>
                      <a:noFill/>
                    </a:lnL>
                    <a:lnR>
                      <a:noFill/>
                    </a:lnR>
                    <a:lnT>
                      <a:noFill/>
                    </a:lnT>
                    <a:lnB>
                      <a:noFill/>
                    </a:lnB>
                  </a:tcPr>
                </a:tc>
                <a:tc>
                  <a:txBody>
                    <a:bodyPr/>
                    <a:lstStyle/>
                    <a:p>
                      <a:pPr algn="ctr"/>
                      <a:r>
                        <a:rPr lang="en-US" sz="1800" dirty="0">
                          <a:solidFill>
                            <a:schemeClr val="bg1"/>
                          </a:solidFill>
                        </a:rPr>
                        <a:t>39.41172917</a:t>
                      </a:r>
                    </a:p>
                  </a:txBody>
                  <a:tcPr marL="90653" marR="90653" marT="45326" marB="45326" anchor="ctr">
                    <a:lnL>
                      <a:noFill/>
                    </a:lnL>
                    <a:lnR>
                      <a:noFill/>
                    </a:lnR>
                    <a:lnT>
                      <a:noFill/>
                    </a:lnT>
                    <a:lnB>
                      <a:noFill/>
                    </a:lnB>
                  </a:tcPr>
                </a:tc>
                <a:tc>
                  <a:txBody>
                    <a:bodyPr/>
                    <a:lstStyle/>
                    <a:p>
                      <a:pPr algn="ctr"/>
                      <a:r>
                        <a:rPr lang="en-US" sz="1800" dirty="0">
                          <a:solidFill>
                            <a:schemeClr val="bg1"/>
                          </a:solidFill>
                        </a:rPr>
                        <a:t>19.68598571</a:t>
                      </a:r>
                    </a:p>
                  </a:txBody>
                  <a:tcPr marL="90653" marR="90653" marT="45326" marB="45326" anchor="ctr">
                    <a:lnL>
                      <a:noFill/>
                    </a:lnL>
                    <a:lnR>
                      <a:noFill/>
                    </a:lnR>
                    <a:lnT>
                      <a:noFill/>
                    </a:lnT>
                    <a:lnB>
                      <a:noFill/>
                    </a:lnB>
                  </a:tcPr>
                </a:tc>
                <a:tc>
                  <a:txBody>
                    <a:bodyPr/>
                    <a:lstStyle/>
                    <a:p>
                      <a:pPr algn="ctr"/>
                      <a:r>
                        <a:rPr lang="en-US" sz="1800">
                          <a:solidFill>
                            <a:schemeClr val="bg1"/>
                          </a:solidFill>
                        </a:rPr>
                        <a:t>19.72574346</a:t>
                      </a:r>
                    </a:p>
                  </a:txBody>
                  <a:tcPr marL="90653" marR="90653" marT="45326" marB="45326" anchor="ctr">
                    <a:lnL>
                      <a:noFill/>
                    </a:lnL>
                    <a:lnR>
                      <a:noFill/>
                    </a:lnR>
                    <a:lnT>
                      <a:noFill/>
                    </a:lnT>
                    <a:lnB>
                      <a:noFill/>
                    </a:lnB>
                  </a:tcPr>
                </a:tc>
              </a:tr>
              <a:tr h="362611">
                <a:tc>
                  <a:txBody>
                    <a:bodyPr/>
                    <a:lstStyle/>
                    <a:p>
                      <a:pPr algn="ctr"/>
                      <a:r>
                        <a:rPr lang="en-US" sz="1800">
                          <a:solidFill>
                            <a:schemeClr val="bg1"/>
                          </a:solidFill>
                        </a:rPr>
                        <a:t>AIUDF</a:t>
                      </a:r>
                    </a:p>
                  </a:txBody>
                  <a:tcPr marL="90653" marR="90653" marT="45326" marB="45326" anchor="ctr">
                    <a:lnL>
                      <a:noFill/>
                    </a:lnL>
                    <a:lnR>
                      <a:noFill/>
                    </a:lnR>
                    <a:lnT>
                      <a:noFill/>
                    </a:lnT>
                    <a:lnB>
                      <a:noFill/>
                    </a:lnB>
                  </a:tcPr>
                </a:tc>
                <a:tc>
                  <a:txBody>
                    <a:bodyPr/>
                    <a:lstStyle/>
                    <a:p>
                      <a:pPr algn="ctr"/>
                      <a:r>
                        <a:rPr lang="en-US" sz="1800" dirty="0">
                          <a:solidFill>
                            <a:schemeClr val="bg1"/>
                          </a:solidFill>
                        </a:rPr>
                        <a:t>28.62076667</a:t>
                      </a:r>
                    </a:p>
                  </a:txBody>
                  <a:tcPr marL="90653" marR="90653" marT="45326" marB="45326" anchor="ctr">
                    <a:lnL>
                      <a:noFill/>
                    </a:lnL>
                    <a:lnR>
                      <a:noFill/>
                    </a:lnR>
                    <a:lnT>
                      <a:noFill/>
                    </a:lnT>
                    <a:lnB>
                      <a:noFill/>
                    </a:lnB>
                  </a:tcPr>
                </a:tc>
                <a:tc>
                  <a:txBody>
                    <a:bodyPr/>
                    <a:lstStyle/>
                    <a:p>
                      <a:pPr algn="ctr"/>
                      <a:r>
                        <a:rPr lang="en-US" sz="1800" dirty="0">
                          <a:solidFill>
                            <a:schemeClr val="bg1"/>
                          </a:solidFill>
                        </a:rPr>
                        <a:t>9.08466111</a:t>
                      </a:r>
                    </a:p>
                  </a:txBody>
                  <a:tcPr marL="90653" marR="90653" marT="45326" marB="45326" anchor="ctr">
                    <a:lnL>
                      <a:noFill/>
                    </a:lnL>
                    <a:lnR>
                      <a:noFill/>
                    </a:lnR>
                    <a:lnT>
                      <a:noFill/>
                    </a:lnT>
                    <a:lnB>
                      <a:noFill/>
                    </a:lnB>
                  </a:tcPr>
                </a:tc>
                <a:tc>
                  <a:txBody>
                    <a:bodyPr/>
                    <a:lstStyle/>
                    <a:p>
                      <a:pPr algn="ctr"/>
                      <a:r>
                        <a:rPr lang="en-US" sz="1800">
                          <a:solidFill>
                            <a:schemeClr val="bg1"/>
                          </a:solidFill>
                        </a:rPr>
                        <a:t>19.53610556</a:t>
                      </a:r>
                    </a:p>
                  </a:txBody>
                  <a:tcPr marL="90653" marR="90653" marT="45326" marB="45326" anchor="ctr">
                    <a:lnL>
                      <a:noFill/>
                    </a:lnL>
                    <a:lnR>
                      <a:noFill/>
                    </a:lnR>
                    <a:lnT>
                      <a:noFill/>
                    </a:lnT>
                    <a:lnB>
                      <a:noFill/>
                    </a:lnB>
                  </a:tcPr>
                </a:tc>
              </a:tr>
              <a:tr h="362611">
                <a:tc>
                  <a:txBody>
                    <a:bodyPr/>
                    <a:lstStyle/>
                    <a:p>
                      <a:pPr algn="ctr"/>
                      <a:r>
                        <a:rPr lang="en-US" sz="1800">
                          <a:solidFill>
                            <a:schemeClr val="bg1"/>
                          </a:solidFill>
                        </a:rPr>
                        <a:t>JD(S)</a:t>
                      </a:r>
                    </a:p>
                  </a:txBody>
                  <a:tcPr marL="90653" marR="90653" marT="45326" marB="45326" anchor="ctr">
                    <a:lnL>
                      <a:noFill/>
                    </a:lnL>
                    <a:lnR>
                      <a:noFill/>
                    </a:lnR>
                    <a:lnT>
                      <a:noFill/>
                    </a:lnT>
                    <a:lnB>
                      <a:noFill/>
                    </a:lnB>
                  </a:tcPr>
                </a:tc>
                <a:tc>
                  <a:txBody>
                    <a:bodyPr/>
                    <a:lstStyle/>
                    <a:p>
                      <a:pPr algn="ctr"/>
                      <a:r>
                        <a:rPr lang="en-US" sz="1800" dirty="0">
                          <a:solidFill>
                            <a:schemeClr val="bg1"/>
                          </a:solidFill>
                        </a:rPr>
                        <a:t>24.48740000</a:t>
                      </a:r>
                    </a:p>
                  </a:txBody>
                  <a:tcPr marL="90653" marR="90653" marT="45326" marB="45326" anchor="ctr">
                    <a:lnL>
                      <a:noFill/>
                    </a:lnL>
                    <a:lnR>
                      <a:noFill/>
                    </a:lnR>
                    <a:lnT>
                      <a:noFill/>
                    </a:lnT>
                    <a:lnB>
                      <a:noFill/>
                    </a:lnB>
                  </a:tcPr>
                </a:tc>
                <a:tc>
                  <a:txBody>
                    <a:bodyPr/>
                    <a:lstStyle/>
                    <a:p>
                      <a:pPr algn="ctr"/>
                      <a:r>
                        <a:rPr lang="en-US" sz="1800" dirty="0">
                          <a:solidFill>
                            <a:schemeClr val="bg1"/>
                          </a:solidFill>
                        </a:rPr>
                        <a:t>6.87108235</a:t>
                      </a:r>
                    </a:p>
                  </a:txBody>
                  <a:tcPr marL="90653" marR="90653" marT="45326" marB="45326" anchor="ctr">
                    <a:lnL>
                      <a:noFill/>
                    </a:lnL>
                    <a:lnR>
                      <a:noFill/>
                    </a:lnR>
                    <a:lnT>
                      <a:noFill/>
                    </a:lnT>
                    <a:lnB>
                      <a:noFill/>
                    </a:lnB>
                  </a:tcPr>
                </a:tc>
                <a:tc>
                  <a:txBody>
                    <a:bodyPr/>
                    <a:lstStyle/>
                    <a:p>
                      <a:pPr algn="ctr"/>
                      <a:r>
                        <a:rPr lang="en-US" sz="1800">
                          <a:solidFill>
                            <a:schemeClr val="bg1"/>
                          </a:solidFill>
                        </a:rPr>
                        <a:t>17.61631765</a:t>
                      </a:r>
                    </a:p>
                  </a:txBody>
                  <a:tcPr marL="90653" marR="90653" marT="45326" marB="45326" anchor="ctr">
                    <a:lnL>
                      <a:noFill/>
                    </a:lnL>
                    <a:lnR>
                      <a:noFill/>
                    </a:lnR>
                    <a:lnT>
                      <a:noFill/>
                    </a:lnT>
                    <a:lnB>
                      <a:noFill/>
                    </a:lnB>
                  </a:tcPr>
                </a:tc>
              </a:tr>
              <a:tr h="362611">
                <a:tc>
                  <a:txBody>
                    <a:bodyPr/>
                    <a:lstStyle/>
                    <a:p>
                      <a:pPr algn="ctr"/>
                      <a:r>
                        <a:rPr lang="en-US" sz="1800">
                          <a:solidFill>
                            <a:schemeClr val="bg1"/>
                          </a:solidFill>
                        </a:rPr>
                        <a:t>JD(U)</a:t>
                      </a:r>
                    </a:p>
                  </a:txBody>
                  <a:tcPr marL="90653" marR="90653" marT="45326" marB="45326" anchor="ctr">
                    <a:lnL>
                      <a:noFill/>
                    </a:lnL>
                    <a:lnR>
                      <a:noFill/>
                    </a:lnR>
                    <a:lnT>
                      <a:noFill/>
                    </a:lnT>
                    <a:lnB>
                      <a:noFill/>
                    </a:lnB>
                  </a:tcPr>
                </a:tc>
                <a:tc>
                  <a:txBody>
                    <a:bodyPr/>
                    <a:lstStyle/>
                    <a:p>
                      <a:pPr algn="ctr"/>
                      <a:r>
                        <a:rPr lang="en-US" sz="1800" dirty="0">
                          <a:solidFill>
                            <a:schemeClr val="bg1"/>
                          </a:solidFill>
                        </a:rPr>
                        <a:t>20.22334800</a:t>
                      </a:r>
                    </a:p>
                  </a:txBody>
                  <a:tcPr marL="90653" marR="90653" marT="45326" marB="45326" anchor="ctr">
                    <a:lnL>
                      <a:noFill/>
                    </a:lnL>
                    <a:lnR>
                      <a:noFill/>
                    </a:lnR>
                    <a:lnT>
                      <a:noFill/>
                    </a:lnT>
                    <a:lnB>
                      <a:noFill/>
                    </a:lnB>
                  </a:tcPr>
                </a:tc>
                <a:tc>
                  <a:txBody>
                    <a:bodyPr/>
                    <a:lstStyle/>
                    <a:p>
                      <a:pPr algn="ctr"/>
                      <a:r>
                        <a:rPr lang="en-US" sz="1800" dirty="0">
                          <a:solidFill>
                            <a:schemeClr val="bg1"/>
                          </a:solidFill>
                        </a:rPr>
                        <a:t>4.13371978</a:t>
                      </a:r>
                    </a:p>
                  </a:txBody>
                  <a:tcPr marL="90653" marR="90653" marT="45326" marB="45326" anchor="ctr">
                    <a:lnL>
                      <a:noFill/>
                    </a:lnL>
                    <a:lnR>
                      <a:noFill/>
                    </a:lnR>
                    <a:lnT>
                      <a:noFill/>
                    </a:lnT>
                    <a:lnB>
                      <a:noFill/>
                    </a:lnB>
                  </a:tcPr>
                </a:tc>
                <a:tc>
                  <a:txBody>
                    <a:bodyPr/>
                    <a:lstStyle/>
                    <a:p>
                      <a:pPr algn="ctr"/>
                      <a:r>
                        <a:rPr lang="en-US" sz="1800">
                          <a:solidFill>
                            <a:schemeClr val="bg1"/>
                          </a:solidFill>
                        </a:rPr>
                        <a:t>16.08962822</a:t>
                      </a:r>
                    </a:p>
                  </a:txBody>
                  <a:tcPr marL="90653" marR="90653" marT="45326" marB="45326" anchor="ctr">
                    <a:lnL>
                      <a:noFill/>
                    </a:lnL>
                    <a:lnR>
                      <a:noFill/>
                    </a:lnR>
                    <a:lnT>
                      <a:noFill/>
                    </a:lnT>
                    <a:lnB>
                      <a:noFill/>
                    </a:lnB>
                  </a:tcPr>
                </a:tc>
              </a:tr>
              <a:tr h="362611">
                <a:tc>
                  <a:txBody>
                    <a:bodyPr/>
                    <a:lstStyle/>
                    <a:p>
                      <a:pPr algn="ctr"/>
                      <a:r>
                        <a:rPr lang="en-US" sz="1800">
                          <a:solidFill>
                            <a:schemeClr val="bg1"/>
                          </a:solidFill>
                        </a:rPr>
                        <a:t>JVM</a:t>
                      </a:r>
                    </a:p>
                  </a:txBody>
                  <a:tcPr marL="90653" marR="90653" marT="45326" marB="45326" anchor="ctr">
                    <a:lnL>
                      <a:noFill/>
                    </a:lnL>
                    <a:lnR>
                      <a:noFill/>
                    </a:lnR>
                    <a:lnT>
                      <a:noFill/>
                    </a:lnT>
                    <a:lnB>
                      <a:noFill/>
                    </a:lnB>
                  </a:tcPr>
                </a:tc>
                <a:tc>
                  <a:txBody>
                    <a:bodyPr/>
                    <a:lstStyle/>
                    <a:p>
                      <a:pPr algn="ctr"/>
                      <a:r>
                        <a:rPr lang="en-US" sz="1800">
                          <a:solidFill>
                            <a:schemeClr val="bg1"/>
                          </a:solidFill>
                        </a:rPr>
                        <a:t>21.40180000</a:t>
                      </a:r>
                    </a:p>
                  </a:txBody>
                  <a:tcPr marL="90653" marR="90653" marT="45326" marB="45326" anchor="ctr">
                    <a:lnL>
                      <a:noFill/>
                    </a:lnL>
                    <a:lnR>
                      <a:noFill/>
                    </a:lnR>
                    <a:lnT>
                      <a:noFill/>
                    </a:lnT>
                    <a:lnB>
                      <a:noFill/>
                    </a:lnB>
                  </a:tcPr>
                </a:tc>
                <a:tc>
                  <a:txBody>
                    <a:bodyPr/>
                    <a:lstStyle/>
                    <a:p>
                      <a:pPr algn="ctr"/>
                      <a:r>
                        <a:rPr lang="en-US" sz="1800" dirty="0">
                          <a:solidFill>
                            <a:schemeClr val="bg1"/>
                          </a:solidFill>
                        </a:rPr>
                        <a:t>6.57756875</a:t>
                      </a:r>
                    </a:p>
                  </a:txBody>
                  <a:tcPr marL="90653" marR="90653" marT="45326" marB="45326" anchor="ctr">
                    <a:lnL>
                      <a:noFill/>
                    </a:lnL>
                    <a:lnR>
                      <a:noFill/>
                    </a:lnR>
                    <a:lnT>
                      <a:noFill/>
                    </a:lnT>
                    <a:lnB>
                      <a:noFill/>
                    </a:lnB>
                  </a:tcPr>
                </a:tc>
                <a:tc>
                  <a:txBody>
                    <a:bodyPr/>
                    <a:lstStyle/>
                    <a:p>
                      <a:pPr algn="ctr"/>
                      <a:r>
                        <a:rPr lang="en-US" sz="1800" dirty="0">
                          <a:solidFill>
                            <a:schemeClr val="bg1"/>
                          </a:solidFill>
                        </a:rPr>
                        <a:t>14.82423125</a:t>
                      </a:r>
                    </a:p>
                  </a:txBody>
                  <a:tcPr marL="90653" marR="90653" marT="45326" marB="45326" anchor="ctr">
                    <a:lnL>
                      <a:noFill/>
                    </a:lnL>
                    <a:lnR>
                      <a:noFill/>
                    </a:lnR>
                    <a:lnT>
                      <a:noFill/>
                    </a:lnT>
                    <a:lnB>
                      <a:noFill/>
                    </a:lnB>
                  </a:tcPr>
                </a:tc>
              </a:tr>
              <a:tr h="362611">
                <a:tc>
                  <a:txBody>
                    <a:bodyPr/>
                    <a:lstStyle/>
                    <a:p>
                      <a:pPr algn="ctr"/>
                      <a:r>
                        <a:rPr lang="en-US" sz="1800">
                          <a:solidFill>
                            <a:schemeClr val="bg1"/>
                          </a:solidFill>
                        </a:rPr>
                        <a:t>YSRCP</a:t>
                      </a:r>
                    </a:p>
                  </a:txBody>
                  <a:tcPr marL="90653" marR="90653" marT="45326" marB="45326" anchor="ctr">
                    <a:lnL>
                      <a:noFill/>
                    </a:lnL>
                    <a:lnR>
                      <a:noFill/>
                    </a:lnR>
                    <a:lnT>
                      <a:noFill/>
                    </a:lnT>
                    <a:lnB>
                      <a:noFill/>
                    </a:lnB>
                  </a:tcPr>
                </a:tc>
                <a:tc>
                  <a:txBody>
                    <a:bodyPr/>
                    <a:lstStyle/>
                    <a:p>
                      <a:pPr algn="ctr"/>
                      <a:r>
                        <a:rPr lang="en-US" sz="1800">
                          <a:solidFill>
                            <a:schemeClr val="bg1"/>
                          </a:solidFill>
                        </a:rPr>
                        <a:t>39.47518800</a:t>
                      </a:r>
                    </a:p>
                  </a:txBody>
                  <a:tcPr marL="90653" marR="90653" marT="45326" marB="45326" anchor="ctr">
                    <a:lnL>
                      <a:noFill/>
                    </a:lnL>
                    <a:lnR>
                      <a:noFill/>
                    </a:lnR>
                    <a:lnT>
                      <a:noFill/>
                    </a:lnT>
                    <a:lnB>
                      <a:noFill/>
                    </a:lnB>
                  </a:tcPr>
                </a:tc>
                <a:tc>
                  <a:txBody>
                    <a:bodyPr/>
                    <a:lstStyle/>
                    <a:p>
                      <a:pPr algn="ctr"/>
                      <a:r>
                        <a:rPr lang="en-US" sz="1800" dirty="0">
                          <a:solidFill>
                            <a:schemeClr val="bg1"/>
                          </a:solidFill>
                        </a:rPr>
                        <a:t>24.91597895</a:t>
                      </a:r>
                    </a:p>
                  </a:txBody>
                  <a:tcPr marL="90653" marR="90653" marT="45326" marB="45326" anchor="ctr">
                    <a:lnL>
                      <a:noFill/>
                    </a:lnL>
                    <a:lnR>
                      <a:noFill/>
                    </a:lnR>
                    <a:lnT>
                      <a:noFill/>
                    </a:lnT>
                    <a:lnB>
                      <a:noFill/>
                    </a:lnB>
                  </a:tcPr>
                </a:tc>
                <a:tc>
                  <a:txBody>
                    <a:bodyPr/>
                    <a:lstStyle/>
                    <a:p>
                      <a:pPr algn="ctr"/>
                      <a:r>
                        <a:rPr lang="en-US" sz="1800" dirty="0">
                          <a:solidFill>
                            <a:schemeClr val="bg1"/>
                          </a:solidFill>
                        </a:rPr>
                        <a:t>14.55920905</a:t>
                      </a:r>
                    </a:p>
                  </a:txBody>
                  <a:tcPr marL="90653" marR="90653" marT="45326" marB="45326" anchor="ctr">
                    <a:lnL>
                      <a:noFill/>
                    </a:lnL>
                    <a:lnR>
                      <a:noFill/>
                    </a:lnR>
                    <a:lnT>
                      <a:noFill/>
                    </a:lnT>
                    <a:lnB>
                      <a:noFill/>
                    </a:lnB>
                  </a:tcPr>
                </a:tc>
              </a:tr>
              <a:tr h="362611">
                <a:tc>
                  <a:txBody>
                    <a:bodyPr/>
                    <a:lstStyle/>
                    <a:p>
                      <a:pPr algn="ctr"/>
                      <a:r>
                        <a:rPr lang="en-US" sz="1800">
                          <a:solidFill>
                            <a:schemeClr val="bg1"/>
                          </a:solidFill>
                        </a:rPr>
                        <a:t>AIMIM</a:t>
                      </a:r>
                    </a:p>
                  </a:txBody>
                  <a:tcPr marL="90653" marR="90653" marT="45326" marB="45326" anchor="ctr">
                    <a:lnL>
                      <a:noFill/>
                    </a:lnL>
                    <a:lnR>
                      <a:noFill/>
                    </a:lnR>
                    <a:lnT>
                      <a:noFill/>
                    </a:lnT>
                    <a:lnB>
                      <a:noFill/>
                    </a:lnB>
                  </a:tcPr>
                </a:tc>
                <a:tc>
                  <a:txBody>
                    <a:bodyPr/>
                    <a:lstStyle/>
                    <a:p>
                      <a:pPr algn="ctr"/>
                      <a:r>
                        <a:rPr lang="en-US" sz="1800">
                          <a:solidFill>
                            <a:schemeClr val="bg1"/>
                          </a:solidFill>
                        </a:rPr>
                        <a:t>21.61030000</a:t>
                      </a:r>
                    </a:p>
                  </a:txBody>
                  <a:tcPr marL="90653" marR="90653" marT="45326" marB="45326" anchor="ctr">
                    <a:lnL>
                      <a:noFill/>
                    </a:lnL>
                    <a:lnR>
                      <a:noFill/>
                    </a:lnR>
                    <a:lnT>
                      <a:noFill/>
                    </a:lnT>
                    <a:lnB>
                      <a:noFill/>
                    </a:lnB>
                  </a:tcPr>
                </a:tc>
                <a:tc>
                  <a:txBody>
                    <a:bodyPr/>
                    <a:lstStyle/>
                    <a:p>
                      <a:pPr algn="ctr"/>
                      <a:r>
                        <a:rPr lang="en-US" sz="1800">
                          <a:solidFill>
                            <a:schemeClr val="bg1"/>
                          </a:solidFill>
                        </a:rPr>
                        <a:t>7.39192000</a:t>
                      </a:r>
                    </a:p>
                  </a:txBody>
                  <a:tcPr marL="90653" marR="90653" marT="45326" marB="45326" anchor="ctr">
                    <a:lnL>
                      <a:noFill/>
                    </a:lnL>
                    <a:lnR>
                      <a:noFill/>
                    </a:lnR>
                    <a:lnT>
                      <a:noFill/>
                    </a:lnT>
                    <a:lnB>
                      <a:noFill/>
                    </a:lnB>
                  </a:tcPr>
                </a:tc>
                <a:tc>
                  <a:txBody>
                    <a:bodyPr/>
                    <a:lstStyle/>
                    <a:p>
                      <a:pPr algn="ctr"/>
                      <a:r>
                        <a:rPr lang="en-US" sz="1800" dirty="0">
                          <a:solidFill>
                            <a:schemeClr val="bg1"/>
                          </a:solidFill>
                        </a:rPr>
                        <a:t>14.21838000</a:t>
                      </a:r>
                    </a:p>
                  </a:txBody>
                  <a:tcPr marL="90653" marR="90653" marT="45326" marB="45326" anchor="ctr">
                    <a:lnL>
                      <a:noFill/>
                    </a:lnL>
                    <a:lnR>
                      <a:noFill/>
                    </a:lnR>
                    <a:lnT>
                      <a:noFill/>
                    </a:lnT>
                    <a:lnB>
                      <a:noFill/>
                    </a:lnB>
                  </a:tcPr>
                </a:tc>
              </a:tr>
              <a:tr h="362611">
                <a:tc>
                  <a:txBody>
                    <a:bodyPr/>
                    <a:lstStyle/>
                    <a:p>
                      <a:pPr algn="ctr"/>
                      <a:r>
                        <a:rPr lang="en-US" sz="1800">
                          <a:solidFill>
                            <a:schemeClr val="bg1"/>
                          </a:solidFill>
                        </a:rPr>
                        <a:t>BOPF</a:t>
                      </a:r>
                    </a:p>
                  </a:txBody>
                  <a:tcPr marL="90653" marR="90653" marT="45326" marB="45326" anchor="ctr">
                    <a:lnL>
                      <a:noFill/>
                    </a:lnL>
                    <a:lnR>
                      <a:noFill/>
                    </a:lnR>
                    <a:lnT>
                      <a:noFill/>
                    </a:lnT>
                    <a:lnB>
                      <a:noFill/>
                    </a:lnB>
                  </a:tcPr>
                </a:tc>
                <a:tc>
                  <a:txBody>
                    <a:bodyPr/>
                    <a:lstStyle/>
                    <a:p>
                      <a:pPr algn="ctr"/>
                      <a:r>
                        <a:rPr lang="en-US" sz="1800">
                          <a:solidFill>
                            <a:schemeClr val="bg1"/>
                          </a:solidFill>
                        </a:rPr>
                        <a:t>25.15110000</a:t>
                      </a:r>
                    </a:p>
                  </a:txBody>
                  <a:tcPr marL="90653" marR="90653" marT="45326" marB="45326" anchor="ctr">
                    <a:lnL>
                      <a:noFill/>
                    </a:lnL>
                    <a:lnR>
                      <a:noFill/>
                    </a:lnR>
                    <a:lnT>
                      <a:noFill/>
                    </a:lnT>
                    <a:lnB>
                      <a:noFill/>
                    </a:lnB>
                  </a:tcPr>
                </a:tc>
                <a:tc>
                  <a:txBody>
                    <a:bodyPr/>
                    <a:lstStyle/>
                    <a:p>
                      <a:pPr algn="ctr"/>
                      <a:r>
                        <a:rPr lang="en-US" sz="1800">
                          <a:solidFill>
                            <a:schemeClr val="bg1"/>
                          </a:solidFill>
                        </a:rPr>
                        <a:t>10.94420000</a:t>
                      </a:r>
                    </a:p>
                  </a:txBody>
                  <a:tcPr marL="90653" marR="90653" marT="45326" marB="45326" anchor="ctr">
                    <a:lnL>
                      <a:noFill/>
                    </a:lnL>
                    <a:lnR>
                      <a:noFill/>
                    </a:lnR>
                    <a:lnT>
                      <a:noFill/>
                    </a:lnT>
                    <a:lnB>
                      <a:noFill/>
                    </a:lnB>
                  </a:tcPr>
                </a:tc>
                <a:tc>
                  <a:txBody>
                    <a:bodyPr/>
                    <a:lstStyle/>
                    <a:p>
                      <a:pPr algn="ctr"/>
                      <a:r>
                        <a:rPr lang="en-US" sz="1800" dirty="0">
                          <a:solidFill>
                            <a:schemeClr val="bg1"/>
                          </a:solidFill>
                        </a:rPr>
                        <a:t>14.20690000</a:t>
                      </a:r>
                    </a:p>
                  </a:txBody>
                  <a:tcPr marL="90653" marR="90653" marT="45326" marB="45326" anchor="ctr">
                    <a:lnL>
                      <a:noFill/>
                    </a:lnL>
                    <a:lnR>
                      <a:noFill/>
                    </a:lnR>
                    <a:lnT>
                      <a:noFill/>
                    </a:lnT>
                    <a:lnB>
                      <a:noFill/>
                    </a:lnB>
                  </a:tcPr>
                </a:tc>
              </a:tr>
              <a:tr h="362611">
                <a:tc>
                  <a:txBody>
                    <a:bodyPr/>
                    <a:lstStyle/>
                    <a:p>
                      <a:pPr algn="ctr"/>
                      <a:r>
                        <a:rPr lang="en-US" sz="1800">
                          <a:solidFill>
                            <a:schemeClr val="bg1"/>
                          </a:solidFill>
                        </a:rPr>
                        <a:t>SP</a:t>
                      </a:r>
                    </a:p>
                  </a:txBody>
                  <a:tcPr marL="90653" marR="90653" marT="45326" marB="45326" anchor="ctr">
                    <a:lnL>
                      <a:noFill/>
                    </a:lnL>
                    <a:lnR>
                      <a:noFill/>
                    </a:lnR>
                    <a:lnT>
                      <a:noFill/>
                    </a:lnT>
                    <a:lnB>
                      <a:noFill/>
                    </a:lnB>
                  </a:tcPr>
                </a:tc>
                <a:tc>
                  <a:txBody>
                    <a:bodyPr/>
                    <a:lstStyle/>
                    <a:p>
                      <a:pPr algn="ctr"/>
                      <a:r>
                        <a:rPr lang="en-US" sz="1800">
                          <a:solidFill>
                            <a:schemeClr val="bg1"/>
                          </a:solidFill>
                        </a:rPr>
                        <a:t>17.45022245</a:t>
                      </a:r>
                    </a:p>
                  </a:txBody>
                  <a:tcPr marL="90653" marR="90653" marT="45326" marB="45326" anchor="ctr">
                    <a:lnL>
                      <a:noFill/>
                    </a:lnL>
                    <a:lnR>
                      <a:noFill/>
                    </a:lnR>
                    <a:lnT>
                      <a:noFill/>
                    </a:lnT>
                    <a:lnB>
                      <a:noFill/>
                    </a:lnB>
                  </a:tcPr>
                </a:tc>
                <a:tc>
                  <a:txBody>
                    <a:bodyPr/>
                    <a:lstStyle/>
                    <a:p>
                      <a:pPr algn="ctr"/>
                      <a:r>
                        <a:rPr lang="en-US" sz="1800">
                          <a:solidFill>
                            <a:schemeClr val="bg1"/>
                          </a:solidFill>
                        </a:rPr>
                        <a:t>5.75793704</a:t>
                      </a:r>
                    </a:p>
                  </a:txBody>
                  <a:tcPr marL="90653" marR="90653" marT="45326" marB="45326" anchor="ctr">
                    <a:lnL>
                      <a:noFill/>
                    </a:lnL>
                    <a:lnR>
                      <a:noFill/>
                    </a:lnR>
                    <a:lnT>
                      <a:noFill/>
                    </a:lnT>
                    <a:lnB>
                      <a:noFill/>
                    </a:lnB>
                  </a:tcPr>
                </a:tc>
                <a:tc>
                  <a:txBody>
                    <a:bodyPr/>
                    <a:lstStyle/>
                    <a:p>
                      <a:pPr algn="ctr"/>
                      <a:r>
                        <a:rPr lang="en-US" sz="1800" dirty="0">
                          <a:solidFill>
                            <a:schemeClr val="bg1"/>
                          </a:solidFill>
                        </a:rPr>
                        <a:t>11.69228541</a:t>
                      </a:r>
                    </a:p>
                  </a:txBody>
                  <a:tcPr marL="90653" marR="90653" marT="45326" marB="45326"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12420854"/>
              </p:ext>
            </p:extLst>
          </p:nvPr>
        </p:nvGraphicFramePr>
        <p:xfrm>
          <a:off x="606748" y="1642746"/>
          <a:ext cx="10515600" cy="365760"/>
        </p:xfrm>
        <a:graphic>
          <a:graphicData uri="http://schemas.openxmlformats.org/drawingml/2006/table">
            <a:tbl>
              <a:tblPr/>
              <a:tblGrid>
                <a:gridCol w="2628900"/>
                <a:gridCol w="2628900"/>
                <a:gridCol w="2628900"/>
                <a:gridCol w="2628900"/>
              </a:tblGrid>
              <a:tr h="0">
                <a:tc>
                  <a:txBody>
                    <a:bodyPr/>
                    <a:lstStyle/>
                    <a:p>
                      <a:pPr algn="ctr"/>
                      <a:r>
                        <a:rPr lang="en-US" dirty="0" smtClean="0">
                          <a:solidFill>
                            <a:schemeClr val="accent2"/>
                          </a:solidFill>
                        </a:rPr>
                        <a:t>State Party</a:t>
                      </a:r>
                      <a:endParaRPr lang="en-US" dirty="0">
                        <a:solidFill>
                          <a:schemeClr val="accent2"/>
                        </a:solidFill>
                      </a:endParaRPr>
                    </a:p>
                  </a:txBody>
                  <a:tcPr anchor="ctr">
                    <a:lnL>
                      <a:noFill/>
                    </a:lnL>
                    <a:lnR>
                      <a:noFill/>
                    </a:lnR>
                    <a:lnT>
                      <a:noFill/>
                    </a:lnT>
                    <a:lnB>
                      <a:noFill/>
                    </a:lnB>
                  </a:tcPr>
                </a:tc>
                <a:tc>
                  <a:txBody>
                    <a:bodyPr/>
                    <a:lstStyle/>
                    <a:p>
                      <a:pPr algn="ctr"/>
                      <a:r>
                        <a:rPr lang="en-US" dirty="0" smtClean="0">
                          <a:solidFill>
                            <a:schemeClr val="accent2"/>
                          </a:solidFill>
                        </a:rPr>
                        <a:t>Percentage</a:t>
                      </a:r>
                      <a:r>
                        <a:rPr lang="en-US" baseline="0" dirty="0" smtClean="0">
                          <a:solidFill>
                            <a:schemeClr val="accent2"/>
                          </a:solidFill>
                        </a:rPr>
                        <a:t> Votes in 2019</a:t>
                      </a:r>
                      <a:endParaRPr lang="en-US" dirty="0">
                        <a:solidFill>
                          <a:schemeClr val="accent2"/>
                        </a:solidFill>
                      </a:endParaRPr>
                    </a:p>
                  </a:txBody>
                  <a:tcPr anchor="ctr">
                    <a:lnL>
                      <a:noFill/>
                    </a:lnL>
                    <a:lnR>
                      <a:noFill/>
                    </a:lnR>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solidFill>
                        </a:rPr>
                        <a:t>Percentage</a:t>
                      </a:r>
                      <a:r>
                        <a:rPr lang="en-US" baseline="0" dirty="0" smtClean="0">
                          <a:solidFill>
                            <a:schemeClr val="accent2"/>
                          </a:solidFill>
                        </a:rPr>
                        <a:t> Votes in 2014</a:t>
                      </a:r>
                      <a:endParaRPr lang="en-US" dirty="0" smtClean="0">
                        <a:solidFill>
                          <a:schemeClr val="accent2"/>
                        </a:solidFill>
                      </a:endParaRPr>
                    </a:p>
                  </a:txBody>
                  <a:tcPr anchor="ctr">
                    <a:lnL>
                      <a:noFill/>
                    </a:lnL>
                    <a:lnR>
                      <a:noFill/>
                    </a:lnR>
                    <a:lnT>
                      <a:noFill/>
                    </a:lnT>
                    <a:lnB>
                      <a:noFill/>
                    </a:lnB>
                  </a:tcPr>
                </a:tc>
                <a:tc>
                  <a:txBody>
                    <a:bodyPr/>
                    <a:lstStyle/>
                    <a:p>
                      <a:pPr algn="ctr"/>
                      <a:r>
                        <a:rPr lang="en-US" dirty="0" smtClean="0">
                          <a:solidFill>
                            <a:schemeClr val="accent2"/>
                          </a:solidFill>
                        </a:rPr>
                        <a:t>Difference</a:t>
                      </a:r>
                      <a:endParaRPr lang="en-US" dirty="0">
                        <a:solidFill>
                          <a:schemeClr val="accent2"/>
                        </a:solidFill>
                      </a:endParaRP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654241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TotalTime>
  <Words>1243</Words>
  <Application>Microsoft Office PowerPoint</Application>
  <PresentationFormat>Widescreen</PresentationFormat>
  <Paragraphs>437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Project on Indian election 2014 &amp; 2019</vt:lpstr>
      <vt:lpstr>Introduction</vt:lpstr>
      <vt:lpstr>List top 5/ bottom 5 constituencies of 2014 and 2019 in terms of voter turnout ratio?</vt:lpstr>
      <vt:lpstr>List top 5/ bottom 5 states of 2014 and 2019 in terms of voter turnout ratio?</vt:lpstr>
      <vt:lpstr>Which constituencies have elected the same party for two consecutive elections, rank them by % of votes to that winning party in 2019.</vt:lpstr>
      <vt:lpstr>Which constituencies have voted for different parties in two elections (list top 10 based on difference (2019-2014) in winner vote percentage in two elections).</vt:lpstr>
      <vt:lpstr>Top 5 candidates based on margin difference with runners in 2014 and 2019.</vt:lpstr>
      <vt:lpstr>% Split of votes of parties between 2014 vs 2019 at national level</vt:lpstr>
      <vt:lpstr>% Split of votes of parties between 2014 vs 2019 at state level.</vt:lpstr>
      <vt:lpstr>List top 5 constituencies for two major national parties where they have gained vote share in 2019 as compared to 2014.</vt:lpstr>
      <vt:lpstr>List top 5 constituencies for two major national parties where they have lost vote share in 2019 as compared to 2014.</vt:lpstr>
      <vt:lpstr>Which constituencies have elected candidates whose party has less than 10% vote share at state level in 2019?</vt:lpstr>
      <vt:lpstr>Which constituency has voted the most for NOTA?</vt:lpstr>
      <vt:lpstr>PowerPoint Presentation</vt:lpstr>
      <vt:lpstr>Provide 3 recommendations on what the election commission/government can do to increase the voter turnout %? </vt:lpstr>
      <vt:lpstr>PowerPoint Presentation</vt:lpstr>
      <vt:lpstr>PowerPoint Presentation</vt:lpstr>
      <vt:lpstr>PowerPoint Presentation</vt:lpstr>
      <vt:lpstr>Expression of Gratitude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66</cp:revision>
  <dcterms:created xsi:type="dcterms:W3CDTF">2024-06-06T09:08:05Z</dcterms:created>
  <dcterms:modified xsi:type="dcterms:W3CDTF">2024-06-09T07:14:35Z</dcterms:modified>
</cp:coreProperties>
</file>