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 id="2147483781" r:id="rId2"/>
  </p:sldMasterIdLst>
  <p:notesMasterIdLst>
    <p:notesMasterId r:id="rId63"/>
  </p:notesMasterIdLst>
  <p:sldIdLst>
    <p:sldId id="317" r:id="rId3"/>
    <p:sldId id="784" r:id="rId4"/>
    <p:sldId id="782" r:id="rId5"/>
    <p:sldId id="305" r:id="rId6"/>
    <p:sldId id="785" r:id="rId7"/>
    <p:sldId id="319" r:id="rId8"/>
    <p:sldId id="679" r:id="rId9"/>
    <p:sldId id="681" r:id="rId10"/>
    <p:sldId id="682" r:id="rId11"/>
    <p:sldId id="683" r:id="rId12"/>
    <p:sldId id="684" r:id="rId13"/>
    <p:sldId id="685" r:id="rId14"/>
    <p:sldId id="686" r:id="rId15"/>
    <p:sldId id="687" r:id="rId16"/>
    <p:sldId id="347" r:id="rId17"/>
    <p:sldId id="814" r:id="rId18"/>
    <p:sldId id="304" r:id="rId19"/>
    <p:sldId id="267" r:id="rId20"/>
    <p:sldId id="316" r:id="rId21"/>
    <p:sldId id="786" r:id="rId22"/>
    <p:sldId id="788" r:id="rId23"/>
    <p:sldId id="789" r:id="rId24"/>
    <p:sldId id="790" r:id="rId25"/>
    <p:sldId id="793" r:id="rId26"/>
    <p:sldId id="277" r:id="rId27"/>
    <p:sldId id="278" r:id="rId28"/>
    <p:sldId id="279" r:id="rId29"/>
    <p:sldId id="280" r:id="rId30"/>
    <p:sldId id="829" r:id="rId31"/>
    <p:sldId id="350" r:id="rId32"/>
    <p:sldId id="701" r:id="rId33"/>
    <p:sldId id="787" r:id="rId34"/>
    <p:sldId id="349" r:id="rId35"/>
    <p:sldId id="348" r:id="rId36"/>
    <p:sldId id="826" r:id="rId37"/>
    <p:sldId id="827" r:id="rId38"/>
    <p:sldId id="828" r:id="rId39"/>
    <p:sldId id="830" r:id="rId40"/>
    <p:sldId id="831" r:id="rId41"/>
    <p:sldId id="794" r:id="rId42"/>
    <p:sldId id="817" r:id="rId43"/>
    <p:sldId id="816" r:id="rId44"/>
    <p:sldId id="818" r:id="rId45"/>
    <p:sldId id="792" r:id="rId46"/>
    <p:sldId id="795" r:id="rId47"/>
    <p:sldId id="800" r:id="rId48"/>
    <p:sldId id="819" r:id="rId49"/>
    <p:sldId id="824" r:id="rId50"/>
    <p:sldId id="308" r:id="rId51"/>
    <p:sldId id="796" r:id="rId52"/>
    <p:sldId id="797" r:id="rId53"/>
    <p:sldId id="825" r:id="rId54"/>
    <p:sldId id="801" r:id="rId55"/>
    <p:sldId id="821" r:id="rId56"/>
    <p:sldId id="820" r:id="rId57"/>
    <p:sldId id="791" r:id="rId58"/>
    <p:sldId id="309" r:id="rId59"/>
    <p:sldId id="300" r:id="rId60"/>
    <p:sldId id="301" r:id="rId61"/>
    <p:sldId id="822"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8" autoAdjust="0"/>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5DB9A65-6BC3-41DD-B590-101CC36DCA1F}" type="datetimeFigureOut">
              <a:rPr lang="en-US"/>
              <a:pPr>
                <a:defRPr/>
              </a:pPr>
              <a:t>1/18/24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D845F02F-DD75-4383-883C-D508E48C7E38}" type="slidenum">
              <a:rPr lang="en-US" altLang="en-US"/>
              <a:pPr>
                <a:defRPr/>
              </a:pPr>
              <a:t>‹#›</a:t>
            </a:fld>
            <a:endParaRPr lang="en-US" altLang="en-US"/>
          </a:p>
        </p:txBody>
      </p:sp>
    </p:spTree>
    <p:extLst>
      <p:ext uri="{BB962C8B-B14F-4D97-AF65-F5344CB8AC3E}">
        <p14:creationId xmlns:p14="http://schemas.microsoft.com/office/powerpoint/2010/main" val="23605472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1371600" y="1143000"/>
            <a:ext cx="4114800" cy="30861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955204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21</a:t>
            </a:fld>
            <a:endParaRPr lang="en-US" altLang="en-US"/>
          </a:p>
        </p:txBody>
      </p:sp>
    </p:spTree>
    <p:extLst>
      <p:ext uri="{BB962C8B-B14F-4D97-AF65-F5344CB8AC3E}">
        <p14:creationId xmlns:p14="http://schemas.microsoft.com/office/powerpoint/2010/main" val="2336680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22</a:t>
            </a:fld>
            <a:endParaRPr lang="en-US" altLang="en-US"/>
          </a:p>
        </p:txBody>
      </p:sp>
    </p:spTree>
    <p:extLst>
      <p:ext uri="{BB962C8B-B14F-4D97-AF65-F5344CB8AC3E}">
        <p14:creationId xmlns:p14="http://schemas.microsoft.com/office/powerpoint/2010/main" val="590893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23</a:t>
            </a:fld>
            <a:endParaRPr lang="en-US" altLang="en-US"/>
          </a:p>
        </p:txBody>
      </p:sp>
    </p:spTree>
    <p:extLst>
      <p:ext uri="{BB962C8B-B14F-4D97-AF65-F5344CB8AC3E}">
        <p14:creationId xmlns:p14="http://schemas.microsoft.com/office/powerpoint/2010/main" val="41107826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3" name="Google Shape;24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322505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0" name="Google Shape;250;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013528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8" name="Google Shape;25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776750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1" name="Google Shape;2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620565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4287735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D489B5-8080-4BCE-B0AA-4E2C3F80191F}" type="slidenum">
              <a:rPr lang="en-US" altLang="en-US" smtClean="0"/>
              <a:pPr>
                <a:spcBef>
                  <a:spcPct val="0"/>
                </a:spcBef>
              </a:pPr>
              <a:t>29</a:t>
            </a:fld>
            <a:endParaRPr lang="en-US" altLang="en-US"/>
          </a:p>
        </p:txBody>
      </p:sp>
    </p:spTree>
    <p:extLst>
      <p:ext uri="{BB962C8B-B14F-4D97-AF65-F5344CB8AC3E}">
        <p14:creationId xmlns:p14="http://schemas.microsoft.com/office/powerpoint/2010/main" val="405036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87512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p:nvPr>
        </p:nvSpPr>
        <p:spPr>
          <a:noFill/>
        </p:spPr>
        <p:txBody>
          <a:bodyPr/>
          <a:lstStyle/>
          <a:p>
            <a:pPr>
              <a:buFont typeface="Calibri" pitchFamily="34" charset="0"/>
              <a:buNone/>
            </a:pPr>
            <a:fld id="{F259F7AF-06FE-4BDB-BD30-B97F03CDD51C}" type="slidenum">
              <a:rPr lang="en-US" smtClean="0">
                <a:latin typeface="Calibri" pitchFamily="34" charset="0"/>
                <a:ea typeface="DejaVu LGC Sans"/>
                <a:cs typeface="DejaVu LGC Sans"/>
              </a:rPr>
              <a:pPr>
                <a:buFont typeface="Calibri" pitchFamily="34" charset="0"/>
                <a:buNone/>
              </a:pPr>
              <a:t>3</a:t>
            </a:fld>
            <a:endParaRPr lang="en-US">
              <a:latin typeface="Calibri" pitchFamily="34" charset="0"/>
              <a:ea typeface="DejaVu LGC Sans"/>
              <a:cs typeface="DejaVu LGC Sans"/>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7482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077016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D489B5-8080-4BCE-B0AA-4E2C3F80191F}"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763054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36</a:t>
            </a:fld>
            <a:endParaRPr lang="en-US" altLang="en-US"/>
          </a:p>
        </p:txBody>
      </p:sp>
    </p:spTree>
    <p:extLst>
      <p:ext uri="{BB962C8B-B14F-4D97-AF65-F5344CB8AC3E}">
        <p14:creationId xmlns:p14="http://schemas.microsoft.com/office/powerpoint/2010/main" val="1972288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37</a:t>
            </a:fld>
            <a:endParaRPr lang="en-US" altLang="en-US"/>
          </a:p>
        </p:txBody>
      </p:sp>
    </p:spTree>
    <p:extLst>
      <p:ext uri="{BB962C8B-B14F-4D97-AF65-F5344CB8AC3E}">
        <p14:creationId xmlns:p14="http://schemas.microsoft.com/office/powerpoint/2010/main" val="3828313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38</a:t>
            </a:fld>
            <a:endParaRPr lang="en-US" altLang="en-US"/>
          </a:p>
        </p:txBody>
      </p:sp>
    </p:spTree>
    <p:extLst>
      <p:ext uri="{BB962C8B-B14F-4D97-AF65-F5344CB8AC3E}">
        <p14:creationId xmlns:p14="http://schemas.microsoft.com/office/powerpoint/2010/main" val="13920469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5AEABCB-9587-43D6-AD84-2A4532868003}" type="slidenum">
              <a:rPr lang="en-US" altLang="en-US" smtClean="0"/>
              <a:pPr>
                <a:spcBef>
                  <a:spcPct val="0"/>
                </a:spcBef>
              </a:pPr>
              <a:t>39</a:t>
            </a:fld>
            <a:endParaRPr lang="en-US" altLang="en-US"/>
          </a:p>
        </p:txBody>
      </p:sp>
    </p:spTree>
    <p:extLst>
      <p:ext uri="{BB962C8B-B14F-4D97-AF65-F5344CB8AC3E}">
        <p14:creationId xmlns:p14="http://schemas.microsoft.com/office/powerpoint/2010/main" val="3264091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45</a:t>
            </a:fld>
            <a:endParaRPr lang="en-US" altLang="en-US"/>
          </a:p>
        </p:txBody>
      </p:sp>
    </p:spTree>
    <p:extLst>
      <p:ext uri="{BB962C8B-B14F-4D97-AF65-F5344CB8AC3E}">
        <p14:creationId xmlns:p14="http://schemas.microsoft.com/office/powerpoint/2010/main" val="2065762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46</a:t>
            </a:fld>
            <a:endParaRPr lang="en-US" altLang="en-US"/>
          </a:p>
        </p:txBody>
      </p:sp>
    </p:spTree>
    <p:extLst>
      <p:ext uri="{BB962C8B-B14F-4D97-AF65-F5344CB8AC3E}">
        <p14:creationId xmlns:p14="http://schemas.microsoft.com/office/powerpoint/2010/main" val="42794506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47</a:t>
            </a:fld>
            <a:endParaRPr lang="en-US" altLang="en-US"/>
          </a:p>
        </p:txBody>
      </p:sp>
    </p:spTree>
    <p:extLst>
      <p:ext uri="{BB962C8B-B14F-4D97-AF65-F5344CB8AC3E}">
        <p14:creationId xmlns:p14="http://schemas.microsoft.com/office/powerpoint/2010/main" val="3725322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4</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51340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49</a:t>
            </a:fld>
            <a:endParaRPr lang="en-US" altLang="en-US"/>
          </a:p>
        </p:txBody>
      </p:sp>
    </p:spTree>
    <p:extLst>
      <p:ext uri="{BB962C8B-B14F-4D97-AF65-F5344CB8AC3E}">
        <p14:creationId xmlns:p14="http://schemas.microsoft.com/office/powerpoint/2010/main" val="1904189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50</a:t>
            </a:fld>
            <a:endParaRPr lang="en-US" altLang="en-US"/>
          </a:p>
        </p:txBody>
      </p:sp>
    </p:spTree>
    <p:extLst>
      <p:ext uri="{BB962C8B-B14F-4D97-AF65-F5344CB8AC3E}">
        <p14:creationId xmlns:p14="http://schemas.microsoft.com/office/powerpoint/2010/main" val="14015179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51</a:t>
            </a:fld>
            <a:endParaRPr lang="en-US" altLang="en-US"/>
          </a:p>
        </p:txBody>
      </p:sp>
    </p:spTree>
    <p:extLst>
      <p:ext uri="{BB962C8B-B14F-4D97-AF65-F5344CB8AC3E}">
        <p14:creationId xmlns:p14="http://schemas.microsoft.com/office/powerpoint/2010/main" val="3043540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52</a:t>
            </a:fld>
            <a:endParaRPr lang="en-US" altLang="en-US"/>
          </a:p>
        </p:txBody>
      </p:sp>
    </p:spTree>
    <p:extLst>
      <p:ext uri="{BB962C8B-B14F-4D97-AF65-F5344CB8AC3E}">
        <p14:creationId xmlns:p14="http://schemas.microsoft.com/office/powerpoint/2010/main" val="5984122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53</a:t>
            </a:fld>
            <a:endParaRPr lang="en-US" altLang="en-US"/>
          </a:p>
        </p:txBody>
      </p:sp>
    </p:spTree>
    <p:extLst>
      <p:ext uri="{BB962C8B-B14F-4D97-AF65-F5344CB8AC3E}">
        <p14:creationId xmlns:p14="http://schemas.microsoft.com/office/powerpoint/2010/main" val="9083382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54</a:t>
            </a:fld>
            <a:endParaRPr lang="en-US" altLang="en-US"/>
          </a:p>
        </p:txBody>
      </p:sp>
    </p:spTree>
    <p:extLst>
      <p:ext uri="{BB962C8B-B14F-4D97-AF65-F5344CB8AC3E}">
        <p14:creationId xmlns:p14="http://schemas.microsoft.com/office/powerpoint/2010/main" val="4897150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F7D1D09-3B1E-45E1-B420-122F32C80BEB}" type="slidenum">
              <a:rPr lang="en-US" altLang="en-US" smtClean="0"/>
              <a:pPr>
                <a:spcBef>
                  <a:spcPct val="0"/>
                </a:spcBef>
              </a:pPr>
              <a:t>55</a:t>
            </a:fld>
            <a:endParaRPr lang="en-US" altLang="en-US"/>
          </a:p>
        </p:txBody>
      </p:sp>
    </p:spTree>
    <p:extLst>
      <p:ext uri="{BB962C8B-B14F-4D97-AF65-F5344CB8AC3E}">
        <p14:creationId xmlns:p14="http://schemas.microsoft.com/office/powerpoint/2010/main" val="5536356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643857-DBAA-4ADB-9C67-0057FF895865}" type="slidenum">
              <a:rPr lang="en-US" altLang="en-US" smtClean="0"/>
              <a:pPr>
                <a:spcBef>
                  <a:spcPct val="0"/>
                </a:spcBef>
              </a:pPr>
              <a:t>58</a:t>
            </a:fld>
            <a:endParaRPr lang="en-US" altLang="en-US"/>
          </a:p>
        </p:txBody>
      </p:sp>
    </p:spTree>
    <p:extLst>
      <p:ext uri="{BB962C8B-B14F-4D97-AF65-F5344CB8AC3E}">
        <p14:creationId xmlns:p14="http://schemas.microsoft.com/office/powerpoint/2010/main" val="41136322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07CE8F-216F-42F1-9A72-73BF11916032}" type="slidenum">
              <a:rPr lang="en-US" altLang="en-US" smtClean="0"/>
              <a:pPr>
                <a:spcBef>
                  <a:spcPct val="0"/>
                </a:spcBef>
              </a:pPr>
              <a:t>59</a:t>
            </a:fld>
            <a:endParaRPr lang="en-US" altLang="en-US"/>
          </a:p>
        </p:txBody>
      </p:sp>
    </p:spTree>
    <p:extLst>
      <p:ext uri="{BB962C8B-B14F-4D97-AF65-F5344CB8AC3E}">
        <p14:creationId xmlns:p14="http://schemas.microsoft.com/office/powerpoint/2010/main" val="2934052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07CE8F-216F-42F1-9A72-73BF11916032}" type="slidenum">
              <a:rPr lang="en-US" altLang="en-US" smtClean="0"/>
              <a:pPr>
                <a:spcBef>
                  <a:spcPct val="0"/>
                </a:spcBef>
              </a:pPr>
              <a:t>60</a:t>
            </a:fld>
            <a:endParaRPr lang="en-US" altLang="en-US"/>
          </a:p>
        </p:txBody>
      </p:sp>
    </p:spTree>
    <p:extLst>
      <p:ext uri="{BB962C8B-B14F-4D97-AF65-F5344CB8AC3E}">
        <p14:creationId xmlns:p14="http://schemas.microsoft.com/office/powerpoint/2010/main" val="537266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5</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1893847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latin typeface="Arial" panose="020B0604020202020204" pitchFamily="34" charset="0"/>
            </a:endParaRP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a:solidFill>
                  <a:schemeClr val="tx1"/>
                </a:solidFill>
                <a:latin typeface="Arial" panose="020B0604020202020204" pitchFamily="34" charset="0"/>
                <a:cs typeface="Arial" panose="020B0604020202020204" pitchFamily="34" charset="0"/>
              </a:defRPr>
            </a:lvl1pPr>
            <a:lvl2pPr marL="742950" indent="-285750" defTabSz="965200">
              <a:defRPr>
                <a:solidFill>
                  <a:schemeClr val="tx1"/>
                </a:solidFill>
                <a:latin typeface="Arial" panose="020B0604020202020204" pitchFamily="34" charset="0"/>
                <a:cs typeface="Arial" panose="020B0604020202020204" pitchFamily="34" charset="0"/>
              </a:defRPr>
            </a:lvl2pPr>
            <a:lvl3pPr marL="1143000" indent="-228600" defTabSz="965200">
              <a:defRPr>
                <a:solidFill>
                  <a:schemeClr val="tx1"/>
                </a:solidFill>
                <a:latin typeface="Arial" panose="020B0604020202020204" pitchFamily="34" charset="0"/>
                <a:cs typeface="Arial" panose="020B0604020202020204" pitchFamily="34" charset="0"/>
              </a:defRPr>
            </a:lvl3pPr>
            <a:lvl4pPr marL="1600200" indent="-228600" defTabSz="965200">
              <a:defRPr>
                <a:solidFill>
                  <a:schemeClr val="tx1"/>
                </a:solidFill>
                <a:latin typeface="Arial" panose="020B0604020202020204" pitchFamily="34" charset="0"/>
                <a:cs typeface="Arial" panose="020B0604020202020204" pitchFamily="34" charset="0"/>
              </a:defRPr>
            </a:lvl4pPr>
            <a:lvl5pPr marL="2057400" indent="-228600" defTabSz="965200">
              <a:defRPr>
                <a:solidFill>
                  <a:schemeClr val="tx1"/>
                </a:solidFill>
                <a:latin typeface="Arial" panose="020B0604020202020204" pitchFamily="34" charset="0"/>
                <a:cs typeface="Arial" panose="020B0604020202020204" pitchFamily="34" charset="0"/>
              </a:defRPr>
            </a:lvl5pPr>
            <a:lvl6pPr marL="25146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5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3414F58-CEFC-4B6F-9EB4-86A85A105F4E}" type="slidenum">
              <a:rPr lang="en-US" altLang="en-US" smtClean="0">
                <a:ea typeface="ＭＳ Ｐゴシック" panose="020B0600070205080204" pitchFamily="34" charset="-128"/>
              </a:rPr>
              <a:pPr/>
              <a:t>6</a:t>
            </a:fld>
            <a:endParaRPr lang="en-US" altLang="en-US">
              <a:ea typeface="ＭＳ Ｐゴシック" panose="020B0600070205080204" pitchFamily="34" charset="-128"/>
            </a:endParaRPr>
          </a:p>
        </p:txBody>
      </p:sp>
    </p:spTree>
    <p:extLst>
      <p:ext uri="{BB962C8B-B14F-4D97-AF65-F5344CB8AC3E}">
        <p14:creationId xmlns:p14="http://schemas.microsoft.com/office/powerpoint/2010/main" val="210166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450A18D-4FA3-48DC-A493-80152D03E9F0}" type="slidenum">
              <a:rPr lang="en-US" altLang="en-US" smtClean="0"/>
              <a:pPr>
                <a:spcBef>
                  <a:spcPct val="0"/>
                </a:spcBef>
              </a:pPr>
              <a:t>16</a:t>
            </a:fld>
            <a:endParaRPr lang="en-US" altLang="en-US"/>
          </a:p>
        </p:txBody>
      </p:sp>
    </p:spTree>
    <p:extLst>
      <p:ext uri="{BB962C8B-B14F-4D97-AF65-F5344CB8AC3E}">
        <p14:creationId xmlns:p14="http://schemas.microsoft.com/office/powerpoint/2010/main" val="3033348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4FF758-C1CE-452B-991D-70D73FCDED5A}" type="slidenum">
              <a:rPr lang="en-US" altLang="en-US" smtClean="0"/>
              <a:pPr>
                <a:spcBef>
                  <a:spcPct val="0"/>
                </a:spcBef>
              </a:pPr>
              <a:t>18</a:t>
            </a:fld>
            <a:endParaRPr lang="en-US" altLang="en-US"/>
          </a:p>
        </p:txBody>
      </p:sp>
    </p:spTree>
    <p:extLst>
      <p:ext uri="{BB962C8B-B14F-4D97-AF65-F5344CB8AC3E}">
        <p14:creationId xmlns:p14="http://schemas.microsoft.com/office/powerpoint/2010/main" val="4204562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D489B5-8080-4BCE-B0AA-4E2C3F80191F}" type="slidenum">
              <a:rPr lang="en-US" altLang="en-US" smtClean="0"/>
              <a:pPr>
                <a:spcBef>
                  <a:spcPct val="0"/>
                </a:spcBef>
              </a:pPr>
              <a:t>19</a:t>
            </a:fld>
            <a:endParaRPr lang="en-US" altLang="en-US"/>
          </a:p>
        </p:txBody>
      </p:sp>
    </p:spTree>
    <p:extLst>
      <p:ext uri="{BB962C8B-B14F-4D97-AF65-F5344CB8AC3E}">
        <p14:creationId xmlns:p14="http://schemas.microsoft.com/office/powerpoint/2010/main" val="235594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4FF758-C1CE-452B-991D-70D73FCDED5A}" type="slidenum">
              <a:rPr lang="en-US" altLang="en-US" smtClean="0"/>
              <a:pPr>
                <a:spcBef>
                  <a:spcPct val="0"/>
                </a:spcBef>
              </a:pPr>
              <a:t>20</a:t>
            </a:fld>
            <a:endParaRPr lang="en-US" altLang="en-US"/>
          </a:p>
        </p:txBody>
      </p:sp>
    </p:spTree>
    <p:extLst>
      <p:ext uri="{BB962C8B-B14F-4D97-AF65-F5344CB8AC3E}">
        <p14:creationId xmlns:p14="http://schemas.microsoft.com/office/powerpoint/2010/main" val="1509432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3FEF-7E3D-4706-9871-1F8E83B5D901}"/>
              </a:ext>
            </a:extLst>
          </p:cNvPr>
          <p:cNvSpPr>
            <a:spLocks noGrp="1"/>
          </p:cNvSpPr>
          <p:nvPr>
            <p:ph type="ctrTitle"/>
          </p:nvPr>
        </p:nvSpPr>
        <p:spPr>
          <a:xfrm>
            <a:off x="1143000" y="1122363"/>
            <a:ext cx="6858000" cy="2387600"/>
          </a:xfrm>
          <a:prstGeom prst="rect">
            <a:avLst/>
          </a:prstGeom>
          <a:noFill/>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D3D06B9F-14D2-4B26-ABB4-9107FDE1C101}"/>
              </a:ext>
            </a:extLst>
          </p:cNvPr>
          <p:cNvSpPr>
            <a:spLocks noGrp="1"/>
          </p:cNvSpPr>
          <p:nvPr>
            <p:ph type="subTitle" idx="1"/>
          </p:nvPr>
        </p:nvSpPr>
        <p:spPr>
          <a:xfrm>
            <a:off x="1143000" y="3602038"/>
            <a:ext cx="6858000" cy="1655762"/>
          </a:xfrm>
        </p:spPr>
        <p:txBody>
          <a:bodyPr>
            <a:normAutofit/>
          </a:bodyPr>
          <a:lstStyle>
            <a:lvl1pPr marL="0" indent="0" algn="ctr">
              <a:buNone/>
              <a:defRPr sz="2200">
                <a:latin typeface="Lato" panose="020F0502020204030203" pitchFamily="34" charset="0"/>
                <a:ea typeface="Lato" panose="020F0502020204030203" pitchFamily="34" charset="0"/>
                <a:cs typeface="Lato" panose="020F0502020204030203" pitchFamily="34" charset="0"/>
              </a:defRPr>
            </a:lvl1pPr>
            <a:lvl2pPr marL="192881" indent="0" algn="ctr">
              <a:buNone/>
              <a:defRPr sz="844"/>
            </a:lvl2pPr>
            <a:lvl3pPr marL="385763" indent="0" algn="ctr">
              <a:buNone/>
              <a:defRPr sz="760"/>
            </a:lvl3pPr>
            <a:lvl4pPr marL="578644" indent="0" algn="ctr">
              <a:buNone/>
              <a:defRPr sz="675"/>
            </a:lvl4pPr>
            <a:lvl5pPr marL="771525" indent="0" algn="ctr">
              <a:buNone/>
              <a:defRPr sz="675"/>
            </a:lvl5pPr>
            <a:lvl6pPr marL="964406" indent="0" algn="ctr">
              <a:buNone/>
              <a:defRPr sz="675"/>
            </a:lvl6pPr>
            <a:lvl7pPr marL="1157288" indent="0" algn="ctr">
              <a:buNone/>
              <a:defRPr sz="675"/>
            </a:lvl7pPr>
            <a:lvl8pPr marL="1350169" indent="0" algn="ctr">
              <a:buNone/>
              <a:defRPr sz="675"/>
            </a:lvl8pPr>
            <a:lvl9pPr marL="1543050" indent="0" algn="ctr">
              <a:buNone/>
              <a:defRPr sz="675"/>
            </a:lvl9pPr>
          </a:lstStyle>
          <a:p>
            <a:r>
              <a:rPr lang="en-US" dirty="0"/>
              <a:t>Click to edit Master subtitle style</a:t>
            </a:r>
          </a:p>
        </p:txBody>
      </p:sp>
    </p:spTree>
    <p:extLst>
      <p:ext uri="{BB962C8B-B14F-4D97-AF65-F5344CB8AC3E}">
        <p14:creationId xmlns:p14="http://schemas.microsoft.com/office/powerpoint/2010/main" val="2330802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224B3-5872-F31D-F733-72D2E681B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4F1194-4A60-2E5D-83E6-11A0111C3C7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DA47B8-81ED-F14E-108F-3FBD29767C7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F49F3A-A1BC-9689-7A6F-E3F1CB328BF3}"/>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6" name="Footer Placeholder 5">
            <a:extLst>
              <a:ext uri="{FF2B5EF4-FFF2-40B4-BE49-F238E27FC236}">
                <a16:creationId xmlns:a16="http://schemas.microsoft.com/office/drawing/2014/main" id="{4050818E-50E6-57F4-0253-D5D387208A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DF187-53AB-7A55-71F5-DC7FD2677212}"/>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88621930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E5C91-A44A-E273-C1F3-627E1681F2E1}"/>
              </a:ext>
            </a:extLst>
          </p:cNvPr>
          <p:cNvSpPr>
            <a:spLocks noGrp="1"/>
          </p:cNvSpPr>
          <p:nvPr>
            <p:ph type="title"/>
          </p:nvPr>
        </p:nvSpPr>
        <p:spPr>
          <a:xfrm>
            <a:off x="629841" y="365128"/>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E0D041-0F10-FD91-1FC8-F28EE7CA15A8}"/>
              </a:ext>
            </a:extLst>
          </p:cNvPr>
          <p:cNvSpPr>
            <a:spLocks noGrp="1"/>
          </p:cNvSpPr>
          <p:nvPr>
            <p:ph type="body" idx="1"/>
          </p:nvPr>
        </p:nvSpPr>
        <p:spPr>
          <a:xfrm>
            <a:off x="629842" y="1681163"/>
            <a:ext cx="3868340"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98417EEA-7B00-2E26-C92A-ABC58F65273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9CA43-ECBE-81D6-56D6-1DBEEAB0D13E}"/>
              </a:ext>
            </a:extLst>
          </p:cNvPr>
          <p:cNvSpPr>
            <a:spLocks noGrp="1"/>
          </p:cNvSpPr>
          <p:nvPr>
            <p:ph type="body" sz="quarter" idx="3"/>
          </p:nvPr>
        </p:nvSpPr>
        <p:spPr>
          <a:xfrm>
            <a:off x="4629151" y="1681163"/>
            <a:ext cx="3887391" cy="82391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98B0E-F391-D44E-D1C8-065897EFFF59}"/>
              </a:ext>
            </a:extLst>
          </p:cNvPr>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740140-F34A-B048-4807-98949E9BC743}"/>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8" name="Footer Placeholder 7">
            <a:extLst>
              <a:ext uri="{FF2B5EF4-FFF2-40B4-BE49-F238E27FC236}">
                <a16:creationId xmlns:a16="http://schemas.microsoft.com/office/drawing/2014/main" id="{6FDA615F-DA82-13FE-4A0F-FF28000A2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34224-D2AE-EF4E-BD3B-ACA146117825}"/>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07210538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D8C3-3428-F5B2-36B3-BA63AC5250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F0C548-D56F-8207-292F-D80AAF7036D3}"/>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4" name="Footer Placeholder 3">
            <a:extLst>
              <a:ext uri="{FF2B5EF4-FFF2-40B4-BE49-F238E27FC236}">
                <a16:creationId xmlns:a16="http://schemas.microsoft.com/office/drawing/2014/main" id="{3B836F39-BF5B-B394-2942-C3AB428CC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EC4A92-154C-6B10-F01C-7EA6973FE77E}"/>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498756206"/>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41505C-0084-5D91-69CF-346180846131}"/>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3" name="Footer Placeholder 2">
            <a:extLst>
              <a:ext uri="{FF2B5EF4-FFF2-40B4-BE49-F238E27FC236}">
                <a16:creationId xmlns:a16="http://schemas.microsoft.com/office/drawing/2014/main" id="{00FF31D7-9AB4-063A-ABBE-54D77F74DB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EAB42C-91C2-16E4-44B4-36CA9FFD089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080339325"/>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87D1-5EAE-F901-5EB9-C89299F47C6A}"/>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594317F2-6D8F-D8A1-1C73-5AD0F675AF55}"/>
              </a:ext>
            </a:extLst>
          </p:cNvPr>
          <p:cNvSpPr>
            <a:spLocks noGrp="1"/>
          </p:cNvSpPr>
          <p:nvPr>
            <p:ph idx="1"/>
          </p:nvPr>
        </p:nvSpPr>
        <p:spPr>
          <a:xfrm>
            <a:off x="3887391" y="987428"/>
            <a:ext cx="462915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AFECB-C27B-AB74-683B-721803D5DC39}"/>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2E0B2BA2-EC8A-D341-7E0F-38CC9A80AD02}"/>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6" name="Footer Placeholder 5">
            <a:extLst>
              <a:ext uri="{FF2B5EF4-FFF2-40B4-BE49-F238E27FC236}">
                <a16:creationId xmlns:a16="http://schemas.microsoft.com/office/drawing/2014/main" id="{87EB5C81-AA3B-2447-4B79-A6DE12959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036BC5-04E0-1B05-B7D6-2AD13CEC5F23}"/>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27884874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947C2-9D78-066B-F396-97D533EA8EA0}"/>
              </a:ext>
            </a:extLst>
          </p:cNvPr>
          <p:cNvSpPr>
            <a:spLocks noGrp="1"/>
          </p:cNvSpPr>
          <p:nvPr>
            <p:ph type="title"/>
          </p:nvPr>
        </p:nvSpPr>
        <p:spPr>
          <a:xfrm>
            <a:off x="629841" y="457200"/>
            <a:ext cx="2949178" cy="16002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D0869D74-A49A-3256-54F1-8703C025267D}"/>
              </a:ext>
            </a:extLst>
          </p:cNvPr>
          <p:cNvSpPr>
            <a:spLocks noGrp="1"/>
          </p:cNvSpPr>
          <p:nvPr>
            <p:ph type="pic" idx="1"/>
          </p:nvPr>
        </p:nvSpPr>
        <p:spPr>
          <a:xfrm>
            <a:off x="3887391" y="987428"/>
            <a:ext cx="462915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a:extLst>
              <a:ext uri="{FF2B5EF4-FFF2-40B4-BE49-F238E27FC236}">
                <a16:creationId xmlns:a16="http://schemas.microsoft.com/office/drawing/2014/main" id="{58210911-59F3-4764-55EC-64D2080E450F}"/>
              </a:ext>
            </a:extLst>
          </p:cNvPr>
          <p:cNvSpPr>
            <a:spLocks noGrp="1"/>
          </p:cNvSpPr>
          <p:nvPr>
            <p:ph type="body" sz="half" idx="2"/>
          </p:nvPr>
        </p:nvSpPr>
        <p:spPr>
          <a:xfrm>
            <a:off x="629841" y="2057400"/>
            <a:ext cx="2949178" cy="3811588"/>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5" name="Date Placeholder 4">
            <a:extLst>
              <a:ext uri="{FF2B5EF4-FFF2-40B4-BE49-F238E27FC236}">
                <a16:creationId xmlns:a16="http://schemas.microsoft.com/office/drawing/2014/main" id="{65222605-65F7-A4EE-7570-93206D1CD716}"/>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6" name="Footer Placeholder 5">
            <a:extLst>
              <a:ext uri="{FF2B5EF4-FFF2-40B4-BE49-F238E27FC236}">
                <a16:creationId xmlns:a16="http://schemas.microsoft.com/office/drawing/2014/main" id="{DF758AC0-E388-28B5-0474-B15FABDD8E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79765-CC9B-453B-3960-AAE494C0A70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3720610999"/>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FB9D5-D26F-702E-D39E-FC5E335E6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6FEC0A-EE78-CB9E-6A07-781264800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2F8E8-3B67-71EF-D9C5-794E733C0CAF}"/>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07B95DAF-A3FE-E131-B406-59CEAB07EB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5D800-4FE6-61D0-38F0-CB9F5AC64AC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29367855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448F79-BFBB-8B5C-839B-68A1ADE6AB62}"/>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0A1A8D-B02C-AC8A-9C2D-15EE79426658}"/>
              </a:ext>
            </a:extLst>
          </p:cNvPr>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B511F-53E2-A5C6-64FD-25AEEDC4F043}"/>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3AEBD2A6-B59D-FF1E-3044-14677B0B2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18AD0-469B-5A78-FC40-391FB14998C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786233135"/>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a:extLst>
              <a:ext uri="{FF2B5EF4-FFF2-40B4-BE49-F238E27FC236}">
                <a16:creationId xmlns:a16="http://schemas.microsoft.com/office/drawing/2014/main" id="{E3BFF955-EFBD-EE7F-D17F-F0C691CA7D6F}"/>
              </a:ext>
            </a:extLst>
          </p:cNvPr>
          <p:cNvSpPr>
            <a:spLocks noGrp="1"/>
          </p:cNvSpPr>
          <p:nvPr>
            <p:ph type="title"/>
          </p:nvPr>
        </p:nvSpPr>
        <p:spPr/>
        <p:txBody>
          <a:bodyPr>
            <a:normAutofit/>
          </a:bodyPr>
          <a:lstStyle>
            <a:lvl1pPr>
              <a:defRPr sz="3000"/>
            </a:lvl1pPr>
          </a:lstStyle>
          <a:p>
            <a:r>
              <a:rPr lang="en-US" dirty="0"/>
              <a:t>Click to edit Master title style</a:t>
            </a:r>
          </a:p>
        </p:txBody>
      </p:sp>
    </p:spTree>
    <p:extLst>
      <p:ext uri="{BB962C8B-B14F-4D97-AF65-F5344CB8AC3E}">
        <p14:creationId xmlns:p14="http://schemas.microsoft.com/office/powerpoint/2010/main" val="1206622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CB41-A64B-CE42-9A21-A08B601061E1}"/>
              </a:ext>
            </a:extLst>
          </p:cNvPr>
          <p:cNvSpPr>
            <a:spLocks noGrp="1"/>
          </p:cNvSpPr>
          <p:nvPr>
            <p:ph type="title"/>
          </p:nvPr>
        </p:nvSpPr>
        <p:spPr>
          <a:xfrm>
            <a:off x="628651" y="1"/>
            <a:ext cx="7806691"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
        <p:nvSpPr>
          <p:cNvPr id="7" name="Text Placeholder 6">
            <a:extLst>
              <a:ext uri="{FF2B5EF4-FFF2-40B4-BE49-F238E27FC236}">
                <a16:creationId xmlns:a16="http://schemas.microsoft.com/office/drawing/2014/main" id="{C671AFA6-D2EA-1540-8E30-0E4367745BE5}"/>
              </a:ext>
            </a:extLst>
          </p:cNvPr>
          <p:cNvSpPr>
            <a:spLocks noGrp="1"/>
          </p:cNvSpPr>
          <p:nvPr>
            <p:ph type="body" sz="quarter" idx="13"/>
          </p:nvPr>
        </p:nvSpPr>
        <p:spPr>
          <a:xfrm>
            <a:off x="628650" y="1570385"/>
            <a:ext cx="7806690" cy="4621695"/>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954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2017" y="0"/>
            <a:ext cx="8154785" cy="1143000"/>
          </a:xfrm>
        </p:spPr>
        <p:txBody>
          <a:bodyPr>
            <a:normAutofit/>
          </a:bodyPr>
          <a:lstStyle>
            <a:lvl1pPr>
              <a:defRPr sz="3000"/>
            </a:lvl1pPr>
          </a:lstStyle>
          <a:p>
            <a:r>
              <a:rPr lang="en-US" dirty="0"/>
              <a:t>Click to edit Master title style</a:t>
            </a:r>
          </a:p>
        </p:txBody>
      </p:sp>
      <p:sp>
        <p:nvSpPr>
          <p:cNvPr id="8" name="Content Placeholder 7"/>
          <p:cNvSpPr>
            <a:spLocks noGrp="1"/>
          </p:cNvSpPr>
          <p:nvPr>
            <p:ph sz="quarter" idx="1"/>
          </p:nvPr>
        </p:nvSpPr>
        <p:spPr>
          <a:xfrm>
            <a:off x="532017" y="1447800"/>
            <a:ext cx="8154785" cy="4572000"/>
          </a:xfrm>
        </p:spPr>
        <p:txBody>
          <a:bodyPr/>
          <a:lstStyle>
            <a:lvl1pPr indent="-274320">
              <a:spcBef>
                <a:spcPts val="375"/>
              </a:spcBef>
              <a:spcAft>
                <a:spcPts val="375"/>
              </a:spcAft>
              <a:defRPr sz="2200"/>
            </a:lvl1pPr>
            <a:lvl2pPr indent="-137160">
              <a:spcBef>
                <a:spcPts val="375"/>
              </a:spcBef>
              <a:spcAft>
                <a:spcPts val="375"/>
              </a:spcAft>
              <a:defRPr sz="1800"/>
            </a:lvl2pPr>
            <a:lvl3pPr indent="-137160">
              <a:spcBef>
                <a:spcPts val="375"/>
              </a:spcBef>
              <a:spcAft>
                <a:spcPts val="375"/>
              </a:spcAft>
              <a:defRPr sz="1800"/>
            </a:lvl3pPr>
            <a:lvl4pPr indent="-137160">
              <a:spcBef>
                <a:spcPts val="375"/>
              </a:spcBef>
              <a:spcAft>
                <a:spcPts val="375"/>
              </a:spcAft>
              <a:defRPr sz="1600"/>
            </a:lvl4pPr>
            <a:lvl5pPr>
              <a:spcBef>
                <a:spcPts val="375"/>
              </a:spcBef>
              <a:spcAft>
                <a:spcPts val="375"/>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571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1/18/24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extLst>
      <p:ext uri="{BB962C8B-B14F-4D97-AF65-F5344CB8AC3E}">
        <p14:creationId xmlns:p14="http://schemas.microsoft.com/office/powerpoint/2010/main" val="387948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7088-C1AD-47A6-8DC5-39D043B9CC7E}"/>
              </a:ext>
            </a:extLst>
          </p:cNvPr>
          <p:cNvSpPr>
            <a:spLocks noGrp="1"/>
          </p:cNvSpPr>
          <p:nvPr>
            <p:ph idx="1"/>
          </p:nvPr>
        </p:nvSpPr>
        <p:spPr>
          <a:xfrm>
            <a:off x="638175" y="1447800"/>
            <a:ext cx="7886700" cy="4351338"/>
          </a:xfrm>
        </p:spPr>
        <p:txBody>
          <a:bodyPr/>
          <a:lstStyle>
            <a:lvl1pPr indent="-274320">
              <a:spcBef>
                <a:spcPts val="375"/>
              </a:spcBef>
              <a:spcAft>
                <a:spcPts val="375"/>
              </a:spcAft>
              <a:defRPr sz="2200">
                <a:latin typeface="Lato" panose="020F0502020204030203" pitchFamily="34" charset="0"/>
                <a:ea typeface="Lato" panose="020F0502020204030203" pitchFamily="34" charset="0"/>
                <a:cs typeface="Lato" panose="020F0502020204030203" pitchFamily="34" charset="0"/>
              </a:defRPr>
            </a:lvl1pPr>
            <a:lvl2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2pPr>
            <a:lvl3pPr indent="-137160">
              <a:spcBef>
                <a:spcPts val="375"/>
              </a:spcBef>
              <a:spcAft>
                <a:spcPts val="375"/>
              </a:spcAft>
              <a:defRPr sz="1800">
                <a:latin typeface="Lato" panose="020F0502020204030203" pitchFamily="34" charset="0"/>
                <a:ea typeface="Lato" panose="020F0502020204030203" pitchFamily="34" charset="0"/>
                <a:cs typeface="Lato" panose="020F0502020204030203" pitchFamily="34" charset="0"/>
              </a:defRPr>
            </a:lvl3pPr>
            <a:lvl4pPr indent="-137160">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4pPr>
            <a:lvl5pPr>
              <a:spcBef>
                <a:spcPts val="375"/>
              </a:spcBef>
              <a:spcAft>
                <a:spcPts val="375"/>
              </a:spcAft>
              <a:defRPr sz="1600">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484CDFCE-A274-B844-AADC-030ED7BFA826}"/>
              </a:ext>
            </a:extLst>
          </p:cNvPr>
          <p:cNvSpPr>
            <a:spLocks noGrp="1"/>
          </p:cNvSpPr>
          <p:nvPr>
            <p:ph type="title"/>
          </p:nvPr>
        </p:nvSpPr>
        <p:spPr>
          <a:xfrm>
            <a:off x="628650" y="1"/>
            <a:ext cx="7806690" cy="1127760"/>
          </a:xfrm>
        </p:spPr>
        <p:txBody>
          <a:bodyPr>
            <a:normAutofit/>
          </a:bodyPr>
          <a:lstStyle>
            <a:lvl1pPr>
              <a:defRPr sz="3000">
                <a:solidFill>
                  <a:srgbClr val="290B97"/>
                </a:solidFill>
                <a:latin typeface="Lato" panose="020F0502020204030203" pitchFamily="34" charset="0"/>
                <a:ea typeface="Lato" panose="020F0502020204030203" pitchFamily="34" charset="0"/>
                <a:cs typeface="Lato" panose="020F0502020204030203" pitchFamily="34" charset="0"/>
              </a:defRPr>
            </a:lvl1pPr>
          </a:lstStyle>
          <a:p>
            <a:r>
              <a:rPr lang="en-US" dirty="0"/>
              <a:t>Click to edit Master title style</a:t>
            </a:r>
          </a:p>
        </p:txBody>
      </p:sp>
    </p:spTree>
    <p:extLst>
      <p:ext uri="{BB962C8B-B14F-4D97-AF65-F5344CB8AC3E}">
        <p14:creationId xmlns:p14="http://schemas.microsoft.com/office/powerpoint/2010/main" val="369974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F39A-F08D-48A3-2657-4C8530C5B1D7}"/>
              </a:ext>
            </a:extLst>
          </p:cNvPr>
          <p:cNvSpPr>
            <a:spLocks noGrp="1"/>
          </p:cNvSpPr>
          <p:nvPr>
            <p:ph type="ctrTitle"/>
          </p:nvPr>
        </p:nvSpPr>
        <p:spPr>
          <a:xfrm>
            <a:off x="1143000" y="1122363"/>
            <a:ext cx="6858000" cy="2387600"/>
          </a:xfrm>
        </p:spPr>
        <p:txBody>
          <a:bodyPr anchor="b"/>
          <a:lstStyle>
            <a:lvl1pPr algn="ctr">
              <a:defRPr sz="3375"/>
            </a:lvl1pPr>
          </a:lstStyle>
          <a:p>
            <a:r>
              <a:rPr lang="en-US"/>
              <a:t>Click to edit Master title style</a:t>
            </a:r>
          </a:p>
        </p:txBody>
      </p:sp>
      <p:sp>
        <p:nvSpPr>
          <p:cNvPr id="3" name="Subtitle 2">
            <a:extLst>
              <a:ext uri="{FF2B5EF4-FFF2-40B4-BE49-F238E27FC236}">
                <a16:creationId xmlns:a16="http://schemas.microsoft.com/office/drawing/2014/main" id="{F34DE659-A94B-7A81-0D9C-B69455D37994}"/>
              </a:ext>
            </a:extLst>
          </p:cNvPr>
          <p:cNvSpPr>
            <a:spLocks noGrp="1"/>
          </p:cNvSpPr>
          <p:nvPr>
            <p:ph type="subTitle" idx="1"/>
          </p:nvPr>
        </p:nvSpPr>
        <p:spPr>
          <a:xfrm>
            <a:off x="1143000" y="3602038"/>
            <a:ext cx="6858000" cy="1655762"/>
          </a:xfrm>
        </p:spPr>
        <p:txBody>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p>
        </p:txBody>
      </p:sp>
      <p:sp>
        <p:nvSpPr>
          <p:cNvPr id="4" name="Date Placeholder 3">
            <a:extLst>
              <a:ext uri="{FF2B5EF4-FFF2-40B4-BE49-F238E27FC236}">
                <a16:creationId xmlns:a16="http://schemas.microsoft.com/office/drawing/2014/main" id="{520A4A73-3B12-110D-4EB6-B54F60916104}"/>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C2A16EDF-E312-0251-F10E-BA606818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EC8111-66BA-D5B6-063B-1525DA1BB398}"/>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25687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7E80A-1C38-44F3-D43D-A74EB45347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92B1CE-D852-B05F-E3BB-ACF6C1BA04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A4CEB-C9AC-36B4-7467-884B4365560C}"/>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2C519DFF-A096-0A5B-254E-261D5BEBF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50306-B30E-FFA0-34C6-E1571E47A0B7}"/>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13434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899E-F5AC-3471-90A6-12ECF5AD4843}"/>
              </a:ext>
            </a:extLst>
          </p:cNvPr>
          <p:cNvSpPr>
            <a:spLocks noGrp="1"/>
          </p:cNvSpPr>
          <p:nvPr>
            <p:ph type="title"/>
          </p:nvPr>
        </p:nvSpPr>
        <p:spPr>
          <a:xfrm>
            <a:off x="623888" y="1709741"/>
            <a:ext cx="7886700" cy="2852737"/>
          </a:xfrm>
        </p:spPr>
        <p:txBody>
          <a:bodyPr anchor="b"/>
          <a:lstStyle>
            <a:lvl1pPr>
              <a:defRPr sz="3375"/>
            </a:lvl1pPr>
          </a:lstStyle>
          <a:p>
            <a:r>
              <a:rPr lang="en-US"/>
              <a:t>Click to edit Master title style</a:t>
            </a:r>
          </a:p>
        </p:txBody>
      </p:sp>
      <p:sp>
        <p:nvSpPr>
          <p:cNvPr id="3" name="Text Placeholder 2">
            <a:extLst>
              <a:ext uri="{FF2B5EF4-FFF2-40B4-BE49-F238E27FC236}">
                <a16:creationId xmlns:a16="http://schemas.microsoft.com/office/drawing/2014/main" id="{FE6744B6-5458-D698-CF6D-1FE98F26602C}"/>
              </a:ext>
            </a:extLst>
          </p:cNvPr>
          <p:cNvSpPr>
            <a:spLocks noGrp="1"/>
          </p:cNvSpPr>
          <p:nvPr>
            <p:ph type="body" idx="1"/>
          </p:nvPr>
        </p:nvSpPr>
        <p:spPr>
          <a:xfrm>
            <a:off x="623888" y="4589466"/>
            <a:ext cx="7886700" cy="1500187"/>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569329-31B9-9C24-E75F-E2FD5C9AACA2}"/>
              </a:ext>
            </a:extLst>
          </p:cNvPr>
          <p:cNvSpPr>
            <a:spLocks noGrp="1"/>
          </p:cNvSpPr>
          <p:nvPr>
            <p:ph type="dt" sz="half" idx="10"/>
          </p:nvPr>
        </p:nvSpPr>
        <p:spPr/>
        <p:txBody>
          <a:body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D05A5873-1167-FC90-32B0-7FA35FF1F3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78A6D3-0A13-D1E6-51CC-C9E96C565BEF}"/>
              </a:ext>
            </a:extLst>
          </p:cNvPr>
          <p:cNvSpPr>
            <a:spLocks noGrp="1"/>
          </p:cNvSpPr>
          <p:nvPr>
            <p:ph type="sldNum" sz="quarter" idx="12"/>
          </p:nvPr>
        </p:nvSpPr>
        <p:spPr/>
        <p:txBody>
          <a:bodyPr/>
          <a:lstStyle/>
          <a:p>
            <a:fld id="{E64CEC9F-FE08-4866-9941-1D3F8A794BF4}" type="slidenum">
              <a:rPr lang="en-US" smtClean="0"/>
              <a:t>‹#›</a:t>
            </a:fld>
            <a:endParaRPr lang="en-US"/>
          </a:p>
        </p:txBody>
      </p:sp>
    </p:spTree>
    <p:extLst>
      <p:ext uri="{BB962C8B-B14F-4D97-AF65-F5344CB8AC3E}">
        <p14:creationId xmlns:p14="http://schemas.microsoft.com/office/powerpoint/2010/main" val="414918534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FE08E7E-AB6C-49BF-81F7-512041A27C08}"/>
              </a:ext>
            </a:extLst>
          </p:cNvPr>
          <p:cNvSpPr>
            <a:spLocks noGrp="1"/>
          </p:cNvSpPr>
          <p:nvPr>
            <p:ph type="body" idx="1"/>
          </p:nvPr>
        </p:nvSpPr>
        <p:spPr>
          <a:xfrm>
            <a:off x="548640" y="1447800"/>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AAC3A7EF-6DDC-4F3B-9936-678050C5F420}"/>
              </a:ext>
            </a:extLst>
          </p:cNvPr>
          <p:cNvSpPr txBox="1">
            <a:spLocks/>
          </p:cNvSpPr>
          <p:nvPr/>
        </p:nvSpPr>
        <p:spPr>
          <a:xfrm>
            <a:off x="0" y="0"/>
            <a:ext cx="9144000" cy="1127760"/>
          </a:xfrm>
          <a:prstGeom prst="rect">
            <a:avLst/>
          </a:prstGeom>
          <a:gradFill flip="none" rotWithShape="1">
            <a:gsLst>
              <a:gs pos="1000">
                <a:schemeClr val="accent1">
                  <a:lumMod val="40000"/>
                  <a:lumOff val="60000"/>
                </a:schemeClr>
              </a:gs>
              <a:gs pos="100000">
                <a:schemeClr val="accent3">
                  <a:lumMod val="0"/>
                  <a:lumOff val="100000"/>
                </a:schemeClr>
              </a:gs>
              <a:gs pos="22000">
                <a:schemeClr val="accent1">
                  <a:lumMod val="20000"/>
                  <a:lumOff val="80000"/>
                </a:schemeClr>
              </a:gs>
            </a:gsLst>
            <a:lin ang="10800000" scaled="0"/>
            <a:tileRect/>
          </a:gradFill>
        </p:spPr>
        <p:txBody>
          <a:bodyPr anchor="ctr">
            <a:normAutofit/>
          </a:bodyPr>
          <a:lstStyle>
            <a:lvl1pPr algn="l" defTabSz="914400" rtl="0" eaLnBrk="1" latinLnBrk="0" hangingPunct="1">
              <a:lnSpc>
                <a:spcPct val="90000"/>
              </a:lnSpc>
              <a:spcBef>
                <a:spcPct val="0"/>
              </a:spcBef>
              <a:buNone/>
              <a:defRPr sz="3000" kern="1200">
                <a:solidFill>
                  <a:schemeClr val="tx1"/>
                </a:solidFill>
                <a:latin typeface="Lato" panose="020F0502020204030203" pitchFamily="34" charset="0"/>
                <a:ea typeface="Lato" panose="020F0502020204030203" pitchFamily="34" charset="0"/>
                <a:cs typeface="Lato" panose="020F0502020204030203" pitchFamily="34" charset="0"/>
              </a:defRPr>
            </a:lvl1pPr>
          </a:lstStyle>
          <a:p>
            <a:pPr marL="315442" indent="0">
              <a:tabLst/>
            </a:pPr>
            <a:endParaRPr lang="en-US" sz="1266" dirty="0">
              <a:solidFill>
                <a:schemeClr val="accent1">
                  <a:lumMod val="75000"/>
                </a:schemeClr>
              </a:solidFill>
            </a:endParaRPr>
          </a:p>
        </p:txBody>
      </p:sp>
      <p:sp>
        <p:nvSpPr>
          <p:cNvPr id="2" name="Title Placeholder 1">
            <a:extLst>
              <a:ext uri="{FF2B5EF4-FFF2-40B4-BE49-F238E27FC236}">
                <a16:creationId xmlns:a16="http://schemas.microsoft.com/office/drawing/2014/main" id="{3504E6CD-397B-A844-A10B-17F5CBE7CF6B}"/>
              </a:ext>
            </a:extLst>
          </p:cNvPr>
          <p:cNvSpPr>
            <a:spLocks noGrp="1"/>
          </p:cNvSpPr>
          <p:nvPr>
            <p:ph type="title"/>
          </p:nvPr>
        </p:nvSpPr>
        <p:spPr>
          <a:xfrm>
            <a:off x="548640" y="0"/>
            <a:ext cx="8595360" cy="1127760"/>
          </a:xfrm>
          <a:prstGeom prst="rect">
            <a:avLst/>
          </a:prstGeom>
        </p:spPr>
        <p:txBody>
          <a:bodyPr vert="horz" lIns="91440" tIns="45720" rIns="91440" bIns="45720" rtlCol="0" anchor="ctr">
            <a:normAutofit/>
          </a:bodyPr>
          <a:lstStyle/>
          <a:p>
            <a:r>
              <a:rPr lang="en-US" dirty="0"/>
              <a:t>Click to edit Master title style</a:t>
            </a:r>
          </a:p>
        </p:txBody>
      </p:sp>
      <p:sp>
        <p:nvSpPr>
          <p:cNvPr id="4" name="Picture Placeholder 4">
            <a:extLst>
              <a:ext uri="{FF2B5EF4-FFF2-40B4-BE49-F238E27FC236}">
                <a16:creationId xmlns:a16="http://schemas.microsoft.com/office/drawing/2014/main" id="{89169FFA-1A81-32BE-6477-FAA1488F98CD}"/>
              </a:ext>
            </a:extLst>
          </p:cNvPr>
          <p:cNvSpPr txBox="1">
            <a:spLocks/>
          </p:cNvSpPr>
          <p:nvPr userDrawn="1"/>
        </p:nvSpPr>
        <p:spPr>
          <a:xfrm>
            <a:off x="0" y="6400800"/>
            <a:ext cx="9144000" cy="474028"/>
          </a:xfrm>
          <a:prstGeom prst="rect">
            <a:avLst/>
          </a:prstGeom>
          <a:solidFill>
            <a:srgbClr val="2A3D9C"/>
          </a:solidFill>
        </p:spPr>
        <p:txBody>
          <a:bodyPr>
            <a:normAutofit/>
          </a:bodyPr>
          <a:lstStyle>
            <a:lvl1pPr marL="0" indent="0" algn="l" defTabSz="514350" rtl="0" eaLnBrk="1" latinLnBrk="0" hangingPunct="1">
              <a:lnSpc>
                <a:spcPct val="100000"/>
              </a:lnSpc>
              <a:spcBef>
                <a:spcPts val="375"/>
              </a:spcBef>
              <a:spcAft>
                <a:spcPts val="375"/>
              </a:spcAft>
              <a:buClr>
                <a:srgbClr val="002060"/>
              </a:buClr>
              <a:buFont typeface="Wingdings" panose="05000000000000000000" pitchFamily="2" charset="2"/>
              <a:buNone/>
              <a:defRPr sz="1600" kern="1200">
                <a:solidFill>
                  <a:schemeClr val="bg1"/>
                </a:solidFill>
                <a:latin typeface="Lato" panose="020F0502020204030203" pitchFamily="34" charset="0"/>
                <a:ea typeface="Lato" panose="020F0502020204030203" pitchFamily="34" charset="0"/>
                <a:cs typeface="Lato" panose="020F0502020204030203" pitchFamily="34" charset="0"/>
              </a:defRPr>
            </a:lvl1pPr>
            <a:lvl2pPr marL="385763" indent="-128588" algn="l" defTabSz="514350" rtl="0" eaLnBrk="1" latinLnBrk="0" hangingPunct="1">
              <a:lnSpc>
                <a:spcPct val="100000"/>
              </a:lnSpc>
              <a:spcBef>
                <a:spcPts val="375"/>
              </a:spcBef>
              <a:spcAft>
                <a:spcPts val="375"/>
              </a:spcAft>
              <a:buClr>
                <a:srgbClr val="002060"/>
              </a:buClr>
              <a:buFont typeface="Wingdings" panose="05000000000000000000" pitchFamily="2" charset="2"/>
              <a:buChar char="ü"/>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28588" algn="l" defTabSz="514350" rtl="0" eaLnBrk="1" latinLnBrk="0" hangingPunct="1">
              <a:lnSpc>
                <a:spcPct val="100000"/>
              </a:lnSpc>
              <a:spcBef>
                <a:spcPts val="375"/>
              </a:spcBef>
              <a:spcAft>
                <a:spcPts val="375"/>
              </a:spcAft>
              <a:buClr>
                <a:srgbClr val="002060"/>
              </a:buClr>
              <a:buFont typeface="Tahoma" panose="020B060403050404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28588" algn="l" defTabSz="514350" rtl="0" eaLnBrk="1" latinLnBrk="0" hangingPunct="1">
              <a:lnSpc>
                <a:spcPct val="100000"/>
              </a:lnSpc>
              <a:spcBef>
                <a:spcPts val="375"/>
              </a:spcBef>
              <a:spcAft>
                <a:spcPts val="375"/>
              </a:spcAft>
              <a:buClr>
                <a:srgbClr val="002060"/>
              </a:buClr>
              <a:buFont typeface="Courier New" panose="02070309020205020404" pitchFamily="49" charset="0"/>
              <a:buChar char="o"/>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375"/>
              </a:spcBef>
              <a:spcAft>
                <a:spcPts val="375"/>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US" sz="1200" dirty="0"/>
              <a:t>N.Mousavi															CIS 8695</a:t>
            </a:r>
          </a:p>
        </p:txBody>
      </p:sp>
      <p:pic>
        <p:nvPicPr>
          <p:cNvPr id="2052" name="Picture 4" descr="University Logos - Communications ToolKit">
            <a:extLst>
              <a:ext uri="{FF2B5EF4-FFF2-40B4-BE49-F238E27FC236}">
                <a16:creationId xmlns:a16="http://schemas.microsoft.com/office/drawing/2014/main" id="{2E37B34D-56A1-27F6-100B-829E146B81A0}"/>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8158348" y="1"/>
            <a:ext cx="1009857" cy="1138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5666622"/>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7" r:id="rId4"/>
    <p:sldLayoutId id="2147483793" r:id="rId5"/>
    <p:sldLayoutId id="214748379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385763" rtl="0" eaLnBrk="1" latinLnBrk="0" hangingPunct="1">
        <a:lnSpc>
          <a:spcPct val="90000"/>
        </a:lnSpc>
        <a:spcBef>
          <a:spcPct val="0"/>
        </a:spcBef>
        <a:buNone/>
        <a:defRPr sz="3000" kern="1200">
          <a:solidFill>
            <a:srgbClr val="290B97"/>
          </a:solidFill>
          <a:latin typeface="Lato" panose="020F0502020204030203" pitchFamily="34" charset="0"/>
          <a:ea typeface="Lato" panose="020F0502020204030203" pitchFamily="34" charset="0"/>
          <a:cs typeface="Lato" panose="020F0502020204030203" pitchFamily="34" charset="0"/>
        </a:defRPr>
      </a:lvl1pPr>
    </p:titleStyle>
    <p:bodyStyle>
      <a:lvl1pPr marL="128588" indent="-205740" algn="l" defTabSz="385763" rtl="0" eaLnBrk="1" latinLnBrk="0" hangingPunct="1">
        <a:lnSpc>
          <a:spcPct val="100000"/>
        </a:lnSpc>
        <a:spcBef>
          <a:spcPts val="281"/>
        </a:spcBef>
        <a:spcAft>
          <a:spcPts val="281"/>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289322" indent="-96441" algn="l" defTabSz="385763" rtl="0" eaLnBrk="1" latinLnBrk="0" hangingPunct="1">
        <a:lnSpc>
          <a:spcPct val="100000"/>
        </a:lnSpc>
        <a:spcBef>
          <a:spcPts val="281"/>
        </a:spcBef>
        <a:spcAft>
          <a:spcPts val="281"/>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482204" indent="-96441" algn="l" defTabSz="385763" rtl="0" eaLnBrk="1" latinLnBrk="0" hangingPunct="1">
        <a:lnSpc>
          <a:spcPct val="100000"/>
        </a:lnSpc>
        <a:spcBef>
          <a:spcPts val="281"/>
        </a:spcBef>
        <a:spcAft>
          <a:spcPts val="281"/>
        </a:spcAft>
        <a:buClr>
          <a:srgbClr val="002060"/>
        </a:buClr>
        <a:buFont typeface="Tahoma" panose="020B060403050404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675085" indent="-96441" algn="l" defTabSz="385763" rtl="0" eaLnBrk="1" latinLnBrk="0" hangingPunct="1">
        <a:lnSpc>
          <a:spcPct val="100000"/>
        </a:lnSpc>
        <a:spcBef>
          <a:spcPts val="281"/>
        </a:spcBef>
        <a:spcAft>
          <a:spcPts val="281"/>
        </a:spcAft>
        <a:buClr>
          <a:srgbClr val="002060"/>
        </a:buClr>
        <a:buFont typeface="Courier New" panose="02070309020205020404" pitchFamily="49" charset="0"/>
        <a:buChar char="o"/>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867966" indent="-96441" algn="l" defTabSz="385763" rtl="0" eaLnBrk="1" latinLnBrk="0" hangingPunct="1">
        <a:lnSpc>
          <a:spcPct val="100000"/>
        </a:lnSpc>
        <a:spcBef>
          <a:spcPts val="281"/>
        </a:spcBef>
        <a:spcAft>
          <a:spcPts val="281"/>
        </a:spcAft>
        <a:buClr>
          <a:srgbClr val="002060"/>
        </a:buClr>
        <a:buFont typeface="Arial" panose="020B060402020202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060847"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6pPr>
      <a:lvl7pPr marL="1253729"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7pPr>
      <a:lvl8pPr marL="1446610"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8pPr>
      <a:lvl9pPr marL="1639491" indent="-96441" algn="l" defTabSz="385763" rtl="0" eaLnBrk="1" latinLnBrk="0" hangingPunct="1">
        <a:lnSpc>
          <a:spcPct val="90000"/>
        </a:lnSpc>
        <a:spcBef>
          <a:spcPts val="211"/>
        </a:spcBef>
        <a:buFont typeface="Arial" panose="020B0604020202020204" pitchFamily="34" charset="0"/>
        <a:buChar char="•"/>
        <a:defRPr sz="760" kern="1200">
          <a:solidFill>
            <a:schemeClr val="tx1"/>
          </a:solidFill>
          <a:latin typeface="+mn-lt"/>
          <a:ea typeface="+mn-ea"/>
          <a:cs typeface="+mn-cs"/>
        </a:defRPr>
      </a:lvl9pPr>
    </p:bodyStyle>
    <p:otherStyle>
      <a:defPPr>
        <a:defRPr lang="en-US"/>
      </a:defPPr>
      <a:lvl1pPr marL="0" algn="l" defTabSz="385763" rtl="0" eaLnBrk="1" latinLnBrk="0" hangingPunct="1">
        <a:defRPr sz="760" kern="1200">
          <a:solidFill>
            <a:schemeClr val="tx1"/>
          </a:solidFill>
          <a:latin typeface="+mn-lt"/>
          <a:ea typeface="+mn-ea"/>
          <a:cs typeface="+mn-cs"/>
        </a:defRPr>
      </a:lvl1pPr>
      <a:lvl2pPr marL="192881" algn="l" defTabSz="385763" rtl="0" eaLnBrk="1" latinLnBrk="0" hangingPunct="1">
        <a:defRPr sz="760" kern="1200">
          <a:solidFill>
            <a:schemeClr val="tx1"/>
          </a:solidFill>
          <a:latin typeface="+mn-lt"/>
          <a:ea typeface="+mn-ea"/>
          <a:cs typeface="+mn-cs"/>
        </a:defRPr>
      </a:lvl2pPr>
      <a:lvl3pPr marL="385763" algn="l" defTabSz="385763" rtl="0" eaLnBrk="1" latinLnBrk="0" hangingPunct="1">
        <a:defRPr sz="760" kern="1200">
          <a:solidFill>
            <a:schemeClr val="tx1"/>
          </a:solidFill>
          <a:latin typeface="+mn-lt"/>
          <a:ea typeface="+mn-ea"/>
          <a:cs typeface="+mn-cs"/>
        </a:defRPr>
      </a:lvl3pPr>
      <a:lvl4pPr marL="578644" algn="l" defTabSz="385763" rtl="0" eaLnBrk="1" latinLnBrk="0" hangingPunct="1">
        <a:defRPr sz="760" kern="1200">
          <a:solidFill>
            <a:schemeClr val="tx1"/>
          </a:solidFill>
          <a:latin typeface="+mn-lt"/>
          <a:ea typeface="+mn-ea"/>
          <a:cs typeface="+mn-cs"/>
        </a:defRPr>
      </a:lvl4pPr>
      <a:lvl5pPr marL="771525" algn="l" defTabSz="385763" rtl="0" eaLnBrk="1" latinLnBrk="0" hangingPunct="1">
        <a:defRPr sz="760" kern="1200">
          <a:solidFill>
            <a:schemeClr val="tx1"/>
          </a:solidFill>
          <a:latin typeface="+mn-lt"/>
          <a:ea typeface="+mn-ea"/>
          <a:cs typeface="+mn-cs"/>
        </a:defRPr>
      </a:lvl5pPr>
      <a:lvl6pPr marL="964406" algn="l" defTabSz="385763" rtl="0" eaLnBrk="1" latinLnBrk="0" hangingPunct="1">
        <a:defRPr sz="760" kern="1200">
          <a:solidFill>
            <a:schemeClr val="tx1"/>
          </a:solidFill>
          <a:latin typeface="+mn-lt"/>
          <a:ea typeface="+mn-ea"/>
          <a:cs typeface="+mn-cs"/>
        </a:defRPr>
      </a:lvl6pPr>
      <a:lvl7pPr marL="1157288" algn="l" defTabSz="385763" rtl="0" eaLnBrk="1" latinLnBrk="0" hangingPunct="1">
        <a:defRPr sz="760" kern="1200">
          <a:solidFill>
            <a:schemeClr val="tx1"/>
          </a:solidFill>
          <a:latin typeface="+mn-lt"/>
          <a:ea typeface="+mn-ea"/>
          <a:cs typeface="+mn-cs"/>
        </a:defRPr>
      </a:lvl7pPr>
      <a:lvl8pPr marL="1350169" algn="l" defTabSz="385763" rtl="0" eaLnBrk="1" latinLnBrk="0" hangingPunct="1">
        <a:defRPr sz="760" kern="1200">
          <a:solidFill>
            <a:schemeClr val="tx1"/>
          </a:solidFill>
          <a:latin typeface="+mn-lt"/>
          <a:ea typeface="+mn-ea"/>
          <a:cs typeface="+mn-cs"/>
        </a:defRPr>
      </a:lvl8pPr>
      <a:lvl9pPr marL="1543050" algn="l" defTabSz="385763" rtl="0" eaLnBrk="1" latinLnBrk="0" hangingPunct="1">
        <a:defRPr sz="7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572564-6799-092A-2C35-03115A95E6F3}"/>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A08F9E-909A-83A5-04D3-AA5F5A5DE64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60B7E-F090-BBC9-FD22-E4EE73E3D34C}"/>
              </a:ext>
            </a:extLst>
          </p:cNvPr>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675">
                <a:solidFill>
                  <a:schemeClr val="tx1">
                    <a:tint val="75000"/>
                  </a:schemeClr>
                </a:solidFill>
              </a:defRPr>
            </a:lvl1pPr>
          </a:lstStyle>
          <a:p>
            <a:fld id="{C2EFFA80-7054-41B3-831C-6D8388982014}" type="datetimeFigureOut">
              <a:rPr lang="en-US" smtClean="0"/>
              <a:t>1/18/24</a:t>
            </a:fld>
            <a:endParaRPr lang="en-US"/>
          </a:p>
        </p:txBody>
      </p:sp>
      <p:sp>
        <p:nvSpPr>
          <p:cNvPr id="5" name="Footer Placeholder 4">
            <a:extLst>
              <a:ext uri="{FF2B5EF4-FFF2-40B4-BE49-F238E27FC236}">
                <a16:creationId xmlns:a16="http://schemas.microsoft.com/office/drawing/2014/main" id="{E065364E-9097-F4E0-8A0C-60B31B035BCF}"/>
              </a:ext>
            </a:extLst>
          </p:cNvPr>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B84AE-EBC9-C914-61C8-D8F82B30C5BC}"/>
              </a:ext>
            </a:extLst>
          </p:cNvPr>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E64CEC9F-FE08-4866-9941-1D3F8A794BF4}" type="slidenum">
              <a:rPr lang="en-US" smtClean="0"/>
              <a:t>‹#›</a:t>
            </a:fld>
            <a:endParaRPr lang="en-US"/>
          </a:p>
        </p:txBody>
      </p:sp>
      <p:sp>
        <p:nvSpPr>
          <p:cNvPr id="7" name="Content Placeholder 2">
            <a:extLst>
              <a:ext uri="{FF2B5EF4-FFF2-40B4-BE49-F238E27FC236}">
                <a16:creationId xmlns:a16="http://schemas.microsoft.com/office/drawing/2014/main" id="{FC9EA1FE-F527-1E9F-48D4-431E9525A1B7}"/>
              </a:ext>
            </a:extLst>
          </p:cNvPr>
          <p:cNvSpPr txBox="1">
            <a:spLocks/>
          </p:cNvSpPr>
          <p:nvPr userDrawn="1"/>
        </p:nvSpPr>
        <p:spPr>
          <a:xfrm>
            <a:off x="628650" y="1825625"/>
            <a:ext cx="7886700" cy="4351338"/>
          </a:xfrm>
          <a:prstGeom prst="rect">
            <a:avLst/>
          </a:prstGeom>
        </p:spPr>
        <p:txBody>
          <a:bodyPr/>
          <a:lstStyle>
            <a:lvl1pPr marL="171450" indent="-365760" algn="l" defTabSz="514350" rtl="0" eaLnBrk="1" latinLnBrk="0" hangingPunct="1">
              <a:lnSpc>
                <a:spcPct val="100000"/>
              </a:lnSpc>
              <a:spcBef>
                <a:spcPts val="500"/>
              </a:spcBef>
              <a:spcAft>
                <a:spcPts val="500"/>
              </a:spcAft>
              <a:buClr>
                <a:srgbClr val="002060"/>
              </a:buClr>
              <a:buFont typeface="Wingdings" panose="05000000000000000000" pitchFamily="2" charset="2"/>
              <a:buChar char="v"/>
              <a:defRPr sz="22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385763" indent="-182880" algn="l" defTabSz="514350" rtl="0" eaLnBrk="1" latinLnBrk="0" hangingPunct="1">
              <a:lnSpc>
                <a:spcPct val="100000"/>
              </a:lnSpc>
              <a:spcBef>
                <a:spcPts val="500"/>
              </a:spcBef>
              <a:spcAft>
                <a:spcPts val="500"/>
              </a:spcAft>
              <a:buClr>
                <a:srgbClr val="002060"/>
              </a:buClr>
              <a:buFont typeface="Wingdings" panose="05000000000000000000" pitchFamily="2" charset="2"/>
              <a:buChar char="ü"/>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642938" indent="-182880" algn="l" defTabSz="514350" rtl="0" eaLnBrk="1" latinLnBrk="0" hangingPunct="1">
              <a:lnSpc>
                <a:spcPct val="100000"/>
              </a:lnSpc>
              <a:spcBef>
                <a:spcPts val="500"/>
              </a:spcBef>
              <a:spcAft>
                <a:spcPts val="500"/>
              </a:spcAft>
              <a:buClr>
                <a:srgbClr val="002060"/>
              </a:buClr>
              <a:buFont typeface="Tahoma" panose="020B0604030504040204" pitchFamily="34" charset="0"/>
              <a:buChar char="●"/>
              <a:defRPr sz="16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900113" indent="-182880" algn="l" defTabSz="514350" rtl="0" eaLnBrk="1" latinLnBrk="0" hangingPunct="1">
              <a:lnSpc>
                <a:spcPct val="100000"/>
              </a:lnSpc>
              <a:spcBef>
                <a:spcPts val="500"/>
              </a:spcBef>
              <a:spcAft>
                <a:spcPts val="500"/>
              </a:spcAft>
              <a:buClr>
                <a:srgbClr val="002060"/>
              </a:buClr>
              <a:buFont typeface="Courier New" panose="02070309020205020404" pitchFamily="49" charset="0"/>
              <a:buChar char="o"/>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157288" indent="-128588" algn="l" defTabSz="514350" rtl="0" eaLnBrk="1" latinLnBrk="0" hangingPunct="1">
              <a:lnSpc>
                <a:spcPct val="100000"/>
              </a:lnSpc>
              <a:spcBef>
                <a:spcPts val="500"/>
              </a:spcBef>
              <a:spcAft>
                <a:spcPts val="500"/>
              </a:spcAft>
              <a:buClr>
                <a:srgbClr val="002060"/>
              </a:buClr>
              <a:buFont typeface="Arial" panose="020B0604020202020204" pitchFamily="34" charset="0"/>
              <a:buChar char="•"/>
              <a:defRPr sz="14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endParaRPr lang="en-US" sz="1650" dirty="0"/>
          </a:p>
        </p:txBody>
      </p:sp>
    </p:spTree>
    <p:extLst>
      <p:ext uri="{BB962C8B-B14F-4D97-AF65-F5344CB8AC3E}">
        <p14:creationId xmlns:p14="http://schemas.microsoft.com/office/powerpoint/2010/main" val="1055093367"/>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oleObject" Target="../embeddings/oleObject10.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2057400" y="1752600"/>
            <a:ext cx="4848226" cy="1769269"/>
          </a:xfrm>
        </p:spPr>
        <p:txBody>
          <a:bodyPr>
            <a:noAutofit/>
          </a:bodyPr>
          <a:lstStyle/>
          <a:p>
            <a:r>
              <a:rPr lang="en-US" altLang="en-US" dirty="0">
                <a:latin typeface="Lato" panose="020F0502020204030203" pitchFamily="34" charset="0"/>
                <a:ea typeface="Lato" panose="020F0502020204030203" pitchFamily="34" charset="0"/>
                <a:cs typeface="Lato" panose="020F0502020204030203" pitchFamily="34" charset="0"/>
              </a:rPr>
              <a:t>CIS8695</a:t>
            </a:r>
            <a:br>
              <a:rPr lang="en-US" altLang="en-US" dirty="0">
                <a:latin typeface="Lato" panose="020F0502020204030203" pitchFamily="34" charset="0"/>
                <a:ea typeface="Lato" panose="020F0502020204030203" pitchFamily="34" charset="0"/>
                <a:cs typeface="Lato" panose="020F0502020204030203" pitchFamily="34" charset="0"/>
              </a:rPr>
            </a:br>
            <a:r>
              <a:rPr lang="en-US" altLang="en-US" dirty="0">
                <a:latin typeface="Lato" panose="020F0502020204030203" pitchFamily="34" charset="0"/>
                <a:ea typeface="Lato" panose="020F0502020204030203" pitchFamily="34" charset="0"/>
                <a:cs typeface="Lato" panose="020F0502020204030203" pitchFamily="34" charset="0"/>
              </a:rPr>
              <a:t>Managing Big Data Analytics</a:t>
            </a:r>
          </a:p>
        </p:txBody>
      </p:sp>
      <p:sp>
        <p:nvSpPr>
          <p:cNvPr id="10243" name="Rectangle 3"/>
          <p:cNvSpPr>
            <a:spLocks noGrp="1" noChangeArrowheads="1"/>
          </p:cNvSpPr>
          <p:nvPr>
            <p:ph type="subTitle" idx="1"/>
          </p:nvPr>
        </p:nvSpPr>
        <p:spPr>
          <a:xfrm>
            <a:off x="2771774" y="3927914"/>
            <a:ext cx="4238626" cy="1939486"/>
          </a:xfrm>
        </p:spPr>
        <p:txBody>
          <a:bodyPr rtlCol="0">
            <a:normAutofit/>
          </a:bodyPr>
          <a:lstStyle/>
          <a:p>
            <a:pPr>
              <a:spcAft>
                <a:spcPts val="0"/>
              </a:spcAft>
              <a:defRPr/>
            </a:pPr>
            <a:r>
              <a:rPr lang="en-US" altLang="en-US" sz="1600" b="1" dirty="0"/>
              <a:t>Nasim Mousavi</a:t>
            </a:r>
          </a:p>
          <a:p>
            <a:pPr>
              <a:spcAft>
                <a:spcPts val="0"/>
              </a:spcAft>
              <a:defRPr/>
            </a:pPr>
            <a:r>
              <a:rPr lang="en-US" altLang="en-US" sz="1600" dirty="0"/>
              <a:t>Assistant Professor</a:t>
            </a:r>
          </a:p>
          <a:p>
            <a:pPr>
              <a:spcAft>
                <a:spcPts val="0"/>
              </a:spcAft>
              <a:defRPr/>
            </a:pPr>
            <a:r>
              <a:rPr lang="en-US" altLang="en-US" sz="1600" dirty="0"/>
              <a:t>J. Mack Robinson College of Business</a:t>
            </a:r>
          </a:p>
          <a:p>
            <a:pPr>
              <a:spcAft>
                <a:spcPts val="0"/>
              </a:spcAft>
              <a:defRPr/>
            </a:pPr>
            <a:r>
              <a:rPr lang="en-US" altLang="en-US" sz="1600" dirty="0"/>
              <a:t>Georgia State University</a:t>
            </a:r>
          </a:p>
          <a:p>
            <a:pPr>
              <a:spcAft>
                <a:spcPts val="0"/>
              </a:spcAft>
              <a:defRPr/>
            </a:pPr>
            <a:r>
              <a:rPr lang="en-US" altLang="en-US" sz="1400" b="1" dirty="0"/>
              <a:t>nmousavi@gsu.edu</a:t>
            </a:r>
          </a:p>
        </p:txBody>
      </p:sp>
    </p:spTree>
    <p:extLst>
      <p:ext uri="{BB962C8B-B14F-4D97-AF65-F5344CB8AC3E}">
        <p14:creationId xmlns:p14="http://schemas.microsoft.com/office/powerpoint/2010/main" val="1098452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r>
              <a:rPr lang="en-US"/>
              <a:t>Apply Model to Test Data</a:t>
            </a:r>
          </a:p>
        </p:txBody>
      </p:sp>
      <p:grpSp>
        <p:nvGrpSpPr>
          <p:cNvPr id="891907" name="Group 3"/>
          <p:cNvGrpSpPr>
            <a:grpSpLocks/>
          </p:cNvGrpSpPr>
          <p:nvPr/>
        </p:nvGrpSpPr>
        <p:grpSpPr bwMode="auto">
          <a:xfrm>
            <a:off x="685800" y="2873375"/>
            <a:ext cx="4267200" cy="3298825"/>
            <a:chOff x="384" y="1584"/>
            <a:chExt cx="2451" cy="1694"/>
          </a:xfrm>
        </p:grpSpPr>
        <p:sp>
          <p:nvSpPr>
            <p:cNvPr id="891908"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09"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0"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1"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2"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3"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4"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1915"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1916"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1917"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18"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1919"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0"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1"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2"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1923"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1924"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1925"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1926"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1927"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1928"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1929"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1930"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1931" name="Object 27"/>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1931"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932"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1933" name="Line 29"/>
          <p:cNvSpPr>
            <a:spLocks noChangeShapeType="1"/>
          </p:cNvSpPr>
          <p:nvPr/>
        </p:nvSpPr>
        <p:spPr bwMode="auto">
          <a:xfrm flipH="1">
            <a:off x="2667000" y="2339975"/>
            <a:ext cx="2362200" cy="685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153433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ChangeArrowheads="1"/>
          </p:cNvSpPr>
          <p:nvPr>
            <p:ph type="title"/>
          </p:nvPr>
        </p:nvSpPr>
        <p:spPr/>
        <p:txBody>
          <a:bodyPr/>
          <a:lstStyle/>
          <a:p>
            <a:r>
              <a:rPr lang="en-US"/>
              <a:t>Apply Model to Test Data</a:t>
            </a:r>
          </a:p>
        </p:txBody>
      </p:sp>
      <p:sp>
        <p:nvSpPr>
          <p:cNvPr id="892931" name="Line 3"/>
          <p:cNvSpPr>
            <a:spLocks noChangeShapeType="1"/>
          </p:cNvSpPr>
          <p:nvPr/>
        </p:nvSpPr>
        <p:spPr bwMode="auto">
          <a:xfrm>
            <a:off x="2898775" y="51387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2" name="Line 4"/>
          <p:cNvSpPr>
            <a:spLocks noChangeShapeType="1"/>
          </p:cNvSpPr>
          <p:nvPr/>
        </p:nvSpPr>
        <p:spPr bwMode="auto">
          <a:xfrm flipH="1">
            <a:off x="1658938" y="51387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3" name="Line 5"/>
          <p:cNvSpPr>
            <a:spLocks noChangeShapeType="1"/>
          </p:cNvSpPr>
          <p:nvPr/>
        </p:nvSpPr>
        <p:spPr bwMode="auto">
          <a:xfrm flipH="1">
            <a:off x="2366963" y="41640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4" name="Line 6"/>
          <p:cNvSpPr>
            <a:spLocks noChangeShapeType="1"/>
          </p:cNvSpPr>
          <p:nvPr/>
        </p:nvSpPr>
        <p:spPr bwMode="auto">
          <a:xfrm>
            <a:off x="3695700" y="41640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5" name="Line 7"/>
          <p:cNvSpPr>
            <a:spLocks noChangeShapeType="1"/>
          </p:cNvSpPr>
          <p:nvPr/>
        </p:nvSpPr>
        <p:spPr bwMode="auto">
          <a:xfrm>
            <a:off x="2544763" y="32734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6" name="Line 8"/>
          <p:cNvSpPr>
            <a:spLocks noChangeShapeType="1"/>
          </p:cNvSpPr>
          <p:nvPr/>
        </p:nvSpPr>
        <p:spPr bwMode="auto">
          <a:xfrm flipH="1">
            <a:off x="1039813" y="32734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37" name="Text Box 9"/>
          <p:cNvSpPr txBox="1">
            <a:spLocks noChangeArrowheads="1"/>
          </p:cNvSpPr>
          <p:nvPr/>
        </p:nvSpPr>
        <p:spPr bwMode="auto">
          <a:xfrm>
            <a:off x="1606550" y="29495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2938" name="Text Box 10"/>
          <p:cNvSpPr txBox="1">
            <a:spLocks noChangeArrowheads="1"/>
          </p:cNvSpPr>
          <p:nvPr/>
        </p:nvSpPr>
        <p:spPr bwMode="auto">
          <a:xfrm>
            <a:off x="2720975" y="38417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2939" name="Text Box 11"/>
          <p:cNvSpPr txBox="1">
            <a:spLocks noChangeArrowheads="1"/>
          </p:cNvSpPr>
          <p:nvPr/>
        </p:nvSpPr>
        <p:spPr bwMode="auto">
          <a:xfrm>
            <a:off x="1925638" y="48133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2940" name="AutoShape 12"/>
          <p:cNvSpPr>
            <a:spLocks noChangeArrowheads="1"/>
          </p:cNvSpPr>
          <p:nvPr/>
        </p:nvSpPr>
        <p:spPr bwMode="auto">
          <a:xfrm>
            <a:off x="2941638" y="57816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1" name="Text Box 13"/>
          <p:cNvSpPr txBox="1">
            <a:spLocks noChangeArrowheads="1"/>
          </p:cNvSpPr>
          <p:nvPr/>
        </p:nvSpPr>
        <p:spPr bwMode="auto">
          <a:xfrm>
            <a:off x="2859088" y="57816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2942" name="AutoShape 14"/>
          <p:cNvSpPr>
            <a:spLocks noChangeArrowheads="1"/>
          </p:cNvSpPr>
          <p:nvPr/>
        </p:nvSpPr>
        <p:spPr bwMode="auto">
          <a:xfrm>
            <a:off x="1304925" y="58023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3" name="Text Box 15"/>
          <p:cNvSpPr txBox="1">
            <a:spLocks noChangeArrowheads="1"/>
          </p:cNvSpPr>
          <p:nvPr/>
        </p:nvSpPr>
        <p:spPr bwMode="auto">
          <a:xfrm>
            <a:off x="1435100" y="57848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4" name="AutoShape 16"/>
          <p:cNvSpPr>
            <a:spLocks noChangeArrowheads="1"/>
          </p:cNvSpPr>
          <p:nvPr/>
        </p:nvSpPr>
        <p:spPr bwMode="auto">
          <a:xfrm>
            <a:off x="685800" y="38592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5" name="Text Box 17"/>
          <p:cNvSpPr txBox="1">
            <a:spLocks noChangeArrowheads="1"/>
          </p:cNvSpPr>
          <p:nvPr/>
        </p:nvSpPr>
        <p:spPr bwMode="auto">
          <a:xfrm>
            <a:off x="814388" y="38417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2946" name="AutoShape 18"/>
          <p:cNvSpPr>
            <a:spLocks noChangeArrowheads="1"/>
          </p:cNvSpPr>
          <p:nvPr/>
        </p:nvSpPr>
        <p:spPr bwMode="auto">
          <a:xfrm>
            <a:off x="3860800" y="48466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2947" name="Text Box 19"/>
          <p:cNvSpPr txBox="1">
            <a:spLocks noChangeArrowheads="1"/>
          </p:cNvSpPr>
          <p:nvPr/>
        </p:nvSpPr>
        <p:spPr bwMode="auto">
          <a:xfrm>
            <a:off x="3968750" y="48466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2948" name="Text Box 20"/>
          <p:cNvSpPr txBox="1">
            <a:spLocks noChangeArrowheads="1"/>
          </p:cNvSpPr>
          <p:nvPr/>
        </p:nvSpPr>
        <p:spPr bwMode="auto">
          <a:xfrm>
            <a:off x="860425" y="32734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2949" name="Text Box 21"/>
          <p:cNvSpPr txBox="1">
            <a:spLocks noChangeArrowheads="1"/>
          </p:cNvSpPr>
          <p:nvPr/>
        </p:nvSpPr>
        <p:spPr bwMode="auto">
          <a:xfrm>
            <a:off x="2897188" y="32734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2950" name="Text Box 22"/>
          <p:cNvSpPr txBox="1">
            <a:spLocks noChangeArrowheads="1"/>
          </p:cNvSpPr>
          <p:nvPr/>
        </p:nvSpPr>
        <p:spPr bwMode="auto">
          <a:xfrm>
            <a:off x="4022725" y="42116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2951" name="Text Box 23"/>
          <p:cNvSpPr txBox="1">
            <a:spLocks noChangeArrowheads="1"/>
          </p:cNvSpPr>
          <p:nvPr/>
        </p:nvSpPr>
        <p:spPr bwMode="auto">
          <a:xfrm>
            <a:off x="1662113" y="42465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2952" name="Text Box 24"/>
          <p:cNvSpPr txBox="1">
            <a:spLocks noChangeArrowheads="1"/>
          </p:cNvSpPr>
          <p:nvPr/>
        </p:nvSpPr>
        <p:spPr bwMode="auto">
          <a:xfrm>
            <a:off x="1155700"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dirty="0">
                <a:latin typeface="Arial" charset="0"/>
              </a:rPr>
              <a:t>&lt; </a:t>
            </a:r>
            <a:r>
              <a:rPr lang="en-US" sz="1600" b="0" dirty="0" err="1">
                <a:latin typeface="Arial" charset="0"/>
              </a:rPr>
              <a:t>80K</a:t>
            </a:r>
            <a:endParaRPr lang="en-US" sz="1600" b="0" dirty="0">
              <a:solidFill>
                <a:schemeClr val="bg2"/>
              </a:solidFill>
              <a:latin typeface="Arial" charset="0"/>
            </a:endParaRPr>
          </a:p>
        </p:txBody>
      </p:sp>
      <p:sp>
        <p:nvSpPr>
          <p:cNvPr id="892953" name="Text Box 25"/>
          <p:cNvSpPr txBox="1">
            <a:spLocks noChangeArrowheads="1"/>
          </p:cNvSpPr>
          <p:nvPr/>
        </p:nvSpPr>
        <p:spPr bwMode="auto">
          <a:xfrm>
            <a:off x="3101975" y="52181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2954" name="Object 26"/>
          <p:cNvGraphicFramePr>
            <a:graphicFrameLocks noChangeAspect="1"/>
          </p:cNvGraphicFramePr>
          <p:nvPr/>
        </p:nvGraphicFramePr>
        <p:xfrm>
          <a:off x="4953000" y="21875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2954"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875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2955" name="Text Box 27"/>
          <p:cNvSpPr txBox="1">
            <a:spLocks noChangeArrowheads="1"/>
          </p:cNvSpPr>
          <p:nvPr/>
        </p:nvSpPr>
        <p:spPr bwMode="auto">
          <a:xfrm>
            <a:off x="4800600" y="17303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2956" name="Line 28"/>
          <p:cNvSpPr>
            <a:spLocks noChangeShapeType="1"/>
          </p:cNvSpPr>
          <p:nvPr/>
        </p:nvSpPr>
        <p:spPr bwMode="auto">
          <a:xfrm flipH="1">
            <a:off x="3352800" y="2949575"/>
            <a:ext cx="1600200" cy="4572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53531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ChangeArrowheads="1"/>
          </p:cNvSpPr>
          <p:nvPr>
            <p:ph type="title"/>
          </p:nvPr>
        </p:nvSpPr>
        <p:spPr/>
        <p:txBody>
          <a:bodyPr/>
          <a:lstStyle/>
          <a:p>
            <a:r>
              <a:rPr lang="en-US"/>
              <a:t>Apply Model to Test Data</a:t>
            </a:r>
          </a:p>
        </p:txBody>
      </p:sp>
      <p:sp>
        <p:nvSpPr>
          <p:cNvPr id="893955"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6"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7"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8" name="Line 6"/>
          <p:cNvSpPr>
            <a:spLocks noChangeShapeType="1"/>
          </p:cNvSpPr>
          <p:nvPr/>
        </p:nvSpPr>
        <p:spPr bwMode="auto">
          <a:xfrm>
            <a:off x="3695700" y="4087813"/>
            <a:ext cx="531813"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59"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0"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1"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3962"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3963"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3964"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5"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3966"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7"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68"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69"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3970"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3971"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3972"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3973"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3974"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3975"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3976"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3977"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3978" name="Object 26"/>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3978"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3979"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3980" name="Line 28"/>
          <p:cNvSpPr>
            <a:spLocks noChangeShapeType="1"/>
          </p:cNvSpPr>
          <p:nvPr/>
        </p:nvSpPr>
        <p:spPr bwMode="auto">
          <a:xfrm flipH="1">
            <a:off x="3810000" y="2568575"/>
            <a:ext cx="2057400" cy="12954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835375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78" name="Rectangle 2"/>
          <p:cNvSpPr>
            <a:spLocks noGrp="1" noChangeArrowheads="1"/>
          </p:cNvSpPr>
          <p:nvPr>
            <p:ph type="title"/>
          </p:nvPr>
        </p:nvSpPr>
        <p:spPr/>
        <p:txBody>
          <a:bodyPr/>
          <a:lstStyle/>
          <a:p>
            <a:r>
              <a:rPr lang="en-US"/>
              <a:t>Apply Model to Test Data</a:t>
            </a:r>
          </a:p>
        </p:txBody>
      </p:sp>
      <p:sp>
        <p:nvSpPr>
          <p:cNvPr id="894979" name="Line 3"/>
          <p:cNvSpPr>
            <a:spLocks noChangeShapeType="1"/>
          </p:cNvSpPr>
          <p:nvPr/>
        </p:nvSpPr>
        <p:spPr bwMode="auto">
          <a:xfrm>
            <a:off x="2898775" y="49863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0" name="Line 4"/>
          <p:cNvSpPr>
            <a:spLocks noChangeShapeType="1"/>
          </p:cNvSpPr>
          <p:nvPr/>
        </p:nvSpPr>
        <p:spPr bwMode="auto">
          <a:xfrm flipH="1">
            <a:off x="1658938" y="49863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1" name="Line 5"/>
          <p:cNvSpPr>
            <a:spLocks noChangeShapeType="1"/>
          </p:cNvSpPr>
          <p:nvPr/>
        </p:nvSpPr>
        <p:spPr bwMode="auto">
          <a:xfrm flipH="1">
            <a:off x="2366963" y="40116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2" name="Line 6"/>
          <p:cNvSpPr>
            <a:spLocks noChangeShapeType="1"/>
          </p:cNvSpPr>
          <p:nvPr/>
        </p:nvSpPr>
        <p:spPr bwMode="auto">
          <a:xfrm>
            <a:off x="3695700" y="40116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3" name="Line 7"/>
          <p:cNvSpPr>
            <a:spLocks noChangeShapeType="1"/>
          </p:cNvSpPr>
          <p:nvPr/>
        </p:nvSpPr>
        <p:spPr bwMode="auto">
          <a:xfrm>
            <a:off x="2544763" y="31210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4" name="Line 8"/>
          <p:cNvSpPr>
            <a:spLocks noChangeShapeType="1"/>
          </p:cNvSpPr>
          <p:nvPr/>
        </p:nvSpPr>
        <p:spPr bwMode="auto">
          <a:xfrm flipH="1">
            <a:off x="1039813" y="31210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5" name="Text Box 9"/>
          <p:cNvSpPr txBox="1">
            <a:spLocks noChangeArrowheads="1"/>
          </p:cNvSpPr>
          <p:nvPr/>
        </p:nvSpPr>
        <p:spPr bwMode="auto">
          <a:xfrm>
            <a:off x="1606550" y="27971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4986" name="Text Box 10"/>
          <p:cNvSpPr txBox="1">
            <a:spLocks noChangeArrowheads="1"/>
          </p:cNvSpPr>
          <p:nvPr/>
        </p:nvSpPr>
        <p:spPr bwMode="auto">
          <a:xfrm>
            <a:off x="2720975" y="36893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4987" name="Text Box 11"/>
          <p:cNvSpPr txBox="1">
            <a:spLocks noChangeArrowheads="1"/>
          </p:cNvSpPr>
          <p:nvPr/>
        </p:nvSpPr>
        <p:spPr bwMode="auto">
          <a:xfrm>
            <a:off x="1925638" y="46609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4988" name="AutoShape 12"/>
          <p:cNvSpPr>
            <a:spLocks noChangeArrowheads="1"/>
          </p:cNvSpPr>
          <p:nvPr/>
        </p:nvSpPr>
        <p:spPr bwMode="auto">
          <a:xfrm>
            <a:off x="2941638" y="56292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89" name="Text Box 13"/>
          <p:cNvSpPr txBox="1">
            <a:spLocks noChangeArrowheads="1"/>
          </p:cNvSpPr>
          <p:nvPr/>
        </p:nvSpPr>
        <p:spPr bwMode="auto">
          <a:xfrm>
            <a:off x="2859088" y="56292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4990" name="AutoShape 14"/>
          <p:cNvSpPr>
            <a:spLocks noChangeArrowheads="1"/>
          </p:cNvSpPr>
          <p:nvPr/>
        </p:nvSpPr>
        <p:spPr bwMode="auto">
          <a:xfrm>
            <a:off x="1304925" y="56499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1" name="Text Box 15"/>
          <p:cNvSpPr txBox="1">
            <a:spLocks noChangeArrowheads="1"/>
          </p:cNvSpPr>
          <p:nvPr/>
        </p:nvSpPr>
        <p:spPr bwMode="auto">
          <a:xfrm>
            <a:off x="1435100" y="56324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2" name="AutoShape 16"/>
          <p:cNvSpPr>
            <a:spLocks noChangeArrowheads="1"/>
          </p:cNvSpPr>
          <p:nvPr/>
        </p:nvSpPr>
        <p:spPr bwMode="auto">
          <a:xfrm>
            <a:off x="685800" y="37068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3" name="Text Box 17"/>
          <p:cNvSpPr txBox="1">
            <a:spLocks noChangeArrowheads="1"/>
          </p:cNvSpPr>
          <p:nvPr/>
        </p:nvSpPr>
        <p:spPr bwMode="auto">
          <a:xfrm>
            <a:off x="814388" y="36893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4994" name="AutoShape 18"/>
          <p:cNvSpPr>
            <a:spLocks noChangeArrowheads="1"/>
          </p:cNvSpPr>
          <p:nvPr/>
        </p:nvSpPr>
        <p:spPr bwMode="auto">
          <a:xfrm>
            <a:off x="3860800" y="46942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4995" name="Text Box 19"/>
          <p:cNvSpPr txBox="1">
            <a:spLocks noChangeArrowheads="1"/>
          </p:cNvSpPr>
          <p:nvPr/>
        </p:nvSpPr>
        <p:spPr bwMode="auto">
          <a:xfrm>
            <a:off x="3968750" y="46942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4996" name="Text Box 20"/>
          <p:cNvSpPr txBox="1">
            <a:spLocks noChangeArrowheads="1"/>
          </p:cNvSpPr>
          <p:nvPr/>
        </p:nvSpPr>
        <p:spPr bwMode="auto">
          <a:xfrm>
            <a:off x="860425" y="31210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4997" name="Text Box 21"/>
          <p:cNvSpPr txBox="1">
            <a:spLocks noChangeArrowheads="1"/>
          </p:cNvSpPr>
          <p:nvPr/>
        </p:nvSpPr>
        <p:spPr bwMode="auto">
          <a:xfrm>
            <a:off x="2897188" y="31210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4998" name="Text Box 22"/>
          <p:cNvSpPr txBox="1">
            <a:spLocks noChangeArrowheads="1"/>
          </p:cNvSpPr>
          <p:nvPr/>
        </p:nvSpPr>
        <p:spPr bwMode="auto">
          <a:xfrm>
            <a:off x="4022725" y="40592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4999" name="Text Box 23"/>
          <p:cNvSpPr txBox="1">
            <a:spLocks noChangeArrowheads="1"/>
          </p:cNvSpPr>
          <p:nvPr/>
        </p:nvSpPr>
        <p:spPr bwMode="auto">
          <a:xfrm>
            <a:off x="1662113" y="40941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5000" name="Text Box 24"/>
          <p:cNvSpPr txBox="1">
            <a:spLocks noChangeArrowheads="1"/>
          </p:cNvSpPr>
          <p:nvPr/>
        </p:nvSpPr>
        <p:spPr bwMode="auto">
          <a:xfrm>
            <a:off x="1155700"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5001" name="Text Box 25"/>
          <p:cNvSpPr txBox="1">
            <a:spLocks noChangeArrowheads="1"/>
          </p:cNvSpPr>
          <p:nvPr/>
        </p:nvSpPr>
        <p:spPr bwMode="auto">
          <a:xfrm>
            <a:off x="3101975" y="50657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5002" name="Object 26"/>
          <p:cNvGraphicFramePr>
            <a:graphicFrameLocks noChangeAspect="1"/>
          </p:cNvGraphicFramePr>
          <p:nvPr/>
        </p:nvGraphicFramePr>
        <p:xfrm>
          <a:off x="4953000" y="20351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5002"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351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5003" name="Text Box 27"/>
          <p:cNvSpPr txBox="1">
            <a:spLocks noChangeArrowheads="1"/>
          </p:cNvSpPr>
          <p:nvPr/>
        </p:nvSpPr>
        <p:spPr bwMode="auto">
          <a:xfrm>
            <a:off x="4800600" y="15779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5004" name="Line 28"/>
          <p:cNvSpPr>
            <a:spLocks noChangeShapeType="1"/>
          </p:cNvSpPr>
          <p:nvPr/>
        </p:nvSpPr>
        <p:spPr bwMode="auto">
          <a:xfrm flipH="1">
            <a:off x="4648200" y="3025775"/>
            <a:ext cx="1295400" cy="990600"/>
          </a:xfrm>
          <a:prstGeom prst="line">
            <a:avLst/>
          </a:prstGeom>
          <a:noFill/>
          <a:ln w="15875">
            <a:solidFill>
              <a:srgbClr val="FF0000"/>
            </a:solidFill>
            <a:prstDash val="dash"/>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61562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r>
              <a:rPr lang="en-US"/>
              <a:t>Apply Model to Test Data</a:t>
            </a:r>
          </a:p>
        </p:txBody>
      </p:sp>
      <p:sp>
        <p:nvSpPr>
          <p:cNvPr id="896003" name="Line 3"/>
          <p:cNvSpPr>
            <a:spLocks noChangeShapeType="1"/>
          </p:cNvSpPr>
          <p:nvPr/>
        </p:nvSpPr>
        <p:spPr bwMode="auto">
          <a:xfrm>
            <a:off x="2898775" y="5062538"/>
            <a:ext cx="2667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4" name="Line 4"/>
          <p:cNvSpPr>
            <a:spLocks noChangeShapeType="1"/>
          </p:cNvSpPr>
          <p:nvPr/>
        </p:nvSpPr>
        <p:spPr bwMode="auto">
          <a:xfrm flipH="1">
            <a:off x="1658938" y="5062538"/>
            <a:ext cx="355600" cy="64611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5" name="Line 5"/>
          <p:cNvSpPr>
            <a:spLocks noChangeShapeType="1"/>
          </p:cNvSpPr>
          <p:nvPr/>
        </p:nvSpPr>
        <p:spPr bwMode="auto">
          <a:xfrm flipH="1">
            <a:off x="2366963" y="4087813"/>
            <a:ext cx="442912" cy="649287"/>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6" name="Line 6"/>
          <p:cNvSpPr>
            <a:spLocks noChangeShapeType="1"/>
          </p:cNvSpPr>
          <p:nvPr/>
        </p:nvSpPr>
        <p:spPr bwMode="auto">
          <a:xfrm>
            <a:off x="3695700" y="4087813"/>
            <a:ext cx="531813" cy="649287"/>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7" name="Line 7"/>
          <p:cNvSpPr>
            <a:spLocks noChangeShapeType="1"/>
          </p:cNvSpPr>
          <p:nvPr/>
        </p:nvSpPr>
        <p:spPr bwMode="auto">
          <a:xfrm>
            <a:off x="2544763" y="3197225"/>
            <a:ext cx="620712" cy="568325"/>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8" name="Line 8"/>
          <p:cNvSpPr>
            <a:spLocks noChangeShapeType="1"/>
          </p:cNvSpPr>
          <p:nvPr/>
        </p:nvSpPr>
        <p:spPr bwMode="auto">
          <a:xfrm flipH="1">
            <a:off x="1039813" y="3197225"/>
            <a:ext cx="619125" cy="568325"/>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09" name="Text Box 9"/>
          <p:cNvSpPr txBox="1">
            <a:spLocks noChangeArrowheads="1"/>
          </p:cNvSpPr>
          <p:nvPr/>
        </p:nvSpPr>
        <p:spPr bwMode="auto">
          <a:xfrm>
            <a:off x="1606550" y="2873375"/>
            <a:ext cx="1027113"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6010" name="Text Box 10"/>
          <p:cNvSpPr txBox="1">
            <a:spLocks noChangeArrowheads="1"/>
          </p:cNvSpPr>
          <p:nvPr/>
        </p:nvSpPr>
        <p:spPr bwMode="auto">
          <a:xfrm>
            <a:off x="2720975" y="3765550"/>
            <a:ext cx="1025525" cy="347663"/>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6011" name="Text Box 11"/>
          <p:cNvSpPr txBox="1">
            <a:spLocks noChangeArrowheads="1"/>
          </p:cNvSpPr>
          <p:nvPr/>
        </p:nvSpPr>
        <p:spPr bwMode="auto">
          <a:xfrm>
            <a:off x="1925638" y="4737100"/>
            <a:ext cx="1062037"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6012" name="AutoShape 12"/>
          <p:cNvSpPr>
            <a:spLocks noChangeArrowheads="1"/>
          </p:cNvSpPr>
          <p:nvPr/>
        </p:nvSpPr>
        <p:spPr bwMode="auto">
          <a:xfrm>
            <a:off x="2941638" y="5705475"/>
            <a:ext cx="688975" cy="44926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3" name="Text Box 13"/>
          <p:cNvSpPr txBox="1">
            <a:spLocks noChangeArrowheads="1"/>
          </p:cNvSpPr>
          <p:nvPr/>
        </p:nvSpPr>
        <p:spPr bwMode="auto">
          <a:xfrm>
            <a:off x="2859088" y="5705475"/>
            <a:ext cx="750887"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6014" name="AutoShape 14"/>
          <p:cNvSpPr>
            <a:spLocks noChangeArrowheads="1"/>
          </p:cNvSpPr>
          <p:nvPr/>
        </p:nvSpPr>
        <p:spPr bwMode="auto">
          <a:xfrm>
            <a:off x="1304925" y="5726113"/>
            <a:ext cx="717550" cy="44608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5" name="Text Box 15"/>
          <p:cNvSpPr txBox="1">
            <a:spLocks noChangeArrowheads="1"/>
          </p:cNvSpPr>
          <p:nvPr/>
        </p:nvSpPr>
        <p:spPr bwMode="auto">
          <a:xfrm>
            <a:off x="1435100" y="57086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16" name="AutoShape 16"/>
          <p:cNvSpPr>
            <a:spLocks noChangeArrowheads="1"/>
          </p:cNvSpPr>
          <p:nvPr/>
        </p:nvSpPr>
        <p:spPr bwMode="auto">
          <a:xfrm>
            <a:off x="685800" y="3783013"/>
            <a:ext cx="752475" cy="4270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7" name="Text Box 17"/>
          <p:cNvSpPr txBox="1">
            <a:spLocks noChangeArrowheads="1"/>
          </p:cNvSpPr>
          <p:nvPr/>
        </p:nvSpPr>
        <p:spPr bwMode="auto">
          <a:xfrm>
            <a:off x="814388" y="37655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6018" name="AutoShape 18"/>
          <p:cNvSpPr>
            <a:spLocks noChangeArrowheads="1"/>
          </p:cNvSpPr>
          <p:nvPr/>
        </p:nvSpPr>
        <p:spPr bwMode="auto">
          <a:xfrm>
            <a:off x="3860800" y="4770438"/>
            <a:ext cx="752475" cy="466725"/>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19" name="Text Box 19"/>
          <p:cNvSpPr txBox="1">
            <a:spLocks noChangeArrowheads="1"/>
          </p:cNvSpPr>
          <p:nvPr/>
        </p:nvSpPr>
        <p:spPr bwMode="auto">
          <a:xfrm>
            <a:off x="3968750" y="4770438"/>
            <a:ext cx="4905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6020" name="Text Box 20"/>
          <p:cNvSpPr txBox="1">
            <a:spLocks noChangeArrowheads="1"/>
          </p:cNvSpPr>
          <p:nvPr/>
        </p:nvSpPr>
        <p:spPr bwMode="auto">
          <a:xfrm>
            <a:off x="860425" y="3197225"/>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6021" name="Text Box 21"/>
          <p:cNvSpPr txBox="1">
            <a:spLocks noChangeArrowheads="1"/>
          </p:cNvSpPr>
          <p:nvPr/>
        </p:nvSpPr>
        <p:spPr bwMode="auto">
          <a:xfrm>
            <a:off x="2897188" y="3197225"/>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No</a:t>
            </a:r>
          </a:p>
        </p:txBody>
      </p:sp>
      <p:sp>
        <p:nvSpPr>
          <p:cNvPr id="896022" name="Text Box 22"/>
          <p:cNvSpPr txBox="1">
            <a:spLocks noChangeArrowheads="1"/>
          </p:cNvSpPr>
          <p:nvPr/>
        </p:nvSpPr>
        <p:spPr bwMode="auto">
          <a:xfrm>
            <a:off x="4022725" y="4135438"/>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solidFill>
                  <a:srgbClr val="FF0000"/>
                </a:solidFill>
                <a:latin typeface="Arial" charset="0"/>
              </a:rPr>
              <a:t>Married </a:t>
            </a:r>
          </a:p>
        </p:txBody>
      </p:sp>
      <p:sp>
        <p:nvSpPr>
          <p:cNvPr id="896023" name="Text Box 23"/>
          <p:cNvSpPr txBox="1">
            <a:spLocks noChangeArrowheads="1"/>
          </p:cNvSpPr>
          <p:nvPr/>
        </p:nvSpPr>
        <p:spPr bwMode="auto">
          <a:xfrm>
            <a:off x="1662113" y="4170363"/>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6024" name="Text Box 24"/>
          <p:cNvSpPr txBox="1">
            <a:spLocks noChangeArrowheads="1"/>
          </p:cNvSpPr>
          <p:nvPr/>
        </p:nvSpPr>
        <p:spPr bwMode="auto">
          <a:xfrm>
            <a:off x="1155700"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6025" name="Text Box 25"/>
          <p:cNvSpPr txBox="1">
            <a:spLocks noChangeArrowheads="1"/>
          </p:cNvSpPr>
          <p:nvPr/>
        </p:nvSpPr>
        <p:spPr bwMode="auto">
          <a:xfrm>
            <a:off x="3101975" y="514191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aphicFrame>
        <p:nvGraphicFramePr>
          <p:cNvPr id="896026" name="Object 26"/>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6026"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6027" name="Text Box 27"/>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6028" name="Line 28"/>
          <p:cNvSpPr>
            <a:spLocks noChangeShapeType="1"/>
          </p:cNvSpPr>
          <p:nvPr/>
        </p:nvSpPr>
        <p:spPr bwMode="auto">
          <a:xfrm flipH="1">
            <a:off x="4495800" y="3101975"/>
            <a:ext cx="3124200" cy="1828800"/>
          </a:xfrm>
          <a:prstGeom prst="line">
            <a:avLst/>
          </a:prstGeom>
          <a:noFill/>
          <a:ln w="15875">
            <a:solidFill>
              <a:srgbClr val="FF0000"/>
            </a:solidFill>
            <a:prstDash val="dash"/>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6029" name="Text Box 29"/>
          <p:cNvSpPr txBox="1">
            <a:spLocks noChangeArrowheads="1"/>
          </p:cNvSpPr>
          <p:nvPr/>
        </p:nvSpPr>
        <p:spPr bwMode="auto">
          <a:xfrm>
            <a:off x="6019800" y="4092575"/>
            <a:ext cx="2667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Assign Cheat to “No”</a:t>
            </a:r>
          </a:p>
        </p:txBody>
      </p:sp>
    </p:spTree>
    <p:extLst>
      <p:ext uri="{BB962C8B-B14F-4D97-AF65-F5344CB8AC3E}">
        <p14:creationId xmlns:p14="http://schemas.microsoft.com/office/powerpoint/2010/main" val="44357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Recursive Partitioning</a:t>
            </a:r>
          </a:p>
        </p:txBody>
      </p:sp>
    </p:spTree>
    <p:extLst>
      <p:ext uri="{BB962C8B-B14F-4D97-AF65-F5344CB8AC3E}">
        <p14:creationId xmlns:p14="http://schemas.microsoft.com/office/powerpoint/2010/main" val="417322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85800" y="0"/>
            <a:ext cx="8458200" cy="1127760"/>
          </a:xfrm>
        </p:spPr>
        <p:txBody>
          <a:bodyPr/>
          <a:lstStyle/>
          <a:p>
            <a:pPr eaLnBrk="1" hangingPunct="1"/>
            <a:r>
              <a:rPr lang="en-US" dirty="0"/>
              <a:t>How Is a Tree Produced? </a:t>
            </a:r>
            <a:endParaRPr lang="en-US" altLang="en-US" dirty="0"/>
          </a:p>
        </p:txBody>
      </p:sp>
      <p:sp>
        <p:nvSpPr>
          <p:cNvPr id="3" name="Content Placeholder 2">
            <a:extLst>
              <a:ext uri="{FF2B5EF4-FFF2-40B4-BE49-F238E27FC236}">
                <a16:creationId xmlns:a16="http://schemas.microsoft.com/office/drawing/2014/main" id="{5174A4F4-4A1D-9BE7-D8F8-70F74572D606}"/>
              </a:ext>
            </a:extLst>
          </p:cNvPr>
          <p:cNvSpPr>
            <a:spLocks noGrp="1"/>
          </p:cNvSpPr>
          <p:nvPr>
            <p:ph idx="1"/>
          </p:nvPr>
        </p:nvSpPr>
        <p:spPr/>
        <p:txBody>
          <a:bodyPr/>
          <a:lstStyle/>
          <a:p>
            <a:pPr>
              <a:spcBef>
                <a:spcPts val="500"/>
              </a:spcBef>
              <a:spcAft>
                <a:spcPts val="500"/>
              </a:spcAft>
            </a:pPr>
            <a:r>
              <a:rPr lang="en-US" altLang="en-US" b="1" dirty="0"/>
              <a:t>Recursive partitioning: </a:t>
            </a:r>
            <a:r>
              <a:rPr lang="en-US" altLang="en-US" dirty="0"/>
              <a:t>Repeatedly split the records into two parts so as to achieve maximum homogeneity of outcome within each new part</a:t>
            </a:r>
          </a:p>
          <a:p>
            <a:endParaRPr lang="en-US" dirty="0"/>
          </a:p>
        </p:txBody>
      </p:sp>
    </p:spTree>
    <p:extLst>
      <p:ext uri="{BB962C8B-B14F-4D97-AF65-F5344CB8AC3E}">
        <p14:creationId xmlns:p14="http://schemas.microsoft.com/office/powerpoint/2010/main" val="355483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dirty="0"/>
              <a:t>Recursive Partitioning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5B52CE-9661-270C-685E-DC9FBB016D54}"/>
                  </a:ext>
                </a:extLst>
              </p:cNvPr>
              <p:cNvSpPr>
                <a:spLocks noGrp="1"/>
              </p:cNvSpPr>
              <p:nvPr>
                <p:ph idx="1"/>
              </p:nvPr>
            </p:nvSpPr>
            <p:spPr/>
            <p:txBody>
              <a:bodyPr>
                <a:normAutofit fontScale="92500" lnSpcReduction="10000"/>
              </a:bodyPr>
              <a:lstStyle/>
              <a:p>
                <a:pPr>
                  <a:spcBef>
                    <a:spcPts val="500"/>
                  </a:spcBef>
                  <a:spcAft>
                    <a:spcPts val="500"/>
                  </a:spcAft>
                </a:pPr>
                <a:r>
                  <a:rPr lang="en-US" altLang="en-US" dirty="0"/>
                  <a:t>Pick one of the predictor variables,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endParaRPr lang="en-US" altLang="en-US" dirty="0"/>
              </a:p>
              <a:p>
                <a:pPr>
                  <a:spcBef>
                    <a:spcPts val="500"/>
                  </a:spcBef>
                  <a:spcAft>
                    <a:spcPts val="500"/>
                  </a:spcAft>
                </a:pPr>
                <a:r>
                  <a:rPr lang="en-US" altLang="en-US" dirty="0"/>
                  <a:t>Pick a value of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r>
                  <a:rPr lang="en-US" altLang="en-US" dirty="0"/>
                  <a:t>, say </a:t>
                </a:r>
                <a14:m>
                  <m:oMath xmlns:m="http://schemas.openxmlformats.org/officeDocument/2006/math">
                    <m:sSub>
                      <m:sSubPr>
                        <m:ctrlPr>
                          <a:rPr lang="en-US" altLang="en-US" i="1" dirty="0">
                            <a:latin typeface="Cambria Math" panose="02040503050406030204" pitchFamily="18" charset="0"/>
                          </a:rPr>
                        </m:ctrlPr>
                      </m:sSubPr>
                      <m:e>
                        <m:r>
                          <a:rPr lang="en-US" altLang="en-US" b="0" i="1" dirty="0" smtClean="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that divides the training data into two portions</a:t>
                </a:r>
              </a:p>
              <a:p>
                <a:pPr lvl="1">
                  <a:spcBef>
                    <a:spcPts val="500"/>
                  </a:spcBef>
                  <a:spcAft>
                    <a:spcPts val="500"/>
                  </a:spcAft>
                </a:pP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r>
                      <a:rPr lang="en-US" altLang="en-US" dirty="0" smtClean="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&amp;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𝑥</m:t>
                        </m:r>
                      </m:e>
                      <m:sub>
                        <m:r>
                          <a:rPr lang="en-US" altLang="en-US" i="1" dirty="0">
                            <a:latin typeface="Cambria Math" panose="02040503050406030204" pitchFamily="18" charset="0"/>
                          </a:rPr>
                          <m:t>𝑖</m:t>
                        </m:r>
                      </m:sub>
                    </m:sSub>
                    <m:r>
                      <a:rPr lang="en-US" altLang="en-US" dirty="0">
                        <a:latin typeface="Cambria Math" panose="02040503050406030204" pitchFamily="18" charset="0"/>
                        <a:ea typeface="Cambria Math" panose="02040503050406030204" pitchFamily="18" charset="0"/>
                      </a:rPr>
                      <m:t>&lt;</m:t>
                    </m:r>
                  </m:oMath>
                </a14:m>
                <a:r>
                  <a:rPr lang="en-US" altLang="en-US" dirty="0"/>
                  <a:t> </a:t>
                </a:r>
                <a14:m>
                  <m:oMath xmlns:m="http://schemas.openxmlformats.org/officeDocument/2006/math">
                    <m:sSub>
                      <m:sSubPr>
                        <m:ctrlPr>
                          <a:rPr lang="en-US" altLang="en-US" i="1" dirty="0">
                            <a:latin typeface="Cambria Math" panose="02040503050406030204" pitchFamily="18" charset="0"/>
                          </a:rPr>
                        </m:ctrlPr>
                      </m:sSubPr>
                      <m:e>
                        <m:r>
                          <a:rPr lang="en-US" altLang="en-US" i="1" dirty="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a:t>
                </a:r>
              </a:p>
              <a:p>
                <a:pPr>
                  <a:spcBef>
                    <a:spcPts val="500"/>
                  </a:spcBef>
                  <a:spcAft>
                    <a:spcPts val="500"/>
                  </a:spcAft>
                </a:pPr>
                <a:r>
                  <a:rPr lang="en-US" altLang="en-US" dirty="0"/>
                  <a:t>Measure how “pure” or homogeneous each of the resulting portions is</a:t>
                </a:r>
              </a:p>
              <a:p>
                <a:pPr lvl="1">
                  <a:spcBef>
                    <a:spcPts val="500"/>
                  </a:spcBef>
                  <a:spcAft>
                    <a:spcPts val="500"/>
                  </a:spcAft>
                </a:pPr>
                <a:r>
                  <a:rPr lang="en-US" altLang="en-US" dirty="0"/>
                  <a:t>“Pure” = containing records of mostly one class (or, for prediction, records with similar outcome values)</a:t>
                </a:r>
              </a:p>
              <a:p>
                <a:pPr>
                  <a:spcBef>
                    <a:spcPts val="500"/>
                  </a:spcBef>
                  <a:spcAft>
                    <a:spcPts val="500"/>
                  </a:spcAft>
                </a:pPr>
                <a:r>
                  <a:rPr lang="en-US" altLang="en-US" dirty="0"/>
                  <a:t>Algorithm tries different values of </a:t>
                </a:r>
                <a14:m>
                  <m:oMath xmlns:m="http://schemas.openxmlformats.org/officeDocument/2006/math">
                    <m:sSub>
                      <m:sSubPr>
                        <m:ctrlPr>
                          <a:rPr lang="en-US" altLang="en-US" i="1" dirty="0" smtClean="0">
                            <a:latin typeface="Cambria Math" panose="02040503050406030204" pitchFamily="18" charset="0"/>
                          </a:rPr>
                        </m:ctrlPr>
                      </m:sSubPr>
                      <m:e>
                        <m:r>
                          <a:rPr lang="en-US" altLang="en-US" b="0" i="1" dirty="0" smtClean="0">
                            <a:latin typeface="Cambria Math" panose="02040503050406030204" pitchFamily="18" charset="0"/>
                          </a:rPr>
                          <m:t>𝑥</m:t>
                        </m:r>
                      </m:e>
                      <m:sub>
                        <m:r>
                          <a:rPr lang="en-US" altLang="en-US" b="0" i="1" dirty="0" smtClean="0">
                            <a:latin typeface="Cambria Math" panose="02040503050406030204" pitchFamily="18" charset="0"/>
                          </a:rPr>
                          <m:t>𝑖</m:t>
                        </m:r>
                      </m:sub>
                    </m:sSub>
                  </m:oMath>
                </a14:m>
                <a:r>
                  <a:rPr lang="en-US" altLang="en-US" dirty="0"/>
                  <a:t>, and </a:t>
                </a:r>
                <a14:m>
                  <m:oMath xmlns:m="http://schemas.openxmlformats.org/officeDocument/2006/math">
                    <m:sSub>
                      <m:sSubPr>
                        <m:ctrlPr>
                          <a:rPr lang="en-US" altLang="en-US" i="1" dirty="0">
                            <a:latin typeface="Cambria Math" panose="02040503050406030204" pitchFamily="18" charset="0"/>
                          </a:rPr>
                        </m:ctrlPr>
                      </m:sSubPr>
                      <m:e>
                        <m:r>
                          <a:rPr lang="en-US" altLang="en-US" b="0" i="1" dirty="0" smtClean="0">
                            <a:latin typeface="Cambria Math" panose="02040503050406030204" pitchFamily="18" charset="0"/>
                          </a:rPr>
                          <m:t>𝑠</m:t>
                        </m:r>
                      </m:e>
                      <m:sub>
                        <m:r>
                          <a:rPr lang="en-US" altLang="en-US" i="1" dirty="0">
                            <a:latin typeface="Cambria Math" panose="02040503050406030204" pitchFamily="18" charset="0"/>
                          </a:rPr>
                          <m:t>𝑖</m:t>
                        </m:r>
                      </m:sub>
                    </m:sSub>
                  </m:oMath>
                </a14:m>
                <a:r>
                  <a:rPr lang="en-US" altLang="en-US" dirty="0"/>
                  <a:t> to maximize purity in initial split</a:t>
                </a:r>
              </a:p>
              <a:p>
                <a:pPr>
                  <a:spcBef>
                    <a:spcPts val="500"/>
                  </a:spcBef>
                  <a:spcAft>
                    <a:spcPts val="500"/>
                  </a:spcAft>
                </a:pPr>
                <a:r>
                  <a:rPr lang="en-US" altLang="en-US" dirty="0"/>
                  <a:t>After you get a “maximum purity” split, repeat the process for a second split (on any variable), and so on</a:t>
                </a:r>
              </a:p>
            </p:txBody>
          </p:sp>
        </mc:Choice>
        <mc:Fallback xmlns="">
          <p:sp>
            <p:nvSpPr>
              <p:cNvPr id="3" name="Content Placeholder 2">
                <a:extLst>
                  <a:ext uri="{FF2B5EF4-FFF2-40B4-BE49-F238E27FC236}">
                    <a16:creationId xmlns:a16="http://schemas.microsoft.com/office/drawing/2014/main" id="{905B52CE-9661-270C-685E-DC9FBB016D54}"/>
                  </a:ext>
                </a:extLst>
              </p:cNvPr>
              <p:cNvSpPr>
                <a:spLocks noGrp="1" noRot="1" noChangeAspect="1" noMove="1" noResize="1" noEditPoints="1" noAdjustHandles="1" noChangeArrowheads="1" noChangeShapeType="1" noTextEdit="1"/>
              </p:cNvSpPr>
              <p:nvPr>
                <p:ph idx="1"/>
              </p:nvPr>
            </p:nvSpPr>
            <p:spPr>
              <a:blipFill>
                <a:blip r:embed="rId2"/>
                <a:stretch>
                  <a:fillRect l="-696" t="-1543"/>
                </a:stretch>
              </a:blipFill>
            </p:spPr>
            <p:txBody>
              <a:bodyPr/>
              <a:lstStyle/>
              <a:p>
                <a:r>
                  <a:rPr 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628650" y="1531938"/>
            <a:ext cx="3867150" cy="4645025"/>
          </a:xfrm>
        </p:spPr>
        <p:txBody>
          <a:bodyPr/>
          <a:lstStyle/>
          <a:p>
            <a:pPr eaLnBrk="1" hangingPunct="1"/>
            <a:r>
              <a:rPr lang="en-US" altLang="en-US" b="1" dirty="0"/>
              <a:t>Goal: </a:t>
            </a:r>
            <a:r>
              <a:rPr lang="en-US" altLang="en-US" dirty="0"/>
              <a:t>Classify 24 households as owning or not owning riding mowers</a:t>
            </a:r>
          </a:p>
          <a:p>
            <a:pPr eaLnBrk="1" hangingPunct="1"/>
            <a:r>
              <a:rPr lang="en-US" altLang="en-US" dirty="0"/>
              <a:t>Predictors = Income, Lot Size</a:t>
            </a:r>
          </a:p>
        </p:txBody>
      </p:sp>
      <p:sp>
        <p:nvSpPr>
          <p:cNvPr id="14338" name="Title 1"/>
          <p:cNvSpPr>
            <a:spLocks noGrp="1"/>
          </p:cNvSpPr>
          <p:nvPr>
            <p:ph type="title"/>
          </p:nvPr>
        </p:nvSpPr>
        <p:spPr>
          <a:xfrm>
            <a:off x="628650" y="19843"/>
            <a:ext cx="7810500" cy="1014413"/>
          </a:xfrm>
        </p:spPr>
        <p:txBody>
          <a:bodyPr rtlCol="0">
            <a:normAutofit/>
          </a:bodyPr>
          <a:lstStyle/>
          <a:p>
            <a:pPr eaLnBrk="1" fontAlgn="auto" hangingPunct="1">
              <a:spcAft>
                <a:spcPts val="0"/>
              </a:spcAft>
              <a:defRPr/>
            </a:pPr>
            <a:r>
              <a:rPr lang="en-US" altLang="en-US" dirty="0"/>
              <a:t>Example: Riding Mowers	</a:t>
            </a:r>
          </a:p>
        </p:txBody>
      </p:sp>
      <p:pic>
        <p:nvPicPr>
          <p:cNvPr id="23556"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1" y="1172267"/>
            <a:ext cx="3124200" cy="5158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6772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marL="342900" lvl="0" indent="-342900" algn="l" rtl="0">
              <a:spcBef>
                <a:spcPts val="0"/>
              </a:spcBef>
              <a:spcAft>
                <a:spcPts val="0"/>
              </a:spcAft>
              <a:buSzPts val="2210"/>
            </a:pPr>
            <a:r>
              <a:rPr lang="en-US" dirty="0"/>
              <a:t>Order records according to one variable, say income</a:t>
            </a:r>
          </a:p>
          <a:p>
            <a:pPr marL="342900" lvl="0" indent="-342900" algn="l" rtl="0">
              <a:spcBef>
                <a:spcPts val="575"/>
              </a:spcBef>
              <a:spcAft>
                <a:spcPts val="0"/>
              </a:spcAft>
              <a:buSzPts val="2210"/>
            </a:pPr>
            <a:r>
              <a:rPr lang="en-US" dirty="0"/>
              <a:t>Take a predictor value, say 59.7 (the first record) and divide records into those with income &gt;= 59.7 and those &lt; 59.7</a:t>
            </a:r>
          </a:p>
          <a:p>
            <a:pPr marL="342900" lvl="0" indent="-342900" algn="l" rtl="0">
              <a:spcBef>
                <a:spcPts val="575"/>
              </a:spcBef>
              <a:spcAft>
                <a:spcPts val="0"/>
              </a:spcAft>
              <a:buSzPts val="2210"/>
            </a:pPr>
            <a:r>
              <a:rPr lang="en-US" dirty="0"/>
              <a:t>Measure resulting purity (homogeneity) of class in each resulting portion</a:t>
            </a:r>
          </a:p>
          <a:p>
            <a:pPr marL="342900" lvl="0" indent="-342900" algn="l" rtl="0">
              <a:spcBef>
                <a:spcPts val="575"/>
              </a:spcBef>
              <a:spcAft>
                <a:spcPts val="0"/>
              </a:spcAft>
              <a:buSzPts val="2210"/>
            </a:pPr>
            <a:r>
              <a:rPr lang="en-US" dirty="0"/>
              <a:t>Try all other split values</a:t>
            </a:r>
          </a:p>
          <a:p>
            <a:pPr marL="342900" lvl="0" indent="-342900" algn="l" rtl="0">
              <a:spcBef>
                <a:spcPts val="575"/>
              </a:spcBef>
              <a:spcAft>
                <a:spcPts val="0"/>
              </a:spcAft>
              <a:buSzPts val="2210"/>
            </a:pPr>
            <a:r>
              <a:rPr lang="en-US" dirty="0"/>
              <a:t>Repeat for other variable(s)</a:t>
            </a:r>
          </a:p>
          <a:p>
            <a:pPr marL="342900" lvl="0" indent="-342900" algn="l" rtl="0">
              <a:spcBef>
                <a:spcPts val="575"/>
              </a:spcBef>
              <a:spcAft>
                <a:spcPts val="0"/>
              </a:spcAft>
              <a:buSzPts val="2210"/>
            </a:pPr>
            <a:r>
              <a:rPr lang="en-US" dirty="0"/>
              <a:t>Select the one variable &amp; split that yields the most purity</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endParaRPr lang="en-US" dirty="0"/>
          </a:p>
          <a:p>
            <a:pPr eaLnBrk="1" hangingPunct="1">
              <a:buFont typeface="Wingdings 2" pitchFamily="18" charset="2"/>
              <a:buNone/>
              <a:defRPr/>
            </a:pPr>
            <a:endParaRPr lang="en-US" sz="1800" dirty="0"/>
          </a:p>
        </p:txBody>
      </p:sp>
      <p:sp>
        <p:nvSpPr>
          <p:cNvPr id="3" name="Title 2">
            <a:extLst>
              <a:ext uri="{FF2B5EF4-FFF2-40B4-BE49-F238E27FC236}">
                <a16:creationId xmlns:a16="http://schemas.microsoft.com/office/drawing/2014/main" id="{B7EACBAB-BC9F-E997-D586-EF5D231453D7}"/>
              </a:ext>
            </a:extLst>
          </p:cNvPr>
          <p:cNvSpPr>
            <a:spLocks noGrp="1"/>
          </p:cNvSpPr>
          <p:nvPr>
            <p:ph type="title"/>
          </p:nvPr>
        </p:nvSpPr>
        <p:spPr>
          <a:xfrm>
            <a:off x="685800" y="0"/>
            <a:ext cx="8458200" cy="1127760"/>
          </a:xfrm>
        </p:spPr>
        <p:txBody>
          <a:bodyPr/>
          <a:lstStyle/>
          <a:p>
            <a:r>
              <a:rPr lang="en-US" altLang="en-US" sz="2800" dirty="0"/>
              <a:t>Example: How to Split?</a:t>
            </a:r>
            <a:endParaRPr lang="en-US" dirty="0"/>
          </a:p>
        </p:txBody>
      </p:sp>
    </p:spTree>
    <p:extLst>
      <p:ext uri="{BB962C8B-B14F-4D97-AF65-F5344CB8AC3E}">
        <p14:creationId xmlns:p14="http://schemas.microsoft.com/office/powerpoint/2010/main" val="160715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Decision Tree Overview</a:t>
            </a:r>
          </a:p>
        </p:txBody>
      </p:sp>
    </p:spTree>
    <p:extLst>
      <p:ext uri="{BB962C8B-B14F-4D97-AF65-F5344CB8AC3E}">
        <p14:creationId xmlns:p14="http://schemas.microsoft.com/office/powerpoint/2010/main" val="2593900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67;p22">
            <a:extLst>
              <a:ext uri="{FF2B5EF4-FFF2-40B4-BE49-F238E27FC236}">
                <a16:creationId xmlns:a16="http://schemas.microsoft.com/office/drawing/2014/main" id="{DE0E079A-142B-923C-6E69-C953075FFCA3}"/>
              </a:ext>
            </a:extLst>
          </p:cNvPr>
          <p:cNvPicPr preferRelativeResize="0"/>
          <p:nvPr/>
        </p:nvPicPr>
        <p:blipFill>
          <a:blip r:embed="rId3"/>
          <a:stretch>
            <a:fillRect/>
          </a:stretch>
        </p:blipFill>
        <p:spPr>
          <a:xfrm>
            <a:off x="797753" y="1447800"/>
            <a:ext cx="7567544" cy="4351338"/>
          </a:xfrm>
          <a:prstGeom prst="rect">
            <a:avLst/>
          </a:prstGeom>
          <a:noFill/>
          <a:ln>
            <a:noFill/>
          </a:ln>
        </p:spPr>
      </p:pic>
      <p:sp>
        <p:nvSpPr>
          <p:cNvPr id="14338" name="Title 1"/>
          <p:cNvSpPr>
            <a:spLocks noGrp="1"/>
          </p:cNvSpPr>
          <p:nvPr>
            <p:ph type="title"/>
          </p:nvPr>
        </p:nvSpPr>
        <p:spPr>
          <a:xfrm>
            <a:off x="628650" y="1"/>
            <a:ext cx="7806690" cy="1127760"/>
          </a:xfrm>
        </p:spPr>
        <p:txBody>
          <a:bodyPr rtlCol="0" anchor="ctr">
            <a:normAutofit/>
          </a:bodyPr>
          <a:lstStyle/>
          <a:p>
            <a:pPr eaLnBrk="1" fontAlgn="auto" hangingPunct="1">
              <a:spcAft>
                <a:spcPts val="0"/>
              </a:spcAft>
              <a:defRPr/>
            </a:pPr>
            <a:r>
              <a:rPr lang="en-US" altLang="en-US" dirty="0"/>
              <a:t>Example: Riding Mowers	</a:t>
            </a:r>
          </a:p>
        </p:txBody>
      </p:sp>
    </p:spTree>
    <p:extLst>
      <p:ext uri="{BB962C8B-B14F-4D97-AF65-F5344CB8AC3E}">
        <p14:creationId xmlns:p14="http://schemas.microsoft.com/office/powerpoint/2010/main" val="373410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First Split: Income=59.7</a:t>
            </a:r>
          </a:p>
        </p:txBody>
      </p:sp>
      <p:pic>
        <p:nvPicPr>
          <p:cNvPr id="4" name="Google Shape;188;p25">
            <a:extLst>
              <a:ext uri="{FF2B5EF4-FFF2-40B4-BE49-F238E27FC236}">
                <a16:creationId xmlns:a16="http://schemas.microsoft.com/office/drawing/2014/main" id="{BE110B8D-17C6-284E-A3C5-686E391CB7EB}"/>
              </a:ext>
            </a:extLst>
          </p:cNvPr>
          <p:cNvPicPr preferRelativeResize="0"/>
          <p:nvPr/>
        </p:nvPicPr>
        <p:blipFill>
          <a:blip r:embed="rId3">
            <a:alphaModFix/>
          </a:blip>
          <a:stretch>
            <a:fillRect/>
          </a:stretch>
        </p:blipFill>
        <p:spPr>
          <a:xfrm>
            <a:off x="1015787" y="2209800"/>
            <a:ext cx="7112426" cy="4148000"/>
          </a:xfrm>
          <a:prstGeom prst="rect">
            <a:avLst/>
          </a:prstGeom>
          <a:noFill/>
          <a:ln>
            <a:noFill/>
          </a:ln>
        </p:spPr>
      </p:pic>
      <p:sp>
        <p:nvSpPr>
          <p:cNvPr id="3" name="TextBox 2">
            <a:extLst>
              <a:ext uri="{FF2B5EF4-FFF2-40B4-BE49-F238E27FC236}">
                <a16:creationId xmlns:a16="http://schemas.microsoft.com/office/drawing/2014/main" id="{1C99F513-5566-8277-EEFB-F1294E282D99}"/>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Take a predictor value, say 59.7 (the first record) and divide records into those with income &gt;= 59.7 and those &lt; 59.7</a:t>
            </a:r>
          </a:p>
        </p:txBody>
      </p:sp>
    </p:spTree>
    <p:extLst>
      <p:ext uri="{BB962C8B-B14F-4D97-AF65-F5344CB8AC3E}">
        <p14:creationId xmlns:p14="http://schemas.microsoft.com/office/powerpoint/2010/main" val="262686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Second Split: Lot Size=21.4</a:t>
            </a:r>
          </a:p>
        </p:txBody>
      </p:sp>
      <p:pic>
        <p:nvPicPr>
          <p:cNvPr id="2" name="Google Shape;195;p26">
            <a:extLst>
              <a:ext uri="{FF2B5EF4-FFF2-40B4-BE49-F238E27FC236}">
                <a16:creationId xmlns:a16="http://schemas.microsoft.com/office/drawing/2014/main" id="{8E003949-FEA3-5D91-C926-E2ED10B0DAF6}"/>
              </a:ext>
            </a:extLst>
          </p:cNvPr>
          <p:cNvPicPr preferRelativeResize="0"/>
          <p:nvPr/>
        </p:nvPicPr>
        <p:blipFill>
          <a:blip r:embed="rId3">
            <a:alphaModFix/>
          </a:blip>
          <a:stretch>
            <a:fillRect/>
          </a:stretch>
        </p:blipFill>
        <p:spPr>
          <a:xfrm>
            <a:off x="1347025" y="1912375"/>
            <a:ext cx="6453850" cy="3673575"/>
          </a:xfrm>
          <a:prstGeom prst="rect">
            <a:avLst/>
          </a:prstGeom>
          <a:noFill/>
          <a:ln>
            <a:noFill/>
          </a:ln>
        </p:spPr>
      </p:pic>
      <p:sp>
        <p:nvSpPr>
          <p:cNvPr id="3" name="TextBox 2">
            <a:extLst>
              <a:ext uri="{FF2B5EF4-FFF2-40B4-BE49-F238E27FC236}">
                <a16:creationId xmlns:a16="http://schemas.microsoft.com/office/drawing/2014/main" id="{550504A2-C72F-0FA8-D908-8059D4870AB0}"/>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Take another predictor value, lot size =21.4 and divide records into those with size &gt;= 21.4 and those &lt; 21.4</a:t>
            </a:r>
          </a:p>
        </p:txBody>
      </p:sp>
    </p:spTree>
    <p:extLst>
      <p:ext uri="{BB962C8B-B14F-4D97-AF65-F5344CB8AC3E}">
        <p14:creationId xmlns:p14="http://schemas.microsoft.com/office/powerpoint/2010/main" val="209177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202;p27">
            <a:extLst>
              <a:ext uri="{FF2B5EF4-FFF2-40B4-BE49-F238E27FC236}">
                <a16:creationId xmlns:a16="http://schemas.microsoft.com/office/drawing/2014/main" id="{198349B3-D5AE-ECBF-3E24-8F478BCA6BA2}"/>
              </a:ext>
            </a:extLst>
          </p:cNvPr>
          <p:cNvPicPr preferRelativeResize="0"/>
          <p:nvPr/>
        </p:nvPicPr>
        <p:blipFill>
          <a:blip r:embed="rId3"/>
          <a:stretch>
            <a:fillRect/>
          </a:stretch>
        </p:blipFill>
        <p:spPr>
          <a:xfrm>
            <a:off x="851314" y="1981200"/>
            <a:ext cx="7441372" cy="4191000"/>
          </a:xfrm>
          <a:prstGeom prst="rect">
            <a:avLst/>
          </a:prstGeom>
          <a:noFill/>
          <a:ln>
            <a:noFill/>
          </a:ln>
        </p:spPr>
      </p:pic>
      <p:sp>
        <p:nvSpPr>
          <p:cNvPr id="27650" name="Title 1"/>
          <p:cNvSpPr>
            <a:spLocks noGrp="1"/>
          </p:cNvSpPr>
          <p:nvPr>
            <p:ph type="title"/>
          </p:nvPr>
        </p:nvSpPr>
        <p:spPr>
          <a:xfrm>
            <a:off x="628650" y="1"/>
            <a:ext cx="7806690" cy="1127760"/>
          </a:xfrm>
        </p:spPr>
        <p:txBody>
          <a:bodyPr anchor="ctr">
            <a:normAutofit/>
          </a:bodyPr>
          <a:lstStyle/>
          <a:p>
            <a:pPr eaLnBrk="1" hangingPunct="1"/>
            <a:r>
              <a:rPr lang="en-US" altLang="en-US" dirty="0"/>
              <a:t>After All Splits</a:t>
            </a:r>
          </a:p>
        </p:txBody>
      </p:sp>
      <p:sp>
        <p:nvSpPr>
          <p:cNvPr id="2" name="TextBox 1">
            <a:extLst>
              <a:ext uri="{FF2B5EF4-FFF2-40B4-BE49-F238E27FC236}">
                <a16:creationId xmlns:a16="http://schemas.microsoft.com/office/drawing/2014/main" id="{A6BCA59F-9B1B-F0EC-1611-A0CBBD55FCD6}"/>
              </a:ext>
            </a:extLst>
          </p:cNvPr>
          <p:cNvSpPr txBox="1"/>
          <p:nvPr/>
        </p:nvSpPr>
        <p:spPr>
          <a:xfrm>
            <a:off x="685799" y="1286470"/>
            <a:ext cx="7442413" cy="646331"/>
          </a:xfrm>
          <a:prstGeom prst="rect">
            <a:avLst/>
          </a:prstGeom>
          <a:noFill/>
        </p:spPr>
        <p:txBody>
          <a:bodyPr wrap="square">
            <a:spAutoFit/>
          </a:bodyPr>
          <a:lstStyle/>
          <a:p>
            <a:pPr marL="342900" lvl="0" indent="-342900" algn="l" rtl="0">
              <a:spcBef>
                <a:spcPts val="575"/>
              </a:spcBef>
              <a:spcAft>
                <a:spcPts val="0"/>
              </a:spcAft>
              <a:buSzPts val="2210"/>
            </a:pPr>
            <a:r>
              <a:rPr lang="en-US" dirty="0">
                <a:latin typeface="Lato" panose="020F0502020204030203" pitchFamily="34" charset="0"/>
                <a:ea typeface="Lato" panose="020F0502020204030203" pitchFamily="34" charset="0"/>
                <a:cs typeface="Lato" panose="020F0502020204030203" pitchFamily="34" charset="0"/>
              </a:rPr>
              <a:t>More splits again based on lot size, like 19.8 &amp; income, like 61.5 &amp; 84.7, until we have a desirable purity in each rectangle </a:t>
            </a:r>
          </a:p>
        </p:txBody>
      </p:sp>
    </p:spTree>
    <p:extLst>
      <p:ext uri="{BB962C8B-B14F-4D97-AF65-F5344CB8AC3E}">
        <p14:creationId xmlns:p14="http://schemas.microsoft.com/office/powerpoint/2010/main" val="298799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7" name="Google Shape;247;p33"/>
          <p:cNvPicPr preferRelativeResize="0"/>
          <p:nvPr/>
        </p:nvPicPr>
        <p:blipFill>
          <a:blip r:embed="rId3">
            <a:alphaModFix/>
          </a:blip>
          <a:stretch>
            <a:fillRect/>
          </a:stretch>
        </p:blipFill>
        <p:spPr>
          <a:xfrm>
            <a:off x="2818175" y="1802348"/>
            <a:ext cx="3314025" cy="3153125"/>
          </a:xfrm>
          <a:prstGeom prst="rect">
            <a:avLst/>
          </a:prstGeom>
          <a:noFill/>
          <a:ln>
            <a:noFill/>
          </a:ln>
        </p:spPr>
      </p:pic>
      <p:sp>
        <p:nvSpPr>
          <p:cNvPr id="3" name="Title 2">
            <a:extLst>
              <a:ext uri="{FF2B5EF4-FFF2-40B4-BE49-F238E27FC236}">
                <a16:creationId xmlns:a16="http://schemas.microsoft.com/office/drawing/2014/main" id="{89D453D4-DFFA-E407-413E-B290727959A9}"/>
              </a:ext>
            </a:extLst>
          </p:cNvPr>
          <p:cNvSpPr>
            <a:spLocks noGrp="1"/>
          </p:cNvSpPr>
          <p:nvPr>
            <p:ph type="title"/>
          </p:nvPr>
        </p:nvSpPr>
        <p:spPr>
          <a:xfrm>
            <a:off x="609600" y="0"/>
            <a:ext cx="8077202" cy="1143000"/>
          </a:xfrm>
        </p:spPr>
        <p:txBody>
          <a:bodyPr/>
          <a:lstStyle/>
          <a:p>
            <a:r>
              <a:rPr lang="en-US" dirty="0"/>
              <a:t>First Split – The Tree</a:t>
            </a:r>
          </a:p>
        </p:txBody>
      </p:sp>
    </p:spTree>
    <p:extLst>
      <p:ext uri="{BB962C8B-B14F-4D97-AF65-F5344CB8AC3E}">
        <p14:creationId xmlns:p14="http://schemas.microsoft.com/office/powerpoint/2010/main" val="137088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34"/>
          <p:cNvSpPr txBox="1"/>
          <p:nvPr/>
        </p:nvSpPr>
        <p:spPr>
          <a:xfrm>
            <a:off x="597300" y="5372100"/>
            <a:ext cx="818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Arial"/>
                <a:ea typeface="Arial"/>
                <a:cs typeface="Arial"/>
                <a:sym typeface="Arial"/>
              </a:rPr>
              <a:t>The first split is on Income, then the next split is on Lot Size for both the low income group (at lot size 21.4) and the high income split (at lot size </a:t>
            </a:r>
            <a:r>
              <a:rPr lang="en-US" sz="1800" dirty="0">
                <a:solidFill>
                  <a:schemeClr val="dk1"/>
                </a:solidFill>
              </a:rPr>
              <a:t>19.8</a:t>
            </a:r>
            <a:r>
              <a:rPr lang="en-US" sz="1800" b="0" i="0" u="none" strike="noStrike" cap="none" dirty="0">
                <a:solidFill>
                  <a:schemeClr val="dk1"/>
                </a:solidFill>
                <a:latin typeface="Arial"/>
                <a:ea typeface="Arial"/>
                <a:cs typeface="Arial"/>
                <a:sym typeface="Arial"/>
              </a:rPr>
              <a:t>)</a:t>
            </a:r>
            <a:endParaRPr sz="1800" dirty="0">
              <a:solidFill>
                <a:schemeClr val="dk1"/>
              </a:solidFill>
              <a:latin typeface="Arial"/>
              <a:ea typeface="Arial"/>
              <a:cs typeface="Arial"/>
              <a:sym typeface="Arial"/>
            </a:endParaRPr>
          </a:p>
        </p:txBody>
      </p:sp>
      <p:pic>
        <p:nvPicPr>
          <p:cNvPr id="255" name="Google Shape;255;p34"/>
          <p:cNvPicPr preferRelativeResize="0"/>
          <p:nvPr/>
        </p:nvPicPr>
        <p:blipFill>
          <a:blip r:embed="rId3">
            <a:alphaModFix/>
          </a:blip>
          <a:stretch>
            <a:fillRect/>
          </a:stretch>
        </p:blipFill>
        <p:spPr>
          <a:xfrm>
            <a:off x="1855825" y="1219200"/>
            <a:ext cx="5102254" cy="3673150"/>
          </a:xfrm>
          <a:prstGeom prst="rect">
            <a:avLst/>
          </a:prstGeom>
          <a:noFill/>
          <a:ln>
            <a:noFill/>
          </a:ln>
        </p:spPr>
      </p:pic>
      <p:sp>
        <p:nvSpPr>
          <p:cNvPr id="3" name="Title 2">
            <a:extLst>
              <a:ext uri="{FF2B5EF4-FFF2-40B4-BE49-F238E27FC236}">
                <a16:creationId xmlns:a16="http://schemas.microsoft.com/office/drawing/2014/main" id="{A0CAB4AA-A69C-66FA-E047-448C386E84BB}"/>
              </a:ext>
            </a:extLst>
          </p:cNvPr>
          <p:cNvSpPr>
            <a:spLocks noGrp="1"/>
          </p:cNvSpPr>
          <p:nvPr>
            <p:ph type="title"/>
          </p:nvPr>
        </p:nvSpPr>
        <p:spPr>
          <a:xfrm>
            <a:off x="501303" y="0"/>
            <a:ext cx="8185499" cy="1143000"/>
          </a:xfrm>
        </p:spPr>
        <p:txBody>
          <a:bodyPr/>
          <a:lstStyle/>
          <a:p>
            <a:r>
              <a:rPr lang="en-US" dirty="0"/>
              <a:t>Tree After 3 Splits</a:t>
            </a:r>
          </a:p>
        </p:txBody>
      </p:sp>
    </p:spTree>
    <p:extLst>
      <p:ext uri="{BB962C8B-B14F-4D97-AF65-F5344CB8AC3E}">
        <p14:creationId xmlns:p14="http://schemas.microsoft.com/office/powerpoint/2010/main" val="4001331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p:nvPr/>
        </p:nvSpPr>
        <p:spPr>
          <a:xfrm>
            <a:off x="6937900" y="2246675"/>
            <a:ext cx="1371600" cy="307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Decision node </a:t>
            </a:r>
            <a:endParaRPr sz="1400">
              <a:solidFill>
                <a:schemeClr val="dk1"/>
              </a:solidFill>
              <a:latin typeface="Arial"/>
              <a:ea typeface="Arial"/>
              <a:cs typeface="Arial"/>
              <a:sym typeface="Arial"/>
            </a:endParaRPr>
          </a:p>
        </p:txBody>
      </p:sp>
      <p:sp>
        <p:nvSpPr>
          <p:cNvPr id="262" name="Google Shape;262;p35"/>
          <p:cNvSpPr txBox="1"/>
          <p:nvPr/>
        </p:nvSpPr>
        <p:spPr>
          <a:xfrm>
            <a:off x="6409400" y="5759250"/>
            <a:ext cx="1447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Terminal node (leaf)</a:t>
            </a:r>
            <a:endParaRPr sz="1400">
              <a:solidFill>
                <a:schemeClr val="dk1"/>
              </a:solidFill>
              <a:latin typeface="Arial"/>
              <a:ea typeface="Arial"/>
              <a:cs typeface="Arial"/>
              <a:sym typeface="Arial"/>
            </a:endParaRPr>
          </a:p>
        </p:txBody>
      </p:sp>
      <p:pic>
        <p:nvPicPr>
          <p:cNvPr id="263" name="Google Shape;263;p35"/>
          <p:cNvPicPr preferRelativeResize="0"/>
          <p:nvPr/>
        </p:nvPicPr>
        <p:blipFill>
          <a:blip r:embed="rId3">
            <a:alphaModFix/>
          </a:blip>
          <a:stretch>
            <a:fillRect/>
          </a:stretch>
        </p:blipFill>
        <p:spPr>
          <a:xfrm>
            <a:off x="1364250" y="1231799"/>
            <a:ext cx="4807950" cy="5143971"/>
          </a:xfrm>
          <a:prstGeom prst="rect">
            <a:avLst/>
          </a:prstGeom>
          <a:noFill/>
          <a:ln>
            <a:noFill/>
          </a:ln>
        </p:spPr>
      </p:pic>
      <p:cxnSp>
        <p:nvCxnSpPr>
          <p:cNvPr id="264" name="Google Shape;264;p35"/>
          <p:cNvCxnSpPr/>
          <p:nvPr/>
        </p:nvCxnSpPr>
        <p:spPr>
          <a:xfrm rot="10800000">
            <a:off x="5154650" y="5950825"/>
            <a:ext cx="1172400" cy="444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35"/>
          <p:cNvCxnSpPr/>
          <p:nvPr/>
        </p:nvCxnSpPr>
        <p:spPr>
          <a:xfrm rot="10800000">
            <a:off x="5552775" y="5065950"/>
            <a:ext cx="851700" cy="464700"/>
          </a:xfrm>
          <a:prstGeom prst="straightConnector1">
            <a:avLst/>
          </a:prstGeom>
          <a:noFill/>
          <a:ln w="9525" cap="flat" cmpd="sng">
            <a:solidFill>
              <a:schemeClr val="dk2"/>
            </a:solidFill>
            <a:prstDash val="solid"/>
            <a:round/>
            <a:headEnd type="none" w="med" len="med"/>
            <a:tailEnd type="triangle" w="med" len="med"/>
          </a:ln>
        </p:spPr>
      </p:cxnSp>
      <p:cxnSp>
        <p:nvCxnSpPr>
          <p:cNvPr id="266" name="Google Shape;266;p35"/>
          <p:cNvCxnSpPr/>
          <p:nvPr/>
        </p:nvCxnSpPr>
        <p:spPr>
          <a:xfrm rot="10800000">
            <a:off x="6017275" y="4136850"/>
            <a:ext cx="873900" cy="1393800"/>
          </a:xfrm>
          <a:prstGeom prst="straightConnector1">
            <a:avLst/>
          </a:prstGeom>
          <a:noFill/>
          <a:ln w="9525" cap="flat" cmpd="sng">
            <a:solidFill>
              <a:schemeClr val="dk2"/>
            </a:solidFill>
            <a:prstDash val="solid"/>
            <a:round/>
            <a:headEnd type="none" w="med" len="med"/>
            <a:tailEnd type="triangle" w="med" len="med"/>
          </a:ln>
        </p:spPr>
      </p:cxnSp>
      <p:cxnSp>
        <p:nvCxnSpPr>
          <p:cNvPr id="267" name="Google Shape;267;p35"/>
          <p:cNvCxnSpPr/>
          <p:nvPr/>
        </p:nvCxnSpPr>
        <p:spPr>
          <a:xfrm flipH="1">
            <a:off x="5508400" y="2400575"/>
            <a:ext cx="1429500" cy="243000"/>
          </a:xfrm>
          <a:prstGeom prst="straightConnector1">
            <a:avLst/>
          </a:prstGeom>
          <a:noFill/>
          <a:ln w="9525" cap="flat" cmpd="sng">
            <a:solidFill>
              <a:schemeClr val="dk2"/>
            </a:solidFill>
            <a:prstDash val="solid"/>
            <a:round/>
            <a:headEnd type="none" w="med" len="med"/>
            <a:tailEnd type="triangle" w="med" len="med"/>
          </a:ln>
        </p:spPr>
      </p:cxnSp>
      <p:sp>
        <p:nvSpPr>
          <p:cNvPr id="2" name="Title 2">
            <a:extLst>
              <a:ext uri="{FF2B5EF4-FFF2-40B4-BE49-F238E27FC236}">
                <a16:creationId xmlns:a16="http://schemas.microsoft.com/office/drawing/2014/main" id="{43FAF685-0DA6-051B-BDB0-6585869FB7DC}"/>
              </a:ext>
            </a:extLst>
          </p:cNvPr>
          <p:cNvSpPr>
            <a:spLocks noGrp="1"/>
          </p:cNvSpPr>
          <p:nvPr>
            <p:ph type="title"/>
          </p:nvPr>
        </p:nvSpPr>
        <p:spPr>
          <a:xfrm>
            <a:off x="533400" y="0"/>
            <a:ext cx="8153402" cy="1143000"/>
          </a:xfrm>
        </p:spPr>
        <p:txBody>
          <a:bodyPr/>
          <a:lstStyle/>
          <a:p>
            <a:r>
              <a:rPr lang="en-US" dirty="0"/>
              <a:t>Tree After All Splits</a:t>
            </a:r>
          </a:p>
        </p:txBody>
      </p:sp>
    </p:spTree>
    <p:extLst>
      <p:ext uri="{BB962C8B-B14F-4D97-AF65-F5344CB8AC3E}">
        <p14:creationId xmlns:p14="http://schemas.microsoft.com/office/powerpoint/2010/main" val="2436578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p:nvPr/>
        </p:nvSpPr>
        <p:spPr>
          <a:xfrm>
            <a:off x="6227525" y="1374075"/>
            <a:ext cx="2743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dominant class in this portion of the first split (those with income &gt;= </a:t>
            </a:r>
            <a:r>
              <a:rPr lang="en-US">
                <a:solidFill>
                  <a:schemeClr val="dk1"/>
                </a:solidFill>
              </a:rPr>
              <a:t>59.7</a:t>
            </a:r>
            <a:r>
              <a:rPr lang="en-US" sz="1400">
                <a:solidFill>
                  <a:schemeClr val="dk1"/>
                </a:solidFill>
                <a:latin typeface="Arial"/>
                <a:ea typeface="Arial"/>
                <a:cs typeface="Arial"/>
                <a:sym typeface="Arial"/>
              </a:rPr>
              <a:t>) is “owner” – 11 owners and 5 non-owners</a:t>
            </a:r>
            <a:endParaRPr sz="1400">
              <a:solidFill>
                <a:schemeClr val="dk1"/>
              </a:solidFill>
              <a:latin typeface="Arial"/>
              <a:ea typeface="Arial"/>
              <a:cs typeface="Arial"/>
              <a:sym typeface="Arial"/>
            </a:endParaRPr>
          </a:p>
        </p:txBody>
      </p:sp>
      <p:sp>
        <p:nvSpPr>
          <p:cNvPr id="275" name="Google Shape;275;p36"/>
          <p:cNvSpPr txBox="1"/>
          <p:nvPr/>
        </p:nvSpPr>
        <p:spPr>
          <a:xfrm>
            <a:off x="6147625" y="4031250"/>
            <a:ext cx="1981200" cy="954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The next split for this group of 16 will be on the basis of </a:t>
            </a:r>
            <a:r>
              <a:rPr lang="en-US">
                <a:solidFill>
                  <a:schemeClr val="dk1"/>
                </a:solidFill>
              </a:rPr>
              <a:t>Income</a:t>
            </a:r>
            <a:r>
              <a:rPr lang="en-US" sz="1400">
                <a:solidFill>
                  <a:schemeClr val="dk1"/>
                </a:solidFill>
                <a:latin typeface="Arial"/>
                <a:ea typeface="Arial"/>
                <a:cs typeface="Arial"/>
                <a:sym typeface="Arial"/>
              </a:rPr>
              <a:t>, splitting at 84.75</a:t>
            </a:r>
            <a:endParaRPr sz="1400">
              <a:solidFill>
                <a:schemeClr val="dk1"/>
              </a:solidFill>
              <a:latin typeface="Arial"/>
              <a:ea typeface="Arial"/>
              <a:cs typeface="Arial"/>
              <a:sym typeface="Arial"/>
            </a:endParaRPr>
          </a:p>
        </p:txBody>
      </p:sp>
      <p:pic>
        <p:nvPicPr>
          <p:cNvPr id="276" name="Google Shape;276;p36"/>
          <p:cNvPicPr preferRelativeResize="0"/>
          <p:nvPr/>
        </p:nvPicPr>
        <p:blipFill>
          <a:blip r:embed="rId3">
            <a:alphaModFix/>
          </a:blip>
          <a:stretch>
            <a:fillRect/>
          </a:stretch>
        </p:blipFill>
        <p:spPr>
          <a:xfrm>
            <a:off x="1600200" y="1219200"/>
            <a:ext cx="4219575" cy="4914900"/>
          </a:xfrm>
          <a:prstGeom prst="rect">
            <a:avLst/>
          </a:prstGeom>
          <a:noFill/>
          <a:ln>
            <a:noFill/>
          </a:ln>
        </p:spPr>
      </p:pic>
      <p:cxnSp>
        <p:nvCxnSpPr>
          <p:cNvPr id="277" name="Google Shape;277;p36"/>
          <p:cNvCxnSpPr>
            <a:cxnSpLocks/>
          </p:cNvCxnSpPr>
          <p:nvPr/>
        </p:nvCxnSpPr>
        <p:spPr>
          <a:xfrm flipH="1">
            <a:off x="4988549" y="1851075"/>
            <a:ext cx="1238976" cy="623263"/>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36"/>
          <p:cNvCxnSpPr/>
          <p:nvPr/>
        </p:nvCxnSpPr>
        <p:spPr>
          <a:xfrm rot="10800000">
            <a:off x="4884250" y="4007613"/>
            <a:ext cx="1139400" cy="7521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3453526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p37"/>
          <p:cNvSpPr txBox="1"/>
          <p:nvPr/>
        </p:nvSpPr>
        <p:spPr>
          <a:xfrm>
            <a:off x="622794" y="2710884"/>
            <a:ext cx="2286000" cy="73866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If Income &lt;= </a:t>
            </a:r>
            <a:r>
              <a:rPr lang="en-US" dirty="0">
                <a:solidFill>
                  <a:schemeClr val="dk1"/>
                </a:solidFill>
              </a:rPr>
              <a:t>59.7</a:t>
            </a:r>
            <a:r>
              <a:rPr lang="en-US" sz="1400" dirty="0">
                <a:solidFill>
                  <a:schemeClr val="dk1"/>
                </a:solidFill>
                <a:latin typeface="Arial"/>
                <a:ea typeface="Arial"/>
                <a:cs typeface="Arial"/>
                <a:sym typeface="Arial"/>
              </a:rPr>
              <a:t> AND </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Lot Size &lt;= 21.4, </a:t>
            </a:r>
            <a:endParaRPr dirty="0"/>
          </a:p>
          <a:p>
            <a:pPr marL="0" marR="0" lvl="0" indent="0" algn="l" rtl="0">
              <a:spcBef>
                <a:spcPts val="0"/>
              </a:spcBef>
              <a:spcAft>
                <a:spcPts val="0"/>
              </a:spcAft>
              <a:buNone/>
            </a:pPr>
            <a:r>
              <a:rPr lang="en-US" sz="1400" dirty="0">
                <a:solidFill>
                  <a:schemeClr val="dk1"/>
                </a:solidFill>
                <a:latin typeface="Arial"/>
                <a:ea typeface="Arial"/>
                <a:cs typeface="Arial"/>
                <a:sym typeface="Arial"/>
              </a:rPr>
              <a:t>classify as “Nonowner”</a:t>
            </a:r>
            <a:endParaRPr sz="1400" dirty="0">
              <a:solidFill>
                <a:schemeClr val="dk1"/>
              </a:solidFill>
              <a:latin typeface="Arial"/>
              <a:ea typeface="Arial"/>
              <a:cs typeface="Arial"/>
              <a:sym typeface="Arial"/>
            </a:endParaRPr>
          </a:p>
        </p:txBody>
      </p:sp>
      <p:pic>
        <p:nvPicPr>
          <p:cNvPr id="286" name="Google Shape;286;p37"/>
          <p:cNvPicPr preferRelativeResize="0"/>
          <p:nvPr/>
        </p:nvPicPr>
        <p:blipFill>
          <a:blip r:embed="rId3">
            <a:alphaModFix/>
          </a:blip>
          <a:stretch>
            <a:fillRect/>
          </a:stretch>
        </p:blipFill>
        <p:spPr>
          <a:xfrm>
            <a:off x="3415475" y="1137470"/>
            <a:ext cx="4219575" cy="4914900"/>
          </a:xfrm>
          <a:prstGeom prst="rect">
            <a:avLst/>
          </a:prstGeom>
          <a:noFill/>
          <a:ln>
            <a:noFill/>
          </a:ln>
        </p:spPr>
      </p:pic>
      <p:sp>
        <p:nvSpPr>
          <p:cNvPr id="287" name="Google Shape;287;p37"/>
          <p:cNvSpPr/>
          <p:nvPr/>
        </p:nvSpPr>
        <p:spPr>
          <a:xfrm rot="2404315">
            <a:off x="4165296" y="591724"/>
            <a:ext cx="1289012" cy="4096051"/>
          </a:xfrm>
          <a:prstGeom prst="ellipse">
            <a:avLst/>
          </a:prstGeom>
          <a:noFill/>
          <a:ln w="9525" cap="flat" cmpd="sng">
            <a:solidFill>
              <a:schemeClr val="dk2"/>
            </a:solidFill>
            <a:prstDash val="solid"/>
            <a:round/>
            <a:headEnd type="none" w="sm" len="sm"/>
            <a:tailEnd type="none" w="sm" len="sm"/>
          </a:ln>
          <a:effectLst>
            <a:reflection stA="0" endPos="30000" dist="381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2">
            <a:extLst>
              <a:ext uri="{FF2B5EF4-FFF2-40B4-BE49-F238E27FC236}">
                <a16:creationId xmlns:a16="http://schemas.microsoft.com/office/drawing/2014/main" id="{434F5AB6-D410-41ED-5842-BC02F1377578}"/>
              </a:ext>
            </a:extLst>
          </p:cNvPr>
          <p:cNvSpPr>
            <a:spLocks noGrp="1"/>
          </p:cNvSpPr>
          <p:nvPr>
            <p:ph type="title"/>
          </p:nvPr>
        </p:nvSpPr>
        <p:spPr>
          <a:xfrm>
            <a:off x="533400" y="0"/>
            <a:ext cx="8153402" cy="1143000"/>
          </a:xfrm>
        </p:spPr>
        <p:txBody>
          <a:bodyPr/>
          <a:lstStyle/>
          <a:p>
            <a:pPr marL="0" marR="0" lvl="0" indent="0">
              <a:spcAft>
                <a:spcPts val="0"/>
              </a:spcAft>
            </a:pPr>
            <a:r>
              <a:rPr lang="en-US" dirty="0">
                <a:sym typeface="Arial"/>
              </a:rPr>
              <a:t>Read Down the Tree to Derive Rules</a:t>
            </a:r>
          </a:p>
        </p:txBody>
      </p:sp>
    </p:spTree>
    <p:extLst>
      <p:ext uri="{BB962C8B-B14F-4D97-AF65-F5344CB8AC3E}">
        <p14:creationId xmlns:p14="http://schemas.microsoft.com/office/powerpoint/2010/main" val="236922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marL="342900" lvl="0" indent="-342900" algn="l" rtl="0">
              <a:spcBef>
                <a:spcPts val="0"/>
              </a:spcBef>
              <a:spcAft>
                <a:spcPts val="0"/>
              </a:spcAft>
              <a:buSzPts val="2210"/>
            </a:pPr>
            <a:r>
              <a:rPr lang="en-US" sz="1800" dirty="0"/>
              <a:t>Order records according to one variable, say income</a:t>
            </a:r>
          </a:p>
          <a:p>
            <a:pPr marL="342900" lvl="0" indent="-342900" algn="l" rtl="0">
              <a:spcBef>
                <a:spcPts val="575"/>
              </a:spcBef>
              <a:spcAft>
                <a:spcPts val="0"/>
              </a:spcAft>
              <a:buSzPts val="2210"/>
            </a:pPr>
            <a:r>
              <a:rPr lang="en-US" sz="1800" dirty="0"/>
              <a:t>Take a predictor value, say 59.7 (the first record) and divide records into those with income &gt;= 59.7 and those &lt; 59.7</a:t>
            </a:r>
          </a:p>
          <a:p>
            <a:pPr marL="342900" lvl="0" indent="-342900" algn="l" rtl="0">
              <a:spcBef>
                <a:spcPts val="575"/>
              </a:spcBef>
              <a:spcAft>
                <a:spcPts val="0"/>
              </a:spcAft>
              <a:buSzPts val="2210"/>
            </a:pPr>
            <a:r>
              <a:rPr lang="en-US" sz="1800" dirty="0"/>
              <a:t>Measure resulting purity (homogeneity) of class in each resulting portion</a:t>
            </a:r>
          </a:p>
          <a:p>
            <a:pPr marL="342900" lvl="0" indent="-342900" algn="l" rtl="0">
              <a:spcBef>
                <a:spcPts val="575"/>
              </a:spcBef>
              <a:spcAft>
                <a:spcPts val="0"/>
              </a:spcAft>
              <a:buSzPts val="2210"/>
            </a:pPr>
            <a:r>
              <a:rPr lang="en-US" sz="1800" dirty="0"/>
              <a:t>Try all other split values</a:t>
            </a:r>
          </a:p>
          <a:p>
            <a:pPr marL="342900" lvl="0" indent="-342900" algn="l" rtl="0">
              <a:spcBef>
                <a:spcPts val="575"/>
              </a:spcBef>
              <a:spcAft>
                <a:spcPts val="0"/>
              </a:spcAft>
              <a:buSzPts val="2210"/>
            </a:pPr>
            <a:r>
              <a:rPr lang="en-US" sz="1800" dirty="0"/>
              <a:t>Repeat for other variable(s)</a:t>
            </a:r>
          </a:p>
          <a:p>
            <a:pPr marL="342900" lvl="0" indent="-342900" algn="l" rtl="0">
              <a:spcBef>
                <a:spcPts val="575"/>
              </a:spcBef>
              <a:spcAft>
                <a:spcPts val="0"/>
              </a:spcAft>
              <a:buSzPts val="2210"/>
            </a:pPr>
            <a:r>
              <a:rPr lang="en-US" sz="2400" b="1" dirty="0">
                <a:solidFill>
                  <a:srgbClr val="FF0000"/>
                </a:solidFill>
              </a:rPr>
              <a:t>Select the one variable &amp; split that yields the most purity</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endParaRPr lang="en-US" dirty="0"/>
          </a:p>
          <a:p>
            <a:pPr eaLnBrk="1" hangingPunct="1">
              <a:buFont typeface="Wingdings 2" pitchFamily="18" charset="2"/>
              <a:buNone/>
              <a:defRPr/>
            </a:pPr>
            <a:endParaRPr lang="en-US" sz="1800" dirty="0"/>
          </a:p>
        </p:txBody>
      </p:sp>
      <p:sp>
        <p:nvSpPr>
          <p:cNvPr id="3" name="Title 2">
            <a:extLst>
              <a:ext uri="{FF2B5EF4-FFF2-40B4-BE49-F238E27FC236}">
                <a16:creationId xmlns:a16="http://schemas.microsoft.com/office/drawing/2014/main" id="{B7EACBAB-BC9F-E997-D586-EF5D231453D7}"/>
              </a:ext>
            </a:extLst>
          </p:cNvPr>
          <p:cNvSpPr>
            <a:spLocks noGrp="1"/>
          </p:cNvSpPr>
          <p:nvPr>
            <p:ph type="title"/>
          </p:nvPr>
        </p:nvSpPr>
        <p:spPr>
          <a:xfrm>
            <a:off x="685800" y="0"/>
            <a:ext cx="8458200" cy="1127760"/>
          </a:xfrm>
        </p:spPr>
        <p:txBody>
          <a:bodyPr/>
          <a:lstStyle/>
          <a:p>
            <a:r>
              <a:rPr lang="en-US" altLang="en-US" sz="2800" dirty="0"/>
              <a:t>Remember: How to Split?</a:t>
            </a:r>
            <a:endParaRPr lang="en-US" dirty="0"/>
          </a:p>
        </p:txBody>
      </p:sp>
    </p:spTree>
    <p:extLst>
      <p:ext uri="{BB962C8B-B14F-4D97-AF65-F5344CB8AC3E}">
        <p14:creationId xmlns:p14="http://schemas.microsoft.com/office/powerpoint/2010/main" val="28406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0"/>
            <a:ext cx="7716838" cy="1143000"/>
          </a:xfrm>
        </p:spPr>
        <p:txBody>
          <a:bodyPr/>
          <a:lstStyle/>
          <a:p>
            <a:r>
              <a:rPr lang="en-US" dirty="0"/>
              <a:t>Decision Trees</a:t>
            </a:r>
          </a:p>
        </p:txBody>
      </p:sp>
      <p:sp>
        <p:nvSpPr>
          <p:cNvPr id="16387" name="Rectangle 3"/>
          <p:cNvSpPr>
            <a:spLocks noGrp="1" noChangeArrowheads="1"/>
          </p:cNvSpPr>
          <p:nvPr>
            <p:ph type="body" idx="1"/>
          </p:nvPr>
        </p:nvSpPr>
        <p:spPr>
          <a:xfrm>
            <a:off x="609600" y="1524000"/>
            <a:ext cx="7924800" cy="4114800"/>
          </a:xfrm>
        </p:spPr>
        <p:txBody>
          <a:bodyPr>
            <a:normAutofit/>
          </a:bodyPr>
          <a:lstStyle/>
          <a:p>
            <a:r>
              <a:rPr lang="en-US" dirty="0"/>
              <a:t>Decision tree is a simple classifier</a:t>
            </a:r>
          </a:p>
          <a:p>
            <a:pPr lvl="1"/>
            <a:r>
              <a:rPr lang="en-US" dirty="0"/>
              <a:t>A </a:t>
            </a:r>
            <a:r>
              <a:rPr lang="en-US" dirty="0">
                <a:solidFill>
                  <a:schemeClr val="accent6">
                    <a:lumMod val="75000"/>
                  </a:schemeClr>
                </a:solidFill>
              </a:rPr>
              <a:t>flow-chart-like tree </a:t>
            </a:r>
            <a:r>
              <a:rPr lang="en-US" dirty="0"/>
              <a:t>structure</a:t>
            </a:r>
          </a:p>
          <a:p>
            <a:pPr lvl="1"/>
            <a:r>
              <a:rPr lang="en-US" dirty="0">
                <a:solidFill>
                  <a:srgbClr val="0070C0"/>
                </a:solidFill>
              </a:rPr>
              <a:t>Decision node </a:t>
            </a:r>
            <a:r>
              <a:rPr lang="en-US" dirty="0"/>
              <a:t>denotes a </a:t>
            </a:r>
            <a:r>
              <a:rPr lang="en-US" dirty="0">
                <a:solidFill>
                  <a:schemeClr val="accent6">
                    <a:lumMod val="75000"/>
                  </a:schemeClr>
                </a:solidFill>
              </a:rPr>
              <a:t>test on an attribute</a:t>
            </a:r>
          </a:p>
          <a:p>
            <a:pPr lvl="1"/>
            <a:r>
              <a:rPr lang="en-US" dirty="0">
                <a:solidFill>
                  <a:srgbClr val="0070C0"/>
                </a:solidFill>
              </a:rPr>
              <a:t>Branch </a:t>
            </a:r>
            <a:r>
              <a:rPr lang="en-US" dirty="0"/>
              <a:t>represents an </a:t>
            </a:r>
            <a:r>
              <a:rPr lang="en-US" dirty="0">
                <a:solidFill>
                  <a:schemeClr val="accent6">
                    <a:lumMod val="75000"/>
                  </a:schemeClr>
                </a:solidFill>
              </a:rPr>
              <a:t>outcome of the test</a:t>
            </a:r>
          </a:p>
          <a:p>
            <a:pPr lvl="1"/>
            <a:r>
              <a:rPr lang="en-US" dirty="0">
                <a:solidFill>
                  <a:srgbClr val="0070C0"/>
                </a:solidFill>
              </a:rPr>
              <a:t>Terminal (Leaf) nodes </a:t>
            </a:r>
            <a:r>
              <a:rPr lang="en-US" dirty="0"/>
              <a:t>represent </a:t>
            </a:r>
            <a:r>
              <a:rPr lang="en-US" dirty="0">
                <a:solidFill>
                  <a:schemeClr val="accent6">
                    <a:lumMod val="75000"/>
                  </a:schemeClr>
                </a:solidFill>
              </a:rPr>
              <a:t>class labels </a:t>
            </a:r>
            <a:r>
              <a:rPr lang="en-US" dirty="0"/>
              <a:t>or class distribution</a:t>
            </a:r>
          </a:p>
        </p:txBody>
      </p:sp>
      <p:pic>
        <p:nvPicPr>
          <p:cNvPr id="2" name="Picture 4" descr="Splitting in Decision Tree - Shiksha Online">
            <a:extLst>
              <a:ext uri="{FF2B5EF4-FFF2-40B4-BE49-F238E27FC236}">
                <a16:creationId xmlns:a16="http://schemas.microsoft.com/office/drawing/2014/main" id="{21DF6266-325A-265A-CC8D-E172A0B9CF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5305425" cy="248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47042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Measuring Impurity</a:t>
            </a:r>
          </a:p>
        </p:txBody>
      </p:sp>
    </p:spTree>
    <p:extLst>
      <p:ext uri="{BB962C8B-B14F-4D97-AF65-F5344CB8AC3E}">
        <p14:creationId xmlns:p14="http://schemas.microsoft.com/office/powerpoint/2010/main" val="2393608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a:xfrm>
            <a:off x="548640" y="0"/>
            <a:ext cx="8595360" cy="1127760"/>
          </a:xfrm>
        </p:spPr>
        <p:txBody>
          <a:bodyPr/>
          <a:lstStyle/>
          <a:p>
            <a:r>
              <a:rPr lang="en-US" dirty="0"/>
              <a:t>How to Determine the Best Split</a:t>
            </a:r>
          </a:p>
        </p:txBody>
      </p:sp>
      <p:sp>
        <p:nvSpPr>
          <p:cNvPr id="912387" name="Rectangle 3"/>
          <p:cNvSpPr>
            <a:spLocks noGrp="1" noChangeArrowheads="1"/>
          </p:cNvSpPr>
          <p:nvPr>
            <p:ph type="body" idx="4294967295"/>
          </p:nvPr>
        </p:nvSpPr>
        <p:spPr>
          <a:xfrm>
            <a:off x="628650" y="1372393"/>
            <a:ext cx="7600949" cy="4266407"/>
          </a:xfrm>
        </p:spPr>
        <p:txBody>
          <a:bodyPr>
            <a:normAutofit/>
          </a:bodyPr>
          <a:lstStyle/>
          <a:p>
            <a:r>
              <a:rPr lang="en-US" dirty="0"/>
              <a:t>Nodes with </a:t>
            </a:r>
            <a:r>
              <a:rPr lang="en-US" dirty="0">
                <a:solidFill>
                  <a:srgbClr val="0070C0"/>
                </a:solidFill>
              </a:rPr>
              <a:t>homogeneous </a:t>
            </a:r>
            <a:r>
              <a:rPr lang="en-US" dirty="0"/>
              <a:t>class distribution are preferred</a:t>
            </a:r>
          </a:p>
          <a:p>
            <a:pPr lvl="1"/>
            <a:r>
              <a:rPr lang="en-US" dirty="0"/>
              <a:t>Subsets that contain instances with similar values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dirty="0"/>
          </a:p>
          <a:p>
            <a:r>
              <a:rPr lang="en-US" dirty="0"/>
              <a:t>Need a measure of node </a:t>
            </a:r>
            <a:r>
              <a:rPr lang="en-US" dirty="0">
                <a:solidFill>
                  <a:schemeClr val="accent6">
                    <a:lumMod val="75000"/>
                  </a:schemeClr>
                </a:solidFill>
              </a:rPr>
              <a:t>impurity</a:t>
            </a:r>
            <a:r>
              <a:rPr lang="en-US" dirty="0"/>
              <a:t>:</a:t>
            </a:r>
          </a:p>
          <a:p>
            <a:pPr lvl="1"/>
            <a:endParaRPr lang="en-US" dirty="0"/>
          </a:p>
          <a:p>
            <a:endParaRPr lang="en-US" dirty="0"/>
          </a:p>
          <a:p>
            <a:endParaRPr lang="en-US" dirty="0"/>
          </a:p>
          <a:p>
            <a:endParaRPr lang="en-US" dirty="0"/>
          </a:p>
          <a:p>
            <a:endParaRPr lang="en-US" dirty="0"/>
          </a:p>
          <a:p>
            <a:pPr marL="0" indent="0">
              <a:buNone/>
            </a:pPr>
            <a:endParaRPr lang="en-US" dirty="0"/>
          </a:p>
          <a:p>
            <a:pPr lvl="1">
              <a:buFont typeface="Arial" charset="0"/>
              <a:buNone/>
            </a:pPr>
            <a:endParaRPr lang="en-US" dirty="0"/>
          </a:p>
        </p:txBody>
      </p:sp>
      <p:graphicFrame>
        <p:nvGraphicFramePr>
          <p:cNvPr id="912390" name="Object 6"/>
          <p:cNvGraphicFramePr>
            <a:graphicFrameLocks noGrp="1" noChangeAspect="1"/>
          </p:cNvGraphicFramePr>
          <p:nvPr>
            <p:ph sz="half" idx="4294967295"/>
            <p:extLst>
              <p:ext uri="{D42A27DB-BD31-4B8C-83A1-F6EECF244321}">
                <p14:modId xmlns:p14="http://schemas.microsoft.com/office/powerpoint/2010/main" val="2637686456"/>
              </p:ext>
            </p:extLst>
          </p:nvPr>
        </p:nvGraphicFramePr>
        <p:xfrm>
          <a:off x="1905000" y="2570144"/>
          <a:ext cx="912813" cy="815975"/>
        </p:xfrm>
        <a:graphic>
          <a:graphicData uri="http://schemas.openxmlformats.org/presentationml/2006/ole">
            <mc:AlternateContent xmlns:mc="http://schemas.openxmlformats.org/markup-compatibility/2006">
              <mc:Choice xmlns:v="urn:schemas-microsoft-com:vml" Requires="v">
                <p:oleObj name="Visio" r:id="rId2" imgW="655371" imgH="585812" progId="Visio.Drawing.6">
                  <p:embed/>
                </p:oleObj>
              </mc:Choice>
              <mc:Fallback>
                <p:oleObj name="Visio" r:id="rId2" imgW="655371" imgH="585812" progId="Visio.Drawing.6">
                  <p:embed/>
                  <p:pic>
                    <p:nvPicPr>
                      <p:cNvPr id="91239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70144"/>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6" name="Text Box 12"/>
          <p:cNvSpPr txBox="1">
            <a:spLocks noChangeArrowheads="1"/>
          </p:cNvSpPr>
          <p:nvPr/>
        </p:nvSpPr>
        <p:spPr bwMode="auto">
          <a:xfrm>
            <a:off x="1219200" y="3630752"/>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Non-homogeneous,</a:t>
            </a:r>
          </a:p>
          <a:p>
            <a:pPr>
              <a:spcBef>
                <a:spcPct val="50000"/>
              </a:spcBef>
            </a:pPr>
            <a:r>
              <a:rPr lang="en-US" sz="1800" dirty="0"/>
              <a:t>High degree of impurity</a:t>
            </a:r>
          </a:p>
        </p:txBody>
      </p:sp>
      <p:graphicFrame>
        <p:nvGraphicFramePr>
          <p:cNvPr id="912394" name="Object 10"/>
          <p:cNvGraphicFramePr>
            <a:graphicFrameLocks noGrp="1" noChangeAspect="1"/>
          </p:cNvGraphicFramePr>
          <p:nvPr>
            <p:ph idx="1"/>
            <p:extLst>
              <p:ext uri="{D42A27DB-BD31-4B8C-83A1-F6EECF244321}">
                <p14:modId xmlns:p14="http://schemas.microsoft.com/office/powerpoint/2010/main" val="3428439776"/>
              </p:ext>
            </p:extLst>
          </p:nvPr>
        </p:nvGraphicFramePr>
        <p:xfrm>
          <a:off x="5308104" y="2570143"/>
          <a:ext cx="912813" cy="815975"/>
        </p:xfrm>
        <a:graphic>
          <a:graphicData uri="http://schemas.openxmlformats.org/presentationml/2006/ole">
            <mc:AlternateContent xmlns:mc="http://schemas.openxmlformats.org/markup-compatibility/2006">
              <mc:Choice xmlns:v="urn:schemas-microsoft-com:vml" Requires="v">
                <p:oleObj name="Visio" r:id="rId4" imgW="655371" imgH="585812" progId="Visio.Drawing.6">
                  <p:embed/>
                </p:oleObj>
              </mc:Choice>
              <mc:Fallback>
                <p:oleObj name="Visio" r:id="rId4" imgW="655371" imgH="585812" progId="Visio.Drawing.6">
                  <p:embed/>
                  <p:pic>
                    <p:nvPicPr>
                      <p:cNvPr id="912394"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8104" y="2570143"/>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2397" name="Text Box 13"/>
          <p:cNvSpPr txBox="1">
            <a:spLocks noChangeArrowheads="1"/>
          </p:cNvSpPr>
          <p:nvPr/>
        </p:nvSpPr>
        <p:spPr bwMode="auto">
          <a:xfrm>
            <a:off x="4811217" y="3630751"/>
            <a:ext cx="28194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dirty="0"/>
              <a:t>Homogeneous,</a:t>
            </a:r>
          </a:p>
          <a:p>
            <a:pPr>
              <a:spcBef>
                <a:spcPct val="50000"/>
              </a:spcBef>
            </a:pPr>
            <a:r>
              <a:rPr lang="en-US" sz="1800" dirty="0"/>
              <a:t>Low degree of impurity</a:t>
            </a:r>
          </a:p>
        </p:txBody>
      </p:sp>
    </p:spTree>
    <p:extLst>
      <p:ext uri="{BB962C8B-B14F-4D97-AF65-F5344CB8AC3E}">
        <p14:creationId xmlns:p14="http://schemas.microsoft.com/office/powerpoint/2010/main" val="99282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447800"/>
            <a:ext cx="7845425" cy="4572000"/>
          </a:xfrm>
        </p:spPr>
        <p:txBody>
          <a:bodyPr>
            <a:normAutofit/>
          </a:bodyPr>
          <a:lstStyle/>
          <a:p>
            <a:pPr eaLnBrk="1" hangingPunct="1"/>
            <a:r>
              <a:rPr lang="en-US" altLang="en-US" dirty="0"/>
              <a:t>Gini Index</a:t>
            </a:r>
          </a:p>
          <a:p>
            <a:pPr eaLnBrk="1" hangingPunct="1"/>
            <a:r>
              <a:rPr lang="en-US" dirty="0">
                <a:latin typeface="Lato" panose="020F0502020204030203" pitchFamily="34" charset="0"/>
                <a:ea typeface="Lato" panose="020F0502020204030203" pitchFamily="34" charset="0"/>
                <a:cs typeface="Lato" panose="020F0502020204030203" pitchFamily="34" charset="0"/>
              </a:rPr>
              <a:t>Entropy Measure</a:t>
            </a:r>
          </a:p>
          <a:p>
            <a:pPr eaLnBrk="1" hangingPunct="1"/>
            <a:endParaRPr lang="en-US" altLang="en-US" dirty="0"/>
          </a:p>
          <a:p>
            <a:pPr eaLnBrk="1" hangingPunct="1"/>
            <a:endParaRPr lang="en-US" altLang="en-US" dirty="0"/>
          </a:p>
        </p:txBody>
      </p:sp>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
                <a:srgbClr val="00B050"/>
              </a:buClr>
              <a:buSzTx/>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90000"/>
              </a:lnSpc>
              <a:spcBef>
                <a:spcPts val="1000"/>
              </a:spcBef>
              <a:spcAft>
                <a:spcPct val="0"/>
              </a:spcAft>
              <a:buClr>
                <a:srgbClr val="00B050"/>
              </a:buClr>
              <a:buSzTx/>
              <a:buFont typeface="Wingdings 2" pitchFamily="18" charset="2"/>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FE67D2A2-6070-0732-8D72-215192316FE6}"/>
              </a:ext>
            </a:extLst>
          </p:cNvPr>
          <p:cNvSpPr>
            <a:spLocks noGrp="1"/>
          </p:cNvSpPr>
          <p:nvPr>
            <p:ph type="title"/>
          </p:nvPr>
        </p:nvSpPr>
        <p:spPr/>
        <p:txBody>
          <a:bodyPr>
            <a:normAutofit/>
          </a:bodyPr>
          <a:lstStyle/>
          <a:p>
            <a:r>
              <a:rPr lang="en-US" altLang="en-US" dirty="0"/>
              <a:t>Impurity Measurements</a:t>
            </a:r>
            <a:endParaRPr lang="en-US" dirty="0"/>
          </a:p>
        </p:txBody>
      </p:sp>
    </p:spTree>
    <p:extLst>
      <p:ext uri="{BB962C8B-B14F-4D97-AF65-F5344CB8AC3E}">
        <p14:creationId xmlns:p14="http://schemas.microsoft.com/office/powerpoint/2010/main" val="339172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762000" y="1371600"/>
                <a:ext cx="7845425" cy="4572000"/>
              </a:xfrm>
            </p:spPr>
            <p:txBody>
              <a:bodyPr>
                <a:normAutofit/>
              </a:bodyPr>
              <a:lstStyle/>
              <a:p>
                <a:pPr eaLnBrk="1" hangingPunct="1"/>
                <a:r>
                  <a:rPr lang="en-US" altLang="en-US" dirty="0"/>
                  <a:t>Gini Index for a rectangle A</a:t>
                </a:r>
              </a:p>
              <a:p>
                <a:pPr lvl="1"/>
                <a14:m>
                  <m:oMath xmlns:m="http://schemas.openxmlformats.org/officeDocument/2006/math">
                    <m:sSub>
                      <m:sSubPr>
                        <m:ctrlPr>
                          <a:rPr lang="en-US" sz="2000" i="1" dirty="0" smtClean="0">
                            <a:latin typeface="Cambria Math" panose="02040503050406030204" pitchFamily="18" charset="0"/>
                            <a:ea typeface="Lato" panose="020F0502020204030203" pitchFamily="34" charset="0"/>
                            <a:cs typeface="Lato" panose="020F0502020204030203" pitchFamily="34" charset="0"/>
                          </a:rPr>
                        </m:ctrlPr>
                      </m:sSubPr>
                      <m:e>
                        <m:r>
                          <a:rPr lang="en-US" sz="2000" b="0" i="1" dirty="0" smtClean="0">
                            <a:latin typeface="Cambria Math" panose="02040503050406030204" pitchFamily="18" charset="0"/>
                            <a:ea typeface="Lato" panose="020F0502020204030203" pitchFamily="34" charset="0"/>
                            <a:cs typeface="Lato" panose="020F0502020204030203" pitchFamily="34" charset="0"/>
                          </a:rPr>
                          <m:t>𝑝</m:t>
                        </m:r>
                      </m:e>
                      <m:sub>
                        <m:r>
                          <a:rPr lang="en-US" sz="2000" b="0" i="1" dirty="0" smtClean="0">
                            <a:latin typeface="Cambria Math" panose="02040503050406030204" pitchFamily="18" charset="0"/>
                            <a:ea typeface="Lato" panose="020F0502020204030203" pitchFamily="34" charset="0"/>
                            <a:cs typeface="Lato" panose="020F0502020204030203" pitchFamily="34" charset="0"/>
                          </a:rPr>
                          <m:t>𝑘</m:t>
                        </m:r>
                      </m:sub>
                    </m:sSub>
                  </m:oMath>
                </a14:m>
                <a:r>
                  <a:rPr lang="en-US" sz="2000" dirty="0">
                    <a:latin typeface="Lato" panose="020F0502020204030203" pitchFamily="34" charset="0"/>
                    <a:ea typeface="Lato" panose="020F0502020204030203" pitchFamily="34" charset="0"/>
                    <a:cs typeface="Lato" panose="020F0502020204030203" pitchFamily="34" charset="0"/>
                  </a:rPr>
                  <a:t> = proportion of records in rectangle A that belong to class </a:t>
                </a:r>
                <a:r>
                  <a:rPr lang="en-US" sz="2000" i="1" dirty="0">
                    <a:latin typeface="Lato" panose="020F0502020204030203" pitchFamily="34" charset="0"/>
                    <a:ea typeface="Lato" panose="020F0502020204030203" pitchFamily="34" charset="0"/>
                    <a:cs typeface="Lato" panose="020F0502020204030203" pitchFamily="34" charset="0"/>
                  </a:rPr>
                  <a:t>k </a:t>
                </a:r>
                <a:r>
                  <a:rPr lang="en-US" sz="2000" dirty="0">
                    <a:latin typeface="Lato" panose="020F0502020204030203" pitchFamily="34" charset="0"/>
                    <a:ea typeface="Lato" panose="020F0502020204030203" pitchFamily="34" charset="0"/>
                    <a:cs typeface="Lato" panose="020F0502020204030203" pitchFamily="34" charset="0"/>
                  </a:rPr>
                  <a:t>(out of </a:t>
                </a:r>
                <a:r>
                  <a:rPr lang="en-US" sz="2000" i="1" dirty="0">
                    <a:latin typeface="Lato" panose="020F0502020204030203" pitchFamily="34" charset="0"/>
                    <a:ea typeface="Lato" panose="020F0502020204030203" pitchFamily="34" charset="0"/>
                    <a:cs typeface="Lato" panose="020F0502020204030203" pitchFamily="34" charset="0"/>
                  </a:rPr>
                  <a:t>m</a:t>
                </a:r>
                <a:r>
                  <a:rPr lang="en-US" sz="2000" dirty="0">
                    <a:latin typeface="Lato" panose="020F0502020204030203" pitchFamily="34" charset="0"/>
                    <a:ea typeface="Lato" panose="020F0502020204030203" pitchFamily="34" charset="0"/>
                    <a:cs typeface="Lato" panose="020F0502020204030203" pitchFamily="34" charset="0"/>
                  </a:rPr>
                  <a:t> classes)</a:t>
                </a:r>
              </a:p>
              <a:p>
                <a:pPr marL="0" indent="0" eaLnBrk="1" hangingPunct="1">
                  <a:buNone/>
                </a:pPr>
                <a:endParaRPr lang="en-US" altLang="en-US" dirty="0"/>
              </a:p>
              <a:p>
                <a:pPr eaLnBrk="1" hangingPunct="1"/>
                <a:endParaRPr lang="en-US" altLang="en-US" dirty="0"/>
              </a:p>
              <a:p>
                <a:pPr marL="537925" lvl="3" indent="0">
                  <a:buNone/>
                </a:pPr>
                <a:endParaRPr lang="en-US" dirty="0"/>
              </a:p>
              <a:p>
                <a:pPr lvl="1">
                  <a:defRPr/>
                </a:pPr>
                <a:r>
                  <a:rPr lang="en-US" dirty="0"/>
                  <a:t>Complete </a:t>
                </a:r>
                <a:r>
                  <a:rPr lang="en-US" b="1" dirty="0"/>
                  <a:t>purity</a:t>
                </a:r>
                <a:r>
                  <a:rPr lang="en-US" dirty="0"/>
                  <a:t>: I(A) = 0 when all cases belong to same class</a:t>
                </a:r>
              </a:p>
              <a:p>
                <a:pPr lvl="1">
                  <a:defRPr/>
                </a:pPr>
                <a:r>
                  <a:rPr lang="en-US" dirty="0"/>
                  <a:t>Complete </a:t>
                </a:r>
                <a:r>
                  <a:rPr lang="en-US" b="1" dirty="0"/>
                  <a:t>impurity</a:t>
                </a:r>
                <a:r>
                  <a:rPr lang="en-US" dirty="0"/>
                  <a:t>: Max value when all classes are equally represented (= 0.50 in binary case)</a:t>
                </a:r>
              </a:p>
              <a:p>
                <a:pPr marL="0" indent="0">
                  <a:buNone/>
                </a:pPr>
                <a:endParaRPr lang="en-US" sz="2400" dirty="0">
                  <a:latin typeface="Lato" panose="020F0502020204030203" pitchFamily="34" charset="0"/>
                  <a:ea typeface="Lato" panose="020F0502020204030203" pitchFamily="34" charset="0"/>
                  <a:cs typeface="Lato" panose="020F0502020204030203" pitchFamily="34" charset="0"/>
                </a:endParaRPr>
              </a:p>
              <a:p>
                <a:pPr eaLnBrk="1" hangingPunct="1"/>
                <a:endParaRPr lang="en-US" altLang="en-US" dirty="0"/>
              </a:p>
              <a:p>
                <a:pPr eaLnBrk="1" hangingPunct="1"/>
                <a:endParaRPr lang="en-US" alt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762000" y="1371600"/>
                <a:ext cx="7845425" cy="4572000"/>
              </a:xfrm>
              <a:blipFill>
                <a:blip r:embed="rId3"/>
                <a:stretch>
                  <a:fillRect l="-855" t="-933"/>
                </a:stretch>
              </a:blipFill>
            </p:spPr>
            <p:txBody>
              <a:bodyPr/>
              <a:lstStyle/>
              <a:p>
                <a:r>
                  <a:rPr lang="en-US">
                    <a:noFill/>
                  </a:rPr>
                  <a:t> </a:t>
                </a:r>
              </a:p>
            </p:txBody>
          </p:sp>
        </mc:Fallback>
      </mc:AlternateContent>
      <p:sp>
        <p:nvSpPr>
          <p:cNvPr id="6" name="Content Placeholder 7"/>
          <p:cNvSpPr txBox="1">
            <a:spLocks/>
          </p:cNvSpPr>
          <p:nvPr/>
        </p:nvSpPr>
        <p:spPr>
          <a:xfrm>
            <a:off x="1066800" y="3200400"/>
            <a:ext cx="7616825" cy="2819400"/>
          </a:xfrm>
          <a:prstGeom prst="rect">
            <a:avLst/>
          </a:prstGeom>
        </p:spPr>
        <p:txBody>
          <a:bodyPr/>
          <a:lstStyle>
            <a:lvl1pPr marL="228600" indent="-228600" algn="l" rtl="0" eaLnBrk="0" fontAlgn="base" hangingPunct="0">
              <a:lnSpc>
                <a:spcPct val="90000"/>
              </a:lnSpc>
              <a:spcBef>
                <a:spcPts val="1000"/>
              </a:spcBef>
              <a:spcAft>
                <a:spcPct val="0"/>
              </a:spcAft>
              <a:buClr>
                <a:srgbClr val="00B050"/>
              </a:buClr>
              <a:buFont typeface="Wingdings" panose="05000000000000000000" pitchFamily="2" charset="2"/>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Clr>
                <a:srgbClr val="00B050"/>
              </a:buClr>
              <a:buFont typeface="Wingdings" panose="05000000000000000000" pitchFamily="2" charset="2"/>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base" latinLnBrk="0" hangingPunct="1">
              <a:lnSpc>
                <a:spcPct val="90000"/>
              </a:lnSpc>
              <a:spcBef>
                <a:spcPts val="1000"/>
              </a:spcBef>
              <a:spcAft>
                <a:spcPct val="0"/>
              </a:spcAft>
              <a:buClr>
                <a:srgbClr val="00B050"/>
              </a:buClr>
              <a:buSzTx/>
              <a:buFont typeface="Wingdings" panose="05000000000000000000"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base" latinLnBrk="0" hangingPunct="1">
              <a:lnSpc>
                <a:spcPct val="90000"/>
              </a:lnSpc>
              <a:spcBef>
                <a:spcPts val="1000"/>
              </a:spcBef>
              <a:spcAft>
                <a:spcPct val="0"/>
              </a:spcAft>
              <a:buClr>
                <a:srgbClr val="00B050"/>
              </a:buClr>
              <a:buSzTx/>
              <a:buFont typeface="Wingdings 2" pitchFamily="18" charset="2"/>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B3FC901-5DEF-BB2D-EF1F-F470EAB3414A}"/>
              </a:ext>
            </a:extLst>
          </p:cNvPr>
          <p:cNvPicPr>
            <a:picLocks noChangeAspect="1"/>
          </p:cNvPicPr>
          <p:nvPr/>
        </p:nvPicPr>
        <p:blipFill>
          <a:blip r:embed="rId4"/>
          <a:stretch>
            <a:fillRect/>
          </a:stretch>
        </p:blipFill>
        <p:spPr>
          <a:xfrm>
            <a:off x="3276600" y="2578812"/>
            <a:ext cx="2209800" cy="995056"/>
          </a:xfrm>
          <a:prstGeom prst="rect">
            <a:avLst/>
          </a:prstGeom>
        </p:spPr>
      </p:pic>
      <p:sp>
        <p:nvSpPr>
          <p:cNvPr id="3" name="Title 2">
            <a:extLst>
              <a:ext uri="{FF2B5EF4-FFF2-40B4-BE49-F238E27FC236}">
                <a16:creationId xmlns:a16="http://schemas.microsoft.com/office/drawing/2014/main" id="{F47E553B-4BEC-A7EF-4C45-5937E20E1083}"/>
              </a:ext>
            </a:extLst>
          </p:cNvPr>
          <p:cNvSpPr>
            <a:spLocks noGrp="1"/>
          </p:cNvSpPr>
          <p:nvPr>
            <p:ph type="title"/>
          </p:nvPr>
        </p:nvSpPr>
        <p:spPr/>
        <p:txBody>
          <a:bodyPr>
            <a:normAutofit/>
          </a:bodyPr>
          <a:lstStyle/>
          <a:p>
            <a:r>
              <a:rPr lang="en-US" altLang="en-US" dirty="0"/>
              <a:t>Impurity Measurement: Gini Index</a:t>
            </a:r>
            <a:endParaRPr lang="en-US" dirty="0"/>
          </a:p>
        </p:txBody>
      </p:sp>
    </p:spTree>
    <p:extLst>
      <p:ext uri="{BB962C8B-B14F-4D97-AF65-F5344CB8AC3E}">
        <p14:creationId xmlns:p14="http://schemas.microsoft.com/office/powerpoint/2010/main" val="210558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685800" y="1591214"/>
            <a:ext cx="7696200" cy="4199986"/>
          </a:xfrm>
        </p:spPr>
        <p:txBody>
          <a:bodyPr>
            <a:normAutofit/>
          </a:bodyPr>
          <a:lstStyle/>
          <a:p>
            <a:pPr eaLnBrk="1" hangingPunct="1"/>
            <a:r>
              <a:rPr lang="en-US" altLang="en-US" dirty="0"/>
              <a:t>The entropy for the rectangle A</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marL="678259" lvl="1" indent="-347472">
              <a:spcBef>
                <a:spcPts val="0"/>
              </a:spcBef>
              <a:spcAft>
                <a:spcPts val="0"/>
              </a:spcAft>
              <a:buSzPts val="2210"/>
            </a:pPr>
            <a:r>
              <a:rPr lang="en-US" i="1" dirty="0"/>
              <a:t>p</a:t>
            </a:r>
            <a:r>
              <a:rPr lang="en-US" dirty="0"/>
              <a:t> = proportion of cases in rectangle </a:t>
            </a:r>
            <a:r>
              <a:rPr lang="en-US" i="1" dirty="0"/>
              <a:t>A</a:t>
            </a:r>
            <a:r>
              <a:rPr lang="en-US" dirty="0"/>
              <a:t> that belong to class </a:t>
            </a:r>
            <a:r>
              <a:rPr lang="en-US" i="1" dirty="0"/>
              <a:t>k </a:t>
            </a:r>
            <a:r>
              <a:rPr lang="en-US" dirty="0"/>
              <a:t>(out of </a:t>
            </a:r>
            <a:r>
              <a:rPr lang="en-US" i="1" dirty="0"/>
              <a:t>m </a:t>
            </a:r>
            <a:r>
              <a:rPr lang="en-US" dirty="0"/>
              <a:t>cla</a:t>
            </a:r>
            <a:r>
              <a:rPr lang="en-US" i="1" dirty="0"/>
              <a:t>sses</a:t>
            </a:r>
            <a:r>
              <a:rPr lang="en-US" dirty="0"/>
              <a:t>) </a:t>
            </a:r>
            <a:endParaRPr lang="en-US" i="1" dirty="0"/>
          </a:p>
          <a:p>
            <a:pPr marL="273050" lvl="0" indent="-132715" algn="l" rtl="0">
              <a:spcBef>
                <a:spcPts val="575"/>
              </a:spcBef>
              <a:spcAft>
                <a:spcPts val="0"/>
              </a:spcAft>
              <a:buSzPts val="2210"/>
              <a:buNone/>
            </a:pPr>
            <a:endParaRPr lang="en-US" dirty="0"/>
          </a:p>
          <a:p>
            <a:pPr marL="342900" lvl="0" indent="-342900" algn="l" rtl="0">
              <a:spcBef>
                <a:spcPts val="575"/>
              </a:spcBef>
              <a:spcAft>
                <a:spcPts val="0"/>
              </a:spcAft>
              <a:buSzPts val="2210"/>
            </a:pPr>
            <a:r>
              <a:rPr lang="en-US" dirty="0"/>
              <a:t>Entropy ranges between 0 (most pure) and log</a:t>
            </a:r>
            <a:r>
              <a:rPr lang="en-US" baseline="-25000" dirty="0"/>
              <a:t>2</a:t>
            </a:r>
            <a:r>
              <a:rPr lang="en-US" dirty="0"/>
              <a:t>(</a:t>
            </a:r>
            <a:r>
              <a:rPr lang="en-US" i="1" dirty="0"/>
              <a:t>m</a:t>
            </a:r>
            <a:r>
              <a:rPr lang="en-US" dirty="0"/>
              <a:t>) (equal representation of classes)</a:t>
            </a:r>
          </a:p>
          <a:p>
            <a:pPr eaLnBrk="1" hangingPunct="1"/>
            <a:endParaRPr lang="en-US" altLang="en-US" dirty="0"/>
          </a:p>
          <a:p>
            <a:pPr eaLnBrk="1" hangingPunct="1"/>
            <a:endParaRPr lang="en-US" altLang="en-US" dirty="0"/>
          </a:p>
        </p:txBody>
      </p:sp>
      <p:pic>
        <p:nvPicPr>
          <p:cNvPr id="9" name="Picture 8">
            <a:extLst>
              <a:ext uri="{FF2B5EF4-FFF2-40B4-BE49-F238E27FC236}">
                <a16:creationId xmlns:a16="http://schemas.microsoft.com/office/drawing/2014/main" id="{89891503-B880-D2D4-D0F9-E29D79C58FE3}"/>
              </a:ext>
            </a:extLst>
          </p:cNvPr>
          <p:cNvPicPr>
            <a:picLocks noChangeAspect="1"/>
          </p:cNvPicPr>
          <p:nvPr/>
        </p:nvPicPr>
        <p:blipFill>
          <a:blip r:embed="rId3"/>
          <a:stretch>
            <a:fillRect/>
          </a:stretch>
        </p:blipFill>
        <p:spPr>
          <a:xfrm>
            <a:off x="2514600" y="2286000"/>
            <a:ext cx="3572308" cy="981127"/>
          </a:xfrm>
          <a:prstGeom prst="rect">
            <a:avLst/>
          </a:prstGeom>
        </p:spPr>
      </p:pic>
      <p:sp>
        <p:nvSpPr>
          <p:cNvPr id="3" name="Title 2">
            <a:extLst>
              <a:ext uri="{FF2B5EF4-FFF2-40B4-BE49-F238E27FC236}">
                <a16:creationId xmlns:a16="http://schemas.microsoft.com/office/drawing/2014/main" id="{C7ADB6E4-EC66-D336-AFD9-AE9F57C01755}"/>
              </a:ext>
            </a:extLst>
          </p:cNvPr>
          <p:cNvSpPr>
            <a:spLocks noGrp="1"/>
          </p:cNvSpPr>
          <p:nvPr>
            <p:ph type="title"/>
          </p:nvPr>
        </p:nvSpPr>
        <p:spPr/>
        <p:txBody>
          <a:bodyPr/>
          <a:lstStyle/>
          <a:p>
            <a:r>
              <a:rPr lang="en-US" altLang="en-US" dirty="0"/>
              <a:t>Impurity Measurement: Entropy</a:t>
            </a:r>
            <a:endParaRPr lang="en-US" dirty="0"/>
          </a:p>
        </p:txBody>
      </p:sp>
    </p:spTree>
    <p:extLst>
      <p:ext uri="{BB962C8B-B14F-4D97-AF65-F5344CB8AC3E}">
        <p14:creationId xmlns:p14="http://schemas.microsoft.com/office/powerpoint/2010/main" val="388582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ADB6E4-EC66-D336-AFD9-AE9F57C01755}"/>
              </a:ext>
            </a:extLst>
          </p:cNvPr>
          <p:cNvSpPr>
            <a:spLocks noGrp="1"/>
          </p:cNvSpPr>
          <p:nvPr>
            <p:ph type="title"/>
          </p:nvPr>
        </p:nvSpPr>
        <p:spPr>
          <a:xfrm>
            <a:off x="532017" y="0"/>
            <a:ext cx="8154785" cy="1143000"/>
          </a:xfrm>
        </p:spPr>
        <p:txBody>
          <a:bodyPr anchor="ctr">
            <a:normAutofit/>
          </a:bodyPr>
          <a:lstStyle/>
          <a:p>
            <a:r>
              <a:rPr lang="en-US" altLang="en-US" dirty="0"/>
              <a:t>Example: Riding Mowers</a:t>
            </a:r>
            <a:endParaRPr lang="en-US" dirty="0"/>
          </a:p>
        </p:txBody>
      </p:sp>
      <p:pic>
        <p:nvPicPr>
          <p:cNvPr id="8" name="Google Shape;167;p22" descr="A graph with blue and orange dots&#10;&#10;Description automatically generated">
            <a:extLst>
              <a:ext uri="{FF2B5EF4-FFF2-40B4-BE49-F238E27FC236}">
                <a16:creationId xmlns:a16="http://schemas.microsoft.com/office/drawing/2014/main" id="{54639977-FE29-4B1F-CFC5-57744805B7E6}"/>
              </a:ext>
            </a:extLst>
          </p:cNvPr>
          <p:cNvPicPr preferRelativeResize="0"/>
          <p:nvPr/>
        </p:nvPicPr>
        <p:blipFill>
          <a:blip r:embed="rId3"/>
          <a:stretch>
            <a:fillRect/>
          </a:stretch>
        </p:blipFill>
        <p:spPr>
          <a:xfrm>
            <a:off x="633758" y="1447800"/>
            <a:ext cx="7951303" cy="4572000"/>
          </a:xfrm>
          <a:prstGeom prst="rect">
            <a:avLst/>
          </a:prstGeom>
          <a:noFill/>
          <a:ln>
            <a:noFill/>
          </a:ln>
        </p:spPr>
      </p:pic>
    </p:spTree>
    <p:extLst>
      <p:ext uri="{BB962C8B-B14F-4D97-AF65-F5344CB8AC3E}">
        <p14:creationId xmlns:p14="http://schemas.microsoft.com/office/powerpoint/2010/main" val="1554732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a:t>The First Split: Income=59.7</a:t>
            </a:r>
          </a:p>
        </p:txBody>
      </p:sp>
      <p:pic>
        <p:nvPicPr>
          <p:cNvPr id="4" name="Google Shape;188;p25">
            <a:extLst>
              <a:ext uri="{FF2B5EF4-FFF2-40B4-BE49-F238E27FC236}">
                <a16:creationId xmlns:a16="http://schemas.microsoft.com/office/drawing/2014/main" id="{BE110B8D-17C6-284E-A3C5-686E391CB7EB}"/>
              </a:ext>
            </a:extLst>
          </p:cNvPr>
          <p:cNvPicPr preferRelativeResize="0"/>
          <p:nvPr/>
        </p:nvPicPr>
        <p:blipFill>
          <a:blip r:embed="rId3">
            <a:alphaModFix/>
          </a:blip>
          <a:stretch>
            <a:fillRect/>
          </a:stretch>
        </p:blipFill>
        <p:spPr>
          <a:xfrm>
            <a:off x="1081550" y="1769800"/>
            <a:ext cx="7112426" cy="4148000"/>
          </a:xfrm>
          <a:prstGeom prst="rect">
            <a:avLst/>
          </a:prstGeom>
          <a:noFill/>
          <a:ln>
            <a:noFill/>
          </a:ln>
        </p:spPr>
      </p:pic>
    </p:spTree>
    <p:extLst>
      <p:ext uri="{BB962C8B-B14F-4D97-AF65-F5344CB8AC3E}">
        <p14:creationId xmlns:p14="http://schemas.microsoft.com/office/powerpoint/2010/main" val="392353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pic>
        <p:nvPicPr>
          <p:cNvPr id="3" name="Picture 2">
            <a:extLst>
              <a:ext uri="{FF2B5EF4-FFF2-40B4-BE49-F238E27FC236}">
                <a16:creationId xmlns:a16="http://schemas.microsoft.com/office/drawing/2014/main" id="{998D7C38-B076-7C1E-3A92-8D19C0B3EB95}"/>
              </a:ext>
            </a:extLst>
          </p:cNvPr>
          <p:cNvPicPr>
            <a:picLocks noChangeAspect="1"/>
          </p:cNvPicPr>
          <p:nvPr/>
        </p:nvPicPr>
        <p:blipFill>
          <a:blip r:embed="rId3"/>
          <a:stretch>
            <a:fillRect/>
          </a:stretch>
        </p:blipFill>
        <p:spPr>
          <a:xfrm>
            <a:off x="1203110" y="1878687"/>
            <a:ext cx="5611008" cy="809738"/>
          </a:xfrm>
          <a:prstGeom prst="rect">
            <a:avLst/>
          </a:prstGeom>
        </p:spPr>
      </p:pic>
      <p:sp>
        <p:nvSpPr>
          <p:cNvPr id="5" name="TextBox 4">
            <a:extLst>
              <a:ext uri="{FF2B5EF4-FFF2-40B4-BE49-F238E27FC236}">
                <a16:creationId xmlns:a16="http://schemas.microsoft.com/office/drawing/2014/main" id="{5BE1B7EB-04A7-CDFF-0F74-512B1FA56208}"/>
              </a:ext>
            </a:extLst>
          </p:cNvPr>
          <p:cNvSpPr txBox="1"/>
          <p:nvPr/>
        </p:nvSpPr>
        <p:spPr>
          <a:xfrm>
            <a:off x="838200" y="14478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Left rectangle: 7 nonowners &amp; 1 owner </a:t>
            </a:r>
          </a:p>
        </p:txBody>
      </p:sp>
      <p:pic>
        <p:nvPicPr>
          <p:cNvPr id="2" name="Google Shape;188;p25">
            <a:extLst>
              <a:ext uri="{FF2B5EF4-FFF2-40B4-BE49-F238E27FC236}">
                <a16:creationId xmlns:a16="http://schemas.microsoft.com/office/drawing/2014/main" id="{CD41F27A-92F5-47F7-0283-AE6A17ACEE5C}"/>
              </a:ext>
            </a:extLst>
          </p:cNvPr>
          <p:cNvPicPr preferRelativeResize="0"/>
          <p:nvPr/>
        </p:nvPicPr>
        <p:blipFill>
          <a:blip r:embed="rId4">
            <a:alphaModFix/>
          </a:blip>
          <a:stretch>
            <a:fillRect/>
          </a:stretch>
        </p:blipFill>
        <p:spPr>
          <a:xfrm>
            <a:off x="1652196" y="2971800"/>
            <a:ext cx="5611008" cy="2798488"/>
          </a:xfrm>
          <a:prstGeom prst="rect">
            <a:avLst/>
          </a:prstGeom>
          <a:noFill/>
          <a:ln>
            <a:noFill/>
          </a:ln>
        </p:spPr>
      </p:pic>
    </p:spTree>
    <p:extLst>
      <p:ext uri="{BB962C8B-B14F-4D97-AF65-F5344CB8AC3E}">
        <p14:creationId xmlns:p14="http://schemas.microsoft.com/office/powerpoint/2010/main" val="3332476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sp>
        <p:nvSpPr>
          <p:cNvPr id="6" name="TextBox 5">
            <a:extLst>
              <a:ext uri="{FF2B5EF4-FFF2-40B4-BE49-F238E27FC236}">
                <a16:creationId xmlns:a16="http://schemas.microsoft.com/office/drawing/2014/main" id="{65D1753E-B5F9-FAC8-9184-664DB081EEB5}"/>
              </a:ext>
            </a:extLst>
          </p:cNvPr>
          <p:cNvSpPr txBox="1"/>
          <p:nvPr/>
        </p:nvSpPr>
        <p:spPr>
          <a:xfrm>
            <a:off x="658402" y="1591075"/>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Right rectangle: 11 owners &amp; 5 nonowners</a:t>
            </a:r>
          </a:p>
        </p:txBody>
      </p:sp>
      <p:pic>
        <p:nvPicPr>
          <p:cNvPr id="8" name="Picture 7">
            <a:extLst>
              <a:ext uri="{FF2B5EF4-FFF2-40B4-BE49-F238E27FC236}">
                <a16:creationId xmlns:a16="http://schemas.microsoft.com/office/drawing/2014/main" id="{AFEAC40F-427C-B7EA-D745-B6B356F54E71}"/>
              </a:ext>
            </a:extLst>
          </p:cNvPr>
          <p:cNvPicPr>
            <a:picLocks noChangeAspect="1"/>
          </p:cNvPicPr>
          <p:nvPr/>
        </p:nvPicPr>
        <p:blipFill>
          <a:blip r:embed="rId3"/>
          <a:stretch>
            <a:fillRect/>
          </a:stretch>
        </p:blipFill>
        <p:spPr>
          <a:xfrm>
            <a:off x="1066800" y="2077781"/>
            <a:ext cx="5868219" cy="885949"/>
          </a:xfrm>
          <a:prstGeom prst="rect">
            <a:avLst/>
          </a:prstGeom>
        </p:spPr>
      </p:pic>
      <p:pic>
        <p:nvPicPr>
          <p:cNvPr id="2" name="Google Shape;188;p25">
            <a:extLst>
              <a:ext uri="{FF2B5EF4-FFF2-40B4-BE49-F238E27FC236}">
                <a16:creationId xmlns:a16="http://schemas.microsoft.com/office/drawing/2014/main" id="{DCF4766E-E594-8C04-B270-230CE787ACE5}"/>
              </a:ext>
            </a:extLst>
          </p:cNvPr>
          <p:cNvPicPr preferRelativeResize="0"/>
          <p:nvPr/>
        </p:nvPicPr>
        <p:blipFill>
          <a:blip r:embed="rId4">
            <a:alphaModFix/>
          </a:blip>
          <a:stretch>
            <a:fillRect/>
          </a:stretch>
        </p:blipFill>
        <p:spPr>
          <a:xfrm>
            <a:off x="1143000" y="2963730"/>
            <a:ext cx="5868219" cy="3174600"/>
          </a:xfrm>
          <a:prstGeom prst="rect">
            <a:avLst/>
          </a:prstGeom>
          <a:noFill/>
          <a:ln>
            <a:noFill/>
          </a:ln>
        </p:spPr>
      </p:pic>
    </p:spTree>
    <p:extLst>
      <p:ext uri="{BB962C8B-B14F-4D97-AF65-F5344CB8AC3E}">
        <p14:creationId xmlns:p14="http://schemas.microsoft.com/office/powerpoint/2010/main" val="3101588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85800" y="0"/>
            <a:ext cx="8458200" cy="1127760"/>
          </a:xfrm>
        </p:spPr>
        <p:txBody>
          <a:bodyPr/>
          <a:lstStyle/>
          <a:p>
            <a:pPr eaLnBrk="1" hangingPunct="1"/>
            <a:r>
              <a:rPr lang="en-US" altLang="en-US" dirty="0"/>
              <a:t>Impurity Measurement</a:t>
            </a:r>
          </a:p>
        </p:txBody>
      </p:sp>
      <p:pic>
        <p:nvPicPr>
          <p:cNvPr id="3" name="Picture 2">
            <a:extLst>
              <a:ext uri="{FF2B5EF4-FFF2-40B4-BE49-F238E27FC236}">
                <a16:creationId xmlns:a16="http://schemas.microsoft.com/office/drawing/2014/main" id="{998D7C38-B076-7C1E-3A92-8D19C0B3EB95}"/>
              </a:ext>
            </a:extLst>
          </p:cNvPr>
          <p:cNvPicPr>
            <a:picLocks noChangeAspect="1"/>
          </p:cNvPicPr>
          <p:nvPr/>
        </p:nvPicPr>
        <p:blipFill>
          <a:blip r:embed="rId3"/>
          <a:stretch>
            <a:fillRect/>
          </a:stretch>
        </p:blipFill>
        <p:spPr>
          <a:xfrm>
            <a:off x="1203110" y="1878687"/>
            <a:ext cx="5611008" cy="809738"/>
          </a:xfrm>
          <a:prstGeom prst="rect">
            <a:avLst/>
          </a:prstGeom>
        </p:spPr>
      </p:pic>
      <p:sp>
        <p:nvSpPr>
          <p:cNvPr id="5" name="TextBox 4">
            <a:extLst>
              <a:ext uri="{FF2B5EF4-FFF2-40B4-BE49-F238E27FC236}">
                <a16:creationId xmlns:a16="http://schemas.microsoft.com/office/drawing/2014/main" id="{5BE1B7EB-04A7-CDFF-0F74-512B1FA56208}"/>
              </a:ext>
            </a:extLst>
          </p:cNvPr>
          <p:cNvSpPr txBox="1"/>
          <p:nvPr/>
        </p:nvSpPr>
        <p:spPr>
          <a:xfrm>
            <a:off x="838200" y="14478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Left rectangle: 7 nonowners &amp; 1 owner </a:t>
            </a:r>
          </a:p>
        </p:txBody>
      </p:sp>
      <p:sp>
        <p:nvSpPr>
          <p:cNvPr id="6" name="TextBox 5">
            <a:extLst>
              <a:ext uri="{FF2B5EF4-FFF2-40B4-BE49-F238E27FC236}">
                <a16:creationId xmlns:a16="http://schemas.microsoft.com/office/drawing/2014/main" id="{65D1753E-B5F9-FAC8-9184-664DB081EEB5}"/>
              </a:ext>
            </a:extLst>
          </p:cNvPr>
          <p:cNvSpPr txBox="1"/>
          <p:nvPr/>
        </p:nvSpPr>
        <p:spPr>
          <a:xfrm>
            <a:off x="856180" y="2840400"/>
            <a:ext cx="7239000" cy="430887"/>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Right rectangle: 11 owners &amp; 5 nonowners</a:t>
            </a:r>
          </a:p>
        </p:txBody>
      </p:sp>
      <p:pic>
        <p:nvPicPr>
          <p:cNvPr id="8" name="Picture 7">
            <a:extLst>
              <a:ext uri="{FF2B5EF4-FFF2-40B4-BE49-F238E27FC236}">
                <a16:creationId xmlns:a16="http://schemas.microsoft.com/office/drawing/2014/main" id="{AFEAC40F-427C-B7EA-D745-B6B356F54E71}"/>
              </a:ext>
            </a:extLst>
          </p:cNvPr>
          <p:cNvPicPr>
            <a:picLocks noChangeAspect="1"/>
          </p:cNvPicPr>
          <p:nvPr/>
        </p:nvPicPr>
        <p:blipFill>
          <a:blip r:embed="rId4"/>
          <a:stretch>
            <a:fillRect/>
          </a:stretch>
        </p:blipFill>
        <p:spPr>
          <a:xfrm>
            <a:off x="1194548" y="3347051"/>
            <a:ext cx="5868219" cy="885949"/>
          </a:xfrm>
          <a:prstGeom prst="rect">
            <a:avLst/>
          </a:prstGeom>
        </p:spPr>
      </p:pic>
      <p:pic>
        <p:nvPicPr>
          <p:cNvPr id="10" name="Picture 9">
            <a:extLst>
              <a:ext uri="{FF2B5EF4-FFF2-40B4-BE49-F238E27FC236}">
                <a16:creationId xmlns:a16="http://schemas.microsoft.com/office/drawing/2014/main" id="{1EE2DF91-C5B6-B3BA-FAA3-08FBF7FF28E6}"/>
              </a:ext>
            </a:extLst>
          </p:cNvPr>
          <p:cNvPicPr>
            <a:picLocks noChangeAspect="1"/>
          </p:cNvPicPr>
          <p:nvPr/>
        </p:nvPicPr>
        <p:blipFill>
          <a:blip r:embed="rId5"/>
          <a:stretch>
            <a:fillRect/>
          </a:stretch>
        </p:blipFill>
        <p:spPr>
          <a:xfrm>
            <a:off x="1295400" y="5212421"/>
            <a:ext cx="4667901" cy="790685"/>
          </a:xfrm>
          <a:prstGeom prst="rect">
            <a:avLst/>
          </a:prstGeom>
        </p:spPr>
      </p:pic>
      <p:sp>
        <p:nvSpPr>
          <p:cNvPr id="11" name="TextBox 10">
            <a:extLst>
              <a:ext uri="{FF2B5EF4-FFF2-40B4-BE49-F238E27FC236}">
                <a16:creationId xmlns:a16="http://schemas.microsoft.com/office/drawing/2014/main" id="{43E8D574-B013-F8C4-6BC5-AF5C35E51E0F}"/>
              </a:ext>
            </a:extLst>
          </p:cNvPr>
          <p:cNvSpPr txBox="1"/>
          <p:nvPr/>
        </p:nvSpPr>
        <p:spPr>
          <a:xfrm>
            <a:off x="838200" y="4360679"/>
            <a:ext cx="7239000" cy="769441"/>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The combined impurity of the two nodes is the weighted average of the two impurity</a:t>
            </a:r>
          </a:p>
        </p:txBody>
      </p:sp>
    </p:spTree>
    <p:extLst>
      <p:ext uri="{BB962C8B-B14F-4D97-AF65-F5344CB8AC3E}">
        <p14:creationId xmlns:p14="http://schemas.microsoft.com/office/powerpoint/2010/main" val="374392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3"/>
          <p:cNvSpPr>
            <a:spLocks noGrp="1"/>
          </p:cNvSpPr>
          <p:nvPr>
            <p:ph idx="1"/>
          </p:nvPr>
        </p:nvSpPr>
        <p:spPr>
          <a:xfrm>
            <a:off x="616449" y="1387475"/>
            <a:ext cx="8070351" cy="3641725"/>
          </a:xfrm>
        </p:spPr>
        <p:txBody>
          <a:bodyPr>
            <a:normAutofit/>
          </a:bodyPr>
          <a:lstStyle/>
          <a:p>
            <a:pPr>
              <a:spcBef>
                <a:spcPts val="500"/>
              </a:spcBef>
              <a:spcAft>
                <a:spcPts val="500"/>
              </a:spcAft>
              <a:defRPr/>
            </a:pPr>
            <a:r>
              <a:rPr lang="en-US" altLang="en-US" sz="2000" b="1" dirty="0"/>
              <a:t>Goal: </a:t>
            </a:r>
            <a:r>
              <a:rPr lang="en-US" altLang="en-US" sz="2000" dirty="0"/>
              <a:t>Classify or predict an outcome based on a set of predictors</a:t>
            </a:r>
          </a:p>
          <a:p>
            <a:pPr>
              <a:spcBef>
                <a:spcPts val="500"/>
              </a:spcBef>
              <a:spcAft>
                <a:spcPts val="500"/>
              </a:spcAft>
              <a:defRPr/>
            </a:pPr>
            <a:r>
              <a:rPr lang="en-US" altLang="en-US" sz="2000" dirty="0"/>
              <a:t>Trees are based on separating records into subgroups by creating splits on predictors</a:t>
            </a:r>
          </a:p>
          <a:p>
            <a:pPr>
              <a:spcBef>
                <a:spcPts val="500"/>
              </a:spcBef>
              <a:spcAft>
                <a:spcPts val="500"/>
              </a:spcAft>
              <a:defRPr/>
            </a:pPr>
            <a:r>
              <a:rPr lang="en-US" altLang="en-US" sz="2000" dirty="0"/>
              <a:t>These splits create logical </a:t>
            </a:r>
            <a:r>
              <a:rPr lang="en-US" altLang="en-US" sz="2000" b="1" dirty="0"/>
              <a:t>rules</a:t>
            </a:r>
          </a:p>
          <a:p>
            <a:pPr lvl="1">
              <a:spcBef>
                <a:spcPts val="500"/>
              </a:spcBef>
              <a:spcAft>
                <a:spcPts val="500"/>
              </a:spcAft>
              <a:defRPr/>
            </a:pPr>
            <a:r>
              <a:rPr lang="en-US" altLang="en-US" sz="1600" b="1" dirty="0"/>
              <a:t>For example: </a:t>
            </a:r>
            <a:r>
              <a:rPr lang="en-US" altLang="en-US" sz="1600" dirty="0"/>
              <a:t>IF Age&lt;55 AND Education&gt;12 THEN Class=1</a:t>
            </a:r>
          </a:p>
          <a:p>
            <a:pPr marL="0" indent="0">
              <a:spcBef>
                <a:spcPts val="500"/>
              </a:spcBef>
              <a:spcAft>
                <a:spcPts val="500"/>
              </a:spcAft>
              <a:buNone/>
              <a:defRPr/>
            </a:pPr>
            <a:endParaRPr lang="en-US" altLang="en-US" sz="2400" b="1" dirty="0"/>
          </a:p>
        </p:txBody>
      </p:sp>
      <p:sp>
        <p:nvSpPr>
          <p:cNvPr id="11266" name="Title 2"/>
          <p:cNvSpPr>
            <a:spLocks noGrp="1"/>
          </p:cNvSpPr>
          <p:nvPr>
            <p:ph type="title"/>
          </p:nvPr>
        </p:nvSpPr>
        <p:spPr>
          <a:xfrm>
            <a:off x="616449" y="0"/>
            <a:ext cx="7536951" cy="1143000"/>
          </a:xfrm>
        </p:spPr>
        <p:txBody>
          <a:bodyPr/>
          <a:lstStyle/>
          <a:p>
            <a:pPr eaLnBrk="1" hangingPunct="1"/>
            <a:r>
              <a:rPr lang="en-US" altLang="en-US" dirty="0"/>
              <a:t>Trees &amp; Rules</a:t>
            </a:r>
          </a:p>
        </p:txBody>
      </p:sp>
    </p:spTree>
    <p:extLst>
      <p:ext uri="{BB962C8B-B14F-4D97-AF65-F5344CB8AC3E}">
        <p14:creationId xmlns:p14="http://schemas.microsoft.com/office/powerpoint/2010/main" val="427328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8077202" cy="1143000"/>
          </a:xfrm>
        </p:spPr>
        <p:txBody>
          <a:bodyPr anchor="ctr">
            <a:normAutofit/>
          </a:bodyPr>
          <a:lstStyle/>
          <a:p>
            <a:pPr eaLnBrk="1" hangingPunct="1"/>
            <a:r>
              <a:rPr lang="en-US" altLang="en-US" dirty="0"/>
              <a:t>Another Example</a:t>
            </a:r>
          </a:p>
        </p:txBody>
      </p:sp>
      <p:pic>
        <p:nvPicPr>
          <p:cNvPr id="11" name="Picture 10">
            <a:extLst>
              <a:ext uri="{FF2B5EF4-FFF2-40B4-BE49-F238E27FC236}">
                <a16:creationId xmlns:a16="http://schemas.microsoft.com/office/drawing/2014/main" id="{B881F372-6D40-FF22-7F51-7C19A2CF22B7}"/>
              </a:ext>
            </a:extLst>
          </p:cNvPr>
          <p:cNvPicPr>
            <a:picLocks noChangeAspect="1"/>
          </p:cNvPicPr>
          <p:nvPr/>
        </p:nvPicPr>
        <p:blipFill>
          <a:blip r:embed="rId2"/>
          <a:stretch>
            <a:fillRect/>
          </a:stretch>
        </p:blipFill>
        <p:spPr>
          <a:xfrm>
            <a:off x="532017" y="1898974"/>
            <a:ext cx="8154785" cy="3669652"/>
          </a:xfrm>
          <a:prstGeom prst="rect">
            <a:avLst/>
          </a:prstGeom>
          <a:noFill/>
        </p:spPr>
      </p:pic>
    </p:spTree>
    <p:extLst>
      <p:ext uri="{BB962C8B-B14F-4D97-AF65-F5344CB8AC3E}">
        <p14:creationId xmlns:p14="http://schemas.microsoft.com/office/powerpoint/2010/main" val="235540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8001002" cy="1143000"/>
          </a:xfrm>
        </p:spPr>
        <p:txBody>
          <a:bodyPr anchor="ctr">
            <a:normAutofit/>
          </a:bodyPr>
          <a:lstStyle/>
          <a:p>
            <a:pPr eaLnBrk="1" hangingPunct="1"/>
            <a:r>
              <a:rPr lang="en-US" altLang="en-US" dirty="0"/>
              <a:t>Impurity &amp; Recursive Partitioning</a:t>
            </a:r>
          </a:p>
        </p:txBody>
      </p:sp>
      <p:graphicFrame>
        <p:nvGraphicFramePr>
          <p:cNvPr id="2" name="Table 2">
            <a:extLst>
              <a:ext uri="{FF2B5EF4-FFF2-40B4-BE49-F238E27FC236}">
                <a16:creationId xmlns:a16="http://schemas.microsoft.com/office/drawing/2014/main" id="{064B385F-A012-3128-E0D4-A22C05CE289F}"/>
              </a:ext>
            </a:extLst>
          </p:cNvPr>
          <p:cNvGraphicFramePr>
            <a:graphicFrameLocks noGrp="1"/>
          </p:cNvGraphicFramePr>
          <p:nvPr>
            <p:extLst>
              <p:ext uri="{D42A27DB-BD31-4B8C-83A1-F6EECF244321}">
                <p14:modId xmlns:p14="http://schemas.microsoft.com/office/powerpoint/2010/main" val="4270625501"/>
              </p:ext>
            </p:extLst>
          </p:nvPr>
        </p:nvGraphicFramePr>
        <p:xfrm>
          <a:off x="914400" y="1676400"/>
          <a:ext cx="7467600" cy="1938752"/>
        </p:xfrm>
        <a:graphic>
          <a:graphicData uri="http://schemas.openxmlformats.org/drawingml/2006/table">
            <a:tbl>
              <a:tblPr firstRow="1" bandRow="1">
                <a:tableStyleId>{5C22544A-7EE6-4342-B048-85BDC9FD1C3A}</a:tableStyleId>
              </a:tblPr>
              <a:tblGrid>
                <a:gridCol w="1493520">
                  <a:extLst>
                    <a:ext uri="{9D8B030D-6E8A-4147-A177-3AD203B41FA5}">
                      <a16:colId xmlns:a16="http://schemas.microsoft.com/office/drawing/2014/main" val="425819896"/>
                    </a:ext>
                  </a:extLst>
                </a:gridCol>
                <a:gridCol w="1493520">
                  <a:extLst>
                    <a:ext uri="{9D8B030D-6E8A-4147-A177-3AD203B41FA5}">
                      <a16:colId xmlns:a16="http://schemas.microsoft.com/office/drawing/2014/main" val="3210813592"/>
                    </a:ext>
                  </a:extLst>
                </a:gridCol>
                <a:gridCol w="1493520">
                  <a:extLst>
                    <a:ext uri="{9D8B030D-6E8A-4147-A177-3AD203B41FA5}">
                      <a16:colId xmlns:a16="http://schemas.microsoft.com/office/drawing/2014/main" val="481189425"/>
                    </a:ext>
                  </a:extLst>
                </a:gridCol>
                <a:gridCol w="1493520">
                  <a:extLst>
                    <a:ext uri="{9D8B030D-6E8A-4147-A177-3AD203B41FA5}">
                      <a16:colId xmlns:a16="http://schemas.microsoft.com/office/drawing/2014/main" val="2593053136"/>
                    </a:ext>
                  </a:extLst>
                </a:gridCol>
                <a:gridCol w="1493520">
                  <a:extLst>
                    <a:ext uri="{9D8B030D-6E8A-4147-A177-3AD203B41FA5}">
                      <a16:colId xmlns:a16="http://schemas.microsoft.com/office/drawing/2014/main" val="1060463094"/>
                    </a:ext>
                  </a:extLst>
                </a:gridCol>
              </a:tblGrid>
              <a:tr h="841472">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Age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Income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Credit Rating</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Student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Credit Card Default</a:t>
                      </a:r>
                    </a:p>
                  </a:txBody>
                  <a:tcPr/>
                </a:tc>
                <a:extLst>
                  <a:ext uri="{0D108BD9-81ED-4DB2-BD59-A6C34878D82A}">
                    <a16:rowId xmlns:a16="http://schemas.microsoft.com/office/drawing/2014/main" val="208119842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Youth</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High</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Excellent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extLst>
                  <a:ext uri="{0D108BD9-81ED-4DB2-BD59-A6C34878D82A}">
                    <a16:rowId xmlns:a16="http://schemas.microsoft.com/office/drawing/2014/main" val="379915385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Middle</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Low</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Fair</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No</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Yes</a:t>
                      </a:r>
                    </a:p>
                  </a:txBody>
                  <a:tcPr/>
                </a:tc>
                <a:extLst>
                  <a:ext uri="{0D108BD9-81ED-4DB2-BD59-A6C34878D82A}">
                    <a16:rowId xmlns:a16="http://schemas.microsoft.com/office/drawing/2014/main" val="2962188414"/>
                  </a:ext>
                </a:extLst>
              </a:tr>
              <a:tr h="341264">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tc>
                  <a:txBody>
                    <a:bodyPr/>
                    <a:lstStyle/>
                    <a:p>
                      <a:pPr algn="ctr"/>
                      <a:r>
                        <a:rPr lang="en-US" sz="1800" dirty="0">
                          <a:latin typeface="Lato" panose="020F0502020204030203" pitchFamily="34" charset="0"/>
                          <a:ea typeface="Lato" panose="020F0502020204030203" pitchFamily="34" charset="0"/>
                          <a:cs typeface="Lato" panose="020F0502020204030203" pitchFamily="34" charset="0"/>
                        </a:rPr>
                        <a:t>…</a:t>
                      </a:r>
                    </a:p>
                  </a:txBody>
                  <a:tcPr/>
                </a:tc>
                <a:extLst>
                  <a:ext uri="{0D108BD9-81ED-4DB2-BD59-A6C34878D82A}">
                    <a16:rowId xmlns:a16="http://schemas.microsoft.com/office/drawing/2014/main" val="482616786"/>
                  </a:ext>
                </a:extLst>
              </a:tr>
            </a:tbl>
          </a:graphicData>
        </a:graphic>
      </p:graphicFrame>
      <p:sp>
        <p:nvSpPr>
          <p:cNvPr id="5" name="TextBox 4">
            <a:extLst>
              <a:ext uri="{FF2B5EF4-FFF2-40B4-BE49-F238E27FC236}">
                <a16:creationId xmlns:a16="http://schemas.microsoft.com/office/drawing/2014/main" id="{A95A8FB3-A1D5-C598-D1DE-4A67773D5ABB}"/>
              </a:ext>
            </a:extLst>
          </p:cNvPr>
          <p:cNvSpPr txBox="1"/>
          <p:nvPr/>
        </p:nvSpPr>
        <p:spPr>
          <a:xfrm>
            <a:off x="914400" y="3810000"/>
            <a:ext cx="6705600" cy="769441"/>
          </a:xfrm>
          <a:prstGeom prst="rect">
            <a:avLst/>
          </a:prstGeom>
          <a:noFill/>
        </p:spPr>
        <p:txBody>
          <a:bodyPr wrap="square" rtlCol="0">
            <a:spAutoFit/>
          </a:bodyPr>
          <a:lstStyle/>
          <a:p>
            <a:pPr marL="342900" indent="-342900">
              <a:buClr>
                <a:schemeClr val="accent1">
                  <a:lumMod val="50000"/>
                </a:schemeClr>
              </a:buClr>
              <a:buFont typeface="Wingdings" panose="05000000000000000000" pitchFamily="2" charset="2"/>
              <a:buChar char="v"/>
            </a:pPr>
            <a:r>
              <a:rPr lang="en-US" sz="2200" dirty="0">
                <a:latin typeface="Lato" panose="020F0502020204030203" pitchFamily="34" charset="0"/>
                <a:ea typeface="Lato" panose="020F0502020204030203" pitchFamily="34" charset="0"/>
                <a:cs typeface="Lato" panose="020F0502020204030203" pitchFamily="34" charset="0"/>
              </a:rPr>
              <a:t>Suppose we have this training dataset, which variable to split first?</a:t>
            </a:r>
          </a:p>
        </p:txBody>
      </p:sp>
    </p:spTree>
    <p:extLst>
      <p:ext uri="{BB962C8B-B14F-4D97-AF65-F5344CB8AC3E}">
        <p14:creationId xmlns:p14="http://schemas.microsoft.com/office/powerpoint/2010/main" val="359530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685800" y="1447800"/>
            <a:ext cx="7749540" cy="4351338"/>
          </a:xfrm>
        </p:spPr>
        <p:txBody>
          <a:bodyPr/>
          <a:lstStyle/>
          <a:p>
            <a:pPr marL="342900" lvl="0" indent="-342900" algn="l" rtl="0">
              <a:spcBef>
                <a:spcPts val="500"/>
              </a:spcBef>
              <a:spcAft>
                <a:spcPts val="500"/>
              </a:spcAft>
              <a:buSzPts val="2210"/>
            </a:pPr>
            <a:r>
              <a:rPr lang="en-US" dirty="0"/>
              <a:t>Obtain overall impurity measure (weighted avg. of individual rectangles)</a:t>
            </a:r>
          </a:p>
          <a:p>
            <a:pPr marL="342900" lvl="0" indent="-342900" algn="l" rtl="0">
              <a:spcBef>
                <a:spcPts val="500"/>
              </a:spcBef>
              <a:spcAft>
                <a:spcPts val="500"/>
              </a:spcAft>
              <a:buSzPts val="2210"/>
            </a:pPr>
            <a:r>
              <a:rPr lang="en-US" dirty="0"/>
              <a:t>At each successive stage, compare this measure across all possible splits in all variables</a:t>
            </a:r>
          </a:p>
          <a:p>
            <a:pPr marL="342900" lvl="0" indent="-342900" algn="l" rtl="0">
              <a:spcBef>
                <a:spcPts val="500"/>
              </a:spcBef>
              <a:spcAft>
                <a:spcPts val="500"/>
              </a:spcAft>
              <a:buSzPts val="2210"/>
            </a:pPr>
            <a:r>
              <a:rPr lang="en-US" dirty="0"/>
              <a:t>Choose the split that reduces impurity the most</a:t>
            </a:r>
          </a:p>
          <a:p>
            <a:pPr marL="342900" lvl="0" indent="-342900" algn="l" rtl="0">
              <a:spcBef>
                <a:spcPts val="500"/>
              </a:spcBef>
              <a:spcAft>
                <a:spcPts val="500"/>
              </a:spcAft>
              <a:buSzPts val="2210"/>
            </a:pPr>
            <a:r>
              <a:rPr lang="en-US" dirty="0"/>
              <a:t>Chosen split points become nodes on the tree</a:t>
            </a:r>
          </a:p>
        </p:txBody>
      </p:sp>
      <p:sp>
        <p:nvSpPr>
          <p:cNvPr id="22530" name="Rectangle 2"/>
          <p:cNvSpPr>
            <a:spLocks noGrp="1" noChangeArrowheads="1"/>
          </p:cNvSpPr>
          <p:nvPr>
            <p:ph type="title"/>
          </p:nvPr>
        </p:nvSpPr>
        <p:spPr>
          <a:xfrm>
            <a:off x="685800" y="0"/>
            <a:ext cx="8458200" cy="1127760"/>
          </a:xfrm>
        </p:spPr>
        <p:txBody>
          <a:bodyPr>
            <a:normAutofit/>
          </a:bodyPr>
          <a:lstStyle/>
          <a:p>
            <a:pPr eaLnBrk="1" hangingPunct="1"/>
            <a:r>
              <a:rPr lang="en-US" altLang="en-US" dirty="0"/>
              <a:t>Impurity &amp; Recursive Partitioning</a:t>
            </a:r>
          </a:p>
        </p:txBody>
      </p:sp>
    </p:spTree>
    <p:extLst>
      <p:ext uri="{BB962C8B-B14F-4D97-AF65-F5344CB8AC3E}">
        <p14:creationId xmlns:p14="http://schemas.microsoft.com/office/powerpoint/2010/main" val="2226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0"/>
            <a:ext cx="8077202" cy="1143000"/>
          </a:xfrm>
        </p:spPr>
        <p:txBody>
          <a:bodyPr anchor="ctr">
            <a:normAutofit/>
          </a:bodyPr>
          <a:lstStyle/>
          <a:p>
            <a:pPr eaLnBrk="1" hangingPunct="1"/>
            <a:r>
              <a:rPr lang="en-US" altLang="en-US" dirty="0"/>
              <a:t>Impurity &amp; Recursive Partitioning</a:t>
            </a:r>
          </a:p>
        </p:txBody>
      </p:sp>
      <p:pic>
        <p:nvPicPr>
          <p:cNvPr id="4" name="Picture 3">
            <a:extLst>
              <a:ext uri="{FF2B5EF4-FFF2-40B4-BE49-F238E27FC236}">
                <a16:creationId xmlns:a16="http://schemas.microsoft.com/office/drawing/2014/main" id="{11BACF6C-2AD7-9F09-0192-C84CF627D4A2}"/>
              </a:ext>
            </a:extLst>
          </p:cNvPr>
          <p:cNvPicPr>
            <a:picLocks noChangeAspect="1"/>
          </p:cNvPicPr>
          <p:nvPr/>
        </p:nvPicPr>
        <p:blipFill>
          <a:blip r:embed="rId2"/>
          <a:stretch>
            <a:fillRect/>
          </a:stretch>
        </p:blipFill>
        <p:spPr>
          <a:xfrm>
            <a:off x="685800" y="1295400"/>
            <a:ext cx="7487217" cy="4622389"/>
          </a:xfrm>
          <a:prstGeom prst="rect">
            <a:avLst/>
          </a:prstGeom>
        </p:spPr>
      </p:pic>
    </p:spTree>
    <p:extLst>
      <p:ext uri="{BB962C8B-B14F-4D97-AF65-F5344CB8AC3E}">
        <p14:creationId xmlns:p14="http://schemas.microsoft.com/office/powerpoint/2010/main" val="954851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Performance Evaluation</a:t>
            </a:r>
          </a:p>
        </p:txBody>
      </p:sp>
    </p:spTree>
    <p:extLst>
      <p:ext uri="{BB962C8B-B14F-4D97-AF65-F5344CB8AC3E}">
        <p14:creationId xmlns:p14="http://schemas.microsoft.com/office/powerpoint/2010/main" val="2491392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marL="332740" lvl="0" indent="-342900" algn="l" rtl="0">
              <a:spcBef>
                <a:spcPts val="500"/>
              </a:spcBef>
              <a:spcAft>
                <a:spcPts val="500"/>
              </a:spcAft>
              <a:buSzPts val="2200"/>
            </a:pPr>
            <a:r>
              <a:rPr lang="en-US" dirty="0"/>
              <a:t>S</a:t>
            </a:r>
            <a:r>
              <a:rPr lang="en-US" sz="2200" dirty="0"/>
              <a:t>mall variations in the data might result in a completely different tree being generated</a:t>
            </a:r>
          </a:p>
          <a:p>
            <a:pPr marL="493474" lvl="1" indent="-342900">
              <a:spcBef>
                <a:spcPts val="500"/>
              </a:spcBef>
              <a:spcAft>
                <a:spcPts val="500"/>
              </a:spcAft>
              <a:buSzPts val="2200"/>
            </a:pPr>
            <a:r>
              <a:rPr lang="en-US" dirty="0"/>
              <a:t>If 2 or more variables are of roughly equal importance, which one CART chooses for the first split can depend on the initial partition into training and validation</a:t>
            </a:r>
          </a:p>
          <a:p>
            <a:pPr marL="493474" lvl="1" indent="-342900">
              <a:spcBef>
                <a:spcPts val="500"/>
              </a:spcBef>
              <a:spcAft>
                <a:spcPts val="500"/>
              </a:spcAft>
              <a:buSzPts val="2200"/>
            </a:pPr>
            <a:r>
              <a:rPr lang="en-US" dirty="0"/>
              <a:t>A different partition into training/validation could lead to a different initial split</a:t>
            </a:r>
          </a:p>
          <a:p>
            <a:pPr marL="493474" lvl="1" indent="-342900">
              <a:spcBef>
                <a:spcPts val="500"/>
              </a:spcBef>
              <a:spcAft>
                <a:spcPts val="500"/>
              </a:spcAft>
              <a:buSzPts val="2200"/>
            </a:pPr>
            <a:r>
              <a:rPr lang="en-US" dirty="0"/>
              <a:t>This can cascade down and produce a very different tree from the first training/validation partition</a:t>
            </a:r>
          </a:p>
          <a:p>
            <a:pPr marL="332740" indent="-342900">
              <a:spcBef>
                <a:spcPts val="500"/>
              </a:spcBef>
              <a:spcAft>
                <a:spcPts val="500"/>
              </a:spcAft>
              <a:buSzPts val="2200"/>
            </a:pPr>
            <a:r>
              <a:rPr lang="en-US" dirty="0"/>
              <a:t>One of the solutions is to try many different training/validation splits – “cross validation”</a:t>
            </a:r>
          </a:p>
          <a:p>
            <a:pPr marL="0" lvl="0" indent="0" algn="l" rtl="0">
              <a:spcBef>
                <a:spcPts val="575"/>
              </a:spcBef>
              <a:spcAft>
                <a:spcPts val="0"/>
              </a:spcAft>
              <a:buSzPts val="2200"/>
              <a:buNone/>
            </a:pPr>
            <a:endParaRPr lang="en-US" sz="2200" dirty="0"/>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Trees Can be Unstable</a:t>
            </a:r>
          </a:p>
        </p:txBody>
      </p:sp>
    </p:spTree>
    <p:extLst>
      <p:ext uri="{BB962C8B-B14F-4D97-AF65-F5344CB8AC3E}">
        <p14:creationId xmlns:p14="http://schemas.microsoft.com/office/powerpoint/2010/main" val="280585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marL="342900" lvl="0" indent="-342900" algn="l" rtl="0">
              <a:spcBef>
                <a:spcPts val="0"/>
              </a:spcBef>
              <a:spcAft>
                <a:spcPts val="0"/>
              </a:spcAft>
              <a:buSzPts val="2040"/>
            </a:pPr>
            <a:r>
              <a:rPr lang="en-US" dirty="0"/>
              <a:t>Partition data into sets (folds) for model-fitting, and data for evaluating </a:t>
            </a:r>
          </a:p>
          <a:p>
            <a:pPr marL="342900" lvl="0" indent="-342900" algn="l" rtl="0">
              <a:spcBef>
                <a:spcPts val="0"/>
              </a:spcBef>
              <a:spcAft>
                <a:spcPts val="0"/>
              </a:spcAft>
              <a:buSzPts val="2040"/>
            </a:pPr>
            <a:r>
              <a:rPr lang="en-US" dirty="0"/>
              <a:t>Fit model with training fold, and evaluate with holdout fold </a:t>
            </a:r>
          </a:p>
          <a:p>
            <a:pPr marL="342900" lvl="0" indent="-342900" algn="l" rtl="0">
              <a:spcBef>
                <a:spcPts val="575"/>
              </a:spcBef>
              <a:spcAft>
                <a:spcPts val="0"/>
              </a:spcAft>
              <a:buSzPts val="2040"/>
            </a:pPr>
            <a:r>
              <a:rPr lang="en-US" dirty="0"/>
              <a:t>Repeat, typically with evaluation folds that are non-overlapping and smaller than training folds</a:t>
            </a:r>
          </a:p>
          <a:p>
            <a:pPr marL="342900" lvl="0" indent="-342900" algn="l" rtl="0">
              <a:spcBef>
                <a:spcPts val="575"/>
              </a:spcBef>
              <a:spcAft>
                <a:spcPts val="0"/>
              </a:spcAft>
              <a:buSzPts val="2040"/>
            </a:pPr>
            <a:r>
              <a:rPr lang="en-US" dirty="0"/>
              <a:t>e.g. 5-fold CV fits 5 models, each evaluated on 20% of the data that is held out, with each set of evaluation data non-overlapping with the others</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Cross-Validation (CV)</a:t>
            </a:r>
          </a:p>
        </p:txBody>
      </p:sp>
    </p:spTree>
    <p:extLst>
      <p:ext uri="{BB962C8B-B14F-4D97-AF65-F5344CB8AC3E}">
        <p14:creationId xmlns:p14="http://schemas.microsoft.com/office/powerpoint/2010/main" val="138827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532017" y="0"/>
            <a:ext cx="8154785" cy="1143000"/>
          </a:xfrm>
        </p:spPr>
        <p:txBody>
          <a:bodyPr anchor="ctr">
            <a:normAutofit/>
          </a:bodyPr>
          <a:lstStyle/>
          <a:p>
            <a:pPr eaLnBrk="1" hangingPunct="1"/>
            <a:r>
              <a:rPr lang="en-US" altLang="en-US" dirty="0"/>
              <a:t>Cross-Validation (CV=5)</a:t>
            </a:r>
          </a:p>
        </p:txBody>
      </p:sp>
      <p:pic>
        <p:nvPicPr>
          <p:cNvPr id="12290" name="Picture 2" descr="How to Implement K fold Cross-Validation in Scikit-Learn | Engineering  Education (EngEd) Program | Section">
            <a:extLst>
              <a:ext uri="{FF2B5EF4-FFF2-40B4-BE49-F238E27FC236}">
                <a16:creationId xmlns:a16="http://schemas.microsoft.com/office/drawing/2014/main" id="{4A83F802-1E3A-D0BF-FF37-48264FDA612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017" y="1481041"/>
            <a:ext cx="8154785" cy="4505518"/>
          </a:xfrm>
          <a:prstGeom prst="rect">
            <a:avLst/>
          </a:prstGeom>
          <a:solidFill>
            <a:srgbClr val="FFFFFF"/>
          </a:solidFill>
        </p:spPr>
      </p:pic>
    </p:spTree>
    <p:extLst>
      <p:ext uri="{BB962C8B-B14F-4D97-AF65-F5344CB8AC3E}">
        <p14:creationId xmlns:p14="http://schemas.microsoft.com/office/powerpoint/2010/main" val="2416830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The Overfitting Issue</a:t>
            </a:r>
          </a:p>
        </p:txBody>
      </p:sp>
    </p:spTree>
    <p:extLst>
      <p:ext uri="{BB962C8B-B14F-4D97-AF65-F5344CB8AC3E}">
        <p14:creationId xmlns:p14="http://schemas.microsoft.com/office/powerpoint/2010/main" val="157433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838200" y="1524000"/>
            <a:ext cx="7620000" cy="4582334"/>
          </a:xfrm>
        </p:spPr>
        <p:txBody>
          <a:bodyPr>
            <a:normAutofit/>
          </a:bodyPr>
          <a:lstStyle/>
          <a:p>
            <a:pPr eaLnBrk="1" hangingPunct="1">
              <a:spcBef>
                <a:spcPts val="500"/>
              </a:spcBef>
              <a:spcAft>
                <a:spcPts val="500"/>
              </a:spcAft>
            </a:pPr>
            <a:r>
              <a:rPr lang="en-US" altLang="en-US" dirty="0"/>
              <a:t>Natural end of process is 100% purity in each leaf</a:t>
            </a:r>
          </a:p>
          <a:p>
            <a:pPr eaLnBrk="1" hangingPunct="1">
              <a:spcBef>
                <a:spcPts val="500"/>
              </a:spcBef>
              <a:spcAft>
                <a:spcPts val="500"/>
              </a:spcAft>
            </a:pPr>
            <a:r>
              <a:rPr lang="en-US" altLang="en-US" dirty="0"/>
              <a:t>This </a:t>
            </a:r>
            <a:r>
              <a:rPr lang="en-US" altLang="en-US" sz="2400" b="1" dirty="0"/>
              <a:t>overfits</a:t>
            </a:r>
            <a:r>
              <a:rPr lang="en-US" altLang="en-US" dirty="0"/>
              <a:t> the data, which end up fitting noise in the data</a:t>
            </a:r>
          </a:p>
          <a:p>
            <a:pPr eaLnBrk="1" hangingPunct="1">
              <a:spcBef>
                <a:spcPts val="500"/>
              </a:spcBef>
              <a:spcAft>
                <a:spcPts val="500"/>
              </a:spcAft>
            </a:pPr>
            <a:r>
              <a:rPr lang="en-US" altLang="en-US" dirty="0"/>
              <a:t>Consider the Loan Acceptance example with more records and more variables than the Riding Mower data – the full tree is very complex</a:t>
            </a: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spTree>
    <p:extLst>
      <p:ext uri="{BB962C8B-B14F-4D97-AF65-F5344CB8AC3E}">
        <p14:creationId xmlns:p14="http://schemas.microsoft.com/office/powerpoint/2010/main" val="2128349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3"/>
          <p:cNvSpPr>
            <a:spLocks noGrp="1"/>
          </p:cNvSpPr>
          <p:nvPr>
            <p:ph idx="1"/>
          </p:nvPr>
        </p:nvSpPr>
        <p:spPr>
          <a:xfrm>
            <a:off x="616449" y="1387475"/>
            <a:ext cx="8070351" cy="3641725"/>
          </a:xfrm>
        </p:spPr>
        <p:txBody>
          <a:bodyPr>
            <a:normAutofit/>
          </a:bodyPr>
          <a:lstStyle/>
          <a:p>
            <a:pPr>
              <a:spcBef>
                <a:spcPts val="500"/>
              </a:spcBef>
              <a:spcAft>
                <a:spcPts val="500"/>
              </a:spcAft>
              <a:defRPr/>
            </a:pPr>
            <a:r>
              <a:rPr lang="en-US" altLang="en-US" sz="2000" dirty="0"/>
              <a:t>Bank wants to predict which customers it should give a loan </a:t>
            </a:r>
          </a:p>
          <a:p>
            <a:pPr marL="0" indent="0" eaLnBrk="1" hangingPunct="1">
              <a:buNone/>
            </a:pPr>
            <a:endParaRPr lang="en-US" altLang="en-US" sz="1600" dirty="0"/>
          </a:p>
        </p:txBody>
      </p:sp>
      <p:sp>
        <p:nvSpPr>
          <p:cNvPr id="11266" name="Title 2"/>
          <p:cNvSpPr>
            <a:spLocks noGrp="1"/>
          </p:cNvSpPr>
          <p:nvPr>
            <p:ph type="title"/>
          </p:nvPr>
        </p:nvSpPr>
        <p:spPr>
          <a:xfrm>
            <a:off x="685800" y="0"/>
            <a:ext cx="8458200" cy="1066800"/>
          </a:xfrm>
        </p:spPr>
        <p:txBody>
          <a:bodyPr/>
          <a:lstStyle/>
          <a:p>
            <a:pPr eaLnBrk="1" hangingPunct="1"/>
            <a:r>
              <a:rPr lang="en-US" altLang="en-US" dirty="0"/>
              <a:t>Example</a:t>
            </a:r>
          </a:p>
        </p:txBody>
      </p:sp>
      <p:pic>
        <p:nvPicPr>
          <p:cNvPr id="2" name="Picture 6" descr="What is a Decision Tree?. For a bank to consider whether or not… | by  Thomas Plapinger | Towards Data Science">
            <a:extLst>
              <a:ext uri="{FF2B5EF4-FFF2-40B4-BE49-F238E27FC236}">
                <a16:creationId xmlns:a16="http://schemas.microsoft.com/office/drawing/2014/main" id="{A0A84439-2676-A348-C47D-0B9E8823BE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286000"/>
            <a:ext cx="6502400" cy="368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710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pic>
        <p:nvPicPr>
          <p:cNvPr id="2" name="Google Shape;306;p40">
            <a:extLst>
              <a:ext uri="{FF2B5EF4-FFF2-40B4-BE49-F238E27FC236}">
                <a16:creationId xmlns:a16="http://schemas.microsoft.com/office/drawing/2014/main" id="{56556FA8-483C-3872-A623-64C7446D2255}"/>
              </a:ext>
            </a:extLst>
          </p:cNvPr>
          <p:cNvPicPr preferRelativeResize="0"/>
          <p:nvPr/>
        </p:nvPicPr>
        <p:blipFill>
          <a:blip r:embed="rId3">
            <a:alphaModFix/>
          </a:blip>
          <a:stretch>
            <a:fillRect/>
          </a:stretch>
        </p:blipFill>
        <p:spPr>
          <a:xfrm rot="5400000">
            <a:off x="2028079" y="-13795"/>
            <a:ext cx="4802349" cy="7490099"/>
          </a:xfrm>
          <a:prstGeom prst="rect">
            <a:avLst/>
          </a:prstGeom>
          <a:noFill/>
          <a:ln>
            <a:noFill/>
          </a:ln>
        </p:spPr>
      </p:pic>
    </p:spTree>
    <p:extLst>
      <p:ext uri="{BB962C8B-B14F-4D97-AF65-F5344CB8AC3E}">
        <p14:creationId xmlns:p14="http://schemas.microsoft.com/office/powerpoint/2010/main" val="19689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599"/>
            <a:ext cx="7772400" cy="4734735"/>
          </a:xfrm>
        </p:spPr>
        <p:txBody>
          <a:bodyPr>
            <a:normAutofit/>
          </a:bodyPr>
          <a:lstStyle/>
          <a:p>
            <a:pPr eaLnBrk="1" hangingPunct="1">
              <a:spcBef>
                <a:spcPts val="500"/>
              </a:spcBef>
              <a:spcAft>
                <a:spcPts val="500"/>
              </a:spcAft>
            </a:pPr>
            <a:r>
              <a:rPr lang="en-US" altLang="en-US" dirty="0"/>
              <a:t>Overfitting &amp; instability produce poor predictive performance – past a certain point in tree complexity, the error rate on new data starts to increase</a:t>
            </a: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The Overfitting Problem</a:t>
            </a:r>
          </a:p>
        </p:txBody>
      </p:sp>
      <p:pic>
        <p:nvPicPr>
          <p:cNvPr id="37892" name="Content Placeholder 6" descr="CT-overfit.jpg"/>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124200"/>
            <a:ext cx="4465549" cy="2753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126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600"/>
            <a:ext cx="7772400" cy="4734735"/>
          </a:xfrm>
        </p:spPr>
        <p:txBody>
          <a:bodyPr>
            <a:normAutofit/>
          </a:bodyPr>
          <a:lstStyle/>
          <a:p>
            <a:pPr marL="332740" indent="-342900">
              <a:spcBef>
                <a:spcPts val="500"/>
              </a:spcBef>
              <a:spcAft>
                <a:spcPts val="500"/>
              </a:spcAft>
              <a:buSzPts val="2200"/>
            </a:pPr>
            <a:r>
              <a:rPr lang="en-US" dirty="0"/>
              <a:t>We can strop tree growth by: </a:t>
            </a:r>
          </a:p>
          <a:p>
            <a:pPr marL="493474" lvl="1" indent="-342900">
              <a:spcBef>
                <a:spcPts val="500"/>
              </a:spcBef>
              <a:spcAft>
                <a:spcPts val="500"/>
              </a:spcAft>
              <a:buSzPts val="2200"/>
            </a:pPr>
            <a:r>
              <a:rPr lang="en-US" dirty="0"/>
              <a:t>Controlling for the depth of trees</a:t>
            </a:r>
          </a:p>
          <a:p>
            <a:pPr marL="493474" lvl="1" indent="-342900">
              <a:spcBef>
                <a:spcPts val="500"/>
              </a:spcBef>
              <a:spcAft>
                <a:spcPts val="500"/>
              </a:spcAft>
              <a:buSzPts val="2200"/>
            </a:pPr>
            <a:r>
              <a:rPr lang="en-US" dirty="0"/>
              <a:t>Determining the minimum number of records in split nodes</a:t>
            </a:r>
          </a:p>
          <a:p>
            <a:pPr marL="493474" lvl="1" indent="-342900">
              <a:spcBef>
                <a:spcPts val="500"/>
              </a:spcBef>
              <a:spcAft>
                <a:spcPts val="500"/>
              </a:spcAft>
              <a:buSzPts val="2200"/>
            </a:pPr>
            <a:r>
              <a:rPr lang="en-US" dirty="0"/>
              <a:t>Determining the minimum number of records in terminal node</a:t>
            </a:r>
          </a:p>
          <a:p>
            <a:pPr marL="493474" lvl="1" indent="-342900">
              <a:spcBef>
                <a:spcPts val="500"/>
              </a:spcBef>
              <a:spcAft>
                <a:spcPts val="500"/>
              </a:spcAft>
              <a:buSzPts val="2200"/>
            </a:pPr>
            <a:r>
              <a:rPr lang="en-US" dirty="0"/>
              <a:t>Determining the minimum impurity increase needed</a:t>
            </a:r>
            <a:endParaRPr lang="en-US" sz="2400" dirty="0"/>
          </a:p>
          <a:p>
            <a:pPr marL="332740" indent="-342900">
              <a:spcBef>
                <a:spcPts val="500"/>
              </a:spcBef>
              <a:spcAft>
                <a:spcPts val="500"/>
              </a:spcAft>
              <a:buSzPts val="2200"/>
            </a:pPr>
            <a:r>
              <a:rPr lang="en-US" dirty="0"/>
              <a:t>However, it is not easy to determine what is a good stopping point!</a:t>
            </a:r>
          </a:p>
          <a:p>
            <a:pPr marL="493474" lvl="1" indent="-342900">
              <a:spcBef>
                <a:spcPts val="500"/>
              </a:spcBef>
              <a:spcAft>
                <a:spcPts val="500"/>
              </a:spcAft>
              <a:buSzPts val="2200"/>
            </a:pPr>
            <a:r>
              <a:rPr lang="en-US" sz="2000" dirty="0"/>
              <a:t>What are optimal values for these parameters?</a:t>
            </a:r>
          </a:p>
          <a:p>
            <a:pPr marL="332740" indent="-342900">
              <a:spcBef>
                <a:spcPts val="500"/>
              </a:spcBef>
              <a:spcAft>
                <a:spcPts val="500"/>
              </a:spcAft>
              <a:buSzPts val="2200"/>
            </a:pPr>
            <a:r>
              <a:rPr lang="en-US" b="1" dirty="0"/>
              <a:t>Solution: </a:t>
            </a:r>
            <a:r>
              <a:rPr lang="en-US" dirty="0"/>
              <a:t>Use grid search over combinations of different parameters value</a:t>
            </a:r>
          </a:p>
          <a:p>
            <a:pPr marL="0" indent="0" algn="ctr">
              <a:spcBef>
                <a:spcPts val="0"/>
              </a:spcBef>
              <a:spcAft>
                <a:spcPts val="0"/>
              </a:spcAft>
              <a:buSzPts val="2200"/>
              <a:buNone/>
            </a:pPr>
            <a:endParaRPr lang="en-US" sz="2400" dirty="0"/>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Different Approaches to Tackle this Issue!</a:t>
            </a:r>
          </a:p>
        </p:txBody>
      </p:sp>
    </p:spTree>
    <p:extLst>
      <p:ext uri="{BB962C8B-B14F-4D97-AF65-F5344CB8AC3E}">
        <p14:creationId xmlns:p14="http://schemas.microsoft.com/office/powerpoint/2010/main" val="57137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524000"/>
            <a:ext cx="7772400" cy="4734735"/>
          </a:xfrm>
        </p:spPr>
        <p:txBody>
          <a:bodyPr>
            <a:normAutofit/>
          </a:bodyPr>
          <a:lstStyle/>
          <a:p>
            <a:pPr marL="342900" lvl="0" indent="-342900" algn="l" rtl="0">
              <a:spcBef>
                <a:spcPts val="500"/>
              </a:spcBef>
              <a:spcAft>
                <a:spcPts val="500"/>
              </a:spcAft>
            </a:pPr>
            <a:r>
              <a:rPr lang="en-US" dirty="0"/>
              <a:t>Using e</a:t>
            </a:r>
            <a:r>
              <a:rPr lang="en-US" altLang="en-US" dirty="0"/>
              <a:t>xhaustive (grid) search</a:t>
            </a:r>
            <a:r>
              <a:rPr lang="en-US" dirty="0"/>
              <a:t> on training data, coupled with cross-validation:</a:t>
            </a:r>
          </a:p>
          <a:p>
            <a:pPr marL="635079" lvl="1" indent="-342900">
              <a:spcBef>
                <a:spcPts val="500"/>
              </a:spcBef>
              <a:spcAft>
                <a:spcPts val="500"/>
              </a:spcAft>
              <a:buSzPts val="1530"/>
            </a:pPr>
            <a:r>
              <a:rPr lang="en-US" dirty="0"/>
              <a:t>Exhaustively build trees using different values for the parameters, using the training data</a:t>
            </a:r>
          </a:p>
          <a:p>
            <a:pPr marL="635079" lvl="1" indent="-342900">
              <a:spcBef>
                <a:spcPts val="500"/>
              </a:spcBef>
              <a:spcAft>
                <a:spcPts val="500"/>
              </a:spcAft>
              <a:buSzPts val="1530"/>
            </a:pPr>
            <a:r>
              <a:rPr lang="en-US" dirty="0"/>
              <a:t>Measure accuracy on the holdout (validation) data</a:t>
            </a:r>
          </a:p>
          <a:p>
            <a:pPr marL="635079" lvl="1" indent="-342900">
              <a:spcBef>
                <a:spcPts val="500"/>
              </a:spcBef>
              <a:spcAft>
                <a:spcPts val="500"/>
              </a:spcAft>
              <a:buSzPts val="1530"/>
            </a:pPr>
            <a:r>
              <a:rPr lang="en-US" dirty="0"/>
              <a:t>Choose tree with best performance</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51371"/>
            <a:ext cx="8458200" cy="1127760"/>
          </a:xfrm>
        </p:spPr>
        <p:txBody>
          <a:bodyPr/>
          <a:lstStyle/>
          <a:p>
            <a:pPr eaLnBrk="1" hangingPunct="1"/>
            <a:r>
              <a:rPr lang="en-US" altLang="en-US" dirty="0"/>
              <a:t>Exhaustive Search With Cross-Validation</a:t>
            </a:r>
          </a:p>
        </p:txBody>
      </p:sp>
    </p:spTree>
    <p:extLst>
      <p:ext uri="{BB962C8B-B14F-4D97-AF65-F5344CB8AC3E}">
        <p14:creationId xmlns:p14="http://schemas.microsoft.com/office/powerpoint/2010/main" val="1178651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3"/>
          <p:cNvSpPr>
            <a:spLocks noGrp="1"/>
          </p:cNvSpPr>
          <p:nvPr>
            <p:ph idx="1"/>
          </p:nvPr>
        </p:nvSpPr>
        <p:spPr>
          <a:xfrm>
            <a:off x="685800" y="1371600"/>
            <a:ext cx="7772400" cy="4887135"/>
          </a:xfrm>
        </p:spPr>
        <p:txBody>
          <a:bodyPr>
            <a:normAutofit/>
          </a:bodyPr>
          <a:lstStyle/>
          <a:p>
            <a:pPr marL="342900" indent="-342900">
              <a:spcBef>
                <a:spcPts val="500"/>
              </a:spcBef>
              <a:spcAft>
                <a:spcPts val="500"/>
              </a:spcAft>
            </a:pPr>
            <a:r>
              <a:rPr lang="en-US" dirty="0">
                <a:sym typeface="Courier New"/>
              </a:rPr>
              <a:t>In grid search, the data scientist sets up a grid of hyperparameter values and for each combination, trains a model and scores on the testing data</a:t>
            </a:r>
          </a:p>
          <a:p>
            <a:pPr marL="342900" indent="-342900">
              <a:spcBef>
                <a:spcPts val="500"/>
              </a:spcBef>
              <a:spcAft>
                <a:spcPts val="500"/>
              </a:spcAft>
            </a:pPr>
            <a:r>
              <a:rPr lang="en-US" dirty="0">
                <a:sym typeface="Courier New"/>
              </a:rPr>
              <a:t>For example: we might want a tree with: </a:t>
            </a:r>
          </a:p>
          <a:p>
            <a:pPr marL="503634" lvl="1" indent="-342900">
              <a:spcBef>
                <a:spcPts val="500"/>
              </a:spcBef>
              <a:spcAft>
                <a:spcPts val="500"/>
              </a:spcAft>
            </a:pPr>
            <a:r>
              <a:rPr lang="en-US" dirty="0">
                <a:sym typeface="Courier New"/>
              </a:rPr>
              <a:t>Maximum depth in the range [5,100]</a:t>
            </a:r>
          </a:p>
          <a:p>
            <a:pPr marL="503634" lvl="1" indent="-342900">
              <a:spcBef>
                <a:spcPts val="500"/>
              </a:spcBef>
              <a:spcAft>
                <a:spcPts val="500"/>
              </a:spcAft>
            </a:pPr>
            <a:r>
              <a:rPr lang="en-US" dirty="0">
                <a:sym typeface="Courier New"/>
              </a:rPr>
              <a:t>Minimum number of records in terminal nodes [20,100]</a:t>
            </a:r>
          </a:p>
          <a:p>
            <a:pPr marL="503634" lvl="1" indent="-342900">
              <a:spcBef>
                <a:spcPts val="500"/>
              </a:spcBef>
              <a:spcAft>
                <a:spcPts val="500"/>
              </a:spcAft>
            </a:pPr>
            <a:r>
              <a:rPr lang="en-US" dirty="0">
                <a:sym typeface="Courier New"/>
              </a:rPr>
              <a:t>Impurity decrease in the range [0.001,0.1]</a:t>
            </a:r>
          </a:p>
          <a:p>
            <a:pPr marL="342900" indent="-342900">
              <a:spcBef>
                <a:spcPts val="500"/>
              </a:spcBef>
              <a:spcAft>
                <a:spcPts val="500"/>
              </a:spcAft>
            </a:pPr>
            <a:r>
              <a:rPr lang="en-US" dirty="0">
                <a:sym typeface="Courier New"/>
              </a:rPr>
              <a:t>In this approach, every combination of hyperparameter values is tried which can be very inefficient</a:t>
            </a:r>
          </a:p>
          <a:p>
            <a:pPr marL="0" lvl="0" indent="0" algn="l" rtl="0">
              <a:spcBef>
                <a:spcPts val="0"/>
              </a:spcBef>
              <a:spcAft>
                <a:spcPts val="0"/>
              </a:spcAft>
              <a:buNone/>
            </a:pPr>
            <a:endParaRPr lang="en-US" sz="2400" dirty="0">
              <a:latin typeface="Courier New"/>
              <a:ea typeface="Courier New"/>
              <a:cs typeface="Courier New"/>
              <a:sym typeface="Courier New"/>
            </a:endParaRPr>
          </a:p>
        </p:txBody>
      </p:sp>
      <p:sp>
        <p:nvSpPr>
          <p:cNvPr id="37890" name="Title 2"/>
          <p:cNvSpPr>
            <a:spLocks noGrp="1"/>
          </p:cNvSpPr>
          <p:nvPr>
            <p:ph type="title"/>
          </p:nvPr>
        </p:nvSpPr>
        <p:spPr>
          <a:xfrm>
            <a:off x="685800" y="0"/>
            <a:ext cx="8458200" cy="1127760"/>
          </a:xfrm>
        </p:spPr>
        <p:txBody>
          <a:bodyPr/>
          <a:lstStyle/>
          <a:p>
            <a:pPr eaLnBrk="1" hangingPunct="1"/>
            <a:r>
              <a:rPr lang="en-US" altLang="en-US" dirty="0"/>
              <a:t>Exhaustive Search Can be Time Consuming</a:t>
            </a:r>
          </a:p>
        </p:txBody>
      </p:sp>
    </p:spTree>
    <p:extLst>
      <p:ext uri="{BB962C8B-B14F-4D97-AF65-F5344CB8AC3E}">
        <p14:creationId xmlns:p14="http://schemas.microsoft.com/office/powerpoint/2010/main" val="25689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2"/>
          <p:cNvSpPr>
            <a:spLocks noGrp="1"/>
          </p:cNvSpPr>
          <p:nvPr>
            <p:ph type="title"/>
          </p:nvPr>
        </p:nvSpPr>
        <p:spPr>
          <a:xfrm>
            <a:off x="685800" y="0"/>
            <a:ext cx="8458200" cy="1127760"/>
          </a:xfrm>
        </p:spPr>
        <p:txBody>
          <a:bodyPr/>
          <a:lstStyle/>
          <a:p>
            <a:pPr eaLnBrk="1" hangingPunct="1"/>
            <a:r>
              <a:rPr lang="en-US" altLang="en-US" dirty="0"/>
              <a:t>Randomized Search instead of </a:t>
            </a:r>
            <a:br>
              <a:rPr lang="en-US" altLang="en-US" dirty="0"/>
            </a:br>
            <a:r>
              <a:rPr lang="en-US" altLang="en-US" dirty="0"/>
              <a:t>Exhaustive Search</a:t>
            </a:r>
          </a:p>
        </p:txBody>
      </p:sp>
      <p:sp>
        <p:nvSpPr>
          <p:cNvPr id="5" name="Content Placeholder 4">
            <a:extLst>
              <a:ext uri="{FF2B5EF4-FFF2-40B4-BE49-F238E27FC236}">
                <a16:creationId xmlns:a16="http://schemas.microsoft.com/office/drawing/2014/main" id="{93CDA20A-4F2F-6FA9-A6B0-ADBAF0A7BCA2}"/>
              </a:ext>
            </a:extLst>
          </p:cNvPr>
          <p:cNvSpPr>
            <a:spLocks noGrp="1"/>
          </p:cNvSpPr>
          <p:nvPr>
            <p:ph idx="1"/>
          </p:nvPr>
        </p:nvSpPr>
        <p:spPr>
          <a:xfrm>
            <a:off x="685800" y="1447800"/>
            <a:ext cx="7749540" cy="4351338"/>
          </a:xfrm>
        </p:spPr>
        <p:txBody>
          <a:bodyPr/>
          <a:lstStyle/>
          <a:p>
            <a:pPr marL="342900" lvl="0" indent="-342900" algn="l" rtl="0">
              <a:spcBef>
                <a:spcPts val="500"/>
              </a:spcBef>
              <a:spcAft>
                <a:spcPts val="500"/>
              </a:spcAft>
            </a:pPr>
            <a:r>
              <a:rPr lang="en-US" dirty="0">
                <a:sym typeface="Courier New"/>
              </a:rPr>
              <a:t>However, random search sets up a grid of hyperparameter values and selects random combinations to train the model and score</a:t>
            </a:r>
          </a:p>
          <a:p>
            <a:pPr marL="635079" lvl="1" indent="-342900">
              <a:spcBef>
                <a:spcPts val="500"/>
              </a:spcBef>
              <a:spcAft>
                <a:spcPts val="500"/>
              </a:spcAft>
              <a:buSzPts val="1530"/>
            </a:pPr>
            <a:r>
              <a:rPr lang="en-US" dirty="0"/>
              <a:t>Randomly selects from set of possible parameter combinations</a:t>
            </a:r>
          </a:p>
          <a:p>
            <a:pPr marL="635079" lvl="1" indent="-342900">
              <a:spcBef>
                <a:spcPts val="500"/>
              </a:spcBef>
              <a:spcAft>
                <a:spcPts val="500"/>
              </a:spcAft>
              <a:buSzPts val="1530"/>
            </a:pPr>
            <a:r>
              <a:rPr lang="en-US" dirty="0"/>
              <a:t>We can set the number of permitted iterations</a:t>
            </a:r>
          </a:p>
          <a:p>
            <a:endParaRPr lang="en-US" dirty="0"/>
          </a:p>
        </p:txBody>
      </p:sp>
    </p:spTree>
    <p:extLst>
      <p:ext uri="{BB962C8B-B14F-4D97-AF65-F5344CB8AC3E}">
        <p14:creationId xmlns:p14="http://schemas.microsoft.com/office/powerpoint/2010/main" val="691349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8535A7-7585-ACD2-0210-2FEAF1ACC0B3}"/>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lgn="ctr">
              <a:buNone/>
            </a:pPr>
            <a:endParaRPr lang="en-US" sz="3300" b="1" dirty="0">
              <a:solidFill>
                <a:schemeClr val="bg1"/>
              </a:solidFill>
              <a:latin typeface="Lato" panose="020F0502020204030203" pitchFamily="34" charset="0"/>
              <a:ea typeface="Lato" panose="020F0502020204030203" pitchFamily="34" charset="0"/>
              <a:cs typeface="Lato" panose="020F0502020204030203" pitchFamily="34" charset="0"/>
            </a:endParaRPr>
          </a:p>
          <a:p>
            <a:pPr marL="0" indent="0" algn="ctr">
              <a:buNone/>
            </a:pPr>
            <a:r>
              <a:rPr lang="en-US" sz="3300" b="1" dirty="0">
                <a:solidFill>
                  <a:schemeClr val="bg1"/>
                </a:solidFill>
                <a:latin typeface="Lato" panose="020F0502020204030203" pitchFamily="34" charset="0"/>
                <a:ea typeface="Lato" panose="020F0502020204030203" pitchFamily="34" charset="0"/>
                <a:cs typeface="Lato" panose="020F0502020204030203" pitchFamily="34" charset="0"/>
              </a:rPr>
              <a:t>Regression Trees</a:t>
            </a:r>
          </a:p>
        </p:txBody>
      </p:sp>
    </p:spTree>
    <p:extLst>
      <p:ext uri="{BB962C8B-B14F-4D97-AF65-F5344CB8AC3E}">
        <p14:creationId xmlns:p14="http://schemas.microsoft.com/office/powerpoint/2010/main" val="224314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marL="342900" lvl="0" indent="-342900" algn="l" rtl="0">
              <a:spcBef>
                <a:spcPts val="0"/>
              </a:spcBef>
              <a:spcAft>
                <a:spcPts val="0"/>
              </a:spcAft>
              <a:buSzPts val="2210"/>
            </a:pPr>
            <a:r>
              <a:rPr lang="en-US" dirty="0"/>
              <a:t>Prediction is computed as the </a:t>
            </a:r>
            <a:r>
              <a:rPr lang="en-US" b="1" dirty="0"/>
              <a:t>average</a:t>
            </a:r>
            <a:r>
              <a:rPr lang="en-US" dirty="0"/>
              <a:t> of numerical target variable in the rectangle (in CT it is majority vote)</a:t>
            </a:r>
          </a:p>
          <a:p>
            <a:pPr marL="342900" lvl="0" indent="-342900" algn="l" rtl="0">
              <a:spcBef>
                <a:spcPts val="575"/>
              </a:spcBef>
              <a:spcAft>
                <a:spcPts val="0"/>
              </a:spcAft>
              <a:buSzPts val="2210"/>
            </a:pPr>
            <a:r>
              <a:rPr lang="en-US" dirty="0"/>
              <a:t>Impurity measured by </a:t>
            </a:r>
            <a:r>
              <a:rPr lang="en-US" b="1" dirty="0"/>
              <a:t>sum of squared deviations</a:t>
            </a:r>
            <a:r>
              <a:rPr lang="en-US" dirty="0"/>
              <a:t> from leaf mean</a:t>
            </a:r>
          </a:p>
          <a:p>
            <a:pPr marL="342900" lvl="0" indent="-342900" algn="l" rtl="0">
              <a:spcBef>
                <a:spcPts val="575"/>
              </a:spcBef>
              <a:spcAft>
                <a:spcPts val="0"/>
              </a:spcAft>
              <a:buSzPts val="2210"/>
            </a:pPr>
            <a:r>
              <a:rPr lang="en-US" dirty="0"/>
              <a:t>Performance measured by RMSE (root mean squared error)</a:t>
            </a:r>
          </a:p>
          <a:p>
            <a:pPr eaLnBrk="1" hangingPunct="1">
              <a:lnSpc>
                <a:spcPct val="80000"/>
              </a:lnSpc>
            </a:pPr>
            <a:endParaRPr lang="en-US" altLang="en-US" dirty="0"/>
          </a:p>
        </p:txBody>
      </p:sp>
      <p:sp>
        <p:nvSpPr>
          <p:cNvPr id="39938" name="Rectangle 2"/>
          <p:cNvSpPr>
            <a:spLocks noGrp="1" noChangeArrowheads="1"/>
          </p:cNvSpPr>
          <p:nvPr>
            <p:ph type="title"/>
          </p:nvPr>
        </p:nvSpPr>
        <p:spPr>
          <a:xfrm>
            <a:off x="548640" y="0"/>
            <a:ext cx="8595360" cy="1127760"/>
          </a:xfrm>
        </p:spPr>
        <p:txBody>
          <a:bodyPr/>
          <a:lstStyle/>
          <a:p>
            <a:pPr eaLnBrk="1" hangingPunct="1"/>
            <a:r>
              <a:rPr lang="en-US" altLang="en-US" dirty="0"/>
              <a:t>Regression Trees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a:xfrm>
            <a:off x="685800" y="1371600"/>
            <a:ext cx="7749540" cy="4427538"/>
          </a:xfrm>
        </p:spPr>
        <p:txBody>
          <a:bodyPr/>
          <a:lstStyle/>
          <a:p>
            <a:pPr eaLnBrk="1" hangingPunct="1"/>
            <a:r>
              <a:rPr lang="en-US" altLang="en-US" dirty="0"/>
              <a:t>Easy to use, understand</a:t>
            </a:r>
          </a:p>
          <a:p>
            <a:pPr eaLnBrk="1" hangingPunct="1"/>
            <a:r>
              <a:rPr lang="en-US" altLang="en-US" dirty="0"/>
              <a:t>Produce rules that are easy to interpret &amp; implement</a:t>
            </a:r>
          </a:p>
          <a:p>
            <a:pPr eaLnBrk="1" hangingPunct="1"/>
            <a:r>
              <a:rPr lang="en-US" altLang="en-US" dirty="0"/>
              <a:t>Variable selection &amp; reduction is automatic</a:t>
            </a:r>
          </a:p>
          <a:p>
            <a:pPr eaLnBrk="1" hangingPunct="1"/>
            <a:r>
              <a:rPr lang="en-US" altLang="en-US" dirty="0"/>
              <a:t>Do not require the assumptions of statistical models</a:t>
            </a:r>
          </a:p>
          <a:p>
            <a:pPr eaLnBrk="1" hangingPunct="1"/>
            <a:r>
              <a:rPr lang="en-US" altLang="en-US" dirty="0"/>
              <a:t>Can work without extensive handling of missing data</a:t>
            </a:r>
          </a:p>
        </p:txBody>
      </p:sp>
      <p:sp>
        <p:nvSpPr>
          <p:cNvPr id="49154" name="Title 1"/>
          <p:cNvSpPr>
            <a:spLocks noGrp="1"/>
          </p:cNvSpPr>
          <p:nvPr>
            <p:ph type="title"/>
          </p:nvPr>
        </p:nvSpPr>
        <p:spPr>
          <a:xfrm>
            <a:off x="685800" y="0"/>
            <a:ext cx="8458200" cy="1127760"/>
          </a:xfrm>
        </p:spPr>
        <p:txBody>
          <a:bodyPr/>
          <a:lstStyle/>
          <a:p>
            <a:pPr eaLnBrk="1" hangingPunct="1"/>
            <a:r>
              <a:rPr lang="en-US" altLang="en-US" dirty="0"/>
              <a:t>Advantages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a:xfrm>
            <a:off x="685800" y="1447800"/>
            <a:ext cx="7749540" cy="4351338"/>
          </a:xfrm>
        </p:spPr>
        <p:txBody>
          <a:bodyPr/>
          <a:lstStyle/>
          <a:p>
            <a:pPr eaLnBrk="1" hangingPunct="1">
              <a:spcBef>
                <a:spcPts val="500"/>
              </a:spcBef>
              <a:spcAft>
                <a:spcPts val="500"/>
              </a:spcAft>
            </a:pPr>
            <a:r>
              <a:rPr lang="en-US" altLang="en-US" dirty="0"/>
              <a:t>May not perform well where there is structure in the data that is not well captured by horizontal or vertical splits</a:t>
            </a:r>
          </a:p>
          <a:p>
            <a:pPr eaLnBrk="1" hangingPunct="1">
              <a:spcBef>
                <a:spcPts val="500"/>
              </a:spcBef>
              <a:spcAft>
                <a:spcPts val="500"/>
              </a:spcAft>
            </a:pPr>
            <a:r>
              <a:rPr lang="en-US" altLang="en-US" dirty="0"/>
              <a:t>Since the process deals with one variable at a time, no way to capture interactions between variables</a:t>
            </a:r>
          </a:p>
          <a:p>
            <a:pPr eaLnBrk="1" hangingPunct="1">
              <a:spcBef>
                <a:spcPts val="500"/>
              </a:spcBef>
              <a:spcAft>
                <a:spcPts val="500"/>
              </a:spcAft>
            </a:pPr>
            <a:r>
              <a:rPr lang="en-US" altLang="en-US" dirty="0"/>
              <a:t>The resulting trees may change drastically with small change in the data</a:t>
            </a:r>
          </a:p>
          <a:p>
            <a:pPr eaLnBrk="1" hangingPunct="1"/>
            <a:endParaRPr lang="en-US" altLang="en-US" dirty="0"/>
          </a:p>
        </p:txBody>
      </p:sp>
      <p:sp>
        <p:nvSpPr>
          <p:cNvPr id="51202" name="Title 1"/>
          <p:cNvSpPr>
            <a:spLocks noGrp="1"/>
          </p:cNvSpPr>
          <p:nvPr>
            <p:ph type="title"/>
          </p:nvPr>
        </p:nvSpPr>
        <p:spPr>
          <a:xfrm>
            <a:off x="685800" y="0"/>
            <a:ext cx="8458200" cy="1127760"/>
          </a:xfrm>
        </p:spPr>
        <p:txBody>
          <a:bodyPr/>
          <a:lstStyle/>
          <a:p>
            <a:pPr eaLnBrk="1" hangingPunct="1"/>
            <a:r>
              <a:rPr lang="en-US" altLang="en-US"/>
              <a:t>Disadvantages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685800" y="0"/>
            <a:ext cx="8458200" cy="1066800"/>
          </a:xfrm>
        </p:spPr>
        <p:txBody>
          <a:bodyPr/>
          <a:lstStyle/>
          <a:p>
            <a:pPr eaLnBrk="1" hangingPunct="1"/>
            <a:r>
              <a:rPr lang="en-US" altLang="en-US" dirty="0"/>
              <a:t>Example</a:t>
            </a:r>
          </a:p>
        </p:txBody>
      </p:sp>
      <p:grpSp>
        <p:nvGrpSpPr>
          <p:cNvPr id="4" name="Group 3">
            <a:extLst>
              <a:ext uri="{FF2B5EF4-FFF2-40B4-BE49-F238E27FC236}">
                <a16:creationId xmlns:a16="http://schemas.microsoft.com/office/drawing/2014/main" id="{D892A386-F022-B629-8CE6-B0B4CFFB2D81}"/>
              </a:ext>
            </a:extLst>
          </p:cNvPr>
          <p:cNvGrpSpPr/>
          <p:nvPr/>
        </p:nvGrpSpPr>
        <p:grpSpPr>
          <a:xfrm>
            <a:off x="1066800" y="1371600"/>
            <a:ext cx="7179421" cy="4876800"/>
            <a:chOff x="3034145" y="1219200"/>
            <a:chExt cx="6350786" cy="4275172"/>
          </a:xfrm>
        </p:grpSpPr>
        <p:pic>
          <p:nvPicPr>
            <p:cNvPr id="8" name="Picture 7">
              <a:extLst>
                <a:ext uri="{FF2B5EF4-FFF2-40B4-BE49-F238E27FC236}">
                  <a16:creationId xmlns:a16="http://schemas.microsoft.com/office/drawing/2014/main" id="{A624D5E5-6F9D-67A0-BF4F-0BCDF9B40C60}"/>
                </a:ext>
              </a:extLst>
            </p:cNvPr>
            <p:cNvPicPr>
              <a:picLocks noChangeAspect="1"/>
            </p:cNvPicPr>
            <p:nvPr/>
          </p:nvPicPr>
          <p:blipFill>
            <a:blip r:embed="rId3"/>
            <a:stretch>
              <a:fillRect/>
            </a:stretch>
          </p:blipFill>
          <p:spPr>
            <a:xfrm>
              <a:off x="4800600" y="1219200"/>
              <a:ext cx="4124901" cy="3753374"/>
            </a:xfrm>
            <a:prstGeom prst="rect">
              <a:avLst/>
            </a:prstGeom>
          </p:spPr>
        </p:pic>
        <p:sp>
          <p:nvSpPr>
            <p:cNvPr id="9" name="Rounded Rectangular Callout 6">
              <a:extLst>
                <a:ext uri="{FF2B5EF4-FFF2-40B4-BE49-F238E27FC236}">
                  <a16:creationId xmlns:a16="http://schemas.microsoft.com/office/drawing/2014/main" id="{CDE12AA0-12A9-5F46-E66A-A043BEF522A2}"/>
                </a:ext>
              </a:extLst>
            </p:cNvPr>
            <p:cNvSpPr>
              <a:spLocks noChangeArrowheads="1"/>
            </p:cNvSpPr>
            <p:nvPr/>
          </p:nvSpPr>
          <p:spPr bwMode="auto">
            <a:xfrm>
              <a:off x="3640791" y="1524000"/>
              <a:ext cx="1693210" cy="519607"/>
            </a:xfrm>
            <a:prstGeom prst="wedgeRoundRectCallout">
              <a:avLst>
                <a:gd name="adj1" fmla="val 60301"/>
                <a:gd name="adj2" fmla="val -1639"/>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400" dirty="0">
                  <a:solidFill>
                    <a:srgbClr val="C00000"/>
                  </a:solidFill>
                  <a:latin typeface="Lato" panose="020F0502020204030203" pitchFamily="34" charset="0"/>
                  <a:ea typeface="Lato" panose="020F0502020204030203" pitchFamily="34" charset="0"/>
                  <a:cs typeface="Lato" panose="020F0502020204030203" pitchFamily="34" charset="0"/>
                </a:rPr>
                <a:t>Decision Nodes (with successors)</a:t>
              </a:r>
            </a:p>
          </p:txBody>
        </p:sp>
        <p:sp>
          <p:nvSpPr>
            <p:cNvPr id="10" name="Rounded Rectangular Callout 1">
              <a:extLst>
                <a:ext uri="{FF2B5EF4-FFF2-40B4-BE49-F238E27FC236}">
                  <a16:creationId xmlns:a16="http://schemas.microsoft.com/office/drawing/2014/main" id="{FEC77744-AE9F-7C9F-2F60-1EFD6C9309E0}"/>
                </a:ext>
              </a:extLst>
            </p:cNvPr>
            <p:cNvSpPr>
              <a:spLocks noChangeArrowheads="1"/>
            </p:cNvSpPr>
            <p:nvPr/>
          </p:nvSpPr>
          <p:spPr bwMode="auto">
            <a:xfrm>
              <a:off x="8089530" y="2221193"/>
              <a:ext cx="1295401" cy="457241"/>
            </a:xfrm>
            <a:prstGeom prst="wedgeRoundRectCallout">
              <a:avLst>
                <a:gd name="adj1" fmla="val -83502"/>
                <a:gd name="adj2" fmla="val 68274"/>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200" dirty="0">
                  <a:solidFill>
                    <a:srgbClr val="C00000"/>
                  </a:solidFill>
                  <a:latin typeface="Lato" panose="020F0502020204030203" pitchFamily="34" charset="0"/>
                  <a:ea typeface="Lato" panose="020F0502020204030203" pitchFamily="34" charset="0"/>
                  <a:cs typeface="Lato" panose="020F0502020204030203" pitchFamily="34" charset="0"/>
                </a:rPr>
                <a:t>Branches (with number of cases)</a:t>
              </a:r>
            </a:p>
          </p:txBody>
        </p:sp>
        <p:sp>
          <p:nvSpPr>
            <p:cNvPr id="11" name="Rounded Rectangular Callout 5">
              <a:extLst>
                <a:ext uri="{FF2B5EF4-FFF2-40B4-BE49-F238E27FC236}">
                  <a16:creationId xmlns:a16="http://schemas.microsoft.com/office/drawing/2014/main" id="{0BD80B75-D1E3-221C-5A8C-767AAB5417AD}"/>
                </a:ext>
              </a:extLst>
            </p:cNvPr>
            <p:cNvSpPr>
              <a:spLocks noChangeArrowheads="1"/>
            </p:cNvSpPr>
            <p:nvPr/>
          </p:nvSpPr>
          <p:spPr bwMode="auto">
            <a:xfrm>
              <a:off x="3034145" y="4559178"/>
              <a:ext cx="1617723" cy="935194"/>
            </a:xfrm>
            <a:prstGeom prst="wedgeRoundRectCallout">
              <a:avLst>
                <a:gd name="adj1" fmla="val 82930"/>
                <a:gd name="adj2" fmla="val -22462"/>
                <a:gd name="adj3" fmla="val 16667"/>
              </a:avLst>
            </a:prstGeom>
            <a:solidFill>
              <a:schemeClr val="accent1">
                <a:lumMod val="40000"/>
                <a:lumOff val="60000"/>
              </a:schemeClr>
            </a:solidFill>
            <a:ln>
              <a:solidFill>
                <a:schemeClr val="accent1">
                  <a:lumMod val="40000"/>
                  <a:lumOff val="60000"/>
                </a:schemeClr>
              </a:solidFill>
              <a:headEnd/>
              <a:tailEnd/>
            </a:ln>
          </p:spPr>
          <p:style>
            <a:lnRef idx="1">
              <a:schemeClr val="accent6"/>
            </a:lnRef>
            <a:fillRef idx="2">
              <a:schemeClr val="accent6"/>
            </a:fillRef>
            <a:effectRef idx="1">
              <a:schemeClr val="accent6"/>
            </a:effectRef>
            <a:fontRef idx="minor">
              <a:schemeClr val="dk1"/>
            </a:fontRef>
          </p:style>
          <p:txBody>
            <a:bodyPr/>
            <a:lstStyle>
              <a:lvl1pPr>
                <a:spcBef>
                  <a:spcPct val="20000"/>
                </a:spcBef>
                <a:buClr>
                  <a:srgbClr val="7A0019"/>
                </a:buClr>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7A0019"/>
                </a:buClr>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7A0019"/>
                </a:buClr>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7A0019"/>
                </a:buClr>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7A0019"/>
                </a:buClr>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defRPr/>
              </a:pPr>
              <a:r>
                <a:rPr lang="en-US" altLang="en-US" sz="1200" dirty="0">
                  <a:solidFill>
                    <a:srgbClr val="C00000"/>
                  </a:solidFill>
                  <a:latin typeface="Lato" panose="020F0502020204030203" pitchFamily="34" charset="0"/>
                  <a:ea typeface="Lato" panose="020F0502020204030203" pitchFamily="34" charset="0"/>
                  <a:cs typeface="Lato" panose="020F0502020204030203" pitchFamily="34" charset="0"/>
                </a:rPr>
                <a:t>Terminal Nodes (Leaves) (with class noted)</a:t>
              </a:r>
            </a:p>
            <a:p>
              <a:pPr algn="ctr" eaLnBrk="1" hangingPunct="1">
                <a:spcBef>
                  <a:spcPct val="0"/>
                </a:spcBef>
                <a:buClrTx/>
                <a:buFontTx/>
                <a:buNone/>
                <a:defRPr/>
              </a:pPr>
              <a:r>
                <a:rPr lang="en-US" altLang="en-US" sz="1200" b="1" dirty="0">
                  <a:solidFill>
                    <a:srgbClr val="C00000"/>
                  </a:solidFill>
                  <a:latin typeface="Lato" panose="020F0502020204030203" pitchFamily="34" charset="0"/>
                  <a:ea typeface="Lato" panose="020F0502020204030203" pitchFamily="34" charset="0"/>
                  <a:cs typeface="Lato" panose="020F0502020204030203" pitchFamily="34" charset="0"/>
                </a:rPr>
                <a:t>Class is defined based on majority vote</a:t>
              </a:r>
            </a:p>
          </p:txBody>
        </p:sp>
      </p:grpSp>
    </p:spTree>
    <p:extLst>
      <p:ext uri="{BB962C8B-B14F-4D97-AF65-F5344CB8AC3E}">
        <p14:creationId xmlns:p14="http://schemas.microsoft.com/office/powerpoint/2010/main" val="1077044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p:txBody>
          <a:bodyPr/>
          <a:lstStyle/>
          <a:p>
            <a:pPr marL="342900" lvl="0" indent="-342900" algn="l" rtl="0">
              <a:lnSpc>
                <a:spcPct val="90000"/>
              </a:lnSpc>
              <a:spcBef>
                <a:spcPts val="0"/>
              </a:spcBef>
              <a:spcAft>
                <a:spcPts val="0"/>
              </a:spcAft>
              <a:buSzPts val="2210"/>
            </a:pPr>
            <a:r>
              <a:rPr lang="en-US" dirty="0"/>
              <a:t>Classification and Regression Trees are an easily understandable and transparent method for predicting or classifying new records</a:t>
            </a:r>
          </a:p>
          <a:p>
            <a:pPr marL="342900" lvl="0" indent="-342900" algn="l" rtl="0">
              <a:lnSpc>
                <a:spcPct val="90000"/>
              </a:lnSpc>
              <a:spcBef>
                <a:spcPts val="575"/>
              </a:spcBef>
              <a:spcAft>
                <a:spcPts val="0"/>
              </a:spcAft>
              <a:buSzPts val="2210"/>
            </a:pPr>
            <a:r>
              <a:rPr lang="en-US" dirty="0"/>
              <a:t>A single tree is a graphical representation of a set of rules</a:t>
            </a:r>
          </a:p>
          <a:p>
            <a:pPr marL="342900" lvl="0" indent="-342900" algn="l" rtl="0">
              <a:lnSpc>
                <a:spcPct val="90000"/>
              </a:lnSpc>
              <a:spcBef>
                <a:spcPts val="575"/>
              </a:spcBef>
              <a:spcAft>
                <a:spcPts val="0"/>
              </a:spcAft>
              <a:buSzPts val="2210"/>
            </a:pPr>
            <a:r>
              <a:rPr lang="en-US" dirty="0"/>
              <a:t>Tree growth must be stopped to avoid overfitting of the training data</a:t>
            </a:r>
            <a:endParaRPr lang="en-US" altLang="en-US" dirty="0"/>
          </a:p>
        </p:txBody>
      </p:sp>
      <p:sp>
        <p:nvSpPr>
          <p:cNvPr id="51202" name="Title 1"/>
          <p:cNvSpPr>
            <a:spLocks noGrp="1"/>
          </p:cNvSpPr>
          <p:nvPr>
            <p:ph type="title"/>
          </p:nvPr>
        </p:nvSpPr>
        <p:spPr>
          <a:xfrm>
            <a:off x="685800" y="0"/>
            <a:ext cx="8458200" cy="1127760"/>
          </a:xfrm>
        </p:spPr>
        <p:txBody>
          <a:bodyPr/>
          <a:lstStyle/>
          <a:p>
            <a:pPr eaLnBrk="1" hangingPunct="1"/>
            <a:r>
              <a:rPr lang="en-US" altLang="en-US" dirty="0"/>
              <a:t>Summary</a:t>
            </a:r>
          </a:p>
        </p:txBody>
      </p:sp>
    </p:spTree>
    <p:extLst>
      <p:ext uri="{BB962C8B-B14F-4D97-AF65-F5344CB8AC3E}">
        <p14:creationId xmlns:p14="http://schemas.microsoft.com/office/powerpoint/2010/main" val="294351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r>
              <a:rPr lang="en-US" dirty="0"/>
              <a:t>Example</a:t>
            </a:r>
          </a:p>
        </p:txBody>
      </p:sp>
      <p:grpSp>
        <p:nvGrpSpPr>
          <p:cNvPr id="889859" name="Group 3"/>
          <p:cNvGrpSpPr>
            <a:grpSpLocks/>
          </p:cNvGrpSpPr>
          <p:nvPr/>
        </p:nvGrpSpPr>
        <p:grpSpPr bwMode="auto">
          <a:xfrm>
            <a:off x="454819" y="1438275"/>
            <a:ext cx="3565525" cy="4311650"/>
            <a:chOff x="288" y="951"/>
            <a:chExt cx="2246" cy="2716"/>
          </a:xfrm>
        </p:grpSpPr>
        <p:graphicFrame>
          <p:nvGraphicFramePr>
            <p:cNvPr id="889860" name="Object 4"/>
            <p:cNvGraphicFramePr>
              <a:graphicFrameLocks noChangeAspect="1"/>
            </p:cNvGraphicFramePr>
            <p:nvPr/>
          </p:nvGraphicFramePr>
          <p:xfrm>
            <a:off x="288" y="1344"/>
            <a:ext cx="2246" cy="2323"/>
          </p:xfrm>
          <a:graphic>
            <a:graphicData uri="http://schemas.openxmlformats.org/presentationml/2006/ole">
              <mc:AlternateContent xmlns:mc="http://schemas.openxmlformats.org/markup-compatibility/2006">
                <mc:Choice xmlns:v="urn:schemas-microsoft-com:vml" Requires="v">
                  <p:oleObj name="Document" r:id="rId2" imgW="5405040" imgH="5780160" progId="Word.Document.8">
                    <p:embed/>
                  </p:oleObj>
                </mc:Choice>
                <mc:Fallback>
                  <p:oleObj name="Document" r:id="rId2" imgW="5405040" imgH="5780160" progId="Word.Document.8">
                    <p:embed/>
                    <p:pic>
                      <p:nvPicPr>
                        <p:cNvPr id="88986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344"/>
                          <a:ext cx="2246" cy="23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9861" name="Text Box 5"/>
            <p:cNvSpPr txBox="1">
              <a:spLocks noChangeArrowheads="1"/>
            </p:cNvSpPr>
            <p:nvPr/>
          </p:nvSpPr>
          <p:spPr bwMode="auto">
            <a:xfrm rot="19183191">
              <a:off x="556"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categorical</a:t>
              </a:r>
              <a:endParaRPr lang="en-US" sz="1600" dirty="0">
                <a:solidFill>
                  <a:schemeClr val="bg2"/>
                </a:solidFill>
                <a:latin typeface="Arial" charset="0"/>
              </a:endParaRPr>
            </a:p>
          </p:txBody>
        </p:sp>
        <p:sp>
          <p:nvSpPr>
            <p:cNvPr id="889862" name="Text Box 6"/>
            <p:cNvSpPr txBox="1">
              <a:spLocks noChangeArrowheads="1"/>
            </p:cNvSpPr>
            <p:nvPr/>
          </p:nvSpPr>
          <p:spPr bwMode="auto">
            <a:xfrm rot="19183191">
              <a:off x="1055" y="951"/>
              <a:ext cx="792"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categorical</a:t>
              </a:r>
              <a:endParaRPr lang="en-US" sz="1600" dirty="0">
                <a:solidFill>
                  <a:schemeClr val="bg2"/>
                </a:solidFill>
                <a:latin typeface="Arial" charset="0"/>
              </a:endParaRPr>
            </a:p>
          </p:txBody>
        </p:sp>
        <p:sp>
          <p:nvSpPr>
            <p:cNvPr id="889863" name="Text Box 7"/>
            <p:cNvSpPr txBox="1">
              <a:spLocks noChangeArrowheads="1"/>
            </p:cNvSpPr>
            <p:nvPr/>
          </p:nvSpPr>
          <p:spPr bwMode="auto">
            <a:xfrm rot="19183191">
              <a:off x="1556" y="951"/>
              <a:ext cx="80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continuous</a:t>
              </a:r>
              <a:endParaRPr lang="en-US" sz="1600" dirty="0">
                <a:solidFill>
                  <a:schemeClr val="bg2"/>
                </a:solidFill>
                <a:latin typeface="Arial" charset="0"/>
              </a:endParaRPr>
            </a:p>
          </p:txBody>
        </p:sp>
        <p:sp>
          <p:nvSpPr>
            <p:cNvPr id="889864" name="Text Box 8"/>
            <p:cNvSpPr txBox="1">
              <a:spLocks noChangeArrowheads="1"/>
            </p:cNvSpPr>
            <p:nvPr/>
          </p:nvSpPr>
          <p:spPr bwMode="auto">
            <a:xfrm rot="19183191">
              <a:off x="2023" y="1066"/>
              <a:ext cx="436"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dirty="0">
                  <a:solidFill>
                    <a:srgbClr val="006600"/>
                  </a:solidFill>
                  <a:latin typeface="Arial" charset="0"/>
                </a:rPr>
                <a:t>class</a:t>
              </a:r>
              <a:endParaRPr lang="en-US" sz="1600" dirty="0">
                <a:solidFill>
                  <a:schemeClr val="bg2"/>
                </a:solidFill>
                <a:latin typeface="Arial" charset="0"/>
              </a:endParaRPr>
            </a:p>
          </p:txBody>
        </p:sp>
      </p:grpSp>
      <p:sp>
        <p:nvSpPr>
          <p:cNvPr id="889865" name="Line 9"/>
          <p:cNvSpPr>
            <a:spLocks noChangeShapeType="1"/>
          </p:cNvSpPr>
          <p:nvPr/>
        </p:nvSpPr>
        <p:spPr bwMode="auto">
          <a:xfrm>
            <a:off x="6965950" y="4778375"/>
            <a:ext cx="242888"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6" name="Line 10"/>
          <p:cNvSpPr>
            <a:spLocks noChangeShapeType="1"/>
          </p:cNvSpPr>
          <p:nvPr/>
        </p:nvSpPr>
        <p:spPr bwMode="auto">
          <a:xfrm flipH="1">
            <a:off x="5835650" y="4778375"/>
            <a:ext cx="323850" cy="5270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7" name="Line 11"/>
          <p:cNvSpPr>
            <a:spLocks noChangeShapeType="1"/>
          </p:cNvSpPr>
          <p:nvPr/>
        </p:nvSpPr>
        <p:spPr bwMode="auto">
          <a:xfrm flipH="1">
            <a:off x="6481763" y="3984625"/>
            <a:ext cx="403225"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8" name="Line 12"/>
          <p:cNvSpPr>
            <a:spLocks noChangeShapeType="1"/>
          </p:cNvSpPr>
          <p:nvPr/>
        </p:nvSpPr>
        <p:spPr bwMode="auto">
          <a:xfrm>
            <a:off x="7693025" y="3984625"/>
            <a:ext cx="484188" cy="528638"/>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69" name="Line 13"/>
          <p:cNvSpPr>
            <a:spLocks noChangeShapeType="1"/>
          </p:cNvSpPr>
          <p:nvPr/>
        </p:nvSpPr>
        <p:spPr bwMode="auto">
          <a:xfrm>
            <a:off x="6643688"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0" name="Line 14"/>
          <p:cNvSpPr>
            <a:spLocks noChangeShapeType="1"/>
          </p:cNvSpPr>
          <p:nvPr/>
        </p:nvSpPr>
        <p:spPr bwMode="auto">
          <a:xfrm flipH="1">
            <a:off x="5270500" y="3257550"/>
            <a:ext cx="565150" cy="463550"/>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1" name="Text Box 15"/>
          <p:cNvSpPr txBox="1">
            <a:spLocks noChangeArrowheads="1"/>
          </p:cNvSpPr>
          <p:nvPr/>
        </p:nvSpPr>
        <p:spPr bwMode="auto">
          <a:xfrm>
            <a:off x="5788025" y="2994025"/>
            <a:ext cx="93662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89872" name="Text Box 16"/>
          <p:cNvSpPr txBox="1">
            <a:spLocks noChangeArrowheads="1"/>
          </p:cNvSpPr>
          <p:nvPr/>
        </p:nvSpPr>
        <p:spPr bwMode="auto">
          <a:xfrm>
            <a:off x="6804025" y="3721100"/>
            <a:ext cx="935038"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89873" name="Text Box 17"/>
          <p:cNvSpPr txBox="1">
            <a:spLocks noChangeArrowheads="1"/>
          </p:cNvSpPr>
          <p:nvPr/>
        </p:nvSpPr>
        <p:spPr bwMode="auto">
          <a:xfrm>
            <a:off x="6078538" y="4513263"/>
            <a:ext cx="968375" cy="349250"/>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89874" name="AutoShape 18"/>
          <p:cNvSpPr>
            <a:spLocks noChangeArrowheads="1"/>
          </p:cNvSpPr>
          <p:nvPr/>
        </p:nvSpPr>
        <p:spPr bwMode="auto">
          <a:xfrm>
            <a:off x="7005638" y="5302250"/>
            <a:ext cx="627062" cy="366713"/>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5" name="Text Box 19"/>
          <p:cNvSpPr txBox="1">
            <a:spLocks noChangeArrowheads="1"/>
          </p:cNvSpPr>
          <p:nvPr/>
        </p:nvSpPr>
        <p:spPr bwMode="auto">
          <a:xfrm>
            <a:off x="6929438" y="5302250"/>
            <a:ext cx="685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89876" name="AutoShape 20"/>
          <p:cNvSpPr>
            <a:spLocks noChangeArrowheads="1"/>
          </p:cNvSpPr>
          <p:nvPr/>
        </p:nvSpPr>
        <p:spPr bwMode="auto">
          <a:xfrm>
            <a:off x="5513388" y="5319713"/>
            <a:ext cx="654050" cy="363537"/>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7" name="Text Box 21"/>
          <p:cNvSpPr txBox="1">
            <a:spLocks noChangeArrowheads="1"/>
          </p:cNvSpPr>
          <p:nvPr/>
        </p:nvSpPr>
        <p:spPr bwMode="auto">
          <a:xfrm>
            <a:off x="5610225" y="5305425"/>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78" name="AutoShape 22"/>
          <p:cNvSpPr>
            <a:spLocks noChangeArrowheads="1"/>
          </p:cNvSpPr>
          <p:nvPr/>
        </p:nvSpPr>
        <p:spPr bwMode="auto">
          <a:xfrm>
            <a:off x="4948238" y="3735388"/>
            <a:ext cx="685800" cy="347662"/>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79" name="Text Box 23"/>
          <p:cNvSpPr txBox="1">
            <a:spLocks noChangeArrowheads="1"/>
          </p:cNvSpPr>
          <p:nvPr/>
        </p:nvSpPr>
        <p:spPr bwMode="auto">
          <a:xfrm>
            <a:off x="5043488" y="372110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89880" name="AutoShape 24"/>
          <p:cNvSpPr>
            <a:spLocks noChangeArrowheads="1"/>
          </p:cNvSpPr>
          <p:nvPr/>
        </p:nvSpPr>
        <p:spPr bwMode="auto">
          <a:xfrm>
            <a:off x="7843838" y="4540250"/>
            <a:ext cx="685800" cy="38100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81" name="Text Box 25"/>
          <p:cNvSpPr txBox="1">
            <a:spLocks noChangeArrowheads="1"/>
          </p:cNvSpPr>
          <p:nvPr/>
        </p:nvSpPr>
        <p:spPr bwMode="auto">
          <a:xfrm>
            <a:off x="7920038" y="4540250"/>
            <a:ext cx="4889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89882" name="Text Box 26"/>
          <p:cNvSpPr txBox="1">
            <a:spLocks noChangeArrowheads="1"/>
          </p:cNvSpPr>
          <p:nvPr/>
        </p:nvSpPr>
        <p:spPr bwMode="auto">
          <a:xfrm>
            <a:off x="5060950" y="325755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89883" name="Text Box 27"/>
          <p:cNvSpPr txBox="1">
            <a:spLocks noChangeArrowheads="1"/>
          </p:cNvSpPr>
          <p:nvPr/>
        </p:nvSpPr>
        <p:spPr bwMode="auto">
          <a:xfrm>
            <a:off x="6926263" y="3257550"/>
            <a:ext cx="442912"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89884" name="Text Box 28"/>
          <p:cNvSpPr txBox="1">
            <a:spLocks noChangeArrowheads="1"/>
          </p:cNvSpPr>
          <p:nvPr/>
        </p:nvSpPr>
        <p:spPr bwMode="auto">
          <a:xfrm>
            <a:off x="7908925" y="4022725"/>
            <a:ext cx="93027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89885" name="Text Box 29"/>
          <p:cNvSpPr txBox="1">
            <a:spLocks noChangeArrowheads="1"/>
          </p:cNvSpPr>
          <p:nvPr/>
        </p:nvSpPr>
        <p:spPr bwMode="auto">
          <a:xfrm>
            <a:off x="5692775" y="4051300"/>
            <a:ext cx="16605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89886" name="Text Box 30"/>
          <p:cNvSpPr txBox="1">
            <a:spLocks noChangeArrowheads="1"/>
          </p:cNvSpPr>
          <p:nvPr/>
        </p:nvSpPr>
        <p:spPr bwMode="auto">
          <a:xfrm>
            <a:off x="5313363"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89887" name="Text Box 31"/>
          <p:cNvSpPr txBox="1">
            <a:spLocks noChangeArrowheads="1"/>
          </p:cNvSpPr>
          <p:nvPr/>
        </p:nvSpPr>
        <p:spPr bwMode="auto">
          <a:xfrm>
            <a:off x="7088188" y="4843463"/>
            <a:ext cx="720725"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sp>
        <p:nvSpPr>
          <p:cNvPr id="889890" name="AutoShape 34"/>
          <p:cNvSpPr>
            <a:spLocks noChangeArrowheads="1"/>
          </p:cNvSpPr>
          <p:nvPr/>
        </p:nvSpPr>
        <p:spPr bwMode="auto">
          <a:xfrm>
            <a:off x="3863976" y="3897312"/>
            <a:ext cx="914400" cy="293688"/>
          </a:xfrm>
          <a:prstGeom prst="rightArrow">
            <a:avLst>
              <a:gd name="adj1" fmla="val 50000"/>
              <a:gd name="adj2" fmla="val 77838"/>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9892" name="Text Box 36"/>
          <p:cNvSpPr txBox="1">
            <a:spLocks noChangeArrowheads="1"/>
          </p:cNvSpPr>
          <p:nvPr/>
        </p:nvSpPr>
        <p:spPr bwMode="auto">
          <a:xfrm>
            <a:off x="716363" y="5940425"/>
            <a:ext cx="25146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Training Data</a:t>
            </a:r>
            <a:endParaRPr lang="en-US" sz="2000" b="0">
              <a:solidFill>
                <a:schemeClr val="bg2"/>
              </a:solidFill>
              <a:latin typeface="Arial" charset="0"/>
            </a:endParaRPr>
          </a:p>
        </p:txBody>
      </p:sp>
      <p:sp>
        <p:nvSpPr>
          <p:cNvPr id="889893" name="Text Box 37"/>
          <p:cNvSpPr txBox="1">
            <a:spLocks noChangeArrowheads="1"/>
          </p:cNvSpPr>
          <p:nvPr/>
        </p:nvSpPr>
        <p:spPr bwMode="auto">
          <a:xfrm>
            <a:off x="5028184" y="6086814"/>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dirty="0">
                <a:solidFill>
                  <a:schemeClr val="tx2"/>
                </a:solidFill>
                <a:latin typeface="Arial" charset="0"/>
              </a:rPr>
              <a:t>Model:  Decision Tree</a:t>
            </a:r>
            <a:endParaRPr lang="en-US" sz="2000" b="0" dirty="0">
              <a:solidFill>
                <a:schemeClr val="bg2"/>
              </a:solidFill>
              <a:latin typeface="Arial" charset="0"/>
            </a:endParaRPr>
          </a:p>
        </p:txBody>
      </p:sp>
    </p:spTree>
    <p:extLst>
      <p:ext uri="{BB962C8B-B14F-4D97-AF65-F5344CB8AC3E}">
        <p14:creationId xmlns:p14="http://schemas.microsoft.com/office/powerpoint/2010/main" val="214026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02" name="Rectangle 2"/>
          <p:cNvSpPr>
            <a:spLocks noGrp="1" noChangeArrowheads="1"/>
          </p:cNvSpPr>
          <p:nvPr>
            <p:ph type="title"/>
          </p:nvPr>
        </p:nvSpPr>
        <p:spPr/>
        <p:txBody>
          <a:bodyPr/>
          <a:lstStyle/>
          <a:p>
            <a:r>
              <a:rPr lang="en-US"/>
              <a:t>Decision Tree Classification Task</a:t>
            </a:r>
          </a:p>
        </p:txBody>
      </p:sp>
      <p:graphicFrame>
        <p:nvGraphicFramePr>
          <p:cNvPr id="921603" name="Object 3"/>
          <p:cNvGraphicFramePr>
            <a:graphicFrameLocks noGrp="1" noChangeAspect="1"/>
          </p:cNvGraphicFramePr>
          <p:nvPr>
            <p:ph idx="1"/>
            <p:extLst>
              <p:ext uri="{D42A27DB-BD31-4B8C-83A1-F6EECF244321}">
                <p14:modId xmlns:p14="http://schemas.microsoft.com/office/powerpoint/2010/main" val="813708942"/>
              </p:ext>
            </p:extLst>
          </p:nvPr>
        </p:nvGraphicFramePr>
        <p:xfrm>
          <a:off x="1096169" y="1295400"/>
          <a:ext cx="6951662" cy="5181600"/>
        </p:xfrm>
        <a:graphic>
          <a:graphicData uri="http://schemas.openxmlformats.org/presentationml/2006/ole">
            <mc:AlternateContent xmlns:mc="http://schemas.openxmlformats.org/markup-compatibility/2006">
              <mc:Choice xmlns:v="urn:schemas-microsoft-com:vml" Requires="v">
                <p:oleObj name="Visio" r:id="rId2" imgW="8424875" imgH="6279741" progId="Visio.Drawing.6">
                  <p:embed/>
                </p:oleObj>
              </mc:Choice>
              <mc:Fallback>
                <p:oleObj name="Visio" r:id="rId2" imgW="8424875" imgH="6279741" progId="Visio.Drawing.6">
                  <p:embed/>
                  <p:pic>
                    <p:nvPicPr>
                      <p:cNvPr id="92160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169" y="12954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604" name="Line 4"/>
          <p:cNvSpPr>
            <a:spLocks noChangeShapeType="1"/>
          </p:cNvSpPr>
          <p:nvPr/>
        </p:nvSpPr>
        <p:spPr bwMode="auto">
          <a:xfrm flipH="1" flipV="1">
            <a:off x="5715000" y="5029200"/>
            <a:ext cx="0" cy="685800"/>
          </a:xfrm>
          <a:prstGeom prst="line">
            <a:avLst/>
          </a:prstGeom>
          <a:noFill/>
          <a:ln w="635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1605" name="Text Box 5"/>
          <p:cNvSpPr txBox="1">
            <a:spLocks noChangeArrowheads="1"/>
          </p:cNvSpPr>
          <p:nvPr/>
        </p:nvSpPr>
        <p:spPr bwMode="auto">
          <a:xfrm>
            <a:off x="7086600" y="4572000"/>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t>Decision Tree</a:t>
            </a:r>
          </a:p>
        </p:txBody>
      </p:sp>
    </p:spTree>
    <p:extLst>
      <p:ext uri="{BB962C8B-B14F-4D97-AF65-F5344CB8AC3E}">
        <p14:creationId xmlns:p14="http://schemas.microsoft.com/office/powerpoint/2010/main" val="852117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ChangeArrowheads="1"/>
          </p:cNvSpPr>
          <p:nvPr>
            <p:ph type="title"/>
          </p:nvPr>
        </p:nvSpPr>
        <p:spPr/>
        <p:txBody>
          <a:bodyPr/>
          <a:lstStyle/>
          <a:p>
            <a:r>
              <a:rPr lang="en-US"/>
              <a:t>Apply Model to Test Data</a:t>
            </a:r>
          </a:p>
        </p:txBody>
      </p:sp>
      <p:grpSp>
        <p:nvGrpSpPr>
          <p:cNvPr id="890883" name="Group 3"/>
          <p:cNvGrpSpPr>
            <a:grpSpLocks/>
          </p:cNvGrpSpPr>
          <p:nvPr/>
        </p:nvGrpSpPr>
        <p:grpSpPr bwMode="auto">
          <a:xfrm>
            <a:off x="685800" y="2873375"/>
            <a:ext cx="4267200" cy="3298825"/>
            <a:chOff x="384" y="1584"/>
            <a:chExt cx="2451" cy="1694"/>
          </a:xfrm>
        </p:grpSpPr>
        <p:sp>
          <p:nvSpPr>
            <p:cNvPr id="890884" name="Line 4"/>
            <p:cNvSpPr>
              <a:spLocks noChangeShapeType="1"/>
            </p:cNvSpPr>
            <p:nvPr/>
          </p:nvSpPr>
          <p:spPr bwMode="auto">
            <a:xfrm>
              <a:off x="1655" y="2708"/>
              <a:ext cx="153"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5" name="Line 5"/>
            <p:cNvSpPr>
              <a:spLocks noChangeShapeType="1"/>
            </p:cNvSpPr>
            <p:nvPr/>
          </p:nvSpPr>
          <p:spPr bwMode="auto">
            <a:xfrm flipH="1">
              <a:off x="943" y="2708"/>
              <a:ext cx="204" cy="33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6" name="Line 6"/>
            <p:cNvSpPr>
              <a:spLocks noChangeShapeType="1"/>
            </p:cNvSpPr>
            <p:nvPr/>
          </p:nvSpPr>
          <p:spPr bwMode="auto">
            <a:xfrm flipH="1">
              <a:off x="1350" y="2208"/>
              <a:ext cx="254"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7" name="Line 7"/>
            <p:cNvSpPr>
              <a:spLocks noChangeShapeType="1"/>
            </p:cNvSpPr>
            <p:nvPr/>
          </p:nvSpPr>
          <p:spPr bwMode="auto">
            <a:xfrm>
              <a:off x="2113" y="2208"/>
              <a:ext cx="305" cy="333"/>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8" name="Line 8"/>
            <p:cNvSpPr>
              <a:spLocks noChangeShapeType="1"/>
            </p:cNvSpPr>
            <p:nvPr/>
          </p:nvSpPr>
          <p:spPr bwMode="auto">
            <a:xfrm>
              <a:off x="1452"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89" name="Line 9"/>
            <p:cNvSpPr>
              <a:spLocks noChangeShapeType="1"/>
            </p:cNvSpPr>
            <p:nvPr/>
          </p:nvSpPr>
          <p:spPr bwMode="auto">
            <a:xfrm flipH="1">
              <a:off x="587" y="1750"/>
              <a:ext cx="356" cy="292"/>
            </a:xfrm>
            <a:prstGeom prst="line">
              <a:avLst/>
            </a:prstGeom>
            <a:noFill/>
            <a:ln w="127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0" name="Text Box 10"/>
            <p:cNvSpPr txBox="1">
              <a:spLocks noChangeArrowheads="1"/>
            </p:cNvSpPr>
            <p:nvPr/>
          </p:nvSpPr>
          <p:spPr bwMode="auto">
            <a:xfrm>
              <a:off x="913" y="1584"/>
              <a:ext cx="59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Refund</a:t>
              </a:r>
              <a:endParaRPr lang="en-US" sz="1600" b="0">
                <a:solidFill>
                  <a:schemeClr val="bg2"/>
                </a:solidFill>
                <a:latin typeface="Arial" charset="0"/>
              </a:endParaRPr>
            </a:p>
          </p:txBody>
        </p:sp>
        <p:sp>
          <p:nvSpPr>
            <p:cNvPr id="890891" name="Text Box 11"/>
            <p:cNvSpPr txBox="1">
              <a:spLocks noChangeArrowheads="1"/>
            </p:cNvSpPr>
            <p:nvPr/>
          </p:nvSpPr>
          <p:spPr bwMode="auto">
            <a:xfrm>
              <a:off x="1553" y="2042"/>
              <a:ext cx="589"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MarSt</a:t>
              </a:r>
              <a:endParaRPr lang="en-US" sz="1600" b="0">
                <a:solidFill>
                  <a:schemeClr val="bg2"/>
                </a:solidFill>
                <a:latin typeface="Arial" charset="0"/>
              </a:endParaRPr>
            </a:p>
          </p:txBody>
        </p:sp>
        <p:sp>
          <p:nvSpPr>
            <p:cNvPr id="890892" name="Text Box 12"/>
            <p:cNvSpPr txBox="1">
              <a:spLocks noChangeArrowheads="1"/>
            </p:cNvSpPr>
            <p:nvPr/>
          </p:nvSpPr>
          <p:spPr bwMode="auto">
            <a:xfrm>
              <a:off x="1096" y="2541"/>
              <a:ext cx="610" cy="179"/>
            </a:xfrm>
            <a:prstGeom prst="rect">
              <a:avLst/>
            </a:prstGeom>
            <a:solidFill>
              <a:srgbClr val="FFFF00"/>
            </a:solidFill>
            <a:ln w="1270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2D1993"/>
                  </a:solidFill>
                  <a:latin typeface="Arial" charset="0"/>
                </a:rPr>
                <a:t>TaxInc</a:t>
              </a:r>
              <a:endParaRPr lang="en-US" sz="1600" b="0">
                <a:solidFill>
                  <a:schemeClr val="bg2"/>
                </a:solidFill>
                <a:latin typeface="Arial" charset="0"/>
              </a:endParaRPr>
            </a:p>
          </p:txBody>
        </p:sp>
        <p:sp>
          <p:nvSpPr>
            <p:cNvPr id="890893" name="AutoShape 13"/>
            <p:cNvSpPr>
              <a:spLocks noChangeArrowheads="1"/>
            </p:cNvSpPr>
            <p:nvPr/>
          </p:nvSpPr>
          <p:spPr bwMode="auto">
            <a:xfrm>
              <a:off x="1680" y="3038"/>
              <a:ext cx="395" cy="231"/>
            </a:xfrm>
            <a:prstGeom prst="roundRect">
              <a:avLst>
                <a:gd name="adj" fmla="val 16769"/>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4" name="Text Box 14"/>
            <p:cNvSpPr txBox="1">
              <a:spLocks noChangeArrowheads="1"/>
            </p:cNvSpPr>
            <p:nvPr/>
          </p:nvSpPr>
          <p:spPr bwMode="auto">
            <a:xfrm>
              <a:off x="1632" y="3038"/>
              <a:ext cx="43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YES</a:t>
              </a:r>
              <a:endParaRPr lang="en-US" sz="1600" b="0">
                <a:solidFill>
                  <a:schemeClr val="bg2"/>
                </a:solidFill>
                <a:latin typeface="Arial" charset="0"/>
              </a:endParaRPr>
            </a:p>
          </p:txBody>
        </p:sp>
        <p:sp>
          <p:nvSpPr>
            <p:cNvPr id="890895" name="AutoShape 15"/>
            <p:cNvSpPr>
              <a:spLocks noChangeArrowheads="1"/>
            </p:cNvSpPr>
            <p:nvPr/>
          </p:nvSpPr>
          <p:spPr bwMode="auto">
            <a:xfrm>
              <a:off x="740" y="3049"/>
              <a:ext cx="412" cy="22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6" name="Text Box 16"/>
            <p:cNvSpPr txBox="1">
              <a:spLocks noChangeArrowheads="1"/>
            </p:cNvSpPr>
            <p:nvPr/>
          </p:nvSpPr>
          <p:spPr bwMode="auto">
            <a:xfrm>
              <a:off x="814" y="3040"/>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897" name="AutoShape 17"/>
            <p:cNvSpPr>
              <a:spLocks noChangeArrowheads="1"/>
            </p:cNvSpPr>
            <p:nvPr/>
          </p:nvSpPr>
          <p:spPr bwMode="auto">
            <a:xfrm>
              <a:off x="384" y="2051"/>
              <a:ext cx="432" cy="219"/>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898" name="Text Box 18"/>
            <p:cNvSpPr txBox="1">
              <a:spLocks noChangeArrowheads="1"/>
            </p:cNvSpPr>
            <p:nvPr/>
          </p:nvSpPr>
          <p:spPr bwMode="auto">
            <a:xfrm>
              <a:off x="458" y="2042"/>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rgbClr val="00FFFF"/>
                </a:solidFill>
                <a:latin typeface="Arial" charset="0"/>
              </a:endParaRPr>
            </a:p>
          </p:txBody>
        </p:sp>
        <p:sp>
          <p:nvSpPr>
            <p:cNvPr id="890899" name="AutoShape 19"/>
            <p:cNvSpPr>
              <a:spLocks noChangeArrowheads="1"/>
            </p:cNvSpPr>
            <p:nvPr/>
          </p:nvSpPr>
          <p:spPr bwMode="auto">
            <a:xfrm>
              <a:off x="2208" y="2558"/>
              <a:ext cx="432" cy="240"/>
            </a:xfrm>
            <a:prstGeom prst="roundRect">
              <a:avLst>
                <a:gd name="adj" fmla="val 16667"/>
              </a:avLst>
            </a:prstGeom>
            <a:solidFill>
              <a:srgbClr val="33CCFF"/>
            </a:solidFill>
            <a:ln>
              <a:noFill/>
            </a:ln>
            <a:effectLst/>
            <a:extLst>
              <a:ext uri="{91240B29-F687-4F45-9708-019B960494DF}">
                <a14:hiddenLine xmlns:a14="http://schemas.microsoft.com/office/drawing/2010/main" w="127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90900" name="Text Box 20"/>
            <p:cNvSpPr txBox="1">
              <a:spLocks noChangeArrowheads="1"/>
            </p:cNvSpPr>
            <p:nvPr/>
          </p:nvSpPr>
          <p:spPr bwMode="auto">
            <a:xfrm>
              <a:off x="2270" y="2558"/>
              <a:ext cx="281"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spcBef>
                  <a:spcPct val="20000"/>
                </a:spcBef>
                <a:buClr>
                  <a:schemeClr val="accent2"/>
                </a:buClr>
                <a:buSzPct val="75000"/>
                <a:buFont typeface="Monotype Sorts" pitchFamily="2" charset="2"/>
                <a:buNone/>
              </a:pPr>
              <a:r>
                <a:rPr lang="en-US" sz="1600">
                  <a:solidFill>
                    <a:srgbClr val="800000"/>
                  </a:solidFill>
                  <a:latin typeface="Arial" charset="0"/>
                </a:rPr>
                <a:t>NO</a:t>
              </a:r>
              <a:endParaRPr lang="en-US" sz="1600" b="0">
                <a:solidFill>
                  <a:schemeClr val="bg2"/>
                </a:solidFill>
                <a:latin typeface="Arial" charset="0"/>
              </a:endParaRPr>
            </a:p>
          </p:txBody>
        </p:sp>
        <p:sp>
          <p:nvSpPr>
            <p:cNvPr id="890901" name="Text Box 21"/>
            <p:cNvSpPr txBox="1">
              <a:spLocks noChangeArrowheads="1"/>
            </p:cNvSpPr>
            <p:nvPr/>
          </p:nvSpPr>
          <p:spPr bwMode="auto">
            <a:xfrm>
              <a:off x="484" y="1750"/>
              <a:ext cx="307"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Yes</a:t>
              </a:r>
              <a:endParaRPr lang="en-US" sz="1600" b="0">
                <a:solidFill>
                  <a:schemeClr val="bg2"/>
                </a:solidFill>
                <a:latin typeface="Arial" charset="0"/>
              </a:endParaRPr>
            </a:p>
          </p:txBody>
        </p:sp>
        <p:sp>
          <p:nvSpPr>
            <p:cNvPr id="890902" name="Text Box 22"/>
            <p:cNvSpPr txBox="1">
              <a:spLocks noChangeArrowheads="1"/>
            </p:cNvSpPr>
            <p:nvPr/>
          </p:nvSpPr>
          <p:spPr bwMode="auto">
            <a:xfrm>
              <a:off x="1654" y="1750"/>
              <a:ext cx="25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No</a:t>
              </a:r>
              <a:endParaRPr lang="en-US" sz="1600" b="0">
                <a:solidFill>
                  <a:schemeClr val="bg2"/>
                </a:solidFill>
                <a:latin typeface="Arial" charset="0"/>
              </a:endParaRPr>
            </a:p>
          </p:txBody>
        </p:sp>
        <p:sp>
          <p:nvSpPr>
            <p:cNvPr id="890903" name="Text Box 23"/>
            <p:cNvSpPr txBox="1">
              <a:spLocks noChangeArrowheads="1"/>
            </p:cNvSpPr>
            <p:nvPr/>
          </p:nvSpPr>
          <p:spPr bwMode="auto">
            <a:xfrm>
              <a:off x="2301" y="2232"/>
              <a:ext cx="53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Married</a:t>
              </a:r>
              <a:r>
                <a:rPr lang="en-US" sz="1600" b="0">
                  <a:solidFill>
                    <a:schemeClr val="bg2"/>
                  </a:solidFill>
                  <a:latin typeface="Arial" charset="0"/>
                </a:rPr>
                <a:t> </a:t>
              </a:r>
            </a:p>
          </p:txBody>
        </p:sp>
        <p:sp>
          <p:nvSpPr>
            <p:cNvPr id="890904" name="Text Box 24"/>
            <p:cNvSpPr txBox="1">
              <a:spLocks noChangeArrowheads="1"/>
            </p:cNvSpPr>
            <p:nvPr/>
          </p:nvSpPr>
          <p:spPr bwMode="auto">
            <a:xfrm>
              <a:off x="945" y="2250"/>
              <a:ext cx="95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Single, Divorced</a:t>
              </a:r>
              <a:endParaRPr lang="en-US" sz="1600" b="0">
                <a:solidFill>
                  <a:schemeClr val="bg2"/>
                </a:solidFill>
                <a:latin typeface="Arial" charset="0"/>
              </a:endParaRPr>
            </a:p>
          </p:txBody>
        </p:sp>
        <p:sp>
          <p:nvSpPr>
            <p:cNvPr id="890905" name="Text Box 25"/>
            <p:cNvSpPr txBox="1">
              <a:spLocks noChangeArrowheads="1"/>
            </p:cNvSpPr>
            <p:nvPr/>
          </p:nvSpPr>
          <p:spPr bwMode="auto">
            <a:xfrm>
              <a:off x="654"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&lt; 80K</a:t>
              </a:r>
              <a:endParaRPr lang="en-US" sz="1600" b="0">
                <a:solidFill>
                  <a:schemeClr val="bg2"/>
                </a:solidFill>
                <a:latin typeface="Arial" charset="0"/>
              </a:endParaRPr>
            </a:p>
          </p:txBody>
        </p:sp>
        <p:sp>
          <p:nvSpPr>
            <p:cNvPr id="890906" name="Text Box 26"/>
            <p:cNvSpPr txBox="1">
              <a:spLocks noChangeArrowheads="1"/>
            </p:cNvSpPr>
            <p:nvPr/>
          </p:nvSpPr>
          <p:spPr bwMode="auto">
            <a:xfrm>
              <a:off x="1772" y="2749"/>
              <a:ext cx="414"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r">
                <a:spcBef>
                  <a:spcPct val="20000"/>
                </a:spcBef>
                <a:buClr>
                  <a:schemeClr val="accent2"/>
                </a:buClr>
                <a:buSzPct val="75000"/>
                <a:buFont typeface="Monotype Sorts" pitchFamily="2" charset="2"/>
                <a:buNone/>
              </a:pPr>
              <a:r>
                <a:rPr lang="en-US" sz="1600" b="0">
                  <a:latin typeface="Arial" charset="0"/>
                </a:rPr>
                <a:t>&gt; 80K</a:t>
              </a:r>
              <a:endParaRPr lang="en-US" sz="1600" b="0">
                <a:solidFill>
                  <a:schemeClr val="bg2"/>
                </a:solidFill>
                <a:latin typeface="Arial" charset="0"/>
              </a:endParaRPr>
            </a:p>
          </p:txBody>
        </p:sp>
      </p:grpSp>
      <p:graphicFrame>
        <p:nvGraphicFramePr>
          <p:cNvPr id="890907" name="Object 27"/>
          <p:cNvGraphicFramePr>
            <a:graphicFrameLocks noChangeAspect="1"/>
          </p:cNvGraphicFramePr>
          <p:nvPr/>
        </p:nvGraphicFramePr>
        <p:xfrm>
          <a:off x="4953000" y="2111375"/>
          <a:ext cx="3343275" cy="1133475"/>
        </p:xfrm>
        <a:graphic>
          <a:graphicData uri="http://schemas.openxmlformats.org/presentationml/2006/ole">
            <mc:AlternateContent xmlns:mc="http://schemas.openxmlformats.org/markup-compatibility/2006">
              <mc:Choice xmlns:v="urn:schemas-microsoft-com:vml" Requires="v">
                <p:oleObj name="Document" r:id="rId2" imgW="4651200" imgH="1576440" progId="Word.Document.8">
                  <p:embed/>
                </p:oleObj>
              </mc:Choice>
              <mc:Fallback>
                <p:oleObj name="Document" r:id="rId2" imgW="4651200" imgH="1576440" progId="Word.Document.8">
                  <p:embed/>
                  <p:pic>
                    <p:nvPicPr>
                      <p:cNvPr id="890907"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111375"/>
                        <a:ext cx="33432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08" name="Text Box 28"/>
          <p:cNvSpPr txBox="1">
            <a:spLocks noChangeArrowheads="1"/>
          </p:cNvSpPr>
          <p:nvPr/>
        </p:nvSpPr>
        <p:spPr bwMode="auto">
          <a:xfrm>
            <a:off x="4800600" y="1654175"/>
            <a:ext cx="160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gn="ctr">
              <a:lnSpc>
                <a:spcPct val="80000"/>
              </a:lnSpc>
              <a:spcBef>
                <a:spcPct val="20000"/>
              </a:spcBef>
              <a:buClr>
                <a:schemeClr val="accent2"/>
              </a:buClr>
              <a:buSzPct val="75000"/>
              <a:buFont typeface="Monotype Sorts" pitchFamily="2" charset="2"/>
              <a:buNone/>
            </a:pPr>
            <a:r>
              <a:rPr lang="en-US" sz="2000">
                <a:solidFill>
                  <a:schemeClr val="tx2"/>
                </a:solidFill>
                <a:latin typeface="Arial" charset="0"/>
              </a:rPr>
              <a:t>Test Data</a:t>
            </a:r>
            <a:endParaRPr lang="en-US" sz="2000" b="0">
              <a:solidFill>
                <a:schemeClr val="bg2"/>
              </a:solidFill>
              <a:latin typeface="Arial" charset="0"/>
            </a:endParaRPr>
          </a:p>
        </p:txBody>
      </p:sp>
      <p:sp>
        <p:nvSpPr>
          <p:cNvPr id="890909" name="Text Box 29"/>
          <p:cNvSpPr txBox="1">
            <a:spLocks noChangeArrowheads="1"/>
          </p:cNvSpPr>
          <p:nvPr/>
        </p:nvSpPr>
        <p:spPr bwMode="auto">
          <a:xfrm>
            <a:off x="990600" y="1958975"/>
            <a:ext cx="34290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charset="0"/>
              </a:defRPr>
            </a:lvl1pPr>
            <a:lvl2pPr marL="742950" indent="-285750">
              <a:defRPr sz="2400">
                <a:solidFill>
                  <a:schemeClr val="tx1"/>
                </a:solidFill>
                <a:latin typeface="Times New Roman" charset="0"/>
              </a:defRPr>
            </a:lvl2pPr>
            <a:lvl3pPr marL="1143000" indent="-228600">
              <a:defRPr sz="2400">
                <a:solidFill>
                  <a:schemeClr val="tx1"/>
                </a:solidFill>
                <a:latin typeface="Times New Roman" charset="0"/>
              </a:defRPr>
            </a:lvl3pPr>
            <a:lvl4pPr>
              <a:defRPr sz="2400">
                <a:solidFill>
                  <a:schemeClr val="tx1"/>
                </a:solidFill>
                <a:latin typeface="Times New Roman" charset="0"/>
              </a:defRPr>
            </a:lvl4pPr>
            <a:lvl5pPr>
              <a:defRPr sz="2400">
                <a:solidFill>
                  <a:schemeClr val="tx1"/>
                </a:solidFill>
                <a:latin typeface="Times New Roman" charset="0"/>
              </a:defRPr>
            </a:lvl5pPr>
            <a:lvl6pPr eaLnBrk="0" fontAlgn="base" hangingPunct="0">
              <a:spcBef>
                <a:spcPct val="0"/>
              </a:spcBef>
              <a:spcAft>
                <a:spcPct val="0"/>
              </a:spcAft>
              <a:defRPr sz="2400">
                <a:solidFill>
                  <a:schemeClr val="tx1"/>
                </a:solidFill>
                <a:latin typeface="Times New Roman" charset="0"/>
              </a:defRPr>
            </a:lvl6pPr>
            <a:lvl7pPr eaLnBrk="0" fontAlgn="base" hangingPunct="0">
              <a:spcBef>
                <a:spcPct val="0"/>
              </a:spcBef>
              <a:spcAft>
                <a:spcPct val="0"/>
              </a:spcAft>
              <a:defRPr sz="2400">
                <a:solidFill>
                  <a:schemeClr val="tx1"/>
                </a:solidFill>
                <a:latin typeface="Times New Roman" charset="0"/>
              </a:defRPr>
            </a:lvl7pPr>
            <a:lvl8pPr eaLnBrk="0" fontAlgn="base" hangingPunct="0">
              <a:spcBef>
                <a:spcPct val="0"/>
              </a:spcBef>
              <a:spcAft>
                <a:spcPct val="0"/>
              </a:spcAft>
              <a:defRPr sz="2400">
                <a:solidFill>
                  <a:schemeClr val="tx1"/>
                </a:solidFill>
                <a:latin typeface="Times New Roman" charset="0"/>
              </a:defRPr>
            </a:lvl8pPr>
            <a:lvl9pPr eaLnBrk="0" fontAlgn="base" hangingPunct="0">
              <a:spcBef>
                <a:spcPct val="0"/>
              </a:spcBef>
              <a:spcAft>
                <a:spcPct val="0"/>
              </a:spcAft>
              <a:defRPr sz="2400">
                <a:solidFill>
                  <a:schemeClr val="tx1"/>
                </a:solidFill>
                <a:latin typeface="Times New Roman" charset="0"/>
              </a:defRPr>
            </a:lvl9pPr>
          </a:lstStyle>
          <a:p>
            <a:pPr>
              <a:lnSpc>
                <a:spcPct val="80000"/>
              </a:lnSpc>
              <a:spcBef>
                <a:spcPct val="20000"/>
              </a:spcBef>
              <a:buClr>
                <a:schemeClr val="accent2"/>
              </a:buClr>
              <a:buSzPct val="75000"/>
              <a:buFont typeface="Monotype Sorts" pitchFamily="2" charset="2"/>
              <a:buNone/>
            </a:pPr>
            <a:r>
              <a:rPr lang="en-US" sz="2000" b="0">
                <a:latin typeface="Arial" charset="0"/>
              </a:rPr>
              <a:t>Start from the root of tree.</a:t>
            </a:r>
          </a:p>
        </p:txBody>
      </p:sp>
      <p:sp>
        <p:nvSpPr>
          <p:cNvPr id="890910" name="Line 30"/>
          <p:cNvSpPr>
            <a:spLocks noChangeShapeType="1"/>
          </p:cNvSpPr>
          <p:nvPr/>
        </p:nvSpPr>
        <p:spPr bwMode="auto">
          <a:xfrm>
            <a:off x="2133600" y="2339975"/>
            <a:ext cx="0" cy="457200"/>
          </a:xfrm>
          <a:prstGeom prst="line">
            <a:avLst/>
          </a:prstGeom>
          <a:noFill/>
          <a:ln w="1587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241109807"/>
      </p:ext>
    </p:extLst>
  </p:cSld>
  <p:clrMapOvr>
    <a:masterClrMapping/>
  </p:clrMapOvr>
</p:sld>
</file>

<file path=ppt/theme/theme1.xml><?xml version="1.0" encoding="utf-8"?>
<a:theme xmlns:a="http://schemas.openxmlformats.org/drawingml/2006/main" name="1_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B1B3ED9-1A9E-43B5-B80F-F2186387CD99}" vid="{D8E65643-85FE-4A79-B4E1-87882764AA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14948</TotalTime>
  <Words>1931</Words>
  <Application>Microsoft Macintosh PowerPoint</Application>
  <PresentationFormat>On-screen Show (4:3)</PresentationFormat>
  <Paragraphs>395</Paragraphs>
  <Slides>60</Slides>
  <Notes>39</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2</vt:i4>
      </vt:variant>
      <vt:variant>
        <vt:lpstr>Slide Titles</vt:lpstr>
      </vt:variant>
      <vt:variant>
        <vt:i4>60</vt:i4>
      </vt:variant>
    </vt:vector>
  </HeadingPairs>
  <TitlesOfParts>
    <vt:vector size="76" baseType="lpstr">
      <vt:lpstr>ＭＳ Ｐゴシック</vt:lpstr>
      <vt:lpstr>Arial</vt:lpstr>
      <vt:lpstr>Calibri</vt:lpstr>
      <vt:lpstr>Calibri Light</vt:lpstr>
      <vt:lpstr>Cambria Math</vt:lpstr>
      <vt:lpstr>Courier New</vt:lpstr>
      <vt:lpstr>Lato</vt:lpstr>
      <vt:lpstr>Monotype Sorts</vt:lpstr>
      <vt:lpstr>Tahoma</vt:lpstr>
      <vt:lpstr>Times New Roman</vt:lpstr>
      <vt:lpstr>Wingdings</vt:lpstr>
      <vt:lpstr>Wingdings 2</vt:lpstr>
      <vt:lpstr>1_Theme1</vt:lpstr>
      <vt:lpstr>Office Theme</vt:lpstr>
      <vt:lpstr>Document</vt:lpstr>
      <vt:lpstr>Visio</vt:lpstr>
      <vt:lpstr>CIS8695 Managing Big Data Analytics</vt:lpstr>
      <vt:lpstr>PowerPoint Presentation</vt:lpstr>
      <vt:lpstr>Decision Trees</vt:lpstr>
      <vt:lpstr>Trees &amp; Rules</vt:lpstr>
      <vt:lpstr>Example</vt:lpstr>
      <vt:lpstr>Example</vt:lpstr>
      <vt:lpstr>Example</vt:lpstr>
      <vt:lpstr>Decision Tree Classification Task</vt:lpstr>
      <vt:lpstr>Apply Model to Test Data</vt:lpstr>
      <vt:lpstr>Apply Model to Test Data</vt:lpstr>
      <vt:lpstr>Apply Model to Test Data</vt:lpstr>
      <vt:lpstr>Apply Model to Test Data</vt:lpstr>
      <vt:lpstr>Apply Model to Test Data</vt:lpstr>
      <vt:lpstr>Apply Model to Test Data</vt:lpstr>
      <vt:lpstr>PowerPoint Presentation</vt:lpstr>
      <vt:lpstr>How Is a Tree Produced? </vt:lpstr>
      <vt:lpstr>Recursive Partitioning </vt:lpstr>
      <vt:lpstr>Example: Riding Mowers </vt:lpstr>
      <vt:lpstr>Example: How to Split?</vt:lpstr>
      <vt:lpstr>Example: Riding Mowers </vt:lpstr>
      <vt:lpstr>The First Split: Income=59.7</vt:lpstr>
      <vt:lpstr>The Second Split: Lot Size=21.4</vt:lpstr>
      <vt:lpstr>After All Splits</vt:lpstr>
      <vt:lpstr>First Split – The Tree</vt:lpstr>
      <vt:lpstr>Tree After 3 Splits</vt:lpstr>
      <vt:lpstr>Tree After All Splits</vt:lpstr>
      <vt:lpstr>PowerPoint Presentation</vt:lpstr>
      <vt:lpstr>Read Down the Tree to Derive Rules</vt:lpstr>
      <vt:lpstr>Remember: How to Split?</vt:lpstr>
      <vt:lpstr>PowerPoint Presentation</vt:lpstr>
      <vt:lpstr>How to Determine the Best Split</vt:lpstr>
      <vt:lpstr>Impurity Measurements</vt:lpstr>
      <vt:lpstr>Impurity Measurement: Gini Index</vt:lpstr>
      <vt:lpstr>Impurity Measurement: Entropy</vt:lpstr>
      <vt:lpstr>Example: Riding Mowers</vt:lpstr>
      <vt:lpstr>The First Split: Income=59.7</vt:lpstr>
      <vt:lpstr>Impurity Measurement</vt:lpstr>
      <vt:lpstr>Impurity Measurement</vt:lpstr>
      <vt:lpstr>Impurity Measurement</vt:lpstr>
      <vt:lpstr>Another Example</vt:lpstr>
      <vt:lpstr>Impurity &amp; Recursive Partitioning</vt:lpstr>
      <vt:lpstr>Impurity &amp; Recursive Partitioning</vt:lpstr>
      <vt:lpstr>Impurity &amp; Recursive Partitioning</vt:lpstr>
      <vt:lpstr>PowerPoint Presentation</vt:lpstr>
      <vt:lpstr>Trees Can be Unstable</vt:lpstr>
      <vt:lpstr>Cross-Validation (CV)</vt:lpstr>
      <vt:lpstr>Cross-Validation (CV=5)</vt:lpstr>
      <vt:lpstr>PowerPoint Presentation</vt:lpstr>
      <vt:lpstr>The Overfitting Problem</vt:lpstr>
      <vt:lpstr>The Overfitting Problem</vt:lpstr>
      <vt:lpstr>The Overfitting Problem</vt:lpstr>
      <vt:lpstr>Different Approaches to Tackle this Issue!</vt:lpstr>
      <vt:lpstr>Exhaustive Search With Cross-Validation</vt:lpstr>
      <vt:lpstr>Exhaustive Search Can be Time Consuming</vt:lpstr>
      <vt:lpstr>Randomized Search instead of  Exhaustive Search</vt:lpstr>
      <vt:lpstr>PowerPoint Presentation</vt:lpstr>
      <vt:lpstr>Regression Trees</vt:lpstr>
      <vt:lpstr>Advantages</vt:lpstr>
      <vt:lpstr>Disadvantages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 Classification and Regression Trees</dc:title>
  <dc:creator>Peter</dc:creator>
  <cp:lastModifiedBy>Nasim Mousavi</cp:lastModifiedBy>
  <cp:revision>219</cp:revision>
  <dcterms:created xsi:type="dcterms:W3CDTF">2008-12-06T13:38:17Z</dcterms:created>
  <dcterms:modified xsi:type="dcterms:W3CDTF">2024-01-18T20:11:09Z</dcterms:modified>
</cp:coreProperties>
</file>