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  <p:sldMasterId id="2147483781" r:id="rId2"/>
  </p:sldMasterIdLst>
  <p:notesMasterIdLst>
    <p:notesMasterId r:id="rId28"/>
  </p:notesMasterIdLst>
  <p:sldIdLst>
    <p:sldId id="317" r:id="rId3"/>
    <p:sldId id="784" r:id="rId4"/>
    <p:sldId id="785" r:id="rId5"/>
    <p:sldId id="794" r:id="rId6"/>
    <p:sldId id="786" r:id="rId7"/>
    <p:sldId id="787" r:id="rId8"/>
    <p:sldId id="788" r:id="rId9"/>
    <p:sldId id="795" r:id="rId10"/>
    <p:sldId id="797" r:id="rId11"/>
    <p:sldId id="789" r:id="rId12"/>
    <p:sldId id="790" r:id="rId13"/>
    <p:sldId id="798" r:id="rId14"/>
    <p:sldId id="799" r:id="rId15"/>
    <p:sldId id="791" r:id="rId16"/>
    <p:sldId id="801" r:id="rId17"/>
    <p:sldId id="800" r:id="rId18"/>
    <p:sldId id="792" r:id="rId19"/>
    <p:sldId id="803" r:id="rId20"/>
    <p:sldId id="804" r:id="rId21"/>
    <p:sldId id="805" r:id="rId22"/>
    <p:sldId id="806" r:id="rId23"/>
    <p:sldId id="807" r:id="rId24"/>
    <p:sldId id="802" r:id="rId25"/>
    <p:sldId id="808" r:id="rId26"/>
    <p:sldId id="809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 autoAdjust="0"/>
    <p:restoredTop sz="94672"/>
  </p:normalViewPr>
  <p:slideViewPr>
    <p:cSldViewPr>
      <p:cViewPr varScale="1">
        <p:scale>
          <a:sx n="134" d="100"/>
          <a:sy n="134" d="100"/>
        </p:scale>
        <p:origin x="15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5DB9A65-6BC3-41DD-B590-101CC36DCA1F}" type="datetimeFigureOut">
              <a:rPr lang="en-US"/>
              <a:pPr>
                <a:defRPr/>
              </a:pPr>
              <a:t>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845F02F-DD75-4383-883C-D508E48C7E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547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0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3FEF-7E3D-4706-9871-1F8E83B5D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6B9F-14D2-4B26-ABB4-9107FDE1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30802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1505C-0084-5D91-69CF-34618084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F31D7-9AB4-063A-ABBE-54D77F74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AB42C-91C2-16E4-44B4-36CA9FFD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3932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87D1-5EAE-F901-5EB9-C89299F4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17F2-6D8F-D8A1-1C73-5AD0F675A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AFECB-C27B-AB74-683B-721803D5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B2BA2-EC8A-D341-7E0F-38CC9A80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B5C81-AA3B-2447-4B79-A6DE1295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36BC5-04E0-1B05-B7D6-2AD13CEC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4874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47C2-9D78-066B-F396-97D533EA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69D74-A49A-3256-54F1-8703C0252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10911-59F3-4764-55EC-64D2080E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22605-65F7-A4EE-7570-93206D1C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58AC0-E388-28B5-0474-B15FABD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79765-CC9B-453B-3960-AAE494C0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1099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B9D5-D26F-702E-D39E-FC5E335E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FEC0A-EE78-CB9E-6A07-781264800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2F8E8-3B67-71EF-D9C5-794E733C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5DAF-A3FE-E131-B406-59CEAB07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5D800-4FE6-61D0-38F0-CB9F5AC6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8559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48F79-BFBB-8B5C-839B-68A1ADE6A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A1A8D-B02C-AC8A-9C2D-15EE79426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511F-53E2-A5C6-64FD-25AEEDC4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D2A6-B59D-FF1E-3044-14677B0B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8AD0-469B-5A78-FC40-391FB149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3313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7088-C1AD-47A6-8DC5-39D043B9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-274320">
              <a:spcBef>
                <a:spcPts val="375"/>
              </a:spcBef>
              <a:spcAft>
                <a:spcPts val="375"/>
              </a:spcAft>
              <a:defRPr sz="22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indent="-137160">
              <a:spcBef>
                <a:spcPts val="375"/>
              </a:spcBef>
              <a:spcAft>
                <a:spcPts val="375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indent="-137160">
              <a:spcBef>
                <a:spcPts val="375"/>
              </a:spcBef>
              <a:spcAft>
                <a:spcPts val="375"/>
              </a:spcAft>
              <a:def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indent="-137160">
              <a:spcBef>
                <a:spcPts val="375"/>
              </a:spcBef>
              <a:spcAft>
                <a:spcPts val="375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spcBef>
                <a:spcPts val="375"/>
              </a:spcBef>
              <a:spcAft>
                <a:spcPts val="375"/>
              </a:spcAft>
              <a:defRPr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FF955-EFBD-EE7F-D17F-F0C691CA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6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CB41-A64B-CE42-9A21-A08B6010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1"/>
            <a:ext cx="7806691" cy="1127760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90B9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71AFA6-D2EA-1540-8E30-0E4367745B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1570385"/>
            <a:ext cx="7806690" cy="4621695"/>
          </a:xfrm>
        </p:spPr>
        <p:txBody>
          <a:bodyPr/>
          <a:lstStyle>
            <a:lvl1pPr indent="-274320">
              <a:spcBef>
                <a:spcPts val="375"/>
              </a:spcBef>
              <a:spcAft>
                <a:spcPts val="375"/>
              </a:spcAft>
              <a:defRPr sz="2200"/>
            </a:lvl1pPr>
            <a:lvl2pPr indent="-137160">
              <a:spcBef>
                <a:spcPts val="375"/>
              </a:spcBef>
              <a:spcAft>
                <a:spcPts val="375"/>
              </a:spcAft>
              <a:defRPr sz="1800"/>
            </a:lvl2pPr>
            <a:lvl3pPr indent="-137160">
              <a:spcBef>
                <a:spcPts val="375"/>
              </a:spcBef>
              <a:spcAft>
                <a:spcPts val="375"/>
              </a:spcAft>
              <a:defRPr sz="1800"/>
            </a:lvl3pPr>
            <a:lvl4pPr indent="-137160">
              <a:spcBef>
                <a:spcPts val="375"/>
              </a:spcBef>
              <a:spcAft>
                <a:spcPts val="375"/>
              </a:spcAft>
              <a:defRPr sz="1600"/>
            </a:lvl4pPr>
            <a:lvl5pPr>
              <a:spcBef>
                <a:spcPts val="375"/>
              </a:spcBef>
              <a:spcAft>
                <a:spcPts val="375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954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F39A-F08D-48A3-2657-4C8530C5B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E659-A94B-7A81-0D9C-B69455D37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4A73-3B12-110D-4EB6-B54F6091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6EDF-E312-0251-F10E-BA606818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8111-66BA-D5B6-063B-1525DA1B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7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E80A-1C38-44F3-D43D-A74EB453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2B1CE-D852-B05F-E3BB-ACF6C1BA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4CEB-C9AC-36B4-7467-884B4365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19DFF-A096-0A5B-254E-261D5BEB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50306-B30E-FFA0-34C6-E1571E47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899E-F5AC-3471-90A6-12ECF5AD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44B6-5458-D698-CF6D-1FE98F26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69329-31B9-9C24-E75F-E2FD5C9A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A5873-1167-FC90-32B0-7FA35FF1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8A6D3-0A13-D1E6-51CC-C9E96C56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8534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24B3-5872-F31D-F733-72D2E681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1194-4A60-2E5D-83E6-11A0111C3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A47B8-81ED-F14E-108F-3FBD29767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9F3A-A1BC-9689-7A6F-E3F1CB32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818E-50E6-57F4-0253-D5D38720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DF187-53AB-7A55-71F5-DC7FD267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930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E5C91-A44A-E273-C1F3-627E1681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0D041-0F10-FD91-1FC8-F28EE7CA1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17EEA-7B00-2E26-C92A-ABC58F652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CA43-ECBE-81D6-56D6-1DBEEAB0D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98B0E-F391-D44E-D1C8-065897EFF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40140-F34A-B048-4807-98949E9B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A615F-DA82-13FE-4A0F-FF28000A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34224-D2AE-EF4E-BD3B-ACA14611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538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D8C3-3428-F5B2-36B3-BA63AC52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0C548-D56F-8207-292F-D80AAF70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FFA80-7054-41B3-831C-6D8388982014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36F39-BF5B-B394-2942-C3AB428C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C4A92-154C-6B10-F01C-7EA6973F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620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08E7E-AB6C-49BF-81F7-512041A2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144780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AC3A7EF-6DDC-4F3B-9936-678050C5F4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127760"/>
          </a:xfrm>
          <a:prstGeom prst="rect">
            <a:avLst/>
          </a:prstGeom>
          <a:gradFill flip="none" rotWithShape="1">
            <a:gsLst>
              <a:gs pos="1000">
                <a:schemeClr val="accent1">
                  <a:lumMod val="40000"/>
                  <a:lumOff val="60000"/>
                </a:schemeClr>
              </a:gs>
              <a:gs pos="100000">
                <a:schemeClr val="accent3">
                  <a:lumMod val="0"/>
                  <a:lumOff val="100000"/>
                </a:schemeClr>
              </a:gs>
              <a:gs pos="22000">
                <a:schemeClr val="accent1">
                  <a:lumMod val="20000"/>
                  <a:lumOff val="80000"/>
                </a:schemeClr>
              </a:gs>
            </a:gsLst>
            <a:lin ang="10800000" scaled="0"/>
            <a:tileRect/>
          </a:gradFill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315442" indent="0">
              <a:tabLst/>
            </a:pPr>
            <a:endParaRPr lang="en-US" sz="1266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4E6CD-397B-A844-A10B-17F5CBE7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0"/>
            <a:ext cx="8595360" cy="1127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9169FFA-1A81-32BE-6477-FAA1488F98CD}"/>
              </a:ext>
            </a:extLst>
          </p:cNvPr>
          <p:cNvSpPr txBox="1">
            <a:spLocks/>
          </p:cNvSpPr>
          <p:nvPr userDrawn="1"/>
        </p:nvSpPr>
        <p:spPr>
          <a:xfrm>
            <a:off x="0" y="6400800"/>
            <a:ext cx="9144000" cy="474028"/>
          </a:xfrm>
          <a:prstGeom prst="rect">
            <a:avLst/>
          </a:prstGeom>
          <a:solidFill>
            <a:srgbClr val="2A3D9C"/>
          </a:solidFill>
        </p:spPr>
        <p:txBody>
          <a:bodyPr>
            <a:normAutofit/>
          </a:bodyPr>
          <a:lstStyle>
            <a:lvl1pPr marL="0" indent="0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None/>
              <a:defRPr sz="1600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N.Mousavi															CIS 8695</a:t>
            </a:r>
          </a:p>
        </p:txBody>
      </p:sp>
      <p:pic>
        <p:nvPicPr>
          <p:cNvPr id="2052" name="Picture 4" descr="University Logos - Communications ToolKit">
            <a:extLst>
              <a:ext uri="{FF2B5EF4-FFF2-40B4-BE49-F238E27FC236}">
                <a16:creationId xmlns:a16="http://schemas.microsoft.com/office/drawing/2014/main" id="{2E37B34D-56A1-27F6-100B-829E146B81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348" y="1"/>
            <a:ext cx="1009857" cy="11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66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290B97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128588" indent="-205740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Wingdings" panose="05000000000000000000" pitchFamily="2" charset="2"/>
        <a:buChar char="v"/>
        <a:defRPr sz="22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289322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482204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Tahoma" panose="020B0604030504040204" pitchFamily="34" charset="0"/>
        <a:buChar char="●"/>
        <a:defRPr sz="18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675085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867966" indent="-96441" algn="l" defTabSz="385763" rtl="0" eaLnBrk="1" latinLnBrk="0" hangingPunct="1">
        <a:lnSpc>
          <a:spcPct val="100000"/>
        </a:lnSpc>
        <a:spcBef>
          <a:spcPts val="281"/>
        </a:spcBef>
        <a:spcAft>
          <a:spcPts val="281"/>
        </a:spcAft>
        <a:buClr>
          <a:srgbClr val="00206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72564-6799-092A-2C35-03115A95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8F9E-909A-83A5-04D3-AA5F5A5D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60B7E-F090-BBC9-FD22-E4EE73E3D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FFA80-7054-41B3-831C-6D8388982014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364E-9097-F4E0-8A0C-60B31B035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B84AE-EBC9-C914-61C8-D8F82B30C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CEC9F-FE08-4866-9941-1D3F8A794B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9EA1FE-F527-1E9F-48D4-431E9525A1B7}"/>
              </a:ext>
            </a:extLst>
          </p:cNvPr>
          <p:cNvSpPr txBox="1">
            <a:spLocks/>
          </p:cNvSpPr>
          <p:nvPr userDrawn="1"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36576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v"/>
              <a:defRPr sz="22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38576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642938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Tahoma" panose="020B0604030504040204" pitchFamily="34" charset="0"/>
              <a:buChar char="●"/>
              <a:defRPr sz="16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900113" indent="-182880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157288" indent="-128588" algn="l" defTabSz="51435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105509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1752600"/>
            <a:ext cx="4848226" cy="1769269"/>
          </a:xfrm>
        </p:spPr>
        <p:txBody>
          <a:bodyPr>
            <a:noAutofit/>
          </a:bodyPr>
          <a:lstStyle/>
          <a:p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CIS8695</a:t>
            </a:r>
            <a:b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Managing Big Data Analytics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4" y="3927914"/>
            <a:ext cx="4238626" cy="1939486"/>
          </a:xfrm>
        </p:spPr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altLang="en-US" sz="1600" b="1" dirty="0"/>
              <a:t>Nasim Mousavi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600" dirty="0"/>
              <a:t>Assistant Professor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600" dirty="0"/>
              <a:t>J. Mack Robinson College of Business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600" dirty="0"/>
              <a:t>Georgia State University</a:t>
            </a:r>
          </a:p>
          <a:p>
            <a:pPr>
              <a:spcAft>
                <a:spcPts val="0"/>
              </a:spcAft>
              <a:defRPr/>
            </a:pPr>
            <a:r>
              <a:rPr lang="en-US" altLang="en-US" sz="1400" b="1" dirty="0"/>
              <a:t>nmousavi@gsu.edu</a:t>
            </a:r>
          </a:p>
        </p:txBody>
      </p:sp>
    </p:spTree>
    <p:extLst>
      <p:ext uri="{BB962C8B-B14F-4D97-AF65-F5344CB8AC3E}">
        <p14:creationId xmlns:p14="http://schemas.microsoft.com/office/powerpoint/2010/main" val="10984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Variable Importance</a:t>
            </a:r>
          </a:p>
        </p:txBody>
      </p:sp>
      <p:sp>
        <p:nvSpPr>
          <p:cNvPr id="6" name="Google Shape;452;p61">
            <a:extLst>
              <a:ext uri="{FF2B5EF4-FFF2-40B4-BE49-F238E27FC236}">
                <a16:creationId xmlns:a16="http://schemas.microsoft.com/office/drawing/2014/main" id="{B302B5DE-3FB7-80E9-6D1F-43DD82DE9C6B}"/>
              </a:ext>
            </a:extLst>
          </p:cNvPr>
          <p:cNvSpPr txBox="1"/>
          <p:nvPr/>
        </p:nvSpPr>
        <p:spPr>
          <a:xfrm>
            <a:off x="914400" y="1295400"/>
            <a:ext cx="752856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  feature      importance    std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7   Securities Account 0.003964   0.004998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9   Online             0.006394   0.005350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10 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CreditCard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 0.007678   0.007053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6   Mortgage           0.034243   0.023469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1   Experience         0.035539   0.016061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0   Age                0.036258   0.015858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8   CD Account         0.057917   0.043185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3   Family             0.111375   0.053146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4  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CCAvg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              0.172105   0.103011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5   Education          0.200772   0.101002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2   Income             0.333756   0.129227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05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 dirty="0"/>
              <a:t>Variable Importance Plot</a:t>
            </a:r>
          </a:p>
        </p:txBody>
      </p:sp>
      <p:pic>
        <p:nvPicPr>
          <p:cNvPr id="2" name="Google Shape;459;p62">
            <a:extLst>
              <a:ext uri="{FF2B5EF4-FFF2-40B4-BE49-F238E27FC236}">
                <a16:creationId xmlns:a16="http://schemas.microsoft.com/office/drawing/2014/main" id="{08A1FF33-364A-5DFA-C55D-867622165BB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800" y="1600200"/>
            <a:ext cx="6057025" cy="4006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3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Features of Random Forest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CEBE3-167A-4258-0C50-455FFAD8D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49540" cy="4351338"/>
          </a:xfrm>
        </p:spPr>
        <p:txBody>
          <a:bodyPr/>
          <a:lstStyle/>
          <a:p>
            <a:r>
              <a:rPr lang="en-US" b="1" dirty="0"/>
              <a:t>Diversity: </a:t>
            </a:r>
            <a:r>
              <a:rPr lang="en-US" dirty="0"/>
              <a:t>Not all attributes/variables/features are considered while making an individual tree; each tree is different</a:t>
            </a:r>
          </a:p>
          <a:p>
            <a:r>
              <a:rPr lang="en-US" b="1" dirty="0"/>
              <a:t>Immune to the curse of dimensionality: </a:t>
            </a:r>
            <a:r>
              <a:rPr lang="en-US" dirty="0"/>
              <a:t>Since each tree does not consider all the features, the feature space is reduced</a:t>
            </a:r>
          </a:p>
          <a:p>
            <a:r>
              <a:rPr lang="en-US" b="1" dirty="0"/>
              <a:t>Train-Test split: </a:t>
            </a:r>
            <a:r>
              <a:rPr lang="en-US" dirty="0"/>
              <a:t>In a random forest, we don’t have to segregate the data for train and test as there will always be 30% of the data which is not seen by the decision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8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Decision Tree vs. Random Forest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A5A0D6-1383-3AE6-7D20-3D060EFA4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82" y="2286000"/>
            <a:ext cx="7638145" cy="246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1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Boosted Trees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E4AA8B-FCB8-08BB-F845-F5ECBAE86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49540" cy="4351338"/>
          </a:xfrm>
        </p:spPr>
        <p:txBody>
          <a:bodyPr/>
          <a:lstStyle/>
          <a:p>
            <a:r>
              <a:rPr lang="en-US" dirty="0"/>
              <a:t>Boosting means combining a learning algorithm in series to achieve a strong learner from many sequentially connected weak learners</a:t>
            </a:r>
          </a:p>
          <a:p>
            <a:r>
              <a:rPr lang="en-US" dirty="0"/>
              <a:t>In case of gradient boosted decision trees algorithm, the weak learners are decision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Boosted Trees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4F1C0-C38F-F483-3D66-EB4A46BDC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49540" cy="4427538"/>
          </a:xfrm>
        </p:spPr>
        <p:txBody>
          <a:bodyPr/>
          <a:lstStyle/>
          <a:p>
            <a:r>
              <a:rPr lang="en-US" dirty="0"/>
              <a:t>Each tree attempts to minimize the errors of previous tree</a:t>
            </a:r>
          </a:p>
          <a:p>
            <a:r>
              <a:rPr lang="en-US" dirty="0"/>
              <a:t>Trees in boosting are weak learners but adding many trees in series and each focusing on the errors from previous one make boosting a highly efficient and accurate model</a:t>
            </a:r>
          </a:p>
          <a:p>
            <a:r>
              <a:rPr lang="en-US" dirty="0"/>
              <a:t>The weak learners are fit in such a way that each new learner fits into the residuals of the previous step so as the model improves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8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Boosted Trees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E617B-3DA8-E24B-D782-19B9EE89C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49540" cy="4427538"/>
          </a:xfrm>
        </p:spPr>
        <p:txBody>
          <a:bodyPr/>
          <a:lstStyle/>
          <a:p>
            <a:r>
              <a:rPr lang="en-US" dirty="0"/>
              <a:t>Fits a succession of single trees</a:t>
            </a:r>
          </a:p>
          <a:p>
            <a:r>
              <a:rPr lang="en-US" dirty="0"/>
              <a:t>Each successive fit up-weights the misclassified records from prior stage</a:t>
            </a:r>
          </a:p>
          <a:p>
            <a:r>
              <a:rPr lang="en-US" dirty="0"/>
              <a:t>You now have a set of classifications or predictions, one from each tree</a:t>
            </a:r>
          </a:p>
          <a:p>
            <a:r>
              <a:rPr lang="en-US" dirty="0"/>
              <a:t>Use weighted voting for classification, weighted average for prediction, higher weights to later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0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Boosted Trees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0A9869-87E2-F019-9DE4-351AAE11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05" y="2114366"/>
            <a:ext cx="7630590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9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Boosted Trees: Example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5A2DC811-2662-61C4-4ADC-BD478870F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49540" cy="4427538"/>
          </a:xfrm>
        </p:spPr>
        <p:txBody>
          <a:bodyPr/>
          <a:lstStyle/>
          <a:p>
            <a:r>
              <a:rPr lang="en-US" dirty="0"/>
              <a:t>Step 1: Use a training data to predict weight</a:t>
            </a:r>
          </a:p>
        </p:txBody>
      </p:sp>
      <p:pic>
        <p:nvPicPr>
          <p:cNvPr id="7" name="Picture 6" descr="A screenshot of a screen&#10;&#10;Description automatically generated">
            <a:extLst>
              <a:ext uri="{FF2B5EF4-FFF2-40B4-BE49-F238E27FC236}">
                <a16:creationId xmlns:a16="http://schemas.microsoft.com/office/drawing/2014/main" id="{0A506885-4967-B7BD-7179-CDDB8DD3A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62722"/>
            <a:ext cx="3797300" cy="386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47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Boosted Trees: Example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5A2DC811-2662-61C4-4ADC-BD478870F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49540" cy="4427538"/>
          </a:xfrm>
        </p:spPr>
        <p:txBody>
          <a:bodyPr/>
          <a:lstStyle/>
          <a:p>
            <a:r>
              <a:rPr lang="en-US" dirty="0"/>
              <a:t>A decision tree predicts the average weight is 71.2</a:t>
            </a:r>
          </a:p>
        </p:txBody>
      </p:sp>
      <p:pic>
        <p:nvPicPr>
          <p:cNvPr id="7" name="Picture 6" descr="A screenshot of a screen&#10;&#10;Description automatically generated">
            <a:extLst>
              <a:ext uri="{FF2B5EF4-FFF2-40B4-BE49-F238E27FC236}">
                <a16:creationId xmlns:a16="http://schemas.microsoft.com/office/drawing/2014/main" id="{0A506885-4967-B7BD-7179-CDDB8DD3A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62722"/>
            <a:ext cx="3797300" cy="386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78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8535A7-7585-ACD2-0210-2FEAF1AC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33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 algn="ctr">
              <a:buNone/>
            </a:pPr>
            <a:r>
              <a:rPr lang="en-US" sz="33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Ensembles</a:t>
            </a:r>
          </a:p>
        </p:txBody>
      </p:sp>
    </p:spTree>
    <p:extLst>
      <p:ext uri="{BB962C8B-B14F-4D97-AF65-F5344CB8AC3E}">
        <p14:creationId xmlns:p14="http://schemas.microsoft.com/office/powerpoint/2010/main" val="25939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Boosted Trees: Example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5A2DC811-2662-61C4-4ADC-BD478870F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49540" cy="4427538"/>
          </a:xfrm>
        </p:spPr>
        <p:txBody>
          <a:bodyPr/>
          <a:lstStyle/>
          <a:p>
            <a:r>
              <a:rPr lang="en-US" dirty="0"/>
              <a:t>The residual for each observation is calculated.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D1407-653D-FC17-67AD-E88F0914C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402202"/>
            <a:ext cx="3825875" cy="308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73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Boosted Trees: Example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5A2DC811-2662-61C4-4ADC-BD478870F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49540" cy="4427538"/>
          </a:xfrm>
        </p:spPr>
        <p:txBody>
          <a:bodyPr/>
          <a:lstStyle/>
          <a:p>
            <a:r>
              <a:rPr lang="en-US" dirty="0"/>
              <a:t>Step2: Build a new tree that gets the three predictors to predict residuals</a:t>
            </a:r>
          </a:p>
          <a:p>
            <a:r>
              <a:rPr lang="en-US" dirty="0"/>
              <a:t>Replace the residuals with their average</a:t>
            </a:r>
          </a:p>
          <a:p>
            <a:endParaRPr lang="en-US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7386B2-401B-C03F-861E-1C01571A91B3}"/>
              </a:ext>
            </a:extLst>
          </p:cNvPr>
          <p:cNvGrpSpPr/>
          <p:nvPr/>
        </p:nvGrpSpPr>
        <p:grpSpPr>
          <a:xfrm>
            <a:off x="1447800" y="2895600"/>
            <a:ext cx="5283200" cy="2903538"/>
            <a:chOff x="1143000" y="2438400"/>
            <a:chExt cx="5588000" cy="3360738"/>
          </a:xfrm>
        </p:grpSpPr>
        <p:pic>
          <p:nvPicPr>
            <p:cNvPr id="6" name="Picture 5" descr="A diagram of a gender equality&#10;&#10;Description automatically generated with medium confidence">
              <a:extLst>
                <a:ext uri="{FF2B5EF4-FFF2-40B4-BE49-F238E27FC236}">
                  <a16:creationId xmlns:a16="http://schemas.microsoft.com/office/drawing/2014/main" id="{A5EF8B65-AFE2-5B67-83C8-42501006D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2438400"/>
              <a:ext cx="5588000" cy="2758632"/>
            </a:xfrm>
            <a:prstGeom prst="rect">
              <a:avLst/>
            </a:prstGeom>
          </p:spPr>
        </p:pic>
        <p:pic>
          <p:nvPicPr>
            <p:cNvPr id="8" name="Picture 7" descr="A black lines with numbers&#10;&#10;Description automatically generated with medium confidence">
              <a:extLst>
                <a:ext uri="{FF2B5EF4-FFF2-40B4-BE49-F238E27FC236}">
                  <a16:creationId xmlns:a16="http://schemas.microsoft.com/office/drawing/2014/main" id="{7E535569-938D-2EA7-C447-64FC14BDE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5029319"/>
              <a:ext cx="2440181" cy="769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41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Boosted Trees: Example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5A2DC811-2662-61C4-4ADC-BD478870F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49540" cy="4427538"/>
          </a:xfrm>
        </p:spPr>
        <p:txBody>
          <a:bodyPr/>
          <a:lstStyle/>
          <a:p>
            <a:r>
              <a:rPr lang="en-US" dirty="0"/>
              <a:t>Our final prediction for each observation would be: </a:t>
            </a:r>
          </a:p>
          <a:p>
            <a:pPr marL="0" indent="0" algn="ctr">
              <a:buNone/>
            </a:pPr>
            <a:r>
              <a:rPr lang="en-US" b="1" dirty="0"/>
              <a:t>predicted value in Step1 + predicted value in Step2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2A31B-9DAA-8FA2-987A-E8A37C505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90800"/>
            <a:ext cx="3825875" cy="30841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E1B83E-619A-5590-697A-FDC9A73740E8}"/>
              </a:ext>
            </a:extLst>
          </p:cNvPr>
          <p:cNvSpPr/>
          <p:nvPr/>
        </p:nvSpPr>
        <p:spPr>
          <a:xfrm>
            <a:off x="1447800" y="3962400"/>
            <a:ext cx="35814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EF71B-093D-421B-EF9F-16A61D6CDD2D}"/>
              </a:ext>
            </a:extLst>
          </p:cNvPr>
          <p:cNvSpPr txBox="1"/>
          <p:nvPr/>
        </p:nvSpPr>
        <p:spPr>
          <a:xfrm>
            <a:off x="5722992" y="3150711"/>
            <a:ext cx="2735208" cy="208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71.2-14.7=56.5</a:t>
            </a:r>
          </a:p>
          <a:p>
            <a:endParaRPr lang="en-US" dirty="0"/>
          </a:p>
          <a:p>
            <a:r>
              <a:rPr lang="en-US" dirty="0"/>
              <a:t>Almost the same is the original value (56)</a:t>
            </a:r>
          </a:p>
          <a:p>
            <a:endParaRPr lang="en-US" dirty="0"/>
          </a:p>
          <a:p>
            <a:r>
              <a:rPr lang="en-US" dirty="0"/>
              <a:t>Low bias, but probably high variance</a:t>
            </a:r>
          </a:p>
        </p:txBody>
      </p:sp>
    </p:spTree>
    <p:extLst>
      <p:ext uri="{BB962C8B-B14F-4D97-AF65-F5344CB8AC3E}">
        <p14:creationId xmlns:p14="http://schemas.microsoft.com/office/powerpoint/2010/main" val="192648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Boosted Trees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CA92B-63CC-5BAB-9C6B-156B54EF1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6" y="2604558"/>
            <a:ext cx="8182708" cy="24176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5F6427-7ECE-07E7-9DCD-2FD9D6DD337B}"/>
              </a:ext>
            </a:extLst>
          </p:cNvPr>
          <p:cNvSpPr txBox="1"/>
          <p:nvPr/>
        </p:nvSpPr>
        <p:spPr>
          <a:xfrm>
            <a:off x="685800" y="1404938"/>
            <a:ext cx="7848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Learning rate is used to mitigate this issue to scale the contribution of the new tree.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Learning rate&gt;0 &amp; Learning rate&lt;1  </a:t>
            </a:r>
          </a:p>
        </p:txBody>
      </p:sp>
    </p:spTree>
    <p:extLst>
      <p:ext uri="{BB962C8B-B14F-4D97-AF65-F5344CB8AC3E}">
        <p14:creationId xmlns:p14="http://schemas.microsoft.com/office/powerpoint/2010/main" val="120196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Boosted Trees: Example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5A2DC811-2662-61C4-4ADC-BD478870F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49540" cy="4427538"/>
          </a:xfrm>
        </p:spPr>
        <p:txBody>
          <a:bodyPr/>
          <a:lstStyle/>
          <a:p>
            <a:r>
              <a:rPr lang="en-US" dirty="0"/>
              <a:t>If we set learning rate = 0.2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2A31B-9DAA-8FA2-987A-E8A37C505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485775"/>
            <a:ext cx="3825875" cy="30841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E1B83E-619A-5590-697A-FDC9A73740E8}"/>
              </a:ext>
            </a:extLst>
          </p:cNvPr>
          <p:cNvSpPr/>
          <p:nvPr/>
        </p:nvSpPr>
        <p:spPr>
          <a:xfrm>
            <a:off x="1447800" y="3962400"/>
            <a:ext cx="35814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EF71B-093D-421B-EF9F-16A61D6CDD2D}"/>
              </a:ext>
            </a:extLst>
          </p:cNvPr>
          <p:cNvSpPr txBox="1"/>
          <p:nvPr/>
        </p:nvSpPr>
        <p:spPr>
          <a:xfrm>
            <a:off x="5722992" y="3150711"/>
            <a:ext cx="2735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71.2-(0.2*14.7) = 68.26</a:t>
            </a:r>
          </a:p>
          <a:p>
            <a:endParaRPr lang="en-US" dirty="0"/>
          </a:p>
          <a:p>
            <a:r>
              <a:rPr lang="en-US" dirty="0"/>
              <a:t>It is not as good as without the learning rate but it is better than the very original one (71.2)</a:t>
            </a:r>
          </a:p>
        </p:txBody>
      </p:sp>
    </p:spTree>
    <p:extLst>
      <p:ext uri="{BB962C8B-B14F-4D97-AF65-F5344CB8AC3E}">
        <p14:creationId xmlns:p14="http://schemas.microsoft.com/office/powerpoint/2010/main" val="57155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Boosted Trees: Example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5A2DC811-2662-61C4-4ADC-BD478870F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49540" cy="4427538"/>
          </a:xfrm>
        </p:spPr>
        <p:txBody>
          <a:bodyPr/>
          <a:lstStyle/>
          <a:p>
            <a:r>
              <a:rPr lang="en-US" dirty="0"/>
              <a:t>According to the inventor of boosted trees, many small improvement will result a big improvement</a:t>
            </a:r>
          </a:p>
          <a:p>
            <a:r>
              <a:rPr lang="en-US" dirty="0"/>
              <a:t>Hence, we can have multiple trees with a small learning rate to enhance the final prediction</a:t>
            </a:r>
          </a:p>
          <a:p>
            <a:r>
              <a:rPr lang="en-US" dirty="0"/>
              <a:t>We can continue this process until we reach a maximum number of specified trees or </a:t>
            </a:r>
          </a:p>
          <a:p>
            <a:r>
              <a:rPr lang="en-US" dirty="0"/>
              <a:t>Adding a tree does not reduce the size of residuals significantly</a:t>
            </a:r>
          </a:p>
        </p:txBody>
      </p:sp>
    </p:spTree>
    <p:extLst>
      <p:ext uri="{BB962C8B-B14F-4D97-AF65-F5344CB8AC3E}">
        <p14:creationId xmlns:p14="http://schemas.microsoft.com/office/powerpoint/2010/main" val="2658627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DB2DB6-9472-E3C7-637E-1E58F17F6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49540" cy="4351338"/>
          </a:xfrm>
        </p:spPr>
        <p:txBody>
          <a:bodyPr/>
          <a:lstStyle/>
          <a:p>
            <a:r>
              <a:rPr lang="en-US" dirty="0"/>
              <a:t>To improve the predictive power of a decision tree, we can construct multiple trees based on subsample of the training data</a:t>
            </a:r>
          </a:p>
          <a:p>
            <a:r>
              <a:rPr lang="en-US" dirty="0"/>
              <a:t>Predict class label of test records by combining the predictions made by multiple trees (e.g., by taking majority vote)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84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8382000" cy="1127760"/>
          </a:xfrm>
        </p:spPr>
        <p:txBody>
          <a:bodyPr/>
          <a:lstStyle/>
          <a:p>
            <a:r>
              <a:rPr lang="en-US" dirty="0"/>
              <a:t>Ensembles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E9F46D-2E9C-00A0-A375-C5268816F3D3}"/>
              </a:ext>
            </a:extLst>
          </p:cNvPr>
          <p:cNvGrpSpPr/>
          <p:nvPr/>
        </p:nvGrpSpPr>
        <p:grpSpPr>
          <a:xfrm>
            <a:off x="762000" y="1371600"/>
            <a:ext cx="8001000" cy="4507787"/>
            <a:chOff x="762000" y="1371600"/>
            <a:chExt cx="8001000" cy="4507787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3B738C0C-F258-1A4F-25FB-A962695DC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371600"/>
              <a:ext cx="7224713" cy="449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B2DCCCB-531B-735E-110A-BFBDBA9AD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4679237"/>
              <a:ext cx="3124200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 dirty="0"/>
                <a:t>Using majority vote or weighted majority vote </a:t>
              </a:r>
            </a:p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 dirty="0"/>
                <a:t>(weighted according to their accuracy or relevance)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62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BA5875-F589-9DA6-310F-A1A2E2CF0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1600"/>
            <a:ext cx="7673340" cy="4427538"/>
          </a:xfrm>
        </p:spPr>
        <p:txBody>
          <a:bodyPr/>
          <a:lstStyle/>
          <a:p>
            <a:pPr marL="342900" lvl="0" indent="-342900" algn="l" rtl="0">
              <a:spcBef>
                <a:spcPts val="575"/>
              </a:spcBef>
              <a:spcAft>
                <a:spcPts val="0"/>
              </a:spcAft>
              <a:buSzPts val="2210"/>
            </a:pPr>
            <a:r>
              <a:rPr lang="en-US" dirty="0"/>
              <a:t>Random Forest (Bagging)</a:t>
            </a:r>
          </a:p>
          <a:p>
            <a:pPr marL="503634" lvl="1" indent="-342900">
              <a:spcBef>
                <a:spcPts val="575"/>
              </a:spcBef>
              <a:spcAft>
                <a:spcPts val="0"/>
              </a:spcAft>
              <a:buSzPts val="2210"/>
            </a:pPr>
            <a:r>
              <a:rPr lang="en-US" dirty="0"/>
              <a:t>Bagging chooses a random sample/random subset from the entire data set</a:t>
            </a:r>
          </a:p>
          <a:p>
            <a:pPr marL="342900" lvl="0" indent="-342900" algn="l" rtl="0">
              <a:spcBef>
                <a:spcPts val="575"/>
              </a:spcBef>
              <a:spcAft>
                <a:spcPts val="0"/>
              </a:spcAft>
              <a:buSzPts val="2210"/>
            </a:pPr>
            <a:r>
              <a:rPr lang="en-US" dirty="0"/>
              <a:t>Boosted Trees (Boosting)</a:t>
            </a:r>
          </a:p>
          <a:p>
            <a:pPr marL="503634" lvl="1" indent="-342900">
              <a:spcBef>
                <a:spcPts val="575"/>
              </a:spcBef>
              <a:spcAft>
                <a:spcPts val="0"/>
              </a:spcAft>
              <a:buSzPts val="2210"/>
            </a:pPr>
            <a:r>
              <a:rPr lang="en-US" dirty="0"/>
              <a:t>A boosting algorithm combines multiple simple models (also known as weak learners or base estimators) to generate the final output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8382000" cy="1127760"/>
          </a:xfrm>
        </p:spPr>
        <p:txBody>
          <a:bodyPr/>
          <a:lstStyle/>
          <a:p>
            <a:r>
              <a:rPr lang="en-US" dirty="0"/>
              <a:t>Ensembles</a:t>
            </a:r>
          </a:p>
        </p:txBody>
      </p:sp>
    </p:spTree>
    <p:extLst>
      <p:ext uri="{BB962C8B-B14F-4D97-AF65-F5344CB8AC3E}">
        <p14:creationId xmlns:p14="http://schemas.microsoft.com/office/powerpoint/2010/main" val="267844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4AAA71-B22F-001E-4A3B-5E27699B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49540" cy="4427538"/>
          </a:xfrm>
        </p:spPr>
        <p:txBody>
          <a:bodyPr/>
          <a:lstStyle/>
          <a:p>
            <a:r>
              <a:rPr lang="en-US" dirty="0"/>
              <a:t>Draw multiple random samples from data (“bootstrap resampling” or “bagging”)</a:t>
            </a:r>
          </a:p>
          <a:p>
            <a:r>
              <a:rPr lang="en-US" dirty="0"/>
              <a:t>Fit tree to each resample using a random set of predictors</a:t>
            </a:r>
          </a:p>
          <a:p>
            <a:r>
              <a:rPr lang="en-US" dirty="0"/>
              <a:t>Combine the classifications/predictions from all the resampled trees (the “forest”) to obtain improved predictions</a:t>
            </a:r>
          </a:p>
          <a:p>
            <a:r>
              <a:rPr lang="en-US" dirty="0"/>
              <a:t>Basic idea:  Taking an average of multiple estimates (models) is more reliable than just using a single estimate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24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Steps in Random Forest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0992A1-AF9A-AE46-3FC4-5BC081A53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49540" cy="4427538"/>
          </a:xfrm>
        </p:spPr>
        <p:txBody>
          <a:bodyPr>
            <a:normAutofit/>
          </a:bodyPr>
          <a:lstStyle/>
          <a:p>
            <a:r>
              <a:rPr lang="en-US" b="1" dirty="0"/>
              <a:t>Step 1: </a:t>
            </a:r>
            <a:r>
              <a:rPr lang="en-US" dirty="0"/>
              <a:t>A subset of </a:t>
            </a:r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points</a:t>
            </a:r>
            <a:r>
              <a:rPr lang="en-US" dirty="0"/>
              <a:t> and a subset of </a:t>
            </a:r>
            <a:r>
              <a:rPr lang="en-US" b="1" dirty="0"/>
              <a:t>features</a:t>
            </a:r>
            <a:r>
              <a:rPr lang="en-US" dirty="0"/>
              <a:t> is selected for constructing each decision tree. </a:t>
            </a:r>
          </a:p>
          <a:p>
            <a:pPr lvl="1"/>
            <a:r>
              <a:rPr lang="en-US" dirty="0"/>
              <a:t>Simply put, n random records and m features are taken from the data set having k number of records.</a:t>
            </a:r>
          </a:p>
          <a:p>
            <a:r>
              <a:rPr lang="en-US" b="1" dirty="0"/>
              <a:t>Step 2: </a:t>
            </a:r>
            <a:r>
              <a:rPr lang="en-US" dirty="0"/>
              <a:t>Individual decision trees are constructed for each sample.</a:t>
            </a:r>
          </a:p>
          <a:p>
            <a:r>
              <a:rPr lang="en-US" b="1" dirty="0"/>
              <a:t>Step 3: </a:t>
            </a:r>
            <a:r>
              <a:rPr lang="en-US" dirty="0"/>
              <a:t>Each decision tree will generate an output.</a:t>
            </a:r>
          </a:p>
          <a:p>
            <a:r>
              <a:rPr lang="en-US" b="1" dirty="0"/>
              <a:t>Step 4: </a:t>
            </a:r>
            <a:r>
              <a:rPr lang="en-US" dirty="0"/>
              <a:t>Final output is considered based on Majority Voting or Averaging for Classification and regression,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06247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1127760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1028" name="Picture 4" descr="Learn and Build Random Forest Algorithm Model in Python - Intellipaat">
            <a:extLst>
              <a:ext uri="{FF2B5EF4-FFF2-40B4-BE49-F238E27FC236}">
                <a16:creationId xmlns:a16="http://schemas.microsoft.com/office/drawing/2014/main" id="{1C6F0BEA-2566-B910-911A-C082A1C1D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440" y="1295399"/>
            <a:ext cx="5191760" cy="49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16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FFEC21-86B7-9A07-9D93-8B720605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1127760"/>
          </a:xfrm>
        </p:spPr>
        <p:txBody>
          <a:bodyPr/>
          <a:lstStyle/>
          <a:p>
            <a:r>
              <a:rPr lang="en-US" dirty="0"/>
              <a:t>Variable Importance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0992A1-AF9A-AE46-3FC4-5BC081A53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49540" cy="4427538"/>
          </a:xfrm>
        </p:spPr>
        <p:txBody>
          <a:bodyPr/>
          <a:lstStyle/>
          <a:p>
            <a:r>
              <a:rPr lang="en-US" dirty="0"/>
              <a:t>Each variable is used by some trees and not others</a:t>
            </a:r>
          </a:p>
          <a:p>
            <a:r>
              <a:rPr lang="en-US" dirty="0"/>
              <a:t>We can, therefore, measure each variable’s contribution to reducing impurity (reduction in Gini Index)</a:t>
            </a:r>
          </a:p>
          <a:p>
            <a:r>
              <a:rPr lang="en-US" dirty="0"/>
              <a:t>This is the variable importance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0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B1B3ED9-1A9E-43B5-B80F-F2186387CD99}" vid="{D8E65643-85FE-4A79-B4E1-87882764AA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13920</TotalTime>
  <Words>863</Words>
  <Application>Microsoft Macintosh PowerPoint</Application>
  <PresentationFormat>On-screen Show (4:3)</PresentationFormat>
  <Paragraphs>102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Lato</vt:lpstr>
      <vt:lpstr>Tahoma</vt:lpstr>
      <vt:lpstr>Wingdings</vt:lpstr>
      <vt:lpstr>1_Theme1</vt:lpstr>
      <vt:lpstr>Office Theme</vt:lpstr>
      <vt:lpstr>CIS8695 Managing Big Data Analytics</vt:lpstr>
      <vt:lpstr>PowerPoint Presentation</vt:lpstr>
      <vt:lpstr>Ensembles</vt:lpstr>
      <vt:lpstr>Ensembles</vt:lpstr>
      <vt:lpstr>Ensembles</vt:lpstr>
      <vt:lpstr>Random Forest</vt:lpstr>
      <vt:lpstr>Steps in Random Forest</vt:lpstr>
      <vt:lpstr>Random Forest</vt:lpstr>
      <vt:lpstr>Variable Importance</vt:lpstr>
      <vt:lpstr>Variable Importance</vt:lpstr>
      <vt:lpstr>Variable Importance Plot</vt:lpstr>
      <vt:lpstr>Features of Random Forest</vt:lpstr>
      <vt:lpstr>Decision Tree vs. Random Forest</vt:lpstr>
      <vt:lpstr>Boosted Trees</vt:lpstr>
      <vt:lpstr>Boosted Trees</vt:lpstr>
      <vt:lpstr>Boosted Trees</vt:lpstr>
      <vt:lpstr>Boosted Trees</vt:lpstr>
      <vt:lpstr>Boosted Trees: Example</vt:lpstr>
      <vt:lpstr>Boosted Trees: Example</vt:lpstr>
      <vt:lpstr>Boosted Trees: Example</vt:lpstr>
      <vt:lpstr>Boosted Trees: Example</vt:lpstr>
      <vt:lpstr>Boosted Trees: Example</vt:lpstr>
      <vt:lpstr>Boosted Trees</vt:lpstr>
      <vt:lpstr>Boosted Trees: Example</vt:lpstr>
      <vt:lpstr>Boosted Trees: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– Classification and Regression Trees</dc:title>
  <dc:creator>Peter</dc:creator>
  <cp:lastModifiedBy>Nasim Mousavi</cp:lastModifiedBy>
  <cp:revision>175</cp:revision>
  <dcterms:created xsi:type="dcterms:W3CDTF">2008-12-06T13:38:17Z</dcterms:created>
  <dcterms:modified xsi:type="dcterms:W3CDTF">2024-01-18T18:55:33Z</dcterms:modified>
</cp:coreProperties>
</file>