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53" r:id="rId2"/>
  </p:sldMasterIdLst>
  <p:notesMasterIdLst>
    <p:notesMasterId r:id="rId40"/>
  </p:notesMasterIdLst>
  <p:sldIdLst>
    <p:sldId id="331" r:id="rId3"/>
    <p:sldId id="785" r:id="rId4"/>
    <p:sldId id="258" r:id="rId5"/>
    <p:sldId id="805" r:id="rId6"/>
    <p:sldId id="295" r:id="rId7"/>
    <p:sldId id="297" r:id="rId8"/>
    <p:sldId id="261" r:id="rId9"/>
    <p:sldId id="786" r:id="rId10"/>
    <p:sldId id="298" r:id="rId11"/>
    <p:sldId id="300" r:id="rId12"/>
    <p:sldId id="303" r:id="rId13"/>
    <p:sldId id="792" r:id="rId14"/>
    <p:sldId id="791" r:id="rId15"/>
    <p:sldId id="793" r:id="rId16"/>
    <p:sldId id="330" r:id="rId17"/>
    <p:sldId id="296" r:id="rId18"/>
    <p:sldId id="800" r:id="rId19"/>
    <p:sldId id="794" r:id="rId20"/>
    <p:sldId id="279" r:id="rId21"/>
    <p:sldId id="802" r:id="rId22"/>
    <p:sldId id="280" r:id="rId23"/>
    <p:sldId id="803" r:id="rId24"/>
    <p:sldId id="804" r:id="rId25"/>
    <p:sldId id="314" r:id="rId26"/>
    <p:sldId id="789" r:id="rId27"/>
    <p:sldId id="796" r:id="rId28"/>
    <p:sldId id="797" r:id="rId29"/>
    <p:sldId id="798" r:id="rId30"/>
    <p:sldId id="799" r:id="rId31"/>
    <p:sldId id="317" r:id="rId32"/>
    <p:sldId id="318" r:id="rId33"/>
    <p:sldId id="321" r:id="rId34"/>
    <p:sldId id="322" r:id="rId35"/>
    <p:sldId id="325" r:id="rId36"/>
    <p:sldId id="326" r:id="rId37"/>
    <p:sldId id="327" r:id="rId38"/>
    <p:sldId id="801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7EB14-1158-4030-8929-FCE063DB1CB0}" v="84" dt="2024-02-01T19:22:31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280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yyedehnasim Mousavi" clId="Web-{DA17EB14-1158-4030-8929-FCE063DB1CB0}"/>
    <pc:docChg chg="addSld delSld modSld sldOrd">
      <pc:chgData name="Seyyedehnasim Mousavi" userId="" providerId="" clId="Web-{DA17EB14-1158-4030-8929-FCE063DB1CB0}" dt="2024-02-01T19:22:28.595" v="74" actId="20577"/>
      <pc:docMkLst>
        <pc:docMk/>
      </pc:docMkLst>
      <pc:sldChg chg="addSp delSp modSp">
        <pc:chgData name="Seyyedehnasim Mousavi" userId="" providerId="" clId="Web-{DA17EB14-1158-4030-8929-FCE063DB1CB0}" dt="2024-02-01T19:06:51.110" v="11" actId="1076"/>
        <pc:sldMkLst>
          <pc:docMk/>
          <pc:sldMk cId="0" sldId="258"/>
        </pc:sldMkLst>
        <pc:spChg chg="mod">
          <ac:chgData name="Seyyedehnasim Mousavi" userId="" providerId="" clId="Web-{DA17EB14-1158-4030-8929-FCE063DB1CB0}" dt="2024-02-01T19:06:44.595" v="8" actId="20577"/>
          <ac:spMkLst>
            <pc:docMk/>
            <pc:sldMk cId="0" sldId="258"/>
            <ac:spMk id="3" creationId="{C04A0803-0827-C45F-7C9D-3FE60024B9C0}"/>
          </ac:spMkLst>
        </pc:spChg>
        <pc:picChg chg="add mod">
          <ac:chgData name="Seyyedehnasim Mousavi" userId="" providerId="" clId="Web-{DA17EB14-1158-4030-8929-FCE063DB1CB0}" dt="2024-02-01T19:06:51.110" v="11" actId="1076"/>
          <ac:picMkLst>
            <pc:docMk/>
            <pc:sldMk cId="0" sldId="258"/>
            <ac:picMk id="2" creationId="{A9BBB7C0-1A32-417E-00B4-37F1B8847D97}"/>
          </ac:picMkLst>
        </pc:picChg>
        <pc:picChg chg="del">
          <ac:chgData name="Seyyedehnasim Mousavi" userId="" providerId="" clId="Web-{DA17EB14-1158-4030-8929-FCE063DB1CB0}" dt="2024-02-01T19:06:39.954" v="6"/>
          <ac:picMkLst>
            <pc:docMk/>
            <pc:sldMk cId="0" sldId="258"/>
            <ac:picMk id="4" creationId="{00000000-0000-0000-0000-000000000000}"/>
          </ac:picMkLst>
        </pc:picChg>
      </pc:sldChg>
      <pc:sldChg chg="modSp del">
        <pc:chgData name="Seyyedehnasim Mousavi" userId="" providerId="" clId="Web-{DA17EB14-1158-4030-8929-FCE063DB1CB0}" dt="2024-02-01T19:09:07.756" v="27"/>
        <pc:sldMkLst>
          <pc:docMk/>
          <pc:sldMk cId="0" sldId="264"/>
        </pc:sldMkLst>
        <pc:spChg chg="mod">
          <ac:chgData name="Seyyedehnasim Mousavi" userId="" providerId="" clId="Web-{DA17EB14-1158-4030-8929-FCE063DB1CB0}" dt="2024-02-01T19:08:47.317" v="24" actId="20577"/>
          <ac:spMkLst>
            <pc:docMk/>
            <pc:sldMk cId="0" sldId="264"/>
            <ac:spMk id="3" creationId="{AFAC6767-C8CB-794D-21DB-840E494570F6}"/>
          </ac:spMkLst>
        </pc:spChg>
        <pc:spChg chg="mod">
          <ac:chgData name="Seyyedehnasim Mousavi" userId="" providerId="" clId="Web-{DA17EB14-1158-4030-8929-FCE063DB1CB0}" dt="2024-02-01T19:08:51.083" v="26" actId="20577"/>
          <ac:spMkLst>
            <pc:docMk/>
            <pc:sldMk cId="0" sldId="264"/>
            <ac:spMk id="5" creationId="{3E59B4AD-7E0B-2CA6-7BBC-DAA041FD636C}"/>
          </ac:spMkLst>
        </pc:spChg>
      </pc:sldChg>
      <pc:sldChg chg="addSp delSp modSp">
        <pc:chgData name="Seyyedehnasim Mousavi" userId="" providerId="" clId="Web-{DA17EB14-1158-4030-8929-FCE063DB1CB0}" dt="2024-02-01T19:16:05.176" v="58" actId="1076"/>
        <pc:sldMkLst>
          <pc:docMk/>
          <pc:sldMk cId="0" sldId="279"/>
        </pc:sldMkLst>
        <pc:grpChg chg="add mod">
          <ac:chgData name="Seyyedehnasim Mousavi" userId="" providerId="" clId="Web-{DA17EB14-1158-4030-8929-FCE063DB1CB0}" dt="2024-02-01T19:16:05.176" v="58" actId="1076"/>
          <ac:grpSpMkLst>
            <pc:docMk/>
            <pc:sldMk cId="0" sldId="279"/>
            <ac:grpSpMk id="14" creationId="{EDCB9C9E-EEEF-734F-86C1-B7A241E7C337}"/>
          </ac:grpSpMkLst>
        </pc:grpChg>
        <pc:picChg chg="add del">
          <ac:chgData name="Seyyedehnasim Mousavi" userId="" providerId="" clId="Web-{DA17EB14-1158-4030-8929-FCE063DB1CB0}" dt="2024-02-01T19:14:44.908" v="48"/>
          <ac:picMkLst>
            <pc:docMk/>
            <pc:sldMk cId="0" sldId="279"/>
            <ac:picMk id="4" creationId="{A2ABA6A2-9C0C-679B-794F-16D7A72D875D}"/>
          </ac:picMkLst>
        </pc:picChg>
        <pc:picChg chg="add del">
          <ac:chgData name="Seyyedehnasim Mousavi" userId="" providerId="" clId="Web-{DA17EB14-1158-4030-8929-FCE063DB1CB0}" dt="2024-02-01T19:15:03.471" v="50"/>
          <ac:picMkLst>
            <pc:docMk/>
            <pc:sldMk cId="0" sldId="279"/>
            <ac:picMk id="7" creationId="{9F43B05A-3675-CD4A-110D-7FA0B87E1A28}"/>
          </ac:picMkLst>
        </pc:picChg>
        <pc:picChg chg="add del">
          <ac:chgData name="Seyyedehnasim Mousavi" userId="" providerId="" clId="Web-{DA17EB14-1158-4030-8929-FCE063DB1CB0}" dt="2024-02-01T19:15:32.253" v="52"/>
          <ac:picMkLst>
            <pc:docMk/>
            <pc:sldMk cId="0" sldId="279"/>
            <ac:picMk id="9" creationId="{2ABF81F6-4A7B-771A-F688-559542C77D20}"/>
          </ac:picMkLst>
        </pc:picChg>
      </pc:sldChg>
      <pc:sldChg chg="modSp">
        <pc:chgData name="Seyyedehnasim Mousavi" userId="" providerId="" clId="Web-{DA17EB14-1158-4030-8929-FCE063DB1CB0}" dt="2024-02-01T19:08:23.020" v="22" actId="20577"/>
        <pc:sldMkLst>
          <pc:docMk/>
          <pc:sldMk cId="2008913083" sldId="295"/>
        </pc:sldMkLst>
        <pc:spChg chg="mod">
          <ac:chgData name="Seyyedehnasim Mousavi" userId="" providerId="" clId="Web-{DA17EB14-1158-4030-8929-FCE063DB1CB0}" dt="2024-02-01T19:08:23.020" v="22" actId="20577"/>
          <ac:spMkLst>
            <pc:docMk/>
            <pc:sldMk cId="2008913083" sldId="295"/>
            <ac:spMk id="3" creationId="{CA1DA800-FB1F-EEF2-8289-8D9EC5B7D448}"/>
          </ac:spMkLst>
        </pc:spChg>
      </pc:sldChg>
      <pc:sldChg chg="add del">
        <pc:chgData name="Seyyedehnasim Mousavi" userId="" providerId="" clId="Web-{DA17EB14-1158-4030-8929-FCE063DB1CB0}" dt="2024-02-01T19:09:54.898" v="29"/>
        <pc:sldMkLst>
          <pc:docMk/>
          <pc:sldMk cId="494302211" sldId="296"/>
        </pc:sldMkLst>
      </pc:sldChg>
      <pc:sldChg chg="del">
        <pc:chgData name="Seyyedehnasim Mousavi" userId="" providerId="" clId="Web-{DA17EB14-1158-4030-8929-FCE063DB1CB0}" dt="2024-02-01T19:22:19.423" v="72"/>
        <pc:sldMkLst>
          <pc:docMk/>
          <pc:sldMk cId="1981343691" sldId="315"/>
        </pc:sldMkLst>
      </pc:sldChg>
      <pc:sldChg chg="addSp delSp modSp">
        <pc:chgData name="Seyyedehnasim Mousavi" userId="" providerId="" clId="Web-{DA17EB14-1158-4030-8929-FCE063DB1CB0}" dt="2024-02-01T19:21:27.765" v="70"/>
        <pc:sldMkLst>
          <pc:docMk/>
          <pc:sldMk cId="3763274114" sldId="317"/>
        </pc:sldMkLst>
        <pc:spChg chg="del">
          <ac:chgData name="Seyyedehnasim Mousavi" userId="" providerId="" clId="Web-{DA17EB14-1158-4030-8929-FCE063DB1CB0}" dt="2024-02-01T19:21:27.749" v="69"/>
          <ac:spMkLst>
            <pc:docMk/>
            <pc:sldMk cId="3763274114" sldId="317"/>
            <ac:spMk id="3" creationId="{00000000-0000-0000-0000-000000000000}"/>
          </ac:spMkLst>
        </pc:spChg>
        <pc:picChg chg="add mod ord">
          <ac:chgData name="Seyyedehnasim Mousavi" userId="" providerId="" clId="Web-{DA17EB14-1158-4030-8929-FCE063DB1CB0}" dt="2024-02-01T19:21:27.765" v="70"/>
          <ac:picMkLst>
            <pc:docMk/>
            <pc:sldMk cId="3763274114" sldId="317"/>
            <ac:picMk id="2" creationId="{4F3FC266-698C-1597-DB59-DB6D5873DA5C}"/>
          </ac:picMkLst>
        </pc:picChg>
        <pc:picChg chg="del">
          <ac:chgData name="Seyyedehnasim Mousavi" userId="" providerId="" clId="Web-{DA17EB14-1158-4030-8929-FCE063DB1CB0}" dt="2024-02-01T19:21:05.483" v="68"/>
          <ac:picMkLst>
            <pc:docMk/>
            <pc:sldMk cId="3763274114" sldId="317"/>
            <ac:picMk id="4" creationId="{00000000-0000-0000-0000-000000000000}"/>
          </ac:picMkLst>
        </pc:picChg>
      </pc:sldChg>
      <pc:sldChg chg="addSp delSp modSp del delAnim">
        <pc:chgData name="Seyyedehnasim Mousavi" userId="" providerId="" clId="Web-{DA17EB14-1158-4030-8929-FCE063DB1CB0}" dt="2024-02-01T19:16:06.504" v="59"/>
        <pc:sldMkLst>
          <pc:docMk/>
          <pc:sldMk cId="908304150" sldId="787"/>
        </pc:sldMkLst>
        <pc:spChg chg="topLvl">
          <ac:chgData name="Seyyedehnasim Mousavi" userId="" providerId="" clId="Web-{DA17EB14-1158-4030-8929-FCE063DB1CB0}" dt="2024-02-01T19:15:47.754" v="54"/>
          <ac:spMkLst>
            <pc:docMk/>
            <pc:sldMk cId="908304150" sldId="787"/>
            <ac:spMk id="2" creationId="{40C02872-97D2-1A15-CC2B-BA89D7CEB9D2}"/>
          </ac:spMkLst>
        </pc:spChg>
        <pc:spChg chg="add del mod">
          <ac:chgData name="Seyyedehnasim Mousavi" userId="" providerId="" clId="Web-{DA17EB14-1158-4030-8929-FCE063DB1CB0}" dt="2024-02-01T19:13:48.921" v="44"/>
          <ac:spMkLst>
            <pc:docMk/>
            <pc:sldMk cId="908304150" sldId="787"/>
            <ac:spMk id="3" creationId="{F8FD4EB4-F9CB-5A05-04BF-65799C3DD54F}"/>
          </ac:spMkLst>
        </pc:spChg>
        <pc:spChg chg="topLvl">
          <ac:chgData name="Seyyedehnasim Mousavi" userId="" providerId="" clId="Web-{DA17EB14-1158-4030-8929-FCE063DB1CB0}" dt="2024-02-01T19:15:47.754" v="54"/>
          <ac:spMkLst>
            <pc:docMk/>
            <pc:sldMk cId="908304150" sldId="787"/>
            <ac:spMk id="8" creationId="{76140D42-A627-9548-C847-941A45323D7B}"/>
          </ac:spMkLst>
        </pc:spChg>
        <pc:grpChg chg="add del">
          <ac:chgData name="Seyyedehnasim Mousavi" userId="" providerId="" clId="Web-{DA17EB14-1158-4030-8929-FCE063DB1CB0}" dt="2024-02-01T19:15:47.754" v="54"/>
          <ac:grpSpMkLst>
            <pc:docMk/>
            <pc:sldMk cId="908304150" sldId="787"/>
            <ac:grpSpMk id="4" creationId="{84EEAE7D-62FA-C42B-3197-21D71A53A89A}"/>
          </ac:grpSpMkLst>
        </pc:grpChg>
        <pc:grpChg chg="add">
          <ac:chgData name="Seyyedehnasim Mousavi" userId="" providerId="" clId="Web-{DA17EB14-1158-4030-8929-FCE063DB1CB0}" dt="2024-02-01T19:15:54.660" v="55"/>
          <ac:grpSpMkLst>
            <pc:docMk/>
            <pc:sldMk cId="908304150" sldId="787"/>
            <ac:grpSpMk id="5" creationId="{DC471AE5-58D1-8764-F246-B969C6CD032F}"/>
          </ac:grpSpMkLst>
        </pc:grpChg>
        <pc:picChg chg="mod topLvl">
          <ac:chgData name="Seyyedehnasim Mousavi" userId="" providerId="" clId="Web-{DA17EB14-1158-4030-8929-FCE063DB1CB0}" dt="2024-02-01T19:15:47.754" v="54"/>
          <ac:picMkLst>
            <pc:docMk/>
            <pc:sldMk cId="908304150" sldId="787"/>
            <ac:picMk id="7" creationId="{40F57F70-D94E-920C-3833-AEAFFA29C43F}"/>
          </ac:picMkLst>
        </pc:picChg>
      </pc:sldChg>
      <pc:sldChg chg="del">
        <pc:chgData name="Seyyedehnasim Mousavi" userId="" providerId="" clId="Web-{DA17EB14-1158-4030-8929-FCE063DB1CB0}" dt="2024-02-01T19:22:19.017" v="71"/>
        <pc:sldMkLst>
          <pc:docMk/>
          <pc:sldMk cId="85045505" sldId="788"/>
        </pc:sldMkLst>
      </pc:sldChg>
      <pc:sldChg chg="modSp">
        <pc:chgData name="Seyyedehnasim Mousavi" userId="" providerId="" clId="Web-{DA17EB14-1158-4030-8929-FCE063DB1CB0}" dt="2024-02-01T19:22:28.595" v="74" actId="20577"/>
        <pc:sldMkLst>
          <pc:docMk/>
          <pc:sldMk cId="1197386565" sldId="789"/>
        </pc:sldMkLst>
        <pc:spChg chg="mod">
          <ac:chgData name="Seyyedehnasim Mousavi" userId="" providerId="" clId="Web-{DA17EB14-1158-4030-8929-FCE063DB1CB0}" dt="2024-02-01T19:22:28.595" v="74" actId="20577"/>
          <ac:spMkLst>
            <pc:docMk/>
            <pc:sldMk cId="1197386565" sldId="789"/>
            <ac:spMk id="2" creationId="{9B8535A7-7585-ACD2-0210-2FEAF1ACC0B3}"/>
          </ac:spMkLst>
        </pc:spChg>
      </pc:sldChg>
      <pc:sldChg chg="addSp modSp">
        <pc:chgData name="Seyyedehnasim Mousavi" userId="" providerId="" clId="Web-{DA17EB14-1158-4030-8929-FCE063DB1CB0}" dt="2024-02-01T19:13:12.326" v="36" actId="1076"/>
        <pc:sldMkLst>
          <pc:docMk/>
          <pc:sldMk cId="4258041016" sldId="794"/>
        </pc:sldMkLst>
        <pc:picChg chg="add mod">
          <ac:chgData name="Seyyedehnasim Mousavi" userId="" providerId="" clId="Web-{DA17EB14-1158-4030-8929-FCE063DB1CB0}" dt="2024-02-01T19:13:12.326" v="36" actId="1076"/>
          <ac:picMkLst>
            <pc:docMk/>
            <pc:sldMk cId="4258041016" sldId="794"/>
            <ac:picMk id="2" creationId="{990E50BD-60E4-ECEB-4C0D-A696D2576B74}"/>
          </ac:picMkLst>
        </pc:picChg>
      </pc:sldChg>
      <pc:sldChg chg="addSp delSp modSp del delAnim">
        <pc:chgData name="Seyyedehnasim Mousavi" userId="" providerId="" clId="Web-{DA17EB14-1158-4030-8929-FCE063DB1CB0}" dt="2024-02-01T19:13:14.076" v="37"/>
        <pc:sldMkLst>
          <pc:docMk/>
          <pc:sldMk cId="1419317039" sldId="795"/>
        </pc:sldMkLst>
        <pc:picChg chg="del">
          <ac:chgData name="Seyyedehnasim Mousavi" userId="" providerId="" clId="Web-{DA17EB14-1158-4030-8929-FCE063DB1CB0}" dt="2024-02-01T19:12:47.685" v="30"/>
          <ac:picMkLst>
            <pc:docMk/>
            <pc:sldMk cId="1419317039" sldId="795"/>
            <ac:picMk id="2" creationId="{01F4AE76-6AEC-CB1A-CBF0-EB10AC3011C8}"/>
          </ac:picMkLst>
        </pc:picChg>
        <pc:picChg chg="add del mod">
          <ac:chgData name="Seyyedehnasim Mousavi" userId="" providerId="" clId="Web-{DA17EB14-1158-4030-8929-FCE063DB1CB0}" dt="2024-02-01T19:13:07.936" v="34"/>
          <ac:picMkLst>
            <pc:docMk/>
            <pc:sldMk cId="1419317039" sldId="795"/>
            <ac:picMk id="3" creationId="{990E50BD-60E4-ECEB-4C0D-A696D2576B74}"/>
          </ac:picMkLst>
        </pc:picChg>
      </pc:sldChg>
      <pc:sldChg chg="modSp">
        <pc:chgData name="Seyyedehnasim Mousavi" userId="" providerId="" clId="Web-{DA17EB14-1158-4030-8929-FCE063DB1CB0}" dt="2024-02-01T19:16:47.037" v="62" actId="20577"/>
        <pc:sldMkLst>
          <pc:docMk/>
          <pc:sldMk cId="2524489948" sldId="802"/>
        </pc:sldMkLst>
        <pc:spChg chg="mod">
          <ac:chgData name="Seyyedehnasim Mousavi" userId="" providerId="" clId="Web-{DA17EB14-1158-4030-8929-FCE063DB1CB0}" dt="2024-02-01T19:16:47.037" v="62" actId="20577"/>
          <ac:spMkLst>
            <pc:docMk/>
            <pc:sldMk cId="2524489948" sldId="802"/>
            <ac:spMk id="3" creationId="{DB611E0F-F753-3ACF-D373-80193B8F3128}"/>
          </ac:spMkLst>
        </pc:spChg>
      </pc:sldChg>
      <pc:sldChg chg="modSp ord">
        <pc:chgData name="Seyyedehnasim Mousavi" userId="" providerId="" clId="Web-{DA17EB14-1158-4030-8929-FCE063DB1CB0}" dt="2024-02-01T19:17:46.179" v="67" actId="20577"/>
        <pc:sldMkLst>
          <pc:docMk/>
          <pc:sldMk cId="237233256" sldId="803"/>
        </pc:sldMkLst>
        <pc:spChg chg="mod">
          <ac:chgData name="Seyyedehnasim Mousavi" userId="" providerId="" clId="Web-{DA17EB14-1158-4030-8929-FCE063DB1CB0}" dt="2024-02-01T19:17:46.179" v="67" actId="20577"/>
          <ac:spMkLst>
            <pc:docMk/>
            <pc:sldMk cId="237233256" sldId="803"/>
            <ac:spMk id="3" creationId="{DB611E0F-F753-3ACF-D373-80193B8F3128}"/>
          </ac:spMkLst>
        </pc:spChg>
      </pc:sldChg>
      <pc:sldChg chg="modSp add replId">
        <pc:chgData name="Seyyedehnasim Mousavi" userId="" providerId="" clId="Web-{DA17EB14-1158-4030-8929-FCE063DB1CB0}" dt="2024-02-01T19:07:33.440" v="18" actId="1076"/>
        <pc:sldMkLst>
          <pc:docMk/>
          <pc:sldMk cId="160234185" sldId="805"/>
        </pc:sldMkLst>
        <pc:spChg chg="mod">
          <ac:chgData name="Seyyedehnasim Mousavi" userId="" providerId="" clId="Web-{DA17EB14-1158-4030-8929-FCE063DB1CB0}" dt="2024-02-01T19:07:30.440" v="17" actId="20577"/>
          <ac:spMkLst>
            <pc:docMk/>
            <pc:sldMk cId="160234185" sldId="805"/>
            <ac:spMk id="3" creationId="{CCA1250B-5F1C-7984-D138-5AD4BD17C0D9}"/>
          </ac:spMkLst>
        </pc:spChg>
        <pc:picChg chg="mod">
          <ac:chgData name="Seyyedehnasim Mousavi" userId="" providerId="" clId="Web-{DA17EB14-1158-4030-8929-FCE063DB1CB0}" dt="2024-02-01T19:07:33.440" v="18" actId="1076"/>
          <ac:picMkLst>
            <pc:docMk/>
            <pc:sldMk cId="160234185" sldId="805"/>
            <ac:picMk id="4" creationId="{2D3B5E4B-6C08-BE98-27B1-B49C47DA0D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A6985E-27DC-41C6-A99F-112E972693A6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92987FE-E4AD-425A-8BA8-2CC25F74D7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249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96B2C9-84FC-4F87-A021-12FB4AB05164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2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4D6651-C08A-4243-944F-1BEBE3CA7260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14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96B2C9-84FC-4F87-A021-12FB4AB05164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8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2EA6EE-7771-45EE-B814-065CEF58F37C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11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2EA6EE-7771-45EE-B814-065CEF58F37C}" type="slidenum">
              <a:rPr lang="en-US" alt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36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2EA6EE-7771-45EE-B814-065CEF58F37C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0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2EA6EE-7771-45EE-B814-065CEF58F37C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5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https://www.youtube.com/watch?v=_aWzGGNrcic#t=375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D1CF3-903A-4DB2-AD12-BDBE3D6ECAC9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085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clusters will of course reduce overall SSE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87FE-E4AD-425A-8BA8-2CC25F74D792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688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7BF0F6-E522-4772-A710-3CF48C5798A6}" type="slidenum">
              <a:rPr lang="en-US" altLang="en-US"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9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59D23F-7F0E-423D-AF2A-E10C6506FF45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66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F90BDD-EEB1-42C2-8526-32D6361F6C6D}" type="slidenum">
              <a:rPr lang="en-US" altLang="en-US"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1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63768-266C-A141-7FB2-78360312C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6958848D-8772-FD4F-8DF3-5DC09030C4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E3B7C21B-34DA-CAF6-C9D0-1CFAFBBD96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E3E0A851-4636-7DAD-443D-7D67B960B2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59D23F-7F0E-423D-AF2A-E10C6506FF45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5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5A638E-C590-448D-B855-DC85983EA899}" type="slidenum">
              <a:rPr lang="en-US" altLang="en-US" smtClean="0">
                <a:cs typeface="Arial" panose="020B0604020202020204" pitchFamily="34" charset="0"/>
              </a:rPr>
              <a:pPr/>
              <a:t>5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74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4F2030-96B4-4F2F-A173-02B364464F22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6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5A638E-C590-448D-B855-DC85983EA899}" type="slidenum">
              <a:rPr lang="en-US" altLang="en-US" smtClean="0">
                <a:cs typeface="Arial" panose="020B0604020202020204" pitchFamily="34" charset="0"/>
              </a:rPr>
              <a:pPr/>
              <a:t>7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5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4C5E12-FD8D-4645-A5EA-1D50922E60B1}" type="slidenum">
              <a:rPr lang="en-US" altLang="en-US" smtClean="0">
                <a:cs typeface="Arial" panose="020B0604020202020204" pitchFamily="34" charset="0"/>
              </a:rPr>
              <a:pPr/>
              <a:t>18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0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4D6651-C08A-4243-944F-1BEBE3CA7260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8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4D6651-C08A-4243-944F-1BEBE3CA7260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7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109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C91-A44A-E273-C1F3-627E1681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D041-0F10-FD91-1FC8-F28EE7CA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7EEA-7B00-2E26-C92A-ABC58F65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CA43-ECBE-81D6-56D6-1DBEEAB0D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8B0E-F391-D44E-D1C8-065897EF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40140-F34A-B048-4807-98949E9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A615F-DA82-13FE-4A0F-FF28000A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34224-D2AE-EF4E-BD3B-ACA14611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745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D8C3-3428-F5B2-36B3-BA63AC5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0C548-D56F-8207-292F-D80AAF7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36F39-BF5B-B394-2942-C3AB428C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4A92-154C-6B10-F01C-7EA6973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912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505C-0084-5D91-69CF-34618084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F31D7-9AB4-063A-ABBE-54D77F7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AB42C-91C2-16E4-44B4-36CA9FF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249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7D1-5EAE-F901-5EB9-C89299F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17F2-6D8F-D8A1-1C73-5AD0F675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AFECB-C27B-AB74-683B-721803D5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2BA2-EC8A-D341-7E0F-38CC9A8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5C81-AA3B-2447-4B79-A6DE1295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36BC5-04E0-1B05-B7D6-2AD13CE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992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7C2-9D78-066B-F396-97D533EA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9D74-A49A-3256-54F1-8703C0252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0911-59F3-4764-55EC-64D2080E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22605-65F7-A4EE-7570-93206D1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8AC0-E388-28B5-0474-B15FABD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9765-CC9B-453B-3960-AAE494C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4491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9D5-D26F-702E-D39E-FC5E335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EC0A-EE78-CB9E-6A07-78126480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F8E8-3B67-71EF-D9C5-794E733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5DAF-A3FE-E131-B406-59CEAB0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D800-4FE6-61D0-38F0-CB9F5AC6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2554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48F79-BFBB-8B5C-839B-68A1ADE6A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1A8D-B02C-AC8A-9C2D-15EE7942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511F-53E2-A5C6-64FD-25AEEDC4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D2A6-B59D-FF1E-3044-14677B0B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8AD0-469B-5A78-FC40-391FB149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8471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37160"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FF955-EFBD-EE7F-D17F-F0C691C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78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CB41-A64B-CE42-9A21-A08B601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"/>
            <a:ext cx="7806691" cy="112776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1AFA6-D2EA-1540-8E30-0E436774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570385"/>
            <a:ext cx="7806690" cy="4621695"/>
          </a:xfrm>
        </p:spPr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/>
            </a:lvl1pPr>
            <a:lvl2pPr indent="-137160">
              <a:spcBef>
                <a:spcPts val="375"/>
              </a:spcBef>
              <a:spcAft>
                <a:spcPts val="375"/>
              </a:spcAft>
              <a:defRPr sz="1800"/>
            </a:lvl2pPr>
            <a:lvl3pPr indent="-137160">
              <a:spcBef>
                <a:spcPts val="375"/>
              </a:spcBef>
              <a:spcAft>
                <a:spcPts val="375"/>
              </a:spcAft>
              <a:defRPr sz="1800"/>
            </a:lvl3pPr>
            <a:lvl4pPr indent="-137160">
              <a:spcBef>
                <a:spcPts val="375"/>
              </a:spcBef>
              <a:spcAft>
                <a:spcPts val="375"/>
              </a:spcAft>
              <a:defRPr sz="1600"/>
            </a:lvl4pPr>
            <a:lvl5pPr>
              <a:spcBef>
                <a:spcPts val="375"/>
              </a:spcBef>
              <a:spcAft>
                <a:spcPts val="375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1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8DFCB-6192-4F86-A810-9FE1F167A477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90F54-AB24-44E8-B709-D2D73B5A4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FC8F3-CD04-4918-BF7B-3DBF47644806}" type="datetimeFigureOut">
              <a:rPr lang="en-US" smtClean="0"/>
              <a:pPr>
                <a:defRPr/>
              </a:pPr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5418-A83C-40F7-9F61-01A7BAACC9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26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F39A-F08D-48A3-2657-4C8530C5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E659-A94B-7A81-0D9C-B69455D3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4A73-3B12-110D-4EB6-B54F6091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EDF-E312-0251-F10E-BA60681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8111-66BA-D5B6-063B-1525DA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E80A-1C38-44F3-D43D-A74EB453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B1CE-D852-B05F-E3BB-ACF6C1B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4CEB-C9AC-36B4-7467-884B4365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9DFF-A096-0A5B-254E-261D5BEB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306-B30E-FFA0-34C6-E1571E47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9E-F5AC-3471-90A6-12ECF5AD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44B6-5458-D698-CF6D-1FE98F26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9329-31B9-9C24-E75F-E2FD5C9A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5873-1167-FC90-32B0-7FA35FF1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A6D3-0A13-D1E6-51CC-C9E96C5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1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24B3-5872-F31D-F733-72D2E681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1194-4A60-2E5D-83E6-11A0111C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A47B8-81ED-F14E-108F-3FBD2976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9F3A-A1BC-9689-7A6F-E3F1CB32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818E-50E6-57F4-0253-D5D38720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F187-53AB-7A55-71F5-DC7FD267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667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4478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315442" indent="0">
              <a:tabLst/>
            </a:pPr>
            <a:endParaRPr lang="en-US" sz="126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9169FFA-1A81-32BE-6477-FAA1488F98C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9144000" cy="474028"/>
          </a:xfrm>
          <a:prstGeom prst="rect">
            <a:avLst/>
          </a:prstGeom>
          <a:solidFill>
            <a:srgbClr val="2A3D9C"/>
          </a:solidFill>
        </p:spPr>
        <p:txBody>
          <a:bodyPr>
            <a:norm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N.Mousavi															CIS 8695</a:t>
            </a:r>
          </a:p>
        </p:txBody>
      </p:sp>
      <p:pic>
        <p:nvPicPr>
          <p:cNvPr id="2052" name="Picture 4" descr="University Logos - Communications ToolKit">
            <a:extLst>
              <a:ext uri="{FF2B5EF4-FFF2-40B4-BE49-F238E27FC236}">
                <a16:creationId xmlns:a16="http://schemas.microsoft.com/office/drawing/2014/main" id="{2E37B34D-56A1-27F6-100B-829E146B8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348" y="1"/>
            <a:ext cx="1009857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9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128588" indent="-205740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289322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482204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Tahoma" panose="020B0604030504040204" pitchFamily="34" charset="0"/>
        <a:buChar char="●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75085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867966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72564-6799-092A-2C35-03115A9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8F9E-909A-83A5-04D3-AA5F5A5D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0B7E-F090-BBC9-FD22-E4EE73E3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FA80-7054-41B3-831C-6D8388982014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364E-9097-F4E0-8A0C-60B31B03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84AE-EBC9-C914-61C8-D8F82B30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9EA1FE-F527-1E9F-48D4-431E9525A1B7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36576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155722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aWzGGNrcic?feature=oembed" TargetMode="External"/><Relationship Id="rId4" Type="http://schemas.openxmlformats.org/officeDocument/2006/relationships/image" Target="../media/image1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752600"/>
            <a:ext cx="4848226" cy="1769269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</a:t>
            </a:r>
            <a:b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4" y="3927914"/>
            <a:ext cx="4238626" cy="1939486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16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400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22362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F9A7-6EFF-2B21-91E4-676E6A66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/>
          <a:lstStyle/>
          <a:p>
            <a:r>
              <a:rPr lang="en-US" altLang="en-US" dirty="0"/>
              <a:t>A key component of most clustering techniques is the </a:t>
            </a:r>
            <a:r>
              <a:rPr lang="en-US" altLang="en-US" b="1" dirty="0"/>
              <a:t>distance metric</a:t>
            </a:r>
          </a:p>
          <a:p>
            <a:r>
              <a:rPr lang="en-US" altLang="en-US" dirty="0"/>
              <a:t>Therefore, the choice of a metric is important</a:t>
            </a:r>
          </a:p>
          <a:p>
            <a:pPr lvl="1"/>
            <a:r>
              <a:rPr lang="en-US" altLang="en-US" dirty="0"/>
              <a:t>Distance between two points</a:t>
            </a:r>
          </a:p>
          <a:p>
            <a:pPr lvl="1"/>
            <a:r>
              <a:rPr lang="en-US" altLang="en-US" dirty="0"/>
              <a:t>Distance between clusters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DE9259-8334-4963-BE8C-46A4684E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Metric</a:t>
            </a:r>
          </a:p>
        </p:txBody>
      </p:sp>
    </p:spTree>
    <p:extLst>
      <p:ext uri="{BB962C8B-B14F-4D97-AF65-F5344CB8AC3E}">
        <p14:creationId xmlns:p14="http://schemas.microsoft.com/office/powerpoint/2010/main" val="372278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Distance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21C5-F89E-D5C0-08BC-CCF6F94A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/>
          <a:lstStyle/>
          <a:p>
            <a:r>
              <a:rPr lang="en-US" b="1" dirty="0"/>
              <a:t>Euclidean distance </a:t>
            </a:r>
            <a:r>
              <a:rPr lang="en-US" dirty="0"/>
              <a:t>is the most popular measurement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highly influenced by the scale of each variable</a:t>
            </a:r>
          </a:p>
          <a:p>
            <a:pPr lvl="1"/>
            <a:r>
              <a:rPr lang="en-US" dirty="0"/>
              <a:t>Normalize the variables </a:t>
            </a:r>
          </a:p>
          <a:p>
            <a:pPr lvl="2"/>
            <a:r>
              <a:rPr lang="en-US" dirty="0"/>
              <a:t>Subtract mean, divide by std. deviation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9A5496-D7BC-5DEF-D6B4-D65B8DD6B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" y="2286000"/>
            <a:ext cx="7239000" cy="64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43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Distance for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21C5-F89E-D5C0-08BC-CCF6F94A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measure the distance between records in terms of two categorical variables, create table with counts: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Similarity metrics based on this table:</a:t>
            </a:r>
          </a:p>
          <a:p>
            <a:pPr lvl="1"/>
            <a:r>
              <a:rPr lang="en-US" dirty="0"/>
              <a:t>Matching coef. = (</a:t>
            </a:r>
            <a:r>
              <a:rPr lang="en-US" dirty="0" err="1"/>
              <a:t>a+d</a:t>
            </a:r>
            <a:r>
              <a:rPr lang="en-US" dirty="0"/>
              <a:t>)/p</a:t>
            </a:r>
          </a:p>
          <a:p>
            <a:pPr lvl="1"/>
            <a:r>
              <a:rPr lang="en-US" dirty="0" err="1"/>
              <a:t>Jaquard’s</a:t>
            </a:r>
            <a:r>
              <a:rPr lang="en-US" dirty="0"/>
              <a:t> coef. = d/(</a:t>
            </a:r>
            <a:r>
              <a:rPr lang="en-US" dirty="0" err="1"/>
              <a:t>b+c+d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This coefficient ignores zero matches (0)</a:t>
            </a:r>
          </a:p>
          <a:p>
            <a:pPr lvl="2"/>
            <a:r>
              <a:rPr lang="en-US" dirty="0"/>
              <a:t>This is desirable when we do not want to consider two observations to be similar simply because many characteristics are absent in both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0CE53-01E6-F817-DD03-88013C3E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286000"/>
            <a:ext cx="2605366" cy="12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9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Distance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21C5-F89E-D5C0-08BC-CCF6F94A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/>
          <a:lstStyle/>
          <a:p>
            <a:r>
              <a:rPr lang="en-US" dirty="0"/>
              <a:t>Correlation-based similarity</a:t>
            </a:r>
          </a:p>
          <a:p>
            <a:r>
              <a:rPr lang="en-US" dirty="0"/>
              <a:t>Statistical distance (</a:t>
            </a:r>
            <a:r>
              <a:rPr lang="en-US" dirty="0" err="1"/>
              <a:t>Mahalanobis</a:t>
            </a:r>
            <a:r>
              <a:rPr lang="en-US" dirty="0"/>
              <a:t>)</a:t>
            </a:r>
          </a:p>
          <a:p>
            <a:r>
              <a:rPr lang="en-US" dirty="0"/>
              <a:t>Manhattan distance (absolute differences)</a:t>
            </a:r>
          </a:p>
          <a:p>
            <a:r>
              <a:rPr lang="en-US" dirty="0"/>
              <a:t>Maximum coordinate distance</a:t>
            </a:r>
          </a:p>
          <a:p>
            <a:r>
              <a:rPr lang="en-US" dirty="0"/>
              <a:t>Gower’s similarity (for mixed variable types: continuous &amp; categorical)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4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Distance Between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21C5-F89E-D5C0-08BC-CCF6F94A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/>
          <a:lstStyle/>
          <a:p>
            <a:r>
              <a:rPr lang="en-US" dirty="0"/>
              <a:t>A cluster is a set of one or more records</a:t>
            </a:r>
          </a:p>
          <a:p>
            <a:r>
              <a:rPr lang="en-US" dirty="0"/>
              <a:t> The most widely used measures are </a:t>
            </a:r>
          </a:p>
          <a:p>
            <a:pPr lvl="1"/>
            <a:r>
              <a:rPr lang="en-US" dirty="0"/>
              <a:t>Minimum distance (distance between the two closest points in each cluster)</a:t>
            </a:r>
          </a:p>
          <a:p>
            <a:pPr lvl="1"/>
            <a:r>
              <a:rPr lang="en-US" dirty="0"/>
              <a:t>Maximum distance (distance between the two farthest points in each cluster)</a:t>
            </a:r>
          </a:p>
          <a:p>
            <a:pPr lvl="1"/>
            <a:r>
              <a:rPr lang="en-US" dirty="0"/>
              <a:t>Average distance (the average distance of all possible distances between records of each cluster)</a:t>
            </a:r>
          </a:p>
          <a:p>
            <a:pPr lvl="1"/>
            <a:r>
              <a:rPr lang="en-US" dirty="0"/>
              <a:t>Centroid distance (distance between the two clusters’ centroids)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90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4"/>
          <p:cNvGrpSpPr>
            <a:grpSpLocks/>
          </p:cNvGrpSpPr>
          <p:nvPr/>
        </p:nvGrpSpPr>
        <p:grpSpPr bwMode="auto">
          <a:xfrm>
            <a:off x="228600" y="1828800"/>
            <a:ext cx="2743200" cy="3973513"/>
            <a:chOff x="228600" y="2514600"/>
            <a:chExt cx="2743200" cy="3974306"/>
          </a:xfrm>
        </p:grpSpPr>
        <p:sp>
          <p:nvSpPr>
            <p:cNvPr id="40037" name="Text Box 21"/>
            <p:cNvSpPr txBox="1">
              <a:spLocks noChangeArrowheads="1"/>
            </p:cNvSpPr>
            <p:nvPr/>
          </p:nvSpPr>
          <p:spPr bwMode="auto">
            <a:xfrm>
              <a:off x="762000" y="5257800"/>
              <a:ext cx="1752600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7030A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Single linkage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(minimum pairwise distance between points from two different clusters)</a:t>
              </a:r>
            </a:p>
          </p:txBody>
        </p:sp>
        <p:sp>
          <p:nvSpPr>
            <p:cNvPr id="40038" name="Line 22"/>
            <p:cNvSpPr>
              <a:spLocks noChangeShapeType="1"/>
            </p:cNvSpPr>
            <p:nvPr/>
          </p:nvSpPr>
          <p:spPr bwMode="auto">
            <a:xfrm flipV="1">
              <a:off x="228600" y="2514600"/>
              <a:ext cx="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9" name="Line 23"/>
            <p:cNvSpPr>
              <a:spLocks noChangeShapeType="1"/>
            </p:cNvSpPr>
            <p:nvPr/>
          </p:nvSpPr>
          <p:spPr bwMode="auto">
            <a:xfrm>
              <a:off x="228600" y="4953000"/>
              <a:ext cx="274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0" name="Oval 31"/>
            <p:cNvSpPr>
              <a:spLocks noChangeArrowheads="1"/>
            </p:cNvSpPr>
            <p:nvPr/>
          </p:nvSpPr>
          <p:spPr bwMode="auto">
            <a:xfrm>
              <a:off x="6508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1" name="Oval 32"/>
            <p:cNvSpPr>
              <a:spLocks noChangeArrowheads="1"/>
            </p:cNvSpPr>
            <p:nvPr/>
          </p:nvSpPr>
          <p:spPr bwMode="auto">
            <a:xfrm>
              <a:off x="955675" y="2971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2" name="Oval 33"/>
            <p:cNvSpPr>
              <a:spLocks noChangeArrowheads="1"/>
            </p:cNvSpPr>
            <p:nvPr/>
          </p:nvSpPr>
          <p:spPr bwMode="auto">
            <a:xfrm>
              <a:off x="879475" y="3276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3" name="Oval 34"/>
            <p:cNvSpPr>
              <a:spLocks noChangeArrowheads="1"/>
            </p:cNvSpPr>
            <p:nvPr/>
          </p:nvSpPr>
          <p:spPr bwMode="auto">
            <a:xfrm>
              <a:off x="803275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4" name="Oval 35"/>
            <p:cNvSpPr>
              <a:spLocks noChangeArrowheads="1"/>
            </p:cNvSpPr>
            <p:nvPr/>
          </p:nvSpPr>
          <p:spPr bwMode="auto">
            <a:xfrm>
              <a:off x="727075" y="3429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5" name="Oval 37"/>
            <p:cNvSpPr>
              <a:spLocks noChangeArrowheads="1"/>
            </p:cNvSpPr>
            <p:nvPr/>
          </p:nvSpPr>
          <p:spPr bwMode="auto">
            <a:xfrm>
              <a:off x="14128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6" name="Oval 38"/>
            <p:cNvSpPr>
              <a:spLocks noChangeArrowheads="1"/>
            </p:cNvSpPr>
            <p:nvPr/>
          </p:nvSpPr>
          <p:spPr bwMode="auto">
            <a:xfrm>
              <a:off x="12604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7" name="Oval 40"/>
            <p:cNvSpPr>
              <a:spLocks noChangeArrowheads="1"/>
            </p:cNvSpPr>
            <p:nvPr/>
          </p:nvSpPr>
          <p:spPr bwMode="auto">
            <a:xfrm>
              <a:off x="9556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8" name="Oval 41"/>
            <p:cNvSpPr>
              <a:spLocks noChangeArrowheads="1"/>
            </p:cNvSpPr>
            <p:nvPr/>
          </p:nvSpPr>
          <p:spPr bwMode="auto">
            <a:xfrm>
              <a:off x="1184275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9" name="Oval 42"/>
            <p:cNvSpPr>
              <a:spLocks noChangeArrowheads="1"/>
            </p:cNvSpPr>
            <p:nvPr/>
          </p:nvSpPr>
          <p:spPr bwMode="auto">
            <a:xfrm>
              <a:off x="879475" y="3810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0" name="Oval 45"/>
            <p:cNvSpPr>
              <a:spLocks noChangeArrowheads="1"/>
            </p:cNvSpPr>
            <p:nvPr/>
          </p:nvSpPr>
          <p:spPr bwMode="auto">
            <a:xfrm>
              <a:off x="1336675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1" name="Oval 46"/>
            <p:cNvSpPr>
              <a:spLocks noChangeArrowheads="1"/>
            </p:cNvSpPr>
            <p:nvPr/>
          </p:nvSpPr>
          <p:spPr bwMode="auto">
            <a:xfrm>
              <a:off x="1565275" y="3505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2" name="Oval 47"/>
            <p:cNvSpPr>
              <a:spLocks noChangeArrowheads="1"/>
            </p:cNvSpPr>
            <p:nvPr/>
          </p:nvSpPr>
          <p:spPr bwMode="auto">
            <a:xfrm>
              <a:off x="7270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3" name="Oval 48"/>
            <p:cNvSpPr>
              <a:spLocks noChangeArrowheads="1"/>
            </p:cNvSpPr>
            <p:nvPr/>
          </p:nvSpPr>
          <p:spPr bwMode="auto">
            <a:xfrm>
              <a:off x="1184275" y="3276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4" name="Oval 49"/>
            <p:cNvSpPr>
              <a:spLocks noChangeArrowheads="1"/>
            </p:cNvSpPr>
            <p:nvPr/>
          </p:nvSpPr>
          <p:spPr bwMode="auto">
            <a:xfrm>
              <a:off x="1031875" y="3429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5" name="Oval 50"/>
            <p:cNvSpPr>
              <a:spLocks noChangeArrowheads="1"/>
            </p:cNvSpPr>
            <p:nvPr/>
          </p:nvSpPr>
          <p:spPr bwMode="auto">
            <a:xfrm>
              <a:off x="10318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6" name="Oval 51"/>
            <p:cNvSpPr>
              <a:spLocks noChangeArrowheads="1"/>
            </p:cNvSpPr>
            <p:nvPr/>
          </p:nvSpPr>
          <p:spPr bwMode="auto">
            <a:xfrm>
              <a:off x="1108075" y="3810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7" name="Oval 52"/>
            <p:cNvSpPr>
              <a:spLocks noChangeArrowheads="1"/>
            </p:cNvSpPr>
            <p:nvPr/>
          </p:nvSpPr>
          <p:spPr bwMode="auto">
            <a:xfrm>
              <a:off x="1565275" y="3352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8" name="Oval 55"/>
            <p:cNvSpPr>
              <a:spLocks noChangeArrowheads="1"/>
            </p:cNvSpPr>
            <p:nvPr/>
          </p:nvSpPr>
          <p:spPr bwMode="auto">
            <a:xfrm>
              <a:off x="1336675" y="3505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9" name="Oval 56"/>
            <p:cNvSpPr>
              <a:spLocks noChangeArrowheads="1"/>
            </p:cNvSpPr>
            <p:nvPr/>
          </p:nvSpPr>
          <p:spPr bwMode="auto">
            <a:xfrm>
              <a:off x="14890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0" name="Oval 57"/>
            <p:cNvSpPr>
              <a:spLocks noChangeArrowheads="1"/>
            </p:cNvSpPr>
            <p:nvPr/>
          </p:nvSpPr>
          <p:spPr bwMode="auto">
            <a:xfrm>
              <a:off x="1565275" y="3733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1" name="Oval 59"/>
            <p:cNvSpPr>
              <a:spLocks noChangeArrowheads="1"/>
            </p:cNvSpPr>
            <p:nvPr/>
          </p:nvSpPr>
          <p:spPr bwMode="auto">
            <a:xfrm>
              <a:off x="2403475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2" name="Oval 60"/>
            <p:cNvSpPr>
              <a:spLocks noChangeArrowheads="1"/>
            </p:cNvSpPr>
            <p:nvPr/>
          </p:nvSpPr>
          <p:spPr bwMode="auto">
            <a:xfrm>
              <a:off x="25558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3" name="Oval 62"/>
            <p:cNvSpPr>
              <a:spLocks noChangeArrowheads="1"/>
            </p:cNvSpPr>
            <p:nvPr/>
          </p:nvSpPr>
          <p:spPr bwMode="auto">
            <a:xfrm>
              <a:off x="2327275" y="4495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4" name="Oval 63"/>
            <p:cNvSpPr>
              <a:spLocks noChangeArrowheads="1"/>
            </p:cNvSpPr>
            <p:nvPr/>
          </p:nvSpPr>
          <p:spPr bwMode="auto">
            <a:xfrm>
              <a:off x="24796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5" name="Oval 65"/>
            <p:cNvSpPr>
              <a:spLocks noChangeArrowheads="1"/>
            </p:cNvSpPr>
            <p:nvPr/>
          </p:nvSpPr>
          <p:spPr bwMode="auto">
            <a:xfrm>
              <a:off x="2327275" y="4267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6" name="Oval 66"/>
            <p:cNvSpPr>
              <a:spLocks noChangeArrowheads="1"/>
            </p:cNvSpPr>
            <p:nvPr/>
          </p:nvSpPr>
          <p:spPr bwMode="auto">
            <a:xfrm>
              <a:off x="24796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7" name="Oval 67"/>
            <p:cNvSpPr>
              <a:spLocks noChangeArrowheads="1"/>
            </p:cNvSpPr>
            <p:nvPr/>
          </p:nvSpPr>
          <p:spPr bwMode="auto">
            <a:xfrm>
              <a:off x="2251075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8" name="Oval 68"/>
            <p:cNvSpPr>
              <a:spLocks noChangeArrowheads="1"/>
            </p:cNvSpPr>
            <p:nvPr/>
          </p:nvSpPr>
          <p:spPr bwMode="auto">
            <a:xfrm>
              <a:off x="21748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9" name="Oval 70"/>
            <p:cNvSpPr>
              <a:spLocks noChangeArrowheads="1"/>
            </p:cNvSpPr>
            <p:nvPr/>
          </p:nvSpPr>
          <p:spPr bwMode="auto">
            <a:xfrm>
              <a:off x="27082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70" name="Oval 71"/>
            <p:cNvSpPr>
              <a:spLocks noChangeArrowheads="1"/>
            </p:cNvSpPr>
            <p:nvPr/>
          </p:nvSpPr>
          <p:spPr bwMode="auto">
            <a:xfrm>
              <a:off x="2479675" y="4495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71" name="Oval 72"/>
            <p:cNvSpPr>
              <a:spLocks noChangeArrowheads="1"/>
            </p:cNvSpPr>
            <p:nvPr/>
          </p:nvSpPr>
          <p:spPr bwMode="auto">
            <a:xfrm>
              <a:off x="26320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72" name="Oval 126"/>
            <p:cNvSpPr>
              <a:spLocks noChangeArrowheads="1"/>
            </p:cNvSpPr>
            <p:nvPr/>
          </p:nvSpPr>
          <p:spPr bwMode="auto">
            <a:xfrm>
              <a:off x="1447800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73" name="Oval 127"/>
            <p:cNvSpPr>
              <a:spLocks noChangeArrowheads="1"/>
            </p:cNvSpPr>
            <p:nvPr/>
          </p:nvSpPr>
          <p:spPr bwMode="auto">
            <a:xfrm>
              <a:off x="1143000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74" name="Oval 128"/>
            <p:cNvSpPr>
              <a:spLocks noChangeArrowheads="1"/>
            </p:cNvSpPr>
            <p:nvPr/>
          </p:nvSpPr>
          <p:spPr bwMode="auto">
            <a:xfrm>
              <a:off x="9906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75" name="Oval 126"/>
            <p:cNvSpPr>
              <a:spLocks noChangeArrowheads="1"/>
            </p:cNvSpPr>
            <p:nvPr/>
          </p:nvSpPr>
          <p:spPr bwMode="auto">
            <a:xfrm>
              <a:off x="16002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cxnSp>
          <p:nvCxnSpPr>
            <p:cNvPr id="40076" name="Straight Connector 161"/>
            <p:cNvCxnSpPr>
              <a:cxnSpLocks noChangeShapeType="1"/>
              <a:stCxn id="40075" idx="5"/>
              <a:endCxn id="40067" idx="1"/>
            </p:cNvCxnSpPr>
            <p:nvPr/>
          </p:nvCxnSpPr>
          <p:spPr bwMode="auto">
            <a:xfrm>
              <a:off x="1665241" y="4027441"/>
              <a:ext cx="596993" cy="98518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55"/>
          <p:cNvGrpSpPr>
            <a:grpSpLocks/>
          </p:cNvGrpSpPr>
          <p:nvPr/>
        </p:nvGrpSpPr>
        <p:grpSpPr bwMode="auto">
          <a:xfrm>
            <a:off x="3200400" y="1828800"/>
            <a:ext cx="2743200" cy="3973513"/>
            <a:chOff x="3200400" y="2514600"/>
            <a:chExt cx="2743200" cy="3974306"/>
          </a:xfrm>
        </p:grpSpPr>
        <p:sp>
          <p:nvSpPr>
            <p:cNvPr id="39997" name="Text Box 124"/>
            <p:cNvSpPr txBox="1">
              <a:spLocks noChangeArrowheads="1"/>
            </p:cNvSpPr>
            <p:nvPr/>
          </p:nvSpPr>
          <p:spPr bwMode="auto">
            <a:xfrm>
              <a:off x="3595395" y="5257800"/>
              <a:ext cx="1967205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7030A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Complete linkage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(maximum pairwise distance between points from two different clusters)</a:t>
              </a:r>
            </a:p>
          </p:txBody>
        </p:sp>
        <p:sp>
          <p:nvSpPr>
            <p:cNvPr id="39998" name="Line 22"/>
            <p:cNvSpPr>
              <a:spLocks noChangeShapeType="1"/>
            </p:cNvSpPr>
            <p:nvPr/>
          </p:nvSpPr>
          <p:spPr bwMode="auto">
            <a:xfrm flipV="1">
              <a:off x="3200400" y="2514600"/>
              <a:ext cx="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9" name="Line 23"/>
            <p:cNvSpPr>
              <a:spLocks noChangeShapeType="1"/>
            </p:cNvSpPr>
            <p:nvPr/>
          </p:nvSpPr>
          <p:spPr bwMode="auto">
            <a:xfrm>
              <a:off x="3200400" y="4953000"/>
              <a:ext cx="274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0" name="Oval 31"/>
            <p:cNvSpPr>
              <a:spLocks noChangeArrowheads="1"/>
            </p:cNvSpPr>
            <p:nvPr/>
          </p:nvSpPr>
          <p:spPr bwMode="auto">
            <a:xfrm>
              <a:off x="36226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1" name="Oval 32"/>
            <p:cNvSpPr>
              <a:spLocks noChangeArrowheads="1"/>
            </p:cNvSpPr>
            <p:nvPr/>
          </p:nvSpPr>
          <p:spPr bwMode="auto">
            <a:xfrm>
              <a:off x="3927475" y="2971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2" name="Oval 33"/>
            <p:cNvSpPr>
              <a:spLocks noChangeArrowheads="1"/>
            </p:cNvSpPr>
            <p:nvPr/>
          </p:nvSpPr>
          <p:spPr bwMode="auto">
            <a:xfrm>
              <a:off x="3851275" y="3276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3" name="Oval 34"/>
            <p:cNvSpPr>
              <a:spLocks noChangeArrowheads="1"/>
            </p:cNvSpPr>
            <p:nvPr/>
          </p:nvSpPr>
          <p:spPr bwMode="auto">
            <a:xfrm>
              <a:off x="3775075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4" name="Oval 35"/>
            <p:cNvSpPr>
              <a:spLocks noChangeArrowheads="1"/>
            </p:cNvSpPr>
            <p:nvPr/>
          </p:nvSpPr>
          <p:spPr bwMode="auto">
            <a:xfrm>
              <a:off x="3698875" y="3429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5" name="Oval 37"/>
            <p:cNvSpPr>
              <a:spLocks noChangeArrowheads="1"/>
            </p:cNvSpPr>
            <p:nvPr/>
          </p:nvSpPr>
          <p:spPr bwMode="auto">
            <a:xfrm>
              <a:off x="43846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6" name="Oval 38"/>
            <p:cNvSpPr>
              <a:spLocks noChangeArrowheads="1"/>
            </p:cNvSpPr>
            <p:nvPr/>
          </p:nvSpPr>
          <p:spPr bwMode="auto">
            <a:xfrm>
              <a:off x="42322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7" name="Oval 40"/>
            <p:cNvSpPr>
              <a:spLocks noChangeArrowheads="1"/>
            </p:cNvSpPr>
            <p:nvPr/>
          </p:nvSpPr>
          <p:spPr bwMode="auto">
            <a:xfrm>
              <a:off x="39274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8" name="Oval 41"/>
            <p:cNvSpPr>
              <a:spLocks noChangeArrowheads="1"/>
            </p:cNvSpPr>
            <p:nvPr/>
          </p:nvSpPr>
          <p:spPr bwMode="auto">
            <a:xfrm>
              <a:off x="4156075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9" name="Oval 42"/>
            <p:cNvSpPr>
              <a:spLocks noChangeArrowheads="1"/>
            </p:cNvSpPr>
            <p:nvPr/>
          </p:nvSpPr>
          <p:spPr bwMode="auto">
            <a:xfrm>
              <a:off x="3851275" y="3810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0" name="Oval 45"/>
            <p:cNvSpPr>
              <a:spLocks noChangeArrowheads="1"/>
            </p:cNvSpPr>
            <p:nvPr/>
          </p:nvSpPr>
          <p:spPr bwMode="auto">
            <a:xfrm>
              <a:off x="4308475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1" name="Oval 46"/>
            <p:cNvSpPr>
              <a:spLocks noChangeArrowheads="1"/>
            </p:cNvSpPr>
            <p:nvPr/>
          </p:nvSpPr>
          <p:spPr bwMode="auto">
            <a:xfrm>
              <a:off x="4537075" y="3505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2" name="Oval 47"/>
            <p:cNvSpPr>
              <a:spLocks noChangeArrowheads="1"/>
            </p:cNvSpPr>
            <p:nvPr/>
          </p:nvSpPr>
          <p:spPr bwMode="auto">
            <a:xfrm>
              <a:off x="36988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3" name="Oval 48"/>
            <p:cNvSpPr>
              <a:spLocks noChangeArrowheads="1"/>
            </p:cNvSpPr>
            <p:nvPr/>
          </p:nvSpPr>
          <p:spPr bwMode="auto">
            <a:xfrm>
              <a:off x="4156075" y="3276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4" name="Oval 49"/>
            <p:cNvSpPr>
              <a:spLocks noChangeArrowheads="1"/>
            </p:cNvSpPr>
            <p:nvPr/>
          </p:nvSpPr>
          <p:spPr bwMode="auto">
            <a:xfrm>
              <a:off x="4003675" y="3429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5" name="Oval 50"/>
            <p:cNvSpPr>
              <a:spLocks noChangeArrowheads="1"/>
            </p:cNvSpPr>
            <p:nvPr/>
          </p:nvSpPr>
          <p:spPr bwMode="auto">
            <a:xfrm>
              <a:off x="40036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6" name="Oval 51"/>
            <p:cNvSpPr>
              <a:spLocks noChangeArrowheads="1"/>
            </p:cNvSpPr>
            <p:nvPr/>
          </p:nvSpPr>
          <p:spPr bwMode="auto">
            <a:xfrm>
              <a:off x="4079875" y="3810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7" name="Oval 52"/>
            <p:cNvSpPr>
              <a:spLocks noChangeArrowheads="1"/>
            </p:cNvSpPr>
            <p:nvPr/>
          </p:nvSpPr>
          <p:spPr bwMode="auto">
            <a:xfrm>
              <a:off x="4537075" y="3352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8" name="Oval 55"/>
            <p:cNvSpPr>
              <a:spLocks noChangeArrowheads="1"/>
            </p:cNvSpPr>
            <p:nvPr/>
          </p:nvSpPr>
          <p:spPr bwMode="auto">
            <a:xfrm>
              <a:off x="4308475" y="3505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9" name="Oval 56"/>
            <p:cNvSpPr>
              <a:spLocks noChangeArrowheads="1"/>
            </p:cNvSpPr>
            <p:nvPr/>
          </p:nvSpPr>
          <p:spPr bwMode="auto">
            <a:xfrm>
              <a:off x="44608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0" name="Oval 57"/>
            <p:cNvSpPr>
              <a:spLocks noChangeArrowheads="1"/>
            </p:cNvSpPr>
            <p:nvPr/>
          </p:nvSpPr>
          <p:spPr bwMode="auto">
            <a:xfrm>
              <a:off x="4537075" y="3733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1" name="Oval 59"/>
            <p:cNvSpPr>
              <a:spLocks noChangeArrowheads="1"/>
            </p:cNvSpPr>
            <p:nvPr/>
          </p:nvSpPr>
          <p:spPr bwMode="auto">
            <a:xfrm>
              <a:off x="5375275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2" name="Oval 60"/>
            <p:cNvSpPr>
              <a:spLocks noChangeArrowheads="1"/>
            </p:cNvSpPr>
            <p:nvPr/>
          </p:nvSpPr>
          <p:spPr bwMode="auto">
            <a:xfrm>
              <a:off x="55276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3" name="Oval 62"/>
            <p:cNvSpPr>
              <a:spLocks noChangeArrowheads="1"/>
            </p:cNvSpPr>
            <p:nvPr/>
          </p:nvSpPr>
          <p:spPr bwMode="auto">
            <a:xfrm>
              <a:off x="5299075" y="4495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4" name="Oval 63"/>
            <p:cNvSpPr>
              <a:spLocks noChangeArrowheads="1"/>
            </p:cNvSpPr>
            <p:nvPr/>
          </p:nvSpPr>
          <p:spPr bwMode="auto">
            <a:xfrm>
              <a:off x="54514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5" name="Oval 65"/>
            <p:cNvSpPr>
              <a:spLocks noChangeArrowheads="1"/>
            </p:cNvSpPr>
            <p:nvPr/>
          </p:nvSpPr>
          <p:spPr bwMode="auto">
            <a:xfrm>
              <a:off x="5299075" y="4267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6" name="Oval 66"/>
            <p:cNvSpPr>
              <a:spLocks noChangeArrowheads="1"/>
            </p:cNvSpPr>
            <p:nvPr/>
          </p:nvSpPr>
          <p:spPr bwMode="auto">
            <a:xfrm>
              <a:off x="54514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7" name="Oval 67"/>
            <p:cNvSpPr>
              <a:spLocks noChangeArrowheads="1"/>
            </p:cNvSpPr>
            <p:nvPr/>
          </p:nvSpPr>
          <p:spPr bwMode="auto">
            <a:xfrm>
              <a:off x="5222875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8" name="Oval 68"/>
            <p:cNvSpPr>
              <a:spLocks noChangeArrowheads="1"/>
            </p:cNvSpPr>
            <p:nvPr/>
          </p:nvSpPr>
          <p:spPr bwMode="auto">
            <a:xfrm>
              <a:off x="51466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9" name="Oval 70"/>
            <p:cNvSpPr>
              <a:spLocks noChangeArrowheads="1"/>
            </p:cNvSpPr>
            <p:nvPr/>
          </p:nvSpPr>
          <p:spPr bwMode="auto">
            <a:xfrm>
              <a:off x="56800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30" name="Oval 71"/>
            <p:cNvSpPr>
              <a:spLocks noChangeArrowheads="1"/>
            </p:cNvSpPr>
            <p:nvPr/>
          </p:nvSpPr>
          <p:spPr bwMode="auto">
            <a:xfrm>
              <a:off x="5451475" y="4495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31" name="Oval 72"/>
            <p:cNvSpPr>
              <a:spLocks noChangeArrowheads="1"/>
            </p:cNvSpPr>
            <p:nvPr/>
          </p:nvSpPr>
          <p:spPr bwMode="auto">
            <a:xfrm>
              <a:off x="56038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32" name="Oval 126"/>
            <p:cNvSpPr>
              <a:spLocks noChangeArrowheads="1"/>
            </p:cNvSpPr>
            <p:nvPr/>
          </p:nvSpPr>
          <p:spPr bwMode="auto">
            <a:xfrm>
              <a:off x="4419600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33" name="Oval 127"/>
            <p:cNvSpPr>
              <a:spLocks noChangeArrowheads="1"/>
            </p:cNvSpPr>
            <p:nvPr/>
          </p:nvSpPr>
          <p:spPr bwMode="auto">
            <a:xfrm>
              <a:off x="4114800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34" name="Oval 128"/>
            <p:cNvSpPr>
              <a:spLocks noChangeArrowheads="1"/>
            </p:cNvSpPr>
            <p:nvPr/>
          </p:nvSpPr>
          <p:spPr bwMode="auto">
            <a:xfrm>
              <a:off x="39624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35" name="Oval 126"/>
            <p:cNvSpPr>
              <a:spLocks noChangeArrowheads="1"/>
            </p:cNvSpPr>
            <p:nvPr/>
          </p:nvSpPr>
          <p:spPr bwMode="auto">
            <a:xfrm>
              <a:off x="45720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cxnSp>
          <p:nvCxnSpPr>
            <p:cNvPr id="40036" name="Straight Connector 200"/>
            <p:cNvCxnSpPr>
              <a:cxnSpLocks noChangeShapeType="1"/>
              <a:stCxn id="40000" idx="6"/>
              <a:endCxn id="40029" idx="2"/>
            </p:cNvCxnSpPr>
            <p:nvPr/>
          </p:nvCxnSpPr>
          <p:spPr bwMode="auto">
            <a:xfrm>
              <a:off x="3698875" y="3238500"/>
              <a:ext cx="1981200" cy="114300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56"/>
          <p:cNvGrpSpPr>
            <a:grpSpLocks/>
          </p:cNvGrpSpPr>
          <p:nvPr/>
        </p:nvGrpSpPr>
        <p:grpSpPr bwMode="auto">
          <a:xfrm>
            <a:off x="6172200" y="1828800"/>
            <a:ext cx="2743200" cy="3973513"/>
            <a:chOff x="6172200" y="2514600"/>
            <a:chExt cx="2743200" cy="3974306"/>
          </a:xfrm>
        </p:grpSpPr>
        <p:sp>
          <p:nvSpPr>
            <p:cNvPr id="39951" name="Text Box 125"/>
            <p:cNvSpPr txBox="1">
              <a:spLocks noChangeArrowheads="1"/>
            </p:cNvSpPr>
            <p:nvPr/>
          </p:nvSpPr>
          <p:spPr bwMode="auto">
            <a:xfrm>
              <a:off x="6623402" y="5257800"/>
              <a:ext cx="1834798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7030A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Average linkage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(average pairwise distance between points from two different clusters)</a:t>
              </a:r>
            </a:p>
          </p:txBody>
        </p:sp>
        <p:sp>
          <p:nvSpPr>
            <p:cNvPr id="39952" name="Line 22"/>
            <p:cNvSpPr>
              <a:spLocks noChangeShapeType="1"/>
            </p:cNvSpPr>
            <p:nvPr/>
          </p:nvSpPr>
          <p:spPr bwMode="auto">
            <a:xfrm flipV="1">
              <a:off x="6172200" y="2514600"/>
              <a:ext cx="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23"/>
            <p:cNvSpPr>
              <a:spLocks noChangeShapeType="1"/>
            </p:cNvSpPr>
            <p:nvPr/>
          </p:nvSpPr>
          <p:spPr bwMode="auto">
            <a:xfrm>
              <a:off x="6172200" y="4953000"/>
              <a:ext cx="274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Oval 31"/>
            <p:cNvSpPr>
              <a:spLocks noChangeArrowheads="1"/>
            </p:cNvSpPr>
            <p:nvPr/>
          </p:nvSpPr>
          <p:spPr bwMode="auto">
            <a:xfrm>
              <a:off x="65944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55" name="Oval 32"/>
            <p:cNvSpPr>
              <a:spLocks noChangeArrowheads="1"/>
            </p:cNvSpPr>
            <p:nvPr/>
          </p:nvSpPr>
          <p:spPr bwMode="auto">
            <a:xfrm>
              <a:off x="6899275" y="2971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56" name="Oval 33"/>
            <p:cNvSpPr>
              <a:spLocks noChangeArrowheads="1"/>
            </p:cNvSpPr>
            <p:nvPr/>
          </p:nvSpPr>
          <p:spPr bwMode="auto">
            <a:xfrm>
              <a:off x="6823075" y="3276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57" name="Oval 34"/>
            <p:cNvSpPr>
              <a:spLocks noChangeArrowheads="1"/>
            </p:cNvSpPr>
            <p:nvPr/>
          </p:nvSpPr>
          <p:spPr bwMode="auto">
            <a:xfrm>
              <a:off x="6746875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58" name="Oval 35"/>
            <p:cNvSpPr>
              <a:spLocks noChangeArrowheads="1"/>
            </p:cNvSpPr>
            <p:nvPr/>
          </p:nvSpPr>
          <p:spPr bwMode="auto">
            <a:xfrm>
              <a:off x="6670675" y="3429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59" name="Oval 37"/>
            <p:cNvSpPr>
              <a:spLocks noChangeArrowheads="1"/>
            </p:cNvSpPr>
            <p:nvPr/>
          </p:nvSpPr>
          <p:spPr bwMode="auto">
            <a:xfrm>
              <a:off x="73564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0" name="Oval 38"/>
            <p:cNvSpPr>
              <a:spLocks noChangeArrowheads="1"/>
            </p:cNvSpPr>
            <p:nvPr/>
          </p:nvSpPr>
          <p:spPr bwMode="auto">
            <a:xfrm>
              <a:off x="72040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1" name="Oval 40"/>
            <p:cNvSpPr>
              <a:spLocks noChangeArrowheads="1"/>
            </p:cNvSpPr>
            <p:nvPr/>
          </p:nvSpPr>
          <p:spPr bwMode="auto">
            <a:xfrm>
              <a:off x="68992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2" name="Oval 41"/>
            <p:cNvSpPr>
              <a:spLocks noChangeArrowheads="1"/>
            </p:cNvSpPr>
            <p:nvPr/>
          </p:nvSpPr>
          <p:spPr bwMode="auto">
            <a:xfrm>
              <a:off x="7127875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3" name="Oval 42"/>
            <p:cNvSpPr>
              <a:spLocks noChangeArrowheads="1"/>
            </p:cNvSpPr>
            <p:nvPr/>
          </p:nvSpPr>
          <p:spPr bwMode="auto">
            <a:xfrm>
              <a:off x="6823075" y="3810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4" name="Oval 45"/>
            <p:cNvSpPr>
              <a:spLocks noChangeArrowheads="1"/>
            </p:cNvSpPr>
            <p:nvPr/>
          </p:nvSpPr>
          <p:spPr bwMode="auto">
            <a:xfrm>
              <a:off x="7280275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5" name="Oval 46"/>
            <p:cNvSpPr>
              <a:spLocks noChangeArrowheads="1"/>
            </p:cNvSpPr>
            <p:nvPr/>
          </p:nvSpPr>
          <p:spPr bwMode="auto">
            <a:xfrm>
              <a:off x="7508875" y="3505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6" name="Oval 47"/>
            <p:cNvSpPr>
              <a:spLocks noChangeArrowheads="1"/>
            </p:cNvSpPr>
            <p:nvPr/>
          </p:nvSpPr>
          <p:spPr bwMode="auto">
            <a:xfrm>
              <a:off x="66706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7" name="Oval 48"/>
            <p:cNvSpPr>
              <a:spLocks noChangeArrowheads="1"/>
            </p:cNvSpPr>
            <p:nvPr/>
          </p:nvSpPr>
          <p:spPr bwMode="auto">
            <a:xfrm>
              <a:off x="7127875" y="3276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8" name="Oval 49"/>
            <p:cNvSpPr>
              <a:spLocks noChangeArrowheads="1"/>
            </p:cNvSpPr>
            <p:nvPr/>
          </p:nvSpPr>
          <p:spPr bwMode="auto">
            <a:xfrm>
              <a:off x="6975475" y="3429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9" name="Oval 50"/>
            <p:cNvSpPr>
              <a:spLocks noChangeArrowheads="1"/>
            </p:cNvSpPr>
            <p:nvPr/>
          </p:nvSpPr>
          <p:spPr bwMode="auto">
            <a:xfrm>
              <a:off x="69754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0" name="Oval 51"/>
            <p:cNvSpPr>
              <a:spLocks noChangeArrowheads="1"/>
            </p:cNvSpPr>
            <p:nvPr/>
          </p:nvSpPr>
          <p:spPr bwMode="auto">
            <a:xfrm>
              <a:off x="7051675" y="3810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1" name="Oval 52"/>
            <p:cNvSpPr>
              <a:spLocks noChangeArrowheads="1"/>
            </p:cNvSpPr>
            <p:nvPr/>
          </p:nvSpPr>
          <p:spPr bwMode="auto">
            <a:xfrm>
              <a:off x="7508875" y="3352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2" name="Oval 55"/>
            <p:cNvSpPr>
              <a:spLocks noChangeArrowheads="1"/>
            </p:cNvSpPr>
            <p:nvPr/>
          </p:nvSpPr>
          <p:spPr bwMode="auto">
            <a:xfrm>
              <a:off x="7280275" y="3505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3" name="Oval 56"/>
            <p:cNvSpPr>
              <a:spLocks noChangeArrowheads="1"/>
            </p:cNvSpPr>
            <p:nvPr/>
          </p:nvSpPr>
          <p:spPr bwMode="auto">
            <a:xfrm>
              <a:off x="74326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4" name="Oval 57"/>
            <p:cNvSpPr>
              <a:spLocks noChangeArrowheads="1"/>
            </p:cNvSpPr>
            <p:nvPr/>
          </p:nvSpPr>
          <p:spPr bwMode="auto">
            <a:xfrm>
              <a:off x="7508875" y="3733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5" name="Oval 59"/>
            <p:cNvSpPr>
              <a:spLocks noChangeArrowheads="1"/>
            </p:cNvSpPr>
            <p:nvPr/>
          </p:nvSpPr>
          <p:spPr bwMode="auto">
            <a:xfrm>
              <a:off x="8347075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6" name="Oval 60"/>
            <p:cNvSpPr>
              <a:spLocks noChangeArrowheads="1"/>
            </p:cNvSpPr>
            <p:nvPr/>
          </p:nvSpPr>
          <p:spPr bwMode="auto">
            <a:xfrm>
              <a:off x="84994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7" name="Oval 62"/>
            <p:cNvSpPr>
              <a:spLocks noChangeArrowheads="1"/>
            </p:cNvSpPr>
            <p:nvPr/>
          </p:nvSpPr>
          <p:spPr bwMode="auto">
            <a:xfrm>
              <a:off x="8270875" y="4495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8" name="Oval 63"/>
            <p:cNvSpPr>
              <a:spLocks noChangeArrowheads="1"/>
            </p:cNvSpPr>
            <p:nvPr/>
          </p:nvSpPr>
          <p:spPr bwMode="auto">
            <a:xfrm>
              <a:off x="84232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9" name="Oval 65"/>
            <p:cNvSpPr>
              <a:spLocks noChangeArrowheads="1"/>
            </p:cNvSpPr>
            <p:nvPr/>
          </p:nvSpPr>
          <p:spPr bwMode="auto">
            <a:xfrm>
              <a:off x="8270875" y="4267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0" name="Oval 66"/>
            <p:cNvSpPr>
              <a:spLocks noChangeArrowheads="1"/>
            </p:cNvSpPr>
            <p:nvPr/>
          </p:nvSpPr>
          <p:spPr bwMode="auto">
            <a:xfrm>
              <a:off x="84232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1" name="Oval 67"/>
            <p:cNvSpPr>
              <a:spLocks noChangeArrowheads="1"/>
            </p:cNvSpPr>
            <p:nvPr/>
          </p:nvSpPr>
          <p:spPr bwMode="auto">
            <a:xfrm>
              <a:off x="8194675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2" name="Oval 68"/>
            <p:cNvSpPr>
              <a:spLocks noChangeArrowheads="1"/>
            </p:cNvSpPr>
            <p:nvPr/>
          </p:nvSpPr>
          <p:spPr bwMode="auto">
            <a:xfrm>
              <a:off x="81184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3" name="Oval 70"/>
            <p:cNvSpPr>
              <a:spLocks noChangeArrowheads="1"/>
            </p:cNvSpPr>
            <p:nvPr/>
          </p:nvSpPr>
          <p:spPr bwMode="auto">
            <a:xfrm>
              <a:off x="86518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4" name="Oval 71"/>
            <p:cNvSpPr>
              <a:spLocks noChangeArrowheads="1"/>
            </p:cNvSpPr>
            <p:nvPr/>
          </p:nvSpPr>
          <p:spPr bwMode="auto">
            <a:xfrm>
              <a:off x="8423275" y="4495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5" name="Oval 72"/>
            <p:cNvSpPr>
              <a:spLocks noChangeArrowheads="1"/>
            </p:cNvSpPr>
            <p:nvPr/>
          </p:nvSpPr>
          <p:spPr bwMode="auto">
            <a:xfrm>
              <a:off x="85756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6" name="Oval 126"/>
            <p:cNvSpPr>
              <a:spLocks noChangeArrowheads="1"/>
            </p:cNvSpPr>
            <p:nvPr/>
          </p:nvSpPr>
          <p:spPr bwMode="auto">
            <a:xfrm>
              <a:off x="7391400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7" name="Oval 127"/>
            <p:cNvSpPr>
              <a:spLocks noChangeArrowheads="1"/>
            </p:cNvSpPr>
            <p:nvPr/>
          </p:nvSpPr>
          <p:spPr bwMode="auto">
            <a:xfrm>
              <a:off x="7086600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8" name="Oval 128"/>
            <p:cNvSpPr>
              <a:spLocks noChangeArrowheads="1"/>
            </p:cNvSpPr>
            <p:nvPr/>
          </p:nvSpPr>
          <p:spPr bwMode="auto">
            <a:xfrm>
              <a:off x="69342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9" name="Oval 126"/>
            <p:cNvSpPr>
              <a:spLocks noChangeArrowheads="1"/>
            </p:cNvSpPr>
            <p:nvPr/>
          </p:nvSpPr>
          <p:spPr bwMode="auto">
            <a:xfrm>
              <a:off x="75438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cxnSp>
          <p:nvCxnSpPr>
            <p:cNvPr id="39990" name="Straight Connector 239"/>
            <p:cNvCxnSpPr>
              <a:cxnSpLocks noChangeShapeType="1"/>
              <a:stCxn id="39989" idx="5"/>
              <a:endCxn id="39981" idx="1"/>
            </p:cNvCxnSpPr>
            <p:nvPr/>
          </p:nvCxnSpPr>
          <p:spPr bwMode="auto">
            <a:xfrm>
              <a:off x="7608841" y="4027441"/>
              <a:ext cx="596993" cy="98518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1" name="Straight Connector 242"/>
            <p:cNvCxnSpPr>
              <a:cxnSpLocks noChangeShapeType="1"/>
            </p:cNvCxnSpPr>
            <p:nvPr/>
          </p:nvCxnSpPr>
          <p:spPr bwMode="auto">
            <a:xfrm>
              <a:off x="6694052" y="3237344"/>
              <a:ext cx="1981200" cy="114300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2" name="Straight Connector 243"/>
            <p:cNvCxnSpPr>
              <a:cxnSpLocks noChangeShapeType="1"/>
              <a:endCxn id="39985" idx="0"/>
            </p:cNvCxnSpPr>
            <p:nvPr/>
          </p:nvCxnSpPr>
          <p:spPr bwMode="auto">
            <a:xfrm>
              <a:off x="6858000" y="3886200"/>
              <a:ext cx="1755775" cy="30480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3" name="Straight Connector 244"/>
            <p:cNvCxnSpPr>
              <a:cxnSpLocks noChangeShapeType="1"/>
              <a:endCxn id="39982" idx="4"/>
            </p:cNvCxnSpPr>
            <p:nvPr/>
          </p:nvCxnSpPr>
          <p:spPr bwMode="auto">
            <a:xfrm>
              <a:off x="7162800" y="3200400"/>
              <a:ext cx="993775" cy="121920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4" name="Straight Connector 245"/>
            <p:cNvCxnSpPr>
              <a:cxnSpLocks noChangeShapeType="1"/>
              <a:endCxn id="39979" idx="3"/>
            </p:cNvCxnSpPr>
            <p:nvPr/>
          </p:nvCxnSpPr>
          <p:spPr bwMode="auto">
            <a:xfrm>
              <a:off x="6781800" y="3505200"/>
              <a:ext cx="1500234" cy="827041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5" name="Straight Connector 246"/>
            <p:cNvCxnSpPr>
              <a:cxnSpLocks noChangeShapeType="1"/>
              <a:endCxn id="39984" idx="7"/>
            </p:cNvCxnSpPr>
            <p:nvPr/>
          </p:nvCxnSpPr>
          <p:spPr bwMode="auto">
            <a:xfrm>
              <a:off x="7010400" y="3276600"/>
              <a:ext cx="1477916" cy="1230359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6" name="Straight Connector 247"/>
            <p:cNvCxnSpPr>
              <a:cxnSpLocks noChangeShapeType="1"/>
              <a:endCxn id="39983" idx="2"/>
            </p:cNvCxnSpPr>
            <p:nvPr/>
          </p:nvCxnSpPr>
          <p:spPr bwMode="auto">
            <a:xfrm>
              <a:off x="7467600" y="4114800"/>
              <a:ext cx="1184275" cy="26670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943" name="TextBox 132"/>
          <p:cNvSpPr txBox="1">
            <a:spLocks noChangeArrowheads="1"/>
          </p:cNvSpPr>
          <p:nvPr/>
        </p:nvSpPr>
        <p:spPr bwMode="auto">
          <a:xfrm>
            <a:off x="1143000" y="19050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C1</a:t>
            </a:r>
          </a:p>
        </p:txBody>
      </p:sp>
      <p:sp>
        <p:nvSpPr>
          <p:cNvPr id="39944" name="TextBox 133"/>
          <p:cNvSpPr txBox="1">
            <a:spLocks noChangeArrowheads="1"/>
          </p:cNvSpPr>
          <p:nvPr/>
        </p:nvSpPr>
        <p:spPr bwMode="auto">
          <a:xfrm>
            <a:off x="2438400" y="29718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C2</a:t>
            </a:r>
          </a:p>
        </p:txBody>
      </p:sp>
      <p:sp>
        <p:nvSpPr>
          <p:cNvPr id="39945" name="TextBox 134"/>
          <p:cNvSpPr txBox="1">
            <a:spLocks noChangeArrowheads="1"/>
          </p:cNvSpPr>
          <p:nvPr/>
        </p:nvSpPr>
        <p:spPr bwMode="auto">
          <a:xfrm>
            <a:off x="4092575" y="19050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C1</a:t>
            </a:r>
          </a:p>
        </p:txBody>
      </p:sp>
      <p:sp>
        <p:nvSpPr>
          <p:cNvPr id="39946" name="TextBox 135"/>
          <p:cNvSpPr txBox="1">
            <a:spLocks noChangeArrowheads="1"/>
          </p:cNvSpPr>
          <p:nvPr/>
        </p:nvSpPr>
        <p:spPr bwMode="auto">
          <a:xfrm>
            <a:off x="5387975" y="29718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C2</a:t>
            </a:r>
          </a:p>
        </p:txBody>
      </p:sp>
      <p:sp>
        <p:nvSpPr>
          <p:cNvPr id="39947" name="TextBox 136"/>
          <p:cNvSpPr txBox="1">
            <a:spLocks noChangeArrowheads="1"/>
          </p:cNvSpPr>
          <p:nvPr/>
        </p:nvSpPr>
        <p:spPr bwMode="auto">
          <a:xfrm>
            <a:off x="7086600" y="19050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C1</a:t>
            </a:r>
          </a:p>
        </p:txBody>
      </p:sp>
      <p:sp>
        <p:nvSpPr>
          <p:cNvPr id="39948" name="TextBox 137"/>
          <p:cNvSpPr txBox="1">
            <a:spLocks noChangeArrowheads="1"/>
          </p:cNvSpPr>
          <p:nvPr/>
        </p:nvSpPr>
        <p:spPr bwMode="auto">
          <a:xfrm>
            <a:off x="8382000" y="29718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A2649E-1F85-CC36-7A0B-4CF2B20B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Clusters</a:t>
            </a:r>
          </a:p>
        </p:txBody>
      </p:sp>
    </p:spTree>
    <p:extLst>
      <p:ext uri="{BB962C8B-B14F-4D97-AF65-F5344CB8AC3E}">
        <p14:creationId xmlns:p14="http://schemas.microsoft.com/office/powerpoint/2010/main" val="28142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A5D513-D597-0A9D-217A-EE266B15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  <a:p>
            <a:pPr lvl="1"/>
            <a:r>
              <a:rPr lang="en-US" dirty="0"/>
              <a:t>Observations are sequentially grouped to create clusters</a:t>
            </a:r>
          </a:p>
          <a:p>
            <a:pPr lvl="1"/>
            <a:r>
              <a:rPr lang="en-US" dirty="0"/>
              <a:t>Based on distances between observations and distances between clusters</a:t>
            </a:r>
          </a:p>
          <a:p>
            <a:r>
              <a:rPr lang="en-US" dirty="0"/>
              <a:t>K-means clustering (Nonhierarchical method)</a:t>
            </a:r>
          </a:p>
          <a:p>
            <a:pPr lvl="1"/>
            <a:r>
              <a:rPr lang="en-US" dirty="0"/>
              <a:t>Observations are allocated to a pre-specified set of clusters</a:t>
            </a:r>
          </a:p>
          <a:p>
            <a:pPr lvl="1"/>
            <a:r>
              <a:rPr lang="en-US" dirty="0"/>
              <a:t>Based on their distance from each cluster</a:t>
            </a:r>
          </a:p>
          <a:p>
            <a:pPr lvl="1"/>
            <a:r>
              <a:rPr lang="en-US" dirty="0"/>
              <a:t>Less computationally intensive and preferred for very large datasets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C5C24B1-EEF7-8EA2-D45A-548CD0A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Popular Clustering Approaches</a:t>
            </a:r>
          </a:p>
        </p:txBody>
      </p:sp>
    </p:spTree>
    <p:extLst>
      <p:ext uri="{BB962C8B-B14F-4D97-AF65-F5344CB8AC3E}">
        <p14:creationId xmlns:p14="http://schemas.microsoft.com/office/powerpoint/2010/main" val="49430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6559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8965-94A6-0954-EC58-923A4FDA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680960" cy="2438400"/>
          </a:xfrm>
        </p:spPr>
        <p:txBody>
          <a:bodyPr>
            <a:normAutofit/>
          </a:bodyPr>
          <a:lstStyle/>
          <a:p>
            <a:r>
              <a:rPr lang="en-US" altLang="en-US" dirty="0"/>
              <a:t>Agglomerative (Bottom-Up)</a:t>
            </a:r>
          </a:p>
          <a:p>
            <a:pPr lvl="1"/>
            <a:r>
              <a:rPr lang="en-US" altLang="en-US" dirty="0"/>
              <a:t>Start with one cluster per data point</a:t>
            </a:r>
          </a:p>
          <a:p>
            <a:pPr lvl="1"/>
            <a:r>
              <a:rPr lang="en-US" altLang="en-US" dirty="0"/>
              <a:t>Merge two nearest clusters</a:t>
            </a:r>
          </a:p>
          <a:p>
            <a:pPr lvl="2"/>
            <a:r>
              <a:rPr lang="en-US" altLang="en-US" dirty="0"/>
              <a:t>criteria: min, max, avg distance</a:t>
            </a:r>
          </a:p>
          <a:p>
            <a:pPr lvl="1"/>
            <a:r>
              <a:rPr lang="en-US" altLang="en-US" dirty="0"/>
              <a:t>Repeat until only one cluster left</a:t>
            </a:r>
          </a:p>
          <a:p>
            <a:pPr lvl="1"/>
            <a:r>
              <a:rPr lang="en-US" altLang="en-US" dirty="0"/>
              <a:t>Output Dendrogram</a:t>
            </a:r>
          </a:p>
          <a:p>
            <a:endParaRPr lang="en-US" alt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8EAC0D-992B-1E7C-16B7-966E0523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Methods</a:t>
            </a:r>
          </a:p>
        </p:txBody>
      </p:sp>
      <p:pic>
        <p:nvPicPr>
          <p:cNvPr id="2" name="Picture 1" descr="Hierarhical Clustering with Dendrogram">
            <a:extLst>
              <a:ext uri="{FF2B5EF4-FFF2-40B4-BE49-F238E27FC236}">
                <a16:creationId xmlns:a16="http://schemas.microsoft.com/office/drawing/2014/main" id="{990E50BD-60E4-ECEB-4C0D-A696D257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6" y="3888068"/>
            <a:ext cx="4655612" cy="209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4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1E0F-F753-3ACF-D373-80193B8F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7825740" cy="4427538"/>
          </a:xfrm>
        </p:spPr>
        <p:txBody>
          <a:bodyPr/>
          <a:lstStyle/>
          <a:p>
            <a:pPr marL="342900" indent="-342900" eaLnBrk="1" hangingPunct="1"/>
            <a:r>
              <a:rPr lang="en-US" altLang="en-US" b="1" dirty="0"/>
              <a:t>See process of clustering:</a:t>
            </a:r>
            <a:r>
              <a:rPr lang="en-US" altLang="en-US" dirty="0"/>
              <a:t> Lines connected lower down are merged earlier</a:t>
            </a:r>
          </a:p>
          <a:p>
            <a:pPr marL="571500" lvl="1" eaLnBrk="1" hangingPunct="1"/>
            <a:r>
              <a:rPr lang="en-US" altLang="en-US" sz="2200" dirty="0"/>
              <a:t>10 and 13 will be merged next, after 12 &amp; 21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B73F5E-2B3A-6F84-1ED9-E749E74F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Dendrogram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CB9C9E-EEEF-734F-86C1-B7A241E7C337}"/>
              </a:ext>
            </a:extLst>
          </p:cNvPr>
          <p:cNvGrpSpPr/>
          <p:nvPr/>
        </p:nvGrpSpPr>
        <p:grpSpPr>
          <a:xfrm>
            <a:off x="1862750" y="2729857"/>
            <a:ext cx="5184385" cy="3500753"/>
            <a:chOff x="1667061" y="1671360"/>
            <a:chExt cx="6216198" cy="4577040"/>
          </a:xfrm>
        </p:grpSpPr>
        <p:pic>
          <p:nvPicPr>
            <p:cNvPr id="11" name="Picture 5">
              <a:extLst>
                <a:ext uri="{FF2B5EF4-FFF2-40B4-BE49-F238E27FC236}">
                  <a16:creationId xmlns:a16="http://schemas.microsoft.com/office/drawing/2014/main" id="{B33BA7CF-2647-02CA-ACB4-212251473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67061" y="1671360"/>
              <a:ext cx="6216198" cy="43513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B69E6AF-6937-F2E0-709B-0AC588044427}"/>
                </a:ext>
              </a:extLst>
            </p:cNvPr>
            <p:cNvSpPr/>
            <p:nvPr/>
          </p:nvSpPr>
          <p:spPr>
            <a:xfrm>
              <a:off x="5638800" y="4495800"/>
              <a:ext cx="685800" cy="17526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CC2D484-AF25-13AC-3F3E-C43214A5EEA4}"/>
                </a:ext>
              </a:extLst>
            </p:cNvPr>
            <p:cNvSpPr/>
            <p:nvPr/>
          </p:nvSpPr>
          <p:spPr>
            <a:xfrm>
              <a:off x="4937760" y="4495800"/>
              <a:ext cx="685800" cy="17526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5784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1E0F-F753-3ACF-D373-80193B8F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7825740" cy="4427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eaLnBrk="1" hangingPunct="1"/>
            <a:r>
              <a:rPr lang="en-US" altLang="en-US" b="1" dirty="0"/>
              <a:t>Determining number of clusters:</a:t>
            </a:r>
            <a:r>
              <a:rPr lang="en-US" altLang="en-US" dirty="0"/>
              <a:t> For a given “distance between clusters”, a horizontal line intersects the clusters, to create clusters</a:t>
            </a:r>
          </a:p>
          <a:p>
            <a:pPr marL="571500" lvl="1" eaLnBrk="1" hangingPunct="1"/>
            <a:r>
              <a:rPr lang="en-US" altLang="en-US" sz="2200" dirty="0">
                <a:latin typeface="Lato"/>
                <a:ea typeface="Lato"/>
                <a:cs typeface="Lato"/>
              </a:rPr>
              <a:t>E.g., at distance of 4.6 (</a:t>
            </a:r>
            <a:r>
              <a:rPr lang="en-US" altLang="en-US" sz="2200" b="1" dirty="0">
                <a:solidFill>
                  <a:srgbClr val="FF3300"/>
                </a:solidFill>
                <a:latin typeface="Lato"/>
                <a:ea typeface="Lato"/>
                <a:cs typeface="Lato"/>
              </a:rPr>
              <a:t>red line</a:t>
            </a:r>
            <a:r>
              <a:rPr lang="en-US" altLang="en-US" sz="2200" dirty="0">
                <a:latin typeface="Lato"/>
                <a:ea typeface="Lato"/>
                <a:cs typeface="Lato"/>
              </a:rPr>
              <a:t> in next slide), data can be reduced to 2 clusters.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B73F5E-2B3A-6F84-1ED9-E749E74F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Dendrogram</a:t>
            </a:r>
          </a:p>
        </p:txBody>
      </p:sp>
    </p:spTree>
    <p:extLst>
      <p:ext uri="{BB962C8B-B14F-4D97-AF65-F5344CB8AC3E}">
        <p14:creationId xmlns:p14="http://schemas.microsoft.com/office/powerpoint/2010/main" val="25244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45FB6E-6636-79B1-9F93-3B89343D1AF7}"/>
              </a:ext>
            </a:extLst>
          </p:cNvPr>
          <p:cNvGrpSpPr/>
          <p:nvPr/>
        </p:nvGrpSpPr>
        <p:grpSpPr>
          <a:xfrm>
            <a:off x="1219200" y="1524000"/>
            <a:ext cx="6705600" cy="4362801"/>
            <a:chOff x="533400" y="573088"/>
            <a:chExt cx="8001000" cy="5480050"/>
          </a:xfrm>
        </p:grpSpPr>
        <p:pic>
          <p:nvPicPr>
            <p:cNvPr id="3174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573088"/>
              <a:ext cx="8001000" cy="548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48" name="Line 5"/>
            <p:cNvSpPr>
              <a:spLocks noChangeShapeType="1"/>
            </p:cNvSpPr>
            <p:nvPr/>
          </p:nvSpPr>
          <p:spPr bwMode="auto">
            <a:xfrm>
              <a:off x="1295401" y="1524000"/>
              <a:ext cx="70104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1E0F-F753-3ACF-D373-80193B8F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7825740" cy="4427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eaLnBrk="1" hangingPunct="1"/>
            <a:r>
              <a:rPr lang="en-US" altLang="en-US" b="1" dirty="0"/>
              <a:t>Determining number of clusters:</a:t>
            </a:r>
            <a:r>
              <a:rPr lang="en-US" altLang="en-US" dirty="0"/>
              <a:t> For a given “distance between clusters”, a horizontal line intersects the clusters, to create clusters</a:t>
            </a:r>
          </a:p>
          <a:p>
            <a:pPr marL="571500" lvl="1" eaLnBrk="1" hangingPunct="1"/>
            <a:r>
              <a:rPr lang="en-US" altLang="en-US" sz="2200" dirty="0">
                <a:latin typeface="Lato"/>
                <a:ea typeface="Lato"/>
                <a:cs typeface="Lato"/>
              </a:rPr>
              <a:t>At distance of 3.6 (</a:t>
            </a:r>
            <a:r>
              <a:rPr lang="en-US" altLang="en-US" sz="2200" b="1" dirty="0">
                <a:solidFill>
                  <a:srgbClr val="669900"/>
                </a:solidFill>
                <a:latin typeface="Lato"/>
                <a:ea typeface="Lato"/>
                <a:cs typeface="Lato"/>
              </a:rPr>
              <a:t>green line</a:t>
            </a:r>
            <a:r>
              <a:rPr lang="en-US" altLang="en-US" sz="2200" dirty="0">
                <a:latin typeface="Lato"/>
                <a:ea typeface="Lato"/>
                <a:cs typeface="Lato"/>
              </a:rPr>
              <a:t>) data can be reduced to 6 clusters.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B73F5E-2B3A-6F84-1ED9-E749E74F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Dendrogram</a:t>
            </a:r>
          </a:p>
        </p:txBody>
      </p:sp>
    </p:spTree>
    <p:extLst>
      <p:ext uri="{BB962C8B-B14F-4D97-AF65-F5344CB8AC3E}">
        <p14:creationId xmlns:p14="http://schemas.microsoft.com/office/powerpoint/2010/main" val="23723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45FB6E-6636-79B1-9F93-3B89343D1AF7}"/>
              </a:ext>
            </a:extLst>
          </p:cNvPr>
          <p:cNvGrpSpPr/>
          <p:nvPr/>
        </p:nvGrpSpPr>
        <p:grpSpPr>
          <a:xfrm>
            <a:off x="1219200" y="1524000"/>
            <a:ext cx="6705600" cy="4362801"/>
            <a:chOff x="533400" y="573088"/>
            <a:chExt cx="8001000" cy="5480050"/>
          </a:xfrm>
        </p:grpSpPr>
        <p:pic>
          <p:nvPicPr>
            <p:cNvPr id="3174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573088"/>
              <a:ext cx="8001000" cy="548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49" name="Line 7"/>
            <p:cNvSpPr>
              <a:spLocks noChangeShapeType="1"/>
            </p:cNvSpPr>
            <p:nvPr/>
          </p:nvSpPr>
          <p:spPr bwMode="auto">
            <a:xfrm>
              <a:off x="1295401" y="2438400"/>
              <a:ext cx="7010400" cy="0"/>
            </a:xfrm>
            <a:prstGeom prst="line">
              <a:avLst/>
            </a:prstGeom>
            <a:noFill/>
            <a:ln w="254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854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DC50FD-C1A9-BC52-F43F-5279EF43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DDAF5D-3830-0BDA-3DD0-0C8919FB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Advantages</a:t>
            </a:r>
          </a:p>
          <a:p>
            <a:pPr lvl="1"/>
            <a:r>
              <a:rPr lang="en-US" altLang="en-US" dirty="0"/>
              <a:t>Does not require prespecify number of clusters</a:t>
            </a:r>
          </a:p>
          <a:p>
            <a:pPr lvl="1"/>
            <a:r>
              <a:rPr lang="en-US" altLang="en-US" dirty="0"/>
              <a:t>Dendrogram represents the cluster process and results in an intuitive way</a:t>
            </a:r>
          </a:p>
          <a:p>
            <a:r>
              <a:rPr lang="en-US" altLang="en-US" dirty="0"/>
              <a:t>Limitations</a:t>
            </a:r>
          </a:p>
          <a:p>
            <a:pPr lvl="1"/>
            <a:r>
              <a:rPr lang="en-US" altLang="en-US" dirty="0"/>
              <a:t>Slow &amp; computational expensive</a:t>
            </a:r>
          </a:p>
          <a:p>
            <a:pPr lvl="2"/>
            <a:r>
              <a:rPr lang="en-US" altLang="en-US" dirty="0"/>
              <a:t>Need to compute </a:t>
            </a:r>
            <a:r>
              <a:rPr lang="en-US" altLang="en-US" i="1" dirty="0"/>
              <a:t>n</a:t>
            </a:r>
            <a:r>
              <a:rPr lang="en-US" altLang="en-US" dirty="0"/>
              <a:t> x </a:t>
            </a:r>
            <a:r>
              <a:rPr lang="en-US" altLang="en-US" i="1" dirty="0"/>
              <a:t>n </a:t>
            </a:r>
            <a:r>
              <a:rPr lang="en-US" altLang="en-US" dirty="0"/>
              <a:t>distance matrix </a:t>
            </a:r>
          </a:p>
          <a:p>
            <a:pPr lvl="1"/>
            <a:r>
              <a:rPr lang="en-US" altLang="en-US" dirty="0"/>
              <a:t>Low stability</a:t>
            </a:r>
          </a:p>
          <a:p>
            <a:pPr lvl="2"/>
            <a:r>
              <a:rPr lang="en-US" altLang="en-US" dirty="0"/>
              <a:t>Easily affected by reordering data or dropped cases</a:t>
            </a:r>
          </a:p>
          <a:p>
            <a:pPr lvl="1"/>
            <a:r>
              <a:rPr lang="en-US" altLang="en-US" dirty="0"/>
              <a:t>Sensitive to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br>
              <a:rPr lang="en-US" sz="33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300" b="1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K-Means Clustering</a:t>
            </a: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ED40AE-A74C-104E-4ACF-E44BC55C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5707D-55D1-D92A-7B73-795DFC5A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371600"/>
            <a:ext cx="7886700" cy="4427538"/>
          </a:xfrm>
        </p:spPr>
        <p:txBody>
          <a:bodyPr/>
          <a:lstStyle/>
          <a:p>
            <a:r>
              <a:rPr lang="en-US" dirty="0"/>
              <a:t>Number of clusters, K, must be specified</a:t>
            </a:r>
          </a:p>
          <a:p>
            <a:r>
              <a:rPr lang="en-US" dirty="0"/>
              <a:t>Each cluster is associated with a centroid (center point) </a:t>
            </a:r>
          </a:p>
          <a:p>
            <a:r>
              <a:rPr lang="en-US" dirty="0"/>
              <a:t>Each point is assigned to the cluster with the closest centroid</a:t>
            </a:r>
          </a:p>
          <a:p>
            <a:r>
              <a:rPr lang="en-US" dirty="0"/>
              <a:t>The objective is to minimize the sum of distances of the points to their respective centroid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K-means: A Complete Introduction. K-means is an unsupervised clustering… |  by Alan Jeffares | Towards Data Science">
            <a:extLst>
              <a:ext uri="{FF2B5EF4-FFF2-40B4-BE49-F238E27FC236}">
                <a16:creationId xmlns:a16="http://schemas.microsoft.com/office/drawing/2014/main" id="{E0ED4B83-B08A-BBDC-83EB-A543A977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3877628"/>
            <a:ext cx="5506972" cy="229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44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ED40AE-A74C-104E-4ACF-E44BC55C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B392C-3D43-AE36-4E87-80FC1E34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95400"/>
            <a:ext cx="7833360" cy="4503738"/>
          </a:xfrm>
        </p:spPr>
        <p:txBody>
          <a:bodyPr/>
          <a:lstStyle/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en-US" altLang="en-US" dirty="0"/>
              <a:t>Prespecify the desired # of clusters, </a:t>
            </a:r>
            <a:r>
              <a:rPr lang="en-US" altLang="en-US" i="1" dirty="0"/>
              <a:t>k</a:t>
            </a:r>
            <a:r>
              <a:rPr lang="en-US" altLang="en-US" dirty="0"/>
              <a:t>  </a:t>
            </a:r>
          </a:p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en-US" altLang="en-US" dirty="0"/>
              <a:t>Start with a partition into k clusters </a:t>
            </a:r>
          </a:p>
          <a:p>
            <a:pPr marL="1050925" lvl="2" indent="-45720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Often based on random selection of k centroids </a:t>
            </a:r>
          </a:p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en-US" altLang="en-US" dirty="0"/>
              <a:t>At each step, move each record to cluster with closest centroid</a:t>
            </a:r>
          </a:p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en-US" altLang="en-US" dirty="0"/>
              <a:t>Recompute centroids, repeat step 3</a:t>
            </a:r>
          </a:p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en-US" altLang="en-US" dirty="0"/>
              <a:t>Stop when moving records increases within-cluster dispersion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5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ED40AE-A74C-104E-4ACF-E44BC55C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the Centroid?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B919849-45F7-1564-3286-2D47C94F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/>
          <a:lstStyle/>
          <a:p>
            <a:r>
              <a:rPr lang="en-US" dirty="0"/>
              <a:t>Initial centroids are often chosen randomly</a:t>
            </a:r>
          </a:p>
          <a:p>
            <a:r>
              <a:rPr lang="en-US" dirty="0"/>
              <a:t>Clusters produced vary from one run to another</a:t>
            </a:r>
          </a:p>
          <a:p>
            <a:r>
              <a:rPr lang="en-US" dirty="0"/>
              <a:t>Do multiple runs and select the clustering with the smallest error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ED40AE-A74C-104E-4ACF-E44BC55C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Initial Centroids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797F5D-E2E9-1BAB-2EC8-85FF388A9F66}"/>
              </a:ext>
            </a:extLst>
          </p:cNvPr>
          <p:cNvGrpSpPr/>
          <p:nvPr/>
        </p:nvGrpSpPr>
        <p:grpSpPr>
          <a:xfrm>
            <a:off x="0" y="1450975"/>
            <a:ext cx="8682038" cy="5026025"/>
            <a:chOff x="0" y="1450975"/>
            <a:chExt cx="8682038" cy="50260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62A66D-11A3-D209-200D-FCE9EF607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50975"/>
              <a:ext cx="3043238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E1EE22-1FC1-59A6-6059-20131831B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1450975"/>
              <a:ext cx="3043238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78C1AD-440D-C2F9-B136-82E0CE7B5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1450975"/>
              <a:ext cx="3043238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C7ED90-A123-B7E6-3E66-A9E9FDA9F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194175"/>
              <a:ext cx="3043238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B3CB85-65E2-B951-9297-2C62A4619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194175"/>
              <a:ext cx="3043238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0D6CD93-5051-817B-79F7-8A36CFA96F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4194175"/>
              <a:ext cx="3043238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197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Clustering: The 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0803-0827-C45F-7C9D-3FE60024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“Unsupervised” learning technique</a:t>
            </a:r>
          </a:p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Goal: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 groups (clusters) of similar records</a:t>
            </a:r>
          </a:p>
          <a:p>
            <a:pPr marL="128270"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Segment data points into homogeneous and meaningful clusters</a:t>
            </a:r>
            <a:endParaRPr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  <a:p>
            <a:pPr marL="0" marR="0" lvl="0" indent="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None/>
              <a:tabLst/>
              <a:defRPr/>
            </a:pPr>
            <a:endParaRPr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endParaRPr lang="en-US" dirty="0"/>
          </a:p>
        </p:txBody>
      </p:sp>
      <p:pic>
        <p:nvPicPr>
          <p:cNvPr id="2" name="Picture 1" descr="Get Started with Clustering: The Easy Way — Advancing Analytics">
            <a:extLst>
              <a:ext uri="{FF2B5EF4-FFF2-40B4-BE49-F238E27FC236}">
                <a16:creationId xmlns:a16="http://schemas.microsoft.com/office/drawing/2014/main" id="{A9BBB7C0-1A32-417E-00B4-37F1B8847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762" y="3479104"/>
            <a:ext cx="2743200" cy="2497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K-means clustering: how it works">
            <a:hlinkClick r:id="" action="ppaction://media"/>
            <a:extLst>
              <a:ext uri="{FF2B5EF4-FFF2-40B4-BE49-F238E27FC236}">
                <a16:creationId xmlns:a16="http://schemas.microsoft.com/office/drawing/2014/main" id="{4F3FC266-698C-1597-DB59-DB6D5873DA5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92263" y="1447800"/>
            <a:ext cx="5800725" cy="435133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95C7373-9710-430E-A6EA-318498A0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Demo</a:t>
            </a:r>
          </a:p>
        </p:txBody>
      </p:sp>
    </p:spTree>
    <p:extLst>
      <p:ext uri="{BB962C8B-B14F-4D97-AF65-F5344CB8AC3E}">
        <p14:creationId xmlns:p14="http://schemas.microsoft.com/office/powerpoint/2010/main" val="37632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B63473-8090-81D2-23A4-665006A2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to Get Good Centroids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E54D34-2631-1849-6603-0F1F0B54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data ready for analysis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Deal with missing values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Address any measurement error</a:t>
            </a:r>
          </a:p>
          <a:p>
            <a:r>
              <a:rPr lang="en-US" dirty="0"/>
              <a:t>Rescale (e.g., Normalize) the Data</a:t>
            </a:r>
          </a:p>
          <a:p>
            <a:pPr lvl="1"/>
            <a:r>
              <a:rPr lang="en-US" dirty="0"/>
              <a:t>Reduces dispersion of data points by re-computing the distance</a:t>
            </a:r>
          </a:p>
          <a:p>
            <a:pPr lvl="1"/>
            <a:r>
              <a:rPr lang="en-US" dirty="0"/>
              <a:t>Preserves differences while dampening the effect of the outliers</a:t>
            </a:r>
          </a:p>
          <a:p>
            <a:r>
              <a:rPr lang="en-US" dirty="0"/>
              <a:t>Remove Outliers</a:t>
            </a:r>
          </a:p>
          <a:p>
            <a:pPr lvl="1"/>
            <a:r>
              <a:rPr lang="en-US" dirty="0"/>
              <a:t>Reduces dispersion of data points by removing atypical data</a:t>
            </a:r>
          </a:p>
          <a:p>
            <a:pPr lvl="1"/>
            <a:r>
              <a:rPr lang="en-US" dirty="0"/>
              <a:t>They don’t represent the population anyway</a:t>
            </a:r>
          </a:p>
          <a:p>
            <a:pPr lvl="1"/>
            <a:r>
              <a:rPr lang="en-US" dirty="0"/>
              <a:t>Big field of study now in data mining (has applications for fraud detection, discovery of blockbuster drugs in pharmaceuticals)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7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1038D2-4E99-AAAE-75FB-8DAF38F1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K-means Cluster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52586CF-1464-EFB2-EE62-F2023340D2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640" y="1371600"/>
                <a:ext cx="7886700" cy="4427538"/>
              </a:xfrm>
            </p:spPr>
            <p:txBody>
              <a:bodyPr/>
              <a:lstStyle/>
              <a:p>
                <a:r>
                  <a:rPr lang="en-US" dirty="0"/>
                  <a:t>Sum-of-Squares Error (SSE)</a:t>
                </a:r>
              </a:p>
              <a:p>
                <a:pPr lvl="1"/>
                <a:r>
                  <a:rPr lang="en-US" dirty="0"/>
                  <a:t>The distance to the nearest cluster center</a:t>
                </a:r>
              </a:p>
              <a:p>
                <a:pPr lvl="1"/>
                <a:r>
                  <a:rPr lang="en-US" dirty="0"/>
                  <a:t>How close does each point get to the center?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just means:</a:t>
                </a:r>
              </a:p>
              <a:p>
                <a:pPr lvl="1"/>
                <a:r>
                  <a:rPr lang="en-US" dirty="0"/>
                  <a:t>In a cluster </a:t>
                </a:r>
                <a:r>
                  <a:rPr lang="en-US" i="1" dirty="0" err="1"/>
                  <a:t>i</a:t>
                </a:r>
                <a:r>
                  <a:rPr lang="en-US" dirty="0"/>
                  <a:t>, compute distance from a point </a:t>
                </a:r>
                <a:r>
                  <a:rPr lang="en-US" i="1" dirty="0"/>
                  <a:t>x</a:t>
                </a:r>
                <a:r>
                  <a:rPr lang="en-US" dirty="0"/>
                  <a:t> to the cluster center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i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Square the distance (so sign is not an issue)</a:t>
                </a:r>
              </a:p>
              <a:p>
                <a:pPr lvl="1"/>
                <a:r>
                  <a:rPr lang="en-US" dirty="0"/>
                  <a:t>Add them all together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52586CF-1464-EFB2-EE62-F2023340D2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1371600"/>
                <a:ext cx="7886700" cy="4427538"/>
              </a:xfrm>
              <a:blipFill>
                <a:blip r:embed="rId2"/>
                <a:stretch>
                  <a:fillRect l="-850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0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90600" y="3429000"/>
            <a:ext cx="3505200" cy="2667000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SSE</a:t>
            </a:r>
            <a:r>
              <a:rPr lang="en-US" sz="2000" baseline="-25000"/>
              <a:t>1</a:t>
            </a:r>
            <a:r>
              <a:rPr lang="en-US" sz="2000"/>
              <a:t> = 1</a:t>
            </a:r>
            <a:r>
              <a:rPr lang="en-US" sz="2000" baseline="30000"/>
              <a:t>2</a:t>
            </a:r>
            <a:r>
              <a:rPr lang="en-US" sz="2000"/>
              <a:t> + 1.3</a:t>
            </a:r>
            <a:r>
              <a:rPr lang="en-US" sz="2000" baseline="30000"/>
              <a:t>2</a:t>
            </a:r>
            <a:r>
              <a:rPr lang="en-US" sz="2000"/>
              <a:t> + 2</a:t>
            </a:r>
            <a:r>
              <a:rPr lang="en-US" sz="2000" baseline="30000"/>
              <a:t>2</a:t>
            </a:r>
          </a:p>
          <a:p>
            <a:pPr marL="0" indent="0">
              <a:buNone/>
            </a:pPr>
            <a:r>
              <a:rPr lang="en-US" sz="2000"/>
              <a:t>= 1 + 1.69 + 4</a:t>
            </a:r>
          </a:p>
          <a:p>
            <a:pPr marL="0" indent="0">
              <a:buNone/>
            </a:pPr>
            <a:r>
              <a:rPr lang="en-US" sz="2000"/>
              <a:t>= 6.69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48200" y="3429000"/>
            <a:ext cx="4267200" cy="1447800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SSE</a:t>
            </a:r>
            <a:r>
              <a:rPr lang="en-US" sz="2000" baseline="-25000"/>
              <a:t>2</a:t>
            </a:r>
            <a:r>
              <a:rPr lang="en-US" sz="2000"/>
              <a:t> = 3</a:t>
            </a:r>
            <a:r>
              <a:rPr lang="en-US" sz="2000" baseline="30000"/>
              <a:t>2</a:t>
            </a:r>
            <a:r>
              <a:rPr lang="en-US" sz="2000"/>
              <a:t> + 3.3</a:t>
            </a:r>
            <a:r>
              <a:rPr lang="en-US" sz="2000" baseline="30000"/>
              <a:t>2</a:t>
            </a:r>
            <a:r>
              <a:rPr lang="en-US" sz="2000"/>
              <a:t> + 1.5</a:t>
            </a:r>
            <a:r>
              <a:rPr lang="en-US" sz="2000" baseline="30000"/>
              <a:t>2</a:t>
            </a:r>
          </a:p>
          <a:p>
            <a:pPr marL="0" indent="0">
              <a:buNone/>
            </a:pPr>
            <a:r>
              <a:rPr lang="en-US" sz="2000"/>
              <a:t>= 9 + 10.89 + 2.25</a:t>
            </a:r>
          </a:p>
          <a:p>
            <a:pPr marL="0" indent="0">
              <a:buNone/>
            </a:pPr>
            <a:r>
              <a:rPr lang="en-US" sz="2000"/>
              <a:t>= 22.14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77184"/>
            <a:ext cx="6702136" cy="2166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5072044"/>
            <a:ext cx="6556603" cy="923330"/>
          </a:xfrm>
          <a:prstGeom prst="rect">
            <a:avLst/>
          </a:prstGeom>
          <a:ln cap="rnd"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Lower individual cluster SSE = a better cluster (more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Cohesion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Lower total SSE = a better set of clusters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More clusters?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1A0E60-C644-9064-5278-A4AD3006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Evaluating Clusters</a:t>
            </a:r>
          </a:p>
        </p:txBody>
      </p:sp>
    </p:spTree>
    <p:extLst>
      <p:ext uri="{BB962C8B-B14F-4D97-AF65-F5344CB8AC3E}">
        <p14:creationId xmlns:p14="http://schemas.microsoft.com/office/powerpoint/2010/main" val="2221053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Content Placeholder 5"/>
          <p:cNvSpPr>
            <a:spLocks noGrp="1"/>
          </p:cNvSpPr>
          <p:nvPr>
            <p:ph sz="quarter" idx="1"/>
          </p:nvPr>
        </p:nvSpPr>
        <p:spPr>
          <a:xfrm>
            <a:off x="762000" y="4038600"/>
            <a:ext cx="7696200" cy="112776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altLang="en-US" dirty="0"/>
              <a:t>Clusters 1 and 2 are relatively well-separated from each other, while cluster 3 not as much  </a:t>
            </a:r>
          </a:p>
        </p:txBody>
      </p:sp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1055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9DC6C8-3A60-1FC4-C3FC-85410612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Clusters</a:t>
            </a:r>
          </a:p>
        </p:txBody>
      </p:sp>
    </p:spTree>
    <p:extLst>
      <p:ext uri="{BB962C8B-B14F-4D97-AF65-F5344CB8AC3E}">
        <p14:creationId xmlns:p14="http://schemas.microsoft.com/office/powerpoint/2010/main" val="4164636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7950"/>
            <a:ext cx="615315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675" cy="4572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>
                <a:latin typeface="+mj-lt"/>
              </a:rPr>
              <a:t> </a:t>
            </a:r>
          </a:p>
        </p:txBody>
      </p:sp>
      <p:sp>
        <p:nvSpPr>
          <p:cNvPr id="5125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572000"/>
            <a:ext cx="7543800" cy="1371600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dirty="0"/>
              <a:t>Clusters 1 and 2 are relatively tight, cluster 3 very loose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b="1" dirty="0"/>
              <a:t>Conclusion:</a:t>
            </a:r>
            <a:r>
              <a:rPr lang="en-US" dirty="0"/>
              <a:t> Clusters 1 &amp; 2 well defined, not so for cluster 3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b="1" dirty="0"/>
              <a:t>Next step:</a:t>
            </a:r>
            <a:r>
              <a:rPr lang="en-US" dirty="0"/>
              <a:t> try again with </a:t>
            </a:r>
            <a:r>
              <a:rPr lang="en-US" i="1" dirty="0"/>
              <a:t>k</a:t>
            </a:r>
            <a:r>
              <a:rPr lang="en-US" dirty="0"/>
              <a:t>=2 or </a:t>
            </a:r>
            <a:r>
              <a:rPr lang="en-US" i="1" dirty="0"/>
              <a:t>k</a:t>
            </a:r>
            <a:r>
              <a:rPr lang="en-US" dirty="0"/>
              <a:t>=4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3581400"/>
            <a:ext cx="1600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827298" y="3810000"/>
            <a:ext cx="2133600" cy="762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5140B7B-10C0-71E5-A36C-663EC11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Within-Cluster Dispersion</a:t>
            </a:r>
          </a:p>
        </p:txBody>
      </p:sp>
    </p:spTree>
    <p:extLst>
      <p:ext uri="{BB962C8B-B14F-4D97-AF65-F5344CB8AC3E}">
        <p14:creationId xmlns:p14="http://schemas.microsoft.com/office/powerpoint/2010/main" val="686083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FE65AE-089E-049F-9BA0-291E0171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gives unreliable results when…</a:t>
            </a:r>
          </a:p>
          <a:p>
            <a:pPr lvl="1"/>
            <a:r>
              <a:rPr lang="en-US" dirty="0"/>
              <a:t>Clusters vary widely in size</a:t>
            </a:r>
          </a:p>
          <a:p>
            <a:pPr lvl="1"/>
            <a:r>
              <a:rPr lang="en-US" dirty="0"/>
              <a:t>Clusters vary widely in density</a:t>
            </a:r>
          </a:p>
          <a:p>
            <a:pPr lvl="1"/>
            <a:r>
              <a:rPr lang="en-US" dirty="0"/>
              <a:t>Clusters are not in rounded shapes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995E0E-A57C-B63D-8433-BB25F82A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k-Means Clustering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A7D10-D0D9-0DE1-3CB8-896E0E5EA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"/>
          <a:stretch/>
        </p:blipFill>
        <p:spPr>
          <a:xfrm>
            <a:off x="1447800" y="3352800"/>
            <a:ext cx="5638800" cy="23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7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FE65AE-089E-049F-9BA0-291E0171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gives unreliable results when…</a:t>
            </a:r>
          </a:p>
          <a:p>
            <a:pPr lvl="1"/>
            <a:r>
              <a:rPr lang="en-US" dirty="0"/>
              <a:t>Clusters vary widely in size</a:t>
            </a:r>
          </a:p>
          <a:p>
            <a:pPr lvl="1"/>
            <a:r>
              <a:rPr lang="en-US" dirty="0"/>
              <a:t>Clusters vary widely in density</a:t>
            </a:r>
          </a:p>
          <a:p>
            <a:pPr lvl="1"/>
            <a:r>
              <a:rPr lang="en-US" dirty="0"/>
              <a:t>Clusters are not in rounded shapes</a:t>
            </a:r>
          </a:p>
          <a:p>
            <a:pPr lvl="1"/>
            <a:r>
              <a:rPr lang="en-US" dirty="0"/>
              <a:t>The data set has a lot of outliers</a:t>
            </a:r>
          </a:p>
          <a:p>
            <a:endParaRPr lang="en-US" dirty="0"/>
          </a:p>
          <a:p>
            <a:r>
              <a:rPr lang="en-US" dirty="0"/>
              <a:t>In these cases</a:t>
            </a:r>
          </a:p>
          <a:p>
            <a:pPr lvl="1"/>
            <a:r>
              <a:rPr lang="en-US" dirty="0"/>
              <a:t>The clusters may never make sense</a:t>
            </a:r>
          </a:p>
          <a:p>
            <a:pPr lvl="1"/>
            <a:r>
              <a:rPr lang="en-US" dirty="0"/>
              <a:t>Either the data is not suitable for clustering</a:t>
            </a:r>
          </a:p>
          <a:p>
            <a:pPr lvl="1"/>
            <a:r>
              <a:rPr lang="en-US" dirty="0"/>
              <a:t>Or different clustering technique should be used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995E0E-A57C-B63D-8433-BB25F82A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91245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FB00A-7B33-2D71-7E87-86549FD90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F90D08A-6035-111B-48CC-698E090B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Clustering: The Main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B5E4B-6C08-BE98-27B1-B49C47DA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90" y="2891152"/>
            <a:ext cx="4238691" cy="21487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250B-5F1C-7984-D138-5AD4BD17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92274"/>
            <a:ext cx="7886700" cy="4306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Desired properties of clustering result:</a:t>
            </a:r>
            <a:endParaRPr lang="en-US" dirty="0"/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intra-cluster similarity, low inter-cluster similarity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4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A800-FB1F-EEF2-8289-8D9EC5B7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Helps to gain insights into your data</a:t>
            </a:r>
          </a:p>
          <a:p>
            <a:pPr marL="288925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Instead of trying to look at the entire dataset, you can inspect the representative clusters</a:t>
            </a:r>
            <a:endParaRPr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Lato"/>
              <a:cs typeface="Lato"/>
            </a:endParaRPr>
          </a:p>
          <a:p>
            <a:pPr marL="128588" marR="0" lvl="0" indent="-274320" algn="l" defTabSz="3857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 applications</a:t>
            </a:r>
          </a:p>
          <a:p>
            <a:pPr marL="289322" marR="0" lvl="1" indent="-137160" algn="l" defTabSz="3857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 segmentation, medical diagnostics, bioinformatics, text mining / information retrieval,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1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Public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9D9AE-137A-BBD2-CF29-CDC1ED95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Goal: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based on the information about different public utility companies,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find clusters/groups of similar utilities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Data: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22 firms, 8 variables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Fixed-charge covering ratio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Rate of return on capital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Cost per kilowatt capacity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Annual load factor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Growth in peak demand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Sales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% nuclear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Fuel costs per kwh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6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93048"/>
              </p:ext>
            </p:extLst>
          </p:nvPr>
        </p:nvGraphicFramePr>
        <p:xfrm>
          <a:off x="457200" y="1335720"/>
          <a:ext cx="7620000" cy="476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920627" imgH="3640904" progId="Excel.Sheet.8">
                  <p:embed/>
                </p:oleObj>
              </mc:Choice>
              <mc:Fallback>
                <p:oleObj name="Worksheet" r:id="rId3" imgW="5920627" imgH="364090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35720"/>
                        <a:ext cx="7620000" cy="4760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A42021-18EB-034A-589A-BEB412B41B32}"/>
              </a:ext>
            </a:extLst>
          </p:cNvPr>
          <p:cNvGrpSpPr/>
          <p:nvPr/>
        </p:nvGrpSpPr>
        <p:grpSpPr>
          <a:xfrm>
            <a:off x="1371600" y="2438400"/>
            <a:ext cx="6400800" cy="3657600"/>
            <a:chOff x="152400" y="1219200"/>
            <a:chExt cx="8324850" cy="5486400"/>
          </a:xfrm>
        </p:grpSpPr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0B278D41-A043-5DB6-5E87-A6DDA0570B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19200"/>
              <a:ext cx="832485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BE78841A-99E9-B25D-54CC-E6249A691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257800"/>
              <a:ext cx="2642957" cy="396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chemeClr val="accent1">
                      <a:lumMod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Low fuel cost, low sales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F34E52-E77D-EDA5-FA0F-C0B28E847AAA}"/>
                </a:ext>
              </a:extLst>
            </p:cNvPr>
            <p:cNvSpPr/>
            <p:nvPr/>
          </p:nvSpPr>
          <p:spPr>
            <a:xfrm>
              <a:off x="5486400" y="4294188"/>
              <a:ext cx="1905000" cy="1447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3324D3-29AE-C6A9-000F-1C43EA47706B}"/>
                </a:ext>
              </a:extLst>
            </p:cNvPr>
            <p:cNvSpPr/>
            <p:nvPr/>
          </p:nvSpPr>
          <p:spPr>
            <a:xfrm>
              <a:off x="3124200" y="3760788"/>
              <a:ext cx="2362200" cy="1600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879341-1C20-72EC-F368-6157DE743310}"/>
                </a:ext>
              </a:extLst>
            </p:cNvPr>
            <p:cNvSpPr/>
            <p:nvPr/>
          </p:nvSpPr>
          <p:spPr>
            <a:xfrm>
              <a:off x="2286000" y="2617788"/>
              <a:ext cx="1905000" cy="1066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B58F6F5-5373-4455-5743-F8A437C39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2057400"/>
              <a:ext cx="2693371" cy="396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chemeClr val="accent1">
                      <a:lumMod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High fuel cost, low sales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D0FF88-3BC2-FAF4-E12C-3127802AA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403" y="3599623"/>
              <a:ext cx="2292350" cy="694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chemeClr val="accent1">
                      <a:lumMod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Low fuel cost, high sales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E162D70-65BC-07D2-1212-425E67EA9A7D}"/>
              </a:ext>
            </a:extLst>
          </p:cNvPr>
          <p:cNvSpPr txBox="1"/>
          <p:nvPr/>
        </p:nvSpPr>
        <p:spPr>
          <a:xfrm>
            <a:off x="762000" y="1352424"/>
            <a:ext cx="7467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example, if we consider only sales &amp; fuel cost: 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 rough clusters can be seen</a:t>
            </a:r>
          </a:p>
        </p:txBody>
      </p:sp>
    </p:spTree>
    <p:extLst>
      <p:ext uri="{BB962C8B-B14F-4D97-AF65-F5344CB8AC3E}">
        <p14:creationId xmlns:p14="http://schemas.microsoft.com/office/powerpoint/2010/main" val="41775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FF5-5E0B-81DE-98FB-B461F43F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/>
          <a:lstStyle/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Similarity metrics are important for clustering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Maximize intra-cluster similarity (“tight” cluster)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Minimize inter-cluster similarity (“distinct” cluster)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what kind of similarity to use?</a:t>
            </a:r>
          </a:p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Stopping criteria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many clusters should you have?</a:t>
            </a:r>
          </a:p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Clustering algorithms and their parameters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to come up the clusters?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BFFA5D-FDCC-E3D2-45DE-761E0944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Think About: General Issues</a:t>
            </a:r>
          </a:p>
        </p:txBody>
      </p:sp>
    </p:spTree>
    <p:extLst>
      <p:ext uri="{BB962C8B-B14F-4D97-AF65-F5344CB8AC3E}">
        <p14:creationId xmlns:p14="http://schemas.microsoft.com/office/powerpoint/2010/main" val="186682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12186</TotalTime>
  <Words>1488</Words>
  <Application>Microsoft Office PowerPoint</Application>
  <PresentationFormat>On-screen Show (4:3)</PresentationFormat>
  <Paragraphs>262</Paragraphs>
  <Slides>37</Slides>
  <Notes>20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1_Theme1</vt:lpstr>
      <vt:lpstr>Office Theme</vt:lpstr>
      <vt:lpstr>CIS8695 Managing Big Data Analytics</vt:lpstr>
      <vt:lpstr>PowerPoint Presentation</vt:lpstr>
      <vt:lpstr>Clustering: The Main Idea</vt:lpstr>
      <vt:lpstr>Clustering: The Main Idea</vt:lpstr>
      <vt:lpstr>Using Clustering</vt:lpstr>
      <vt:lpstr>Example: Public Utilities</vt:lpstr>
      <vt:lpstr>PowerPoint Presentation</vt:lpstr>
      <vt:lpstr>Example</vt:lpstr>
      <vt:lpstr>Things to Think About: General Issues</vt:lpstr>
      <vt:lpstr>Distance Metric</vt:lpstr>
      <vt:lpstr>Distance Measurement</vt:lpstr>
      <vt:lpstr>Distance for Categorical Data</vt:lpstr>
      <vt:lpstr>Other Distance Measurement</vt:lpstr>
      <vt:lpstr>Distance Between Clusters</vt:lpstr>
      <vt:lpstr>Distance Between Clusters</vt:lpstr>
      <vt:lpstr>Two Popular Clustering Approaches</vt:lpstr>
      <vt:lpstr>PowerPoint Presentation</vt:lpstr>
      <vt:lpstr>Hierarchical Methods</vt:lpstr>
      <vt:lpstr>Reading the Dendrogram</vt:lpstr>
      <vt:lpstr>Reading the Dendrogram</vt:lpstr>
      <vt:lpstr>PowerPoint Presentation</vt:lpstr>
      <vt:lpstr>Reading the Dendrogram</vt:lpstr>
      <vt:lpstr>PowerPoint Presentation</vt:lpstr>
      <vt:lpstr>Hierarchical Clustering</vt:lpstr>
      <vt:lpstr>PowerPoint Presentation</vt:lpstr>
      <vt:lpstr>K-Means Clustering Algorithm</vt:lpstr>
      <vt:lpstr>K-Means Clustering Algorithm</vt:lpstr>
      <vt:lpstr>How Do We Find the Centroid?</vt:lpstr>
      <vt:lpstr>The Importance of Initial Centroids</vt:lpstr>
      <vt:lpstr>K-means Demo</vt:lpstr>
      <vt:lpstr>Pre-process to Get Good Centroids</vt:lpstr>
      <vt:lpstr>Evaluating K-means Cluster Results</vt:lpstr>
      <vt:lpstr>Example: Evaluating Clusters</vt:lpstr>
      <vt:lpstr>Distance Between Clusters</vt:lpstr>
      <vt:lpstr>Within-Cluster Dispersion</vt:lpstr>
      <vt:lpstr>Limitations of k-Means Clustering</vt:lpstr>
      <vt:lpstr>Limitations of k-Means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– Cluster Analysis</dc:title>
  <dc:subject>Data Mining for Business Intelligence</dc:subject>
  <dc:creator>Shmueli &amp; Bruce</dc:creator>
  <cp:lastModifiedBy>Nasim Mousavi</cp:lastModifiedBy>
  <cp:revision>199</cp:revision>
  <dcterms:created xsi:type="dcterms:W3CDTF">2008-12-31T14:13:24Z</dcterms:created>
  <dcterms:modified xsi:type="dcterms:W3CDTF">2024-02-01T19:22:39Z</dcterms:modified>
</cp:coreProperties>
</file>