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8" r:id="rId2"/>
  </p:sldMasterIdLst>
  <p:notesMasterIdLst>
    <p:notesMasterId r:id="rId51"/>
  </p:notesMasterIdLst>
  <p:handoutMasterIdLst>
    <p:handoutMasterId r:id="rId52"/>
  </p:handoutMasterIdLst>
  <p:sldIdLst>
    <p:sldId id="258" r:id="rId3"/>
    <p:sldId id="345" r:id="rId4"/>
    <p:sldId id="366" r:id="rId5"/>
    <p:sldId id="330" r:id="rId6"/>
    <p:sldId id="295" r:id="rId7"/>
    <p:sldId id="371" r:id="rId8"/>
    <p:sldId id="328" r:id="rId9"/>
    <p:sldId id="327" r:id="rId10"/>
    <p:sldId id="329" r:id="rId11"/>
    <p:sldId id="374" r:id="rId12"/>
    <p:sldId id="333" r:id="rId13"/>
    <p:sldId id="346" r:id="rId14"/>
    <p:sldId id="384" r:id="rId15"/>
    <p:sldId id="356" r:id="rId16"/>
    <p:sldId id="315" r:id="rId17"/>
    <p:sldId id="368" r:id="rId18"/>
    <p:sldId id="380" r:id="rId19"/>
    <p:sldId id="335" r:id="rId20"/>
    <p:sldId id="385" r:id="rId21"/>
    <p:sldId id="386" r:id="rId22"/>
    <p:sldId id="381" r:id="rId23"/>
    <p:sldId id="351" r:id="rId24"/>
    <p:sldId id="387" r:id="rId25"/>
    <p:sldId id="349" r:id="rId26"/>
    <p:sldId id="343" r:id="rId27"/>
    <p:sldId id="348" r:id="rId28"/>
    <p:sldId id="357" r:id="rId29"/>
    <p:sldId id="378" r:id="rId30"/>
    <p:sldId id="382" r:id="rId31"/>
    <p:sldId id="358" r:id="rId32"/>
    <p:sldId id="293" r:id="rId33"/>
    <p:sldId id="354" r:id="rId34"/>
    <p:sldId id="361" r:id="rId35"/>
    <p:sldId id="367" r:id="rId36"/>
    <p:sldId id="313" r:id="rId37"/>
    <p:sldId id="341" r:id="rId38"/>
    <p:sldId id="309" r:id="rId39"/>
    <p:sldId id="355" r:id="rId40"/>
    <p:sldId id="383" r:id="rId41"/>
    <p:sldId id="296" r:id="rId42"/>
    <p:sldId id="297" r:id="rId43"/>
    <p:sldId id="300" r:id="rId44"/>
    <p:sldId id="370" r:id="rId45"/>
    <p:sldId id="362" r:id="rId46"/>
    <p:sldId id="365" r:id="rId47"/>
    <p:sldId id="372" r:id="rId48"/>
    <p:sldId id="369" r:id="rId49"/>
    <p:sldId id="33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C9E"/>
    <a:srgbClr val="3437BA"/>
    <a:srgbClr val="747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3" autoAdjust="0"/>
    <p:restoredTop sz="96646" autoAdjust="0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077D15-8E0D-2FC4-8A1D-B0CB8342E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CDAC5-B56D-9B5A-A74A-52DA8A219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B40FA-8EBE-42AF-A35E-22331821E710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9982-6D41-14DE-B2D8-7BC6A82F2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31A7-D7E9-0708-5E19-22DDCCB76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B803-1234-4005-BBCB-A487D463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9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755F-3C88-449C-A883-8383D92187A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F654-4915-401B-9F2E-62CB798F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6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5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1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940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3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054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1" name="Google Shape;39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69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78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1" name="Google Shape;42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34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8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2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1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414" y="4668536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414" y="1508728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792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39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452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718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25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67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0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521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069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0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9CAE-7A09-BD11-1341-332C023E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8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4CDFCE-A274-B844-AADC-030ED7B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06690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63BE45-52B4-32D7-222F-FEF5E7CD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8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6" y="0"/>
            <a:ext cx="8154785" cy="1143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29FD-8F64-5E1F-7021-94C947A2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indent="-365760">
              <a:spcBef>
                <a:spcPts val="500"/>
              </a:spcBef>
              <a:spcAft>
                <a:spcPts val="500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82880">
              <a:spcBef>
                <a:spcPts val="500"/>
              </a:spcBef>
              <a:spcAft>
                <a:spcPts val="500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82880">
              <a:spcBef>
                <a:spcPts val="500"/>
              </a:spcBef>
              <a:spcAft>
                <a:spcPts val="500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82880"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500"/>
              </a:spcBef>
              <a:spcAft>
                <a:spcPts val="500"/>
              </a:spcAf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08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3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71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420589" indent="0">
              <a:tabLst/>
            </a:pPr>
            <a:endParaRPr lang="en-US" sz="1688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7666A-EFF3-D5D6-5315-0B4D9B7E7A82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BBEF0A-5DDE-237B-5A60-0211D304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B3BAF77-EF92-C0A7-2DBD-95C0379D0346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83C9E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N.Mousavi														       CIS 8695</a:t>
            </a:r>
          </a:p>
        </p:txBody>
      </p:sp>
      <p:pic>
        <p:nvPicPr>
          <p:cNvPr id="8" name="Picture 4" descr="University Logos - Communications ToolKit">
            <a:extLst>
              <a:ext uri="{FF2B5EF4-FFF2-40B4-BE49-F238E27FC236}">
                <a16:creationId xmlns:a16="http://schemas.microsoft.com/office/drawing/2014/main" id="{2815CFFB-43A7-D8D5-0CD4-312F61BF7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4" y="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7" r:id="rId5"/>
    <p:sldLayoutId id="2147483750" r:id="rId6"/>
    <p:sldLayoutId id="214748375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71450" indent="-274320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Tahoma" panose="020B0604030504040204" pitchFamily="34" charset="0"/>
        <a:buChar char="●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900113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1157288" indent="-128588" algn="l" defTabSz="51435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rgbClr val="00206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yR2wWQYiVKM?feature=oembed" TargetMode="Externa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685" y="1655819"/>
            <a:ext cx="6142629" cy="2047875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1699" y="4094219"/>
            <a:ext cx="4962526" cy="1592206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2100" b="1" dirty="0"/>
              <a:t>Nasim Mousavi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endParaRPr lang="en-US" altLang="en-US" sz="2100" b="1" dirty="0"/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Assistant Professor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J. Mack Robinson College of Business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900" dirty="0"/>
              <a:t>Georgia State University</a:t>
            </a:r>
          </a:p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altLang="en-US" sz="17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2" title="Data Science vs Big Data vs Data Analytics | Simplilearn">
            <a:hlinkClick r:id="" action="ppaction://media"/>
            <a:extLst>
              <a:ext uri="{FF2B5EF4-FFF2-40B4-BE49-F238E27FC236}">
                <a16:creationId xmlns:a16="http://schemas.microsoft.com/office/drawing/2014/main" id="{540405A5-3AF8-B62A-5DC2-7E59B5F268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54225" y="1917700"/>
            <a:ext cx="5349735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5" y="0"/>
            <a:ext cx="7091224" cy="114300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1115" y="1593035"/>
            <a:ext cx="7881385" cy="42056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Predictive modeling to analyze historical data with the goal of identifying trends or patterns,</a:t>
            </a:r>
          </a:p>
          <a:p>
            <a:r>
              <a:rPr lang="en-US" dirty="0"/>
              <a:t>And then using those insights to predict future outcomes</a:t>
            </a:r>
          </a:p>
          <a:p>
            <a:pPr lvl="1"/>
            <a:r>
              <a:rPr lang="en-US" dirty="0"/>
              <a:t>Estimating the quality of a sales lead, </a:t>
            </a:r>
          </a:p>
          <a:p>
            <a:pPr lvl="1"/>
            <a:r>
              <a:rPr lang="en-US" dirty="0"/>
              <a:t>Estimating the likelihood of spam,</a:t>
            </a:r>
          </a:p>
          <a:p>
            <a:pPr lvl="1"/>
            <a:r>
              <a:rPr lang="en-US" dirty="0"/>
              <a:t>Estimating the probability someone will click a link or buy a product.</a:t>
            </a:r>
          </a:p>
        </p:txBody>
      </p:sp>
    </p:spTree>
    <p:extLst>
      <p:ext uri="{BB962C8B-B14F-4D97-AF65-F5344CB8AC3E}">
        <p14:creationId xmlns:p14="http://schemas.microsoft.com/office/powerpoint/2010/main" val="40441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95" y="1499191"/>
            <a:ext cx="8143210" cy="46990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Science 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6262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5" y="0"/>
            <a:ext cx="7091224" cy="1143000"/>
          </a:xfrm>
        </p:spPr>
        <p:txBody>
          <a:bodyPr/>
          <a:lstStyle/>
          <a:p>
            <a:r>
              <a:rPr lang="en-US" dirty="0"/>
              <a:t>Data Science Project Life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1115" y="1593035"/>
            <a:ext cx="7881385" cy="42056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typical data science project should follow these steps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2F785-6B0B-CC75-E642-5BC7B0EC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5" y="2773079"/>
            <a:ext cx="7502893" cy="10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Define Purpose</a:t>
            </a:r>
          </a:p>
        </p:txBody>
      </p:sp>
    </p:spTree>
    <p:extLst>
      <p:ext uri="{BB962C8B-B14F-4D97-AF65-F5344CB8AC3E}">
        <p14:creationId xmlns:p14="http://schemas.microsoft.com/office/powerpoint/2010/main" val="39083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Define Purpose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521102"/>
            <a:ext cx="7713179" cy="44821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b="0" i="0" u="none" strike="noStrike" baseline="0" dirty="0"/>
              <a:t>The process begins by developing an understanding of the purpose of the project</a:t>
            </a:r>
          </a:p>
          <a:p>
            <a:pPr lvl="1"/>
            <a:r>
              <a:rPr lang="en-US" dirty="0"/>
              <a:t>How will the organization use the results?</a:t>
            </a:r>
          </a:p>
          <a:p>
            <a:pPr lvl="1"/>
            <a:r>
              <a:rPr lang="en-US" b="0" i="0" u="none" strike="noStrike" baseline="0" dirty="0"/>
              <a:t>Who will be affected by the results?</a:t>
            </a:r>
          </a:p>
          <a:p>
            <a:pPr lvl="1"/>
            <a:r>
              <a:rPr lang="en-US" dirty="0"/>
              <a:t>Will the analysis be a one-shot effort or an ongoing procedure?</a:t>
            </a:r>
            <a:endParaRPr lang="en-US" b="0" i="0" u="none" strike="noStrike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3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Obtain &amp; Prepare Data</a:t>
            </a:r>
          </a:p>
        </p:txBody>
      </p:sp>
    </p:spTree>
    <p:extLst>
      <p:ext uri="{BB962C8B-B14F-4D97-AF65-F5344CB8AC3E}">
        <p14:creationId xmlns:p14="http://schemas.microsoft.com/office/powerpoint/2010/main" val="13510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Obtain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540980"/>
            <a:ext cx="7782753" cy="4392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Involves sampling from a large database to capture records to be used in an analysis</a:t>
            </a:r>
          </a:p>
          <a:p>
            <a:pPr lvl="1"/>
            <a:r>
              <a:rPr lang="en-US" dirty="0"/>
              <a:t>How well this sample reflects the records of interests to ensure the generalizability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83661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Statistical 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511163"/>
            <a:ext cx="7782753" cy="4392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Population: The group from which data is to be collected</a:t>
            </a:r>
          </a:p>
          <a:p>
            <a:r>
              <a:rPr lang="en-US" dirty="0"/>
              <a:t>Sample: Subset of population</a:t>
            </a:r>
          </a:p>
          <a:p>
            <a:r>
              <a:rPr lang="en-US" dirty="0"/>
              <a:t>Variable: Feature characteristics of any member of population</a:t>
            </a:r>
          </a:p>
          <a:p>
            <a:pPr lvl="1"/>
            <a:r>
              <a:rPr lang="en-US" dirty="0"/>
              <a:t>Continuous variables: Age, Weight</a:t>
            </a:r>
          </a:p>
          <a:p>
            <a:pPr lvl="1"/>
            <a:r>
              <a:rPr lang="en-US" dirty="0"/>
              <a:t>Categorical variables: Race, Educational level</a:t>
            </a:r>
          </a:p>
          <a:p>
            <a:pPr lvl="1"/>
            <a:r>
              <a:rPr lang="en-US" dirty="0"/>
              <a:t>Binary variables (0/1): Pass/Fail, Smoker/Non-smoker</a:t>
            </a:r>
          </a:p>
        </p:txBody>
      </p:sp>
    </p:spTree>
    <p:extLst>
      <p:ext uri="{BB962C8B-B14F-4D97-AF65-F5344CB8AC3E}">
        <p14:creationId xmlns:p14="http://schemas.microsoft.com/office/powerpoint/2010/main" val="313336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Types of Statistical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401832"/>
            <a:ext cx="7742997" cy="44224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Frequency: Number of occurrence of any particular data value in a given dataset.</a:t>
            </a:r>
          </a:p>
          <a:p>
            <a:pPr lvl="1"/>
            <a:r>
              <a:rPr lang="en-US" dirty="0"/>
              <a:t>Measures: Number, Percentage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6" name="Picture 6" descr="Frequency Distribution | Tables, Types &amp; Examples">
            <a:extLst>
              <a:ext uri="{FF2B5EF4-FFF2-40B4-BE49-F238E27FC236}">
                <a16:creationId xmlns:a16="http://schemas.microsoft.com/office/drawing/2014/main" id="{941A4922-9D20-9E2B-9233-9DAE977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6"/>
          <a:stretch/>
        </p:blipFill>
        <p:spPr bwMode="auto">
          <a:xfrm>
            <a:off x="2069107" y="2667978"/>
            <a:ext cx="5005785" cy="32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1422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Types of Statistical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511163"/>
            <a:ext cx="7742997" cy="44224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Central tendency: Whether a data values accumulates in the middle of the distribution or toward the end.</a:t>
            </a:r>
          </a:p>
          <a:p>
            <a:pPr lvl="1"/>
            <a:r>
              <a:rPr lang="en-US" dirty="0"/>
              <a:t>Measures: Mean, Median, Mode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What Are The Measures Of Central Tendency - Einstein Education Hub">
            <a:extLst>
              <a:ext uri="{FF2B5EF4-FFF2-40B4-BE49-F238E27FC236}">
                <a16:creationId xmlns:a16="http://schemas.microsoft.com/office/drawing/2014/main" id="{034EFFDC-3D71-A987-8AD5-57C161D5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57" y="3240157"/>
            <a:ext cx="7268287" cy="23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077075" cy="1143000"/>
          </a:xfrm>
        </p:spPr>
        <p:txBody>
          <a:bodyPr/>
          <a:lstStyle/>
          <a:p>
            <a:r>
              <a:rPr lang="en-US" dirty="0"/>
              <a:t>Types of Statistical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95325" y="1511163"/>
            <a:ext cx="7742997" cy="44224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Spread: How similar or varied the set of observed values are for a particular variable.</a:t>
            </a:r>
          </a:p>
          <a:p>
            <a:pPr lvl="1"/>
            <a:r>
              <a:rPr lang="en-US" dirty="0"/>
              <a:t>Measures: Standard deviation, Variance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C812B78C-3A9D-95B6-C39F-2F77C2955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4" y="2771132"/>
            <a:ext cx="5506278" cy="35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44279" y="1307805"/>
            <a:ext cx="7609145" cy="46738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Need to know:</a:t>
            </a:r>
          </a:p>
          <a:p>
            <a:pPr lvl="1"/>
            <a:r>
              <a:rPr lang="en-US" dirty="0"/>
              <a:t>What types of variables does this data have?</a:t>
            </a:r>
          </a:p>
          <a:p>
            <a:pPr lvl="1"/>
            <a:r>
              <a:rPr lang="en-US" dirty="0"/>
              <a:t>How do the variables relate to each other?</a:t>
            </a:r>
          </a:p>
          <a:p>
            <a:pPr lvl="1"/>
            <a:r>
              <a:rPr lang="en-US" dirty="0"/>
              <a:t>What is a usual value for each variable?</a:t>
            </a:r>
          </a:p>
          <a:p>
            <a:pPr lvl="1"/>
            <a:r>
              <a:rPr lang="en-US" dirty="0"/>
              <a:t>How are variables distributed?</a:t>
            </a:r>
          </a:p>
          <a:p>
            <a:pPr lvl="1"/>
            <a:r>
              <a:rPr lang="en-US" b="0" i="0" u="none" strike="noStrike" baseline="0" dirty="0"/>
              <a:t>What is the relationship between different variables?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2ABB1-6242-BAF1-3C32-AE15FC1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79" y="0"/>
            <a:ext cx="7038060" cy="11430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26566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44279" y="1307805"/>
            <a:ext cx="7609145" cy="46738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first step in a data preparation step is often “Getting to know the data”</a:t>
            </a:r>
          </a:p>
          <a:p>
            <a:pPr lvl="1"/>
            <a:r>
              <a:rPr lang="en-US" dirty="0"/>
              <a:t>Descriptive statistics provide a framework for this</a:t>
            </a:r>
          </a:p>
          <a:p>
            <a:pPr lvl="2"/>
            <a:r>
              <a:rPr lang="en-US" dirty="0"/>
              <a:t>Min, Mean, Max, Std</a:t>
            </a:r>
          </a:p>
          <a:p>
            <a:pPr lvl="1"/>
            <a:r>
              <a:rPr lang="en-US" dirty="0"/>
              <a:t>Plot data to quickly identify trends and features</a:t>
            </a:r>
          </a:p>
          <a:p>
            <a:pPr lvl="1"/>
            <a:r>
              <a:rPr lang="en-US" dirty="0"/>
              <a:t>Calculate numerical values that characterize the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2ABB1-6242-BAF1-3C32-AE15FC1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79" y="0"/>
            <a:ext cx="7038060" cy="11430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38191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2.1.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17345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8175" y="1461882"/>
            <a:ext cx="7715249" cy="4750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Data may contain “bugs” just as software does</a:t>
            </a:r>
          </a:p>
          <a:p>
            <a:r>
              <a:rPr lang="en-US" dirty="0"/>
              <a:t>These can be difficult to find and may lead to bias results &amp; invalid conclusions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080BD1-2426-0F72-789E-139EBE3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8048626" cy="1143000"/>
          </a:xfrm>
        </p:spPr>
        <p:txBody>
          <a:bodyPr/>
          <a:lstStyle/>
          <a:p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070286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47712" y="1545120"/>
            <a:ext cx="7648575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Scatterplots help to expose potentially invalid data</a:t>
            </a:r>
          </a:p>
          <a:p>
            <a:r>
              <a:rPr lang="en-US" dirty="0"/>
              <a:t>Outliers are usually removed from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F3281-5365-53CD-4F4E-028C028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9" y="2745194"/>
            <a:ext cx="4928182" cy="30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A5C90-29DE-899D-79BD-82231E5C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61" y="2745194"/>
            <a:ext cx="1085151" cy="29404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5B6DFD-EA21-9722-4462-935D9CB8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3" y="0"/>
            <a:ext cx="7116417" cy="1143000"/>
          </a:xfrm>
        </p:spPr>
        <p:txBody>
          <a:bodyPr/>
          <a:lstStyle/>
          <a:p>
            <a:r>
              <a:rPr lang="en-US" dirty="0"/>
              <a:t>Outlier Detection </a:t>
            </a:r>
          </a:p>
        </p:txBody>
      </p:sp>
    </p:spTree>
    <p:extLst>
      <p:ext uri="{BB962C8B-B14F-4D97-AF65-F5344CB8AC3E}">
        <p14:creationId xmlns:p14="http://schemas.microsoft.com/office/powerpoint/2010/main" val="8642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2.2.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8260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05678" y="1500809"/>
            <a:ext cx="7643192" cy="4522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Most algorithms will not process records with missing values. Default is to drop those records.</a:t>
            </a:r>
            <a:endParaRPr lang="en-US" dirty="0"/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Solution 1: Omission</a:t>
            </a:r>
            <a:endParaRPr lang="en-US" dirty="0"/>
          </a:p>
          <a:p>
            <a:pPr marL="585787" indent="-182880">
              <a:spcBef>
                <a:spcPts val="500"/>
              </a:spcBef>
              <a:spcAft>
                <a:spcPts val="500"/>
              </a:spcAft>
              <a:buSzPts val="1700"/>
              <a:buFont typeface="Wingdings" pitchFamily="2" charset="2"/>
              <a:buChar char="ü"/>
            </a:pPr>
            <a:r>
              <a:rPr lang="en-US" sz="1800" dirty="0">
                <a:sym typeface="Libre Franklin"/>
              </a:rPr>
              <a:t>If a small number of records have missing values, can omit them</a:t>
            </a:r>
            <a:endParaRPr lang="en-US" sz="1800" dirty="0"/>
          </a:p>
          <a:p>
            <a:pPr marL="585787" indent="-182880">
              <a:spcBef>
                <a:spcPts val="500"/>
              </a:spcBef>
              <a:spcAft>
                <a:spcPts val="500"/>
              </a:spcAft>
              <a:buSzPts val="1700"/>
              <a:buFont typeface="Wingdings" pitchFamily="2" charset="2"/>
              <a:buChar char="ü"/>
            </a:pPr>
            <a:r>
              <a:rPr lang="en-US" sz="1800" dirty="0">
                <a:sym typeface="Libre Franklin"/>
              </a:rPr>
              <a:t>If many records are missing values on a small set of variables, can drop those variables (or use proxies).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ED375-7359-F8C4-11C4-433DE353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0"/>
            <a:ext cx="7076661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55211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05678" y="1500809"/>
            <a:ext cx="7643192" cy="4522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8016" indent="-18288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If many records have missing values, omission is not practical</a:t>
            </a:r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Solution 2: Imputation </a:t>
            </a:r>
            <a:endParaRPr lang="en-US" sz="1800" dirty="0">
              <a:sym typeface="Libre Franklin"/>
            </a:endParaRPr>
          </a:p>
          <a:p>
            <a:pPr marL="557213" lvl="1" indent="-18288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Replace missing values with reasonable substitutes </a:t>
            </a:r>
          </a:p>
          <a:p>
            <a:pPr marL="814388" lvl="2" indent="-182880">
              <a:spcBef>
                <a:spcPts val="500"/>
              </a:spcBef>
              <a:spcAft>
                <a:spcPts val="500"/>
              </a:spcAft>
              <a:buSzPts val="2210"/>
            </a:pPr>
            <a:r>
              <a:rPr lang="en-US" dirty="0"/>
              <a:t>mean, median, regression prediction</a:t>
            </a:r>
            <a:endParaRPr lang="en-US" dirty="0">
              <a:sym typeface="Libre Frankli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ED375-7359-F8C4-11C4-433DE353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0"/>
            <a:ext cx="7076661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613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47" y="0"/>
            <a:ext cx="7048692" cy="1143000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33647" y="1447801"/>
            <a:ext cx="7781703" cy="4267200"/>
          </a:xfrm>
          <a:prstGeom prst="rect">
            <a:avLst/>
          </a:prstGeom>
        </p:spPr>
        <p:txBody>
          <a:bodyPr/>
          <a:lstStyle/>
          <a:p>
            <a:r>
              <a:rPr lang="en-US" b="0" i="0" u="none" strike="noStrike" baseline="0" dirty="0"/>
              <a:t>All about managing big data, extracting managerial insights from it</a:t>
            </a:r>
          </a:p>
          <a:p>
            <a:r>
              <a:rPr lang="en-US" b="0" i="0" u="none" strike="noStrike" baseline="0" dirty="0"/>
              <a:t>A multidisciplinary field combining skills in </a:t>
            </a:r>
            <a:r>
              <a:rPr lang="en-US" b="1" i="0" u="none" strike="noStrike" baseline="0" dirty="0"/>
              <a:t>computer science </a:t>
            </a:r>
            <a:r>
              <a:rPr lang="en-US" b="0" i="0" u="none" strike="noStrike" baseline="0" dirty="0"/>
              <a:t>and </a:t>
            </a:r>
            <a:r>
              <a:rPr lang="en-US" b="1" i="0" u="none" strike="noStrike" baseline="0" dirty="0"/>
              <a:t>statistics</a:t>
            </a:r>
            <a:r>
              <a:rPr lang="en-US" b="0" i="0" u="none" strike="noStrike" baseline="0" dirty="0"/>
              <a:t> with </a:t>
            </a:r>
            <a:r>
              <a:rPr lang="en-US" b="1" i="0" u="none" strike="noStrike" baseline="0" dirty="0"/>
              <a:t>domain expertise </a:t>
            </a:r>
            <a:r>
              <a:rPr lang="en-US" b="0" i="0" u="none" strike="noStrike" baseline="0" dirty="0"/>
              <a:t>to support the analysis of large and diverse data sets</a:t>
            </a:r>
          </a:p>
          <a:p>
            <a:r>
              <a:rPr lang="en-US" b="0" i="0" u="none" strike="noStrike" baseline="0" dirty="0"/>
              <a:t>As a data scientist you </a:t>
            </a:r>
            <a:r>
              <a:rPr lang="en-US" dirty="0"/>
              <a:t>u</a:t>
            </a:r>
            <a:r>
              <a:rPr lang="en-US" b="0" i="0" u="none" strike="noStrike" baseline="0" dirty="0"/>
              <a:t>ncover values for an organization and then communicate them to stakeholders as </a:t>
            </a:r>
            <a:r>
              <a:rPr lang="en-US" b="1" i="0" u="none" strike="noStrike" baseline="0" dirty="0"/>
              <a:t>actionable</a:t>
            </a:r>
            <a:r>
              <a:rPr lang="en-US" b="0" i="0" u="none" strike="noStrike" baseline="0" dirty="0"/>
              <a:t> results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922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2.3.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741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title" idx="4294967295"/>
          </p:nvPr>
        </p:nvSpPr>
        <p:spPr>
          <a:xfrm>
            <a:off x="785192" y="0"/>
            <a:ext cx="700708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of Overfitting</a:t>
            </a:r>
            <a:endParaRPr dirty="0"/>
          </a:p>
        </p:txBody>
      </p:sp>
      <p:sp>
        <p:nvSpPr>
          <p:cNvPr id="374" name="Google Shape;374;p51"/>
          <p:cNvSpPr txBox="1">
            <a:spLocks noGrp="1"/>
          </p:cNvSpPr>
          <p:nvPr>
            <p:ph type="body" idx="4294967295"/>
          </p:nvPr>
        </p:nvSpPr>
        <p:spPr>
          <a:xfrm>
            <a:off x="705677" y="1461051"/>
            <a:ext cx="7712765" cy="467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8016" lvl="0" indent="-182880" algn="l" rtl="0">
              <a:spcBef>
                <a:spcPts val="0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Statistical models can produce highly complex explanations of relationships between variables</a:t>
            </a:r>
            <a:endParaRPr dirty="0"/>
          </a:p>
          <a:p>
            <a:pPr marL="128016" lvl="0" indent="-182880" algn="l" rtl="0">
              <a:spcBef>
                <a:spcPts val="575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The “fit” may be excellent</a:t>
            </a:r>
            <a:endParaRPr dirty="0"/>
          </a:p>
          <a:p>
            <a:pPr marL="128016" lvl="0" indent="-182880" algn="l" rtl="0">
              <a:spcBef>
                <a:spcPts val="575"/>
              </a:spcBef>
              <a:spcAft>
                <a:spcPts val="500"/>
              </a:spcAft>
              <a:buSzPts val="2210"/>
            </a:pPr>
            <a:r>
              <a:rPr lang="en-US" dirty="0">
                <a:sym typeface="Libre Franklin"/>
              </a:rPr>
              <a:t>When used with </a:t>
            </a:r>
            <a:r>
              <a:rPr lang="en-US" u="sng" dirty="0">
                <a:sym typeface="Libre Franklin"/>
              </a:rPr>
              <a:t>new</a:t>
            </a:r>
            <a:r>
              <a:rPr lang="en-US" dirty="0">
                <a:sym typeface="Libre Franklin"/>
              </a:rPr>
              <a:t> data, models of great complexity do not do so well</a:t>
            </a:r>
            <a:endParaRPr dirty="0"/>
          </a:p>
        </p:txBody>
      </p:sp>
      <p:pic>
        <p:nvPicPr>
          <p:cNvPr id="2" name="Google Shape;381;p52">
            <a:extLst>
              <a:ext uri="{FF2B5EF4-FFF2-40B4-BE49-F238E27FC236}">
                <a16:creationId xmlns:a16="http://schemas.microsoft.com/office/drawing/2014/main" id="{D7AE1F7A-ACF9-6CBA-794B-D846BFDF4B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732" y="3667540"/>
            <a:ext cx="4303642" cy="2464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08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51478" y="1472713"/>
            <a:ext cx="7725771" cy="4766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Sometimes the dimension of dataset, number of variables is huge</a:t>
            </a:r>
          </a:p>
          <a:p>
            <a:r>
              <a:rPr lang="en-US" dirty="0"/>
              <a:t>And must be reduced for algorithm efficiency, accuracy and reliability:</a:t>
            </a:r>
          </a:p>
          <a:p>
            <a:pPr lvl="1"/>
            <a:r>
              <a:rPr lang="en-US" dirty="0"/>
              <a:t>Multicollinearity: multiple correlated variables</a:t>
            </a:r>
          </a:p>
          <a:p>
            <a:pPr lvl="1"/>
            <a:r>
              <a:rPr lang="en-US" dirty="0"/>
              <a:t>Overfitting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987A7-16D2-D177-ECC3-ADE15D7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79" y="0"/>
            <a:ext cx="7040800" cy="1143000"/>
          </a:xfrm>
        </p:spPr>
        <p:txBody>
          <a:bodyPr/>
          <a:lstStyle/>
          <a:p>
            <a:r>
              <a:rPr lang="en-US" dirty="0"/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659402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51479" y="1402169"/>
            <a:ext cx="7641042" cy="46526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Incorporating domain knowledge to remove or combine categories</a:t>
            </a:r>
          </a:p>
          <a:p>
            <a:r>
              <a:rPr lang="en-US" dirty="0"/>
              <a:t>Using data summaries to detect correlated variables (remove or combine redundant variables)</a:t>
            </a:r>
          </a:p>
          <a:p>
            <a:r>
              <a:rPr lang="en-US" dirty="0"/>
              <a:t>Employing automated reduction techniques, like PCA </a:t>
            </a:r>
          </a:p>
          <a:p>
            <a:pPr lvl="1"/>
            <a:r>
              <a:rPr lang="en-US" dirty="0"/>
              <a:t>A new set of variable is created that are weighted average of the original variables</a:t>
            </a:r>
          </a:p>
          <a:p>
            <a:r>
              <a:rPr lang="en-US" dirty="0"/>
              <a:t>Using methods, such as regression models, classification methods, like decision tree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E7520-6295-91F4-9DE9-FCD08A74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79" y="0"/>
            <a:ext cx="7050738" cy="1143000"/>
          </a:xfrm>
        </p:spPr>
        <p:txBody>
          <a:bodyPr/>
          <a:lstStyle/>
          <a:p>
            <a:r>
              <a:rPr lang="en-US" dirty="0"/>
              <a:t>Dimension Reduction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257355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8669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74626" y="1500695"/>
            <a:ext cx="7594748" cy="4726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Supervised learning: Predicting the outcome variable for new records</a:t>
            </a:r>
          </a:p>
          <a:p>
            <a:pPr lvl="1"/>
            <a:r>
              <a:rPr lang="en-US" sz="1800" dirty="0"/>
              <a:t>Outcome of interest is </a:t>
            </a:r>
            <a:r>
              <a:rPr lang="en-US" sz="1800" b="1" dirty="0"/>
              <a:t>known</a:t>
            </a:r>
            <a:r>
              <a:rPr lang="en-US" sz="1800" dirty="0"/>
              <a:t>, “labeled data”</a:t>
            </a:r>
          </a:p>
          <a:p>
            <a:pPr lvl="1"/>
            <a:r>
              <a:rPr lang="en-US" sz="1800" b="1" dirty="0"/>
              <a:t>Training data</a:t>
            </a:r>
            <a:r>
              <a:rPr lang="en-US" sz="1800" dirty="0"/>
              <a:t>: from which the model/algorithm “learns”</a:t>
            </a:r>
          </a:p>
          <a:p>
            <a:pPr lvl="1"/>
            <a:r>
              <a:rPr lang="en-US" sz="1800" b="1" dirty="0"/>
              <a:t>Validation data</a:t>
            </a:r>
            <a:r>
              <a:rPr lang="en-US" sz="1800" dirty="0"/>
              <a:t>: where the trained model is applied to for assessment of performance, and model comparison</a:t>
            </a:r>
          </a:p>
          <a:p>
            <a:pPr lvl="1"/>
            <a:r>
              <a:rPr lang="en-US" sz="1800" b="1" dirty="0"/>
              <a:t>Test data</a:t>
            </a:r>
            <a:r>
              <a:rPr lang="en-US" sz="1800" dirty="0"/>
              <a:t>: if model selection is involved, test data is used to assess the finally selected model</a:t>
            </a:r>
          </a:p>
          <a:p>
            <a:pPr lvl="2"/>
            <a:r>
              <a:rPr lang="en-US" sz="1600" dirty="0"/>
              <a:t>The outcome in </a:t>
            </a:r>
            <a:r>
              <a:rPr lang="en-US" dirty="0"/>
              <a:t>the test </a:t>
            </a:r>
            <a:r>
              <a:rPr lang="en-US" sz="1600" dirty="0"/>
              <a:t>data is also known</a:t>
            </a:r>
          </a:p>
          <a:p>
            <a:pPr marL="25717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8E7AF-0708-3F29-E8CC-4A01FABC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26" y="0"/>
            <a:ext cx="7017652" cy="1143000"/>
          </a:xfrm>
        </p:spPr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58600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108" y="0"/>
            <a:ext cx="7029170" cy="1113183"/>
          </a:xfrm>
        </p:spPr>
        <p:txBody>
          <a:bodyPr>
            <a:noAutofit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3108" y="1544610"/>
            <a:ext cx="7418867" cy="47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pPr lvl="1"/>
            <a:r>
              <a:rPr lang="en-US" sz="1800" dirty="0"/>
              <a:t>No outcome to be classified or predicted</a:t>
            </a:r>
          </a:p>
          <a:p>
            <a:pPr lvl="1"/>
            <a:r>
              <a:rPr lang="en-US" sz="1800" dirty="0"/>
              <a:t>Let the data tells the story (patterns) by itself, and no predetermined patterns to be learned from training data</a:t>
            </a:r>
          </a:p>
          <a:p>
            <a:endParaRPr lang="en-US" sz="15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3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24948" y="1341782"/>
            <a:ext cx="7585406" cy="4459357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ctr"/>
            <a:r>
              <a:rPr lang="en-US" sz="2200" dirty="0"/>
              <a:t>Techniques</a:t>
            </a:r>
          </a:p>
          <a:p>
            <a:pPr lvl="1" fontAlgn="ctr"/>
            <a:r>
              <a:rPr lang="en-US" sz="1800" dirty="0"/>
              <a:t>Regression (e.g., linear, logistic</a:t>
            </a:r>
            <a:r>
              <a:rPr lang="en-US" dirty="0"/>
              <a:t>)</a:t>
            </a:r>
          </a:p>
          <a:p>
            <a:pPr lvl="1" fontAlgn="ctr"/>
            <a:r>
              <a:rPr lang="en-US" sz="1800" dirty="0"/>
              <a:t>Classification (decision trees, random forest, support vector machines, etc.)</a:t>
            </a:r>
          </a:p>
          <a:p>
            <a:pPr lvl="1" fontAlgn="ctr"/>
            <a:r>
              <a:rPr lang="en-US" sz="1800" dirty="0"/>
              <a:t>Clustering (e.g., k-means, hierarchical)</a:t>
            </a:r>
          </a:p>
          <a:p>
            <a:pPr lvl="1" fontAlgn="ctr"/>
            <a:r>
              <a:rPr lang="en-US" sz="1800" dirty="0"/>
              <a:t>Association rules &amp; Recommendation Systems</a:t>
            </a:r>
          </a:p>
          <a:p>
            <a:pPr lvl="1" fontAlgn="ctr"/>
            <a:r>
              <a:rPr lang="en-US" sz="1800" dirty="0"/>
              <a:t>Conventional neural networks</a:t>
            </a:r>
          </a:p>
          <a:p>
            <a:pPr lvl="1" fontAlgn="ctr"/>
            <a:r>
              <a:rPr lang="en-US" sz="1800" dirty="0"/>
              <a:t>Text classification and topic modeling </a:t>
            </a:r>
          </a:p>
          <a:p>
            <a:pPr marL="0" indent="0" fontAlgn="ctr">
              <a:buNone/>
            </a:pPr>
            <a:endParaRPr lang="en-US" sz="15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5C1F55-2EE6-5315-561C-3512D4AC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5" y="0"/>
            <a:ext cx="7058633" cy="1143000"/>
          </a:xfrm>
        </p:spPr>
        <p:txBody>
          <a:bodyPr/>
          <a:lstStyle/>
          <a:p>
            <a:r>
              <a:rPr lang="en-US" dirty="0"/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057906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2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5588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C8A51AB8-4DD0-3A16-7EB8-5FE0DB41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" y="2949751"/>
            <a:ext cx="7886700" cy="30758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Google Shape;373;p51"/>
          <p:cNvSpPr txBox="1"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spcFirstLastPara="1" lIns="91425" tIns="45700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Balance between Bias &amp; Variance</a:t>
            </a:r>
          </a:p>
        </p:txBody>
      </p:sp>
      <p:pic>
        <p:nvPicPr>
          <p:cNvPr id="8" name="Picture 7" descr="A mathematical equati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47AB8EC-74C6-4D02-1202-E15108AF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9" y="1419360"/>
            <a:ext cx="2125651" cy="619395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7B5DCBE-A92B-B05F-8007-A7A9078C2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3" y="2141830"/>
            <a:ext cx="2733263" cy="5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6" y="0"/>
            <a:ext cx="7270201" cy="1143000"/>
          </a:xfrm>
        </p:spPr>
        <p:txBody>
          <a:bodyPr/>
          <a:lstStyle/>
          <a:p>
            <a:r>
              <a:rPr lang="en-US" dirty="0"/>
              <a:t>Why Data Science Is Trending? Big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19978" y="1560444"/>
            <a:ext cx="7504043" cy="43533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i="0" u="none" strike="noStrike" baseline="0" dirty="0"/>
              <a:t>These days, </a:t>
            </a:r>
            <a:r>
              <a:rPr lang="en-US" b="1" i="0" u="none" strike="noStrike" baseline="0" dirty="0"/>
              <a:t>more</a:t>
            </a:r>
            <a:r>
              <a:rPr lang="en-US" b="0" i="0" u="none" strike="noStrike" baseline="0" dirty="0"/>
              <a:t> data is generated than ever</a:t>
            </a:r>
          </a:p>
          <a:p>
            <a:r>
              <a:rPr lang="en-US" b="0" i="0" u="none" strike="noStrike" baseline="0" dirty="0"/>
              <a:t>New data is generated </a:t>
            </a:r>
            <a:r>
              <a:rPr lang="en-US" b="1" i="0" u="none" strike="noStrike" baseline="0" dirty="0"/>
              <a:t>faster</a:t>
            </a:r>
            <a:r>
              <a:rPr lang="en-US" b="0" i="0" u="none" strike="noStrike" baseline="0" dirty="0"/>
              <a:t> than ever</a:t>
            </a:r>
          </a:p>
          <a:p>
            <a:r>
              <a:rPr lang="en-US" dirty="0"/>
              <a:t>Improvements in </a:t>
            </a:r>
            <a:r>
              <a:rPr lang="en-US" b="1" dirty="0"/>
              <a:t>computing power and capacity</a:t>
            </a:r>
          </a:p>
          <a:p>
            <a:r>
              <a:rPr lang="en-US" dirty="0"/>
              <a:t>Progress in </a:t>
            </a:r>
            <a:r>
              <a:rPr lang="en-US" b="1" dirty="0"/>
              <a:t>algorithms &amp; software tools</a:t>
            </a:r>
            <a:endParaRPr lang="en-US" b="1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/>
              <a:t>All of these create valuable applications, including:</a:t>
            </a:r>
          </a:p>
          <a:p>
            <a:pPr lvl="1"/>
            <a:r>
              <a:rPr lang="en-US" b="0" i="0" u="none" strike="noStrike" baseline="0" dirty="0"/>
              <a:t>Product recommendations</a:t>
            </a:r>
          </a:p>
          <a:p>
            <a:pPr lvl="1"/>
            <a:r>
              <a:rPr lang="en-US" b="0" i="0" u="none" strike="noStrike" baseline="0" dirty="0"/>
              <a:t>Marketing analysis</a:t>
            </a:r>
          </a:p>
          <a:p>
            <a:pPr lvl="1"/>
            <a:r>
              <a:rPr lang="en-US" b="0" i="0" u="none" strike="noStrike" baseline="0" dirty="0"/>
              <a:t>Demand forecasting</a:t>
            </a:r>
          </a:p>
          <a:p>
            <a:pPr lvl="1"/>
            <a:r>
              <a:rPr lang="en-US" b="0" i="0" u="none" strike="noStrike" baseline="0" dirty="0"/>
              <a:t>Fraud detection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32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>
            <a:spLocks noGrp="1"/>
          </p:cNvSpPr>
          <p:nvPr>
            <p:ph type="title"/>
          </p:nvPr>
        </p:nvSpPr>
        <p:spPr>
          <a:xfrm>
            <a:off x="887896" y="0"/>
            <a:ext cx="6914321" cy="11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Partitioning the Data</a:t>
            </a:r>
            <a:endParaRPr dirty="0"/>
          </a:p>
        </p:txBody>
      </p:sp>
      <p:sp>
        <p:nvSpPr>
          <p:cNvPr id="395" name="Google Shape;395;p54"/>
          <p:cNvSpPr txBox="1">
            <a:spLocks noGrp="1"/>
          </p:cNvSpPr>
          <p:nvPr>
            <p:ph type="body" idx="1"/>
          </p:nvPr>
        </p:nvSpPr>
        <p:spPr>
          <a:xfrm>
            <a:off x="827778" y="1553817"/>
            <a:ext cx="5546035" cy="405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Problem: How well will our model perform with new data?</a:t>
            </a:r>
            <a:endParaRPr dirty="0">
              <a:sym typeface="Libre Franklin"/>
            </a:endParaRPr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Solution: Separate data into two parts </a:t>
            </a:r>
            <a:endParaRPr dirty="0"/>
          </a:p>
          <a:p>
            <a:pPr marL="604838" lvl="1" indent="-182880" algn="l" rtl="0">
              <a:spcBef>
                <a:spcPts val="500"/>
              </a:spcBef>
              <a:spcAft>
                <a:spcPts val="500"/>
              </a:spcAft>
              <a:buSzPts val="2040"/>
              <a:buFont typeface="Wingdings" pitchFamily="2" charset="2"/>
              <a:buChar char="ü"/>
            </a:pPr>
            <a:r>
              <a:rPr lang="en-US" u="sng" dirty="0">
                <a:sym typeface="Libre Franklin"/>
              </a:rPr>
              <a:t>Training</a:t>
            </a:r>
            <a:r>
              <a:rPr lang="en-US" dirty="0">
                <a:sym typeface="Libre Franklin"/>
              </a:rPr>
              <a:t> partition to develop the model</a:t>
            </a:r>
            <a:endParaRPr dirty="0"/>
          </a:p>
          <a:p>
            <a:pPr marL="604838" lvl="1" indent="-182880" algn="l" rtl="0">
              <a:spcBef>
                <a:spcPts val="500"/>
              </a:spcBef>
              <a:spcAft>
                <a:spcPts val="500"/>
              </a:spcAft>
              <a:buSzPts val="2040"/>
              <a:buFont typeface="Wingdings" pitchFamily="2" charset="2"/>
              <a:buChar char="ü"/>
            </a:pPr>
            <a:r>
              <a:rPr lang="en-US" u="sng" dirty="0">
                <a:sym typeface="Libre Franklin"/>
              </a:rPr>
              <a:t>Validation</a:t>
            </a:r>
            <a:r>
              <a:rPr lang="en-US" dirty="0">
                <a:sym typeface="Libre Franklin"/>
              </a:rPr>
              <a:t> partition to implement the model and evaluate its performance on “new” data</a:t>
            </a:r>
            <a:endParaRPr dirty="0">
              <a:sym typeface="Libre Franklin"/>
            </a:endParaRPr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21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Addresses the issue of overfitting</a:t>
            </a:r>
            <a:endParaRPr dirty="0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>
              <a:sym typeface="Libre Franklin"/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3813" y="1600200"/>
            <a:ext cx="2619375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745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1650" y="1447799"/>
            <a:ext cx="2173080" cy="366091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725558" y="0"/>
            <a:ext cx="7076660" cy="11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Partition	</a:t>
            </a:r>
            <a:endParaRPr dirty="0"/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725558" y="1570383"/>
            <a:ext cx="6126092" cy="481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40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When a model is developed on </a:t>
            </a:r>
            <a:r>
              <a:rPr lang="en-US" b="1" dirty="0">
                <a:sym typeface="Libre Franklin"/>
              </a:rPr>
              <a:t>training data</a:t>
            </a:r>
            <a:r>
              <a:rPr lang="en-US" dirty="0">
                <a:sym typeface="Libre Franklin"/>
              </a:rPr>
              <a:t>, it can overfit the training data (hence need to assess on validation)</a:t>
            </a:r>
            <a:endParaRPr dirty="0"/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40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Assessing multiple models on same </a:t>
            </a:r>
            <a:r>
              <a:rPr lang="en-US" b="1" dirty="0">
                <a:sym typeface="Libre Franklin"/>
              </a:rPr>
              <a:t>validation data </a:t>
            </a:r>
            <a:r>
              <a:rPr lang="en-US" dirty="0">
                <a:sym typeface="Libre Franklin"/>
              </a:rPr>
              <a:t>can overfit validation data</a:t>
            </a:r>
            <a:endParaRPr dirty="0"/>
          </a:p>
          <a:p>
            <a:pPr marL="128016" lvl="0" indent="-182880" algn="l" rtl="0">
              <a:spcBef>
                <a:spcPts val="500"/>
              </a:spcBef>
              <a:spcAft>
                <a:spcPts val="500"/>
              </a:spcAft>
              <a:buSzPts val="2400"/>
              <a:buFont typeface="Wingdings" pitchFamily="2" charset="2"/>
              <a:buChar char="v"/>
            </a:pPr>
            <a:r>
              <a:rPr lang="en-US" dirty="0">
                <a:sym typeface="Libre Franklin"/>
              </a:rPr>
              <a:t>Solution: final selected model is applied to a </a:t>
            </a:r>
            <a:r>
              <a:rPr lang="en-US" b="1" u="sng" dirty="0">
                <a:sym typeface="Libre Franklin"/>
              </a:rPr>
              <a:t>test</a:t>
            </a:r>
            <a:r>
              <a:rPr lang="en-US" b="1" dirty="0">
                <a:sym typeface="Libre Franklin"/>
              </a:rPr>
              <a:t> partition </a:t>
            </a:r>
            <a:r>
              <a:rPr lang="en-US" dirty="0">
                <a:sym typeface="Libre Franklin"/>
              </a:rPr>
              <a:t>to give unbiased estimate of its performance on new data 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499669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735496" y="0"/>
            <a:ext cx="7056782" cy="113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Validation</a:t>
            </a:r>
            <a:endParaRPr dirty="0"/>
          </a:p>
        </p:txBody>
      </p:sp>
      <p:sp>
        <p:nvSpPr>
          <p:cNvPr id="425" name="Google Shape;425;p58"/>
          <p:cNvSpPr txBox="1"/>
          <p:nvPr/>
        </p:nvSpPr>
        <p:spPr>
          <a:xfrm>
            <a:off x="805070" y="1441173"/>
            <a:ext cx="7523921" cy="46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ibre Franklin"/>
              </a:rPr>
              <a:t>Repeated partitioning = cross-validation (“cv”)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ibre Franklin"/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ibre Franklin"/>
              </a:rPr>
              <a:t>k-fold cross validation,  e.g. k=5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ibre Franklin"/>
            </a:endParaRPr>
          </a:p>
          <a:p>
            <a:pPr marL="742950" lvl="1" indent="-285750" defTabSz="514350">
              <a:spcAft>
                <a:spcPts val="500"/>
              </a:spcAft>
              <a:buClr>
                <a:srgbClr val="002060"/>
              </a:buClr>
              <a:buSzPts val="1870"/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ibre Franklin"/>
              </a:rPr>
              <a:t>For each fold, set aside ⅕ of data as validation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ibre Franklin"/>
            </a:endParaRPr>
          </a:p>
          <a:p>
            <a:pPr marL="742950" lvl="1" indent="-285750" defTabSz="514350">
              <a:spcAft>
                <a:spcPts val="500"/>
              </a:spcAft>
              <a:buClr>
                <a:srgbClr val="002060"/>
              </a:buClr>
              <a:buSzPts val="1870"/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ibre Franklin"/>
              </a:rPr>
              <a:t>Use full remainder as training</a:t>
            </a:r>
          </a:p>
          <a:p>
            <a:pPr marL="742950" lvl="1" indent="-285750" defTabSz="514350">
              <a:spcAft>
                <a:spcPts val="500"/>
              </a:spcAft>
              <a:buClr>
                <a:srgbClr val="002060"/>
              </a:buClr>
              <a:buSzPts val="1870"/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ibre Franklin"/>
              </a:rPr>
              <a:t>The validation folds are non-overlapping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ibre Franklin"/>
            </a:endParaRPr>
          </a:p>
          <a:p>
            <a:pPr marL="742950" lvl="1" indent="-285750" defTabSz="514350">
              <a:spcAft>
                <a:spcPts val="500"/>
              </a:spcAft>
              <a:buClr>
                <a:srgbClr val="002060"/>
              </a:buClr>
              <a:buSzPts val="1870"/>
              <a:buFont typeface="Wingdings" panose="05000000000000000000" pitchFamily="2" charset="2"/>
              <a:buChar char="ü"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6E6E8B2E-F755-0326-100F-CD2AB28E0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6748"/>
            <a:ext cx="5613307" cy="25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7124700" cy="1085849"/>
          </a:xfrm>
        </p:spPr>
        <p:txBody>
          <a:bodyPr>
            <a:normAutofit/>
          </a:bodyPr>
          <a:lstStyle/>
          <a:p>
            <a:r>
              <a:rPr lang="en-US" dirty="0"/>
              <a:t>Evaluating Predictive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555" name="Rectangle 3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76275" y="1362075"/>
                <a:ext cx="7696200" cy="46577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models with high predictive accuracy when applied to new records</a:t>
                </a:r>
              </a:p>
              <a:p>
                <a:r>
                  <a:rPr lang="en-US" dirty="0"/>
                  <a:t>Prediction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spcAft>
                    <a:spcPts val="500"/>
                  </a:spcAft>
                </a:pPr>
                <a:r>
                  <a:rPr lang="en-US" dirty="0"/>
                  <a:t>Mean absolute error (MAE):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spcAft>
                    <a:spcPts val="500"/>
                  </a:spcAft>
                </a:pPr>
                <a:r>
                  <a:rPr lang="en-US" dirty="0"/>
                  <a:t>Mean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spcAft>
                    <a:spcPts val="500"/>
                  </a:spcAft>
                </a:pPr>
                <a:r>
                  <a:rPr lang="en-US" dirty="0"/>
                  <a:t>RMSE (Root Mean Square Error):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1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76275" y="1362075"/>
                <a:ext cx="7696200" cy="4657725"/>
              </a:xfrm>
              <a:prstGeom prst="rect">
                <a:avLst/>
              </a:prstGeom>
              <a:blipFill>
                <a:blip r:embed="rId2"/>
                <a:stretch>
                  <a:fillRect l="-824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92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7162800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8175" y="1381125"/>
            <a:ext cx="7734300" cy="4638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Summarizes the correct and incorrect classifications by a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How to Remember all these Classification Concepts forever | by Jerry An |  The Startup | Medium">
            <a:extLst>
              <a:ext uri="{FF2B5EF4-FFF2-40B4-BE49-F238E27FC236}">
                <a16:creationId xmlns:a16="http://schemas.microsoft.com/office/drawing/2014/main" id="{DCD87AA0-E129-58CA-56CC-0E23AAA1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403257"/>
            <a:ext cx="5584549" cy="314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62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91375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362075"/>
            <a:ext cx="7762875" cy="46577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ROC (Receiver Operating Characteristics)</a:t>
            </a:r>
          </a:p>
          <a:p>
            <a:pPr lvl="1"/>
            <a:r>
              <a:rPr lang="en-US" dirty="0"/>
              <a:t>The effectiveness of the binary classification model</a:t>
            </a:r>
          </a:p>
          <a:p>
            <a:pPr lvl="1"/>
            <a:r>
              <a:rPr lang="en-US" dirty="0"/>
              <a:t>P</a:t>
            </a:r>
            <a:r>
              <a:rPr lang="en-US" b="0" i="0" dirty="0">
                <a:effectLst/>
              </a:rPr>
              <a:t>lots the true positive rate (TPR) vs. the false positive rate (FPR) at different classification thresholds.</a:t>
            </a:r>
            <a:endParaRPr lang="en-US" dirty="0"/>
          </a:p>
          <a:p>
            <a:r>
              <a:rPr lang="en-US" dirty="0"/>
              <a:t>AUC (Area Under the Curve)</a:t>
            </a:r>
          </a:p>
          <a:p>
            <a:pPr marL="257175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68C2F-3F39-7253-C50E-654F1677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3357003"/>
            <a:ext cx="3841623" cy="28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5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91375" cy="1085849"/>
          </a:xfrm>
        </p:spPr>
        <p:txBody>
          <a:bodyPr>
            <a:normAutofit/>
          </a:bodyPr>
          <a:lstStyle/>
          <a:p>
            <a:r>
              <a:rPr lang="en-US" dirty="0"/>
              <a:t>Judging Classifier Performance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362075"/>
            <a:ext cx="7762875" cy="4657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8016" indent="-182880">
              <a:spcBef>
                <a:spcPts val="0"/>
              </a:spcBef>
              <a:spcAft>
                <a:spcPts val="500"/>
              </a:spcAft>
            </a:pPr>
            <a:r>
              <a:rPr lang="en-US" b="0" i="0" dirty="0">
                <a:effectLst/>
              </a:rPr>
              <a:t>A greater value of AUC denotes better model performance</a:t>
            </a:r>
          </a:p>
          <a:p>
            <a:pPr marL="128016" indent="-182880">
              <a:spcBef>
                <a:spcPts val="0"/>
              </a:spcBef>
              <a:spcAft>
                <a:spcPts val="500"/>
              </a:spcAft>
            </a:pPr>
            <a:r>
              <a:rPr lang="en-US" b="0" i="0" dirty="0">
                <a:effectLst/>
              </a:rPr>
              <a:t>Our main goal is to maximize this area in order to have the highest TPR and lowest FPR at the given threshold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D9CD6-717E-628F-3EA1-BA340D3D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30" y="2962276"/>
            <a:ext cx="3137355" cy="30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2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 Steps: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Deployment</a:t>
            </a:r>
          </a:p>
        </p:txBody>
      </p:sp>
    </p:spTree>
    <p:extLst>
      <p:ext uri="{BB962C8B-B14F-4D97-AF65-F5344CB8AC3E}">
        <p14:creationId xmlns:p14="http://schemas.microsoft.com/office/powerpoint/2010/main" val="36499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0"/>
            <a:ext cx="7106892" cy="1123122"/>
          </a:xfrm>
        </p:spPr>
        <p:txBody>
          <a:bodyPr/>
          <a:lstStyle/>
          <a:p>
            <a:r>
              <a:rPr lang="en-US" dirty="0"/>
              <a:t>Deploy the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00099" y="1480930"/>
            <a:ext cx="7543801" cy="4363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This step involves integrating the model into operational systems and running it on real records to produce decisions or actions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386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90550" y="1524414"/>
            <a:ext cx="7939087" cy="42999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Big data is usually characterized by four </a:t>
            </a:r>
            <a:r>
              <a:rPr lang="en-US" b="1" dirty="0"/>
              <a:t>V</a:t>
            </a:r>
            <a:r>
              <a:rPr lang="en-US" dirty="0"/>
              <a:t>s</a:t>
            </a:r>
          </a:p>
          <a:p>
            <a:pPr marL="257175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E521E-462F-3FA7-EF19-0F1980BA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0"/>
            <a:ext cx="7191789" cy="1143000"/>
          </a:xfrm>
        </p:spPr>
        <p:txBody>
          <a:bodyPr/>
          <a:lstStyle/>
          <a:p>
            <a:r>
              <a:rPr lang="en-US" dirty="0"/>
              <a:t>Definition of Big Data: 4Vs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E0D5D4-616A-DD24-BE73-E1856595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47" y="2364407"/>
            <a:ext cx="6451794" cy="32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75861" y="1560443"/>
            <a:ext cx="7829964" cy="40617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0" i="0" dirty="0">
                <a:effectLst/>
              </a:rPr>
              <a:t>Volume refers to how much data is actually collected. </a:t>
            </a:r>
          </a:p>
          <a:p>
            <a:r>
              <a:rPr lang="en-US" dirty="0"/>
              <a:t>These days data has high volume:</a:t>
            </a:r>
          </a:p>
          <a:p>
            <a:pPr lvl="1"/>
            <a:r>
              <a:rPr lang="en-US" sz="2000" dirty="0"/>
              <a:t>Transaction-based data stored through the years</a:t>
            </a:r>
          </a:p>
          <a:p>
            <a:pPr lvl="1"/>
            <a:r>
              <a:rPr lang="en-US" sz="2000" dirty="0"/>
              <a:t>Unstructured data streaming in from social media or smartphone, etc.</a:t>
            </a:r>
          </a:p>
          <a:p>
            <a:pPr lvl="1"/>
            <a:r>
              <a:rPr lang="en-US" sz="2000" dirty="0"/>
              <a:t>Sensor and machine-to-machine data being collected (e.g., IoT)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03A07-26FF-4BA3-06C8-FD9BD8E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0"/>
            <a:ext cx="7211667" cy="1143000"/>
          </a:xfrm>
        </p:spPr>
        <p:txBody>
          <a:bodyPr/>
          <a:lstStyle/>
          <a:p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4584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76263" y="1554232"/>
            <a:ext cx="7991474" cy="406717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0" i="0" dirty="0">
                <a:effectLst/>
              </a:rPr>
              <a:t>Variety refers to how many points of reference are used to collect data. </a:t>
            </a:r>
          </a:p>
          <a:p>
            <a:r>
              <a:rPr lang="en-US" dirty="0"/>
              <a:t>Data today comes in all types of formats</a:t>
            </a:r>
          </a:p>
          <a:p>
            <a:pPr lvl="1"/>
            <a:r>
              <a:rPr lang="en-US" sz="2000" dirty="0"/>
              <a:t>Structured, numeric data in traditional databases</a:t>
            </a:r>
          </a:p>
          <a:p>
            <a:pPr lvl="1"/>
            <a:r>
              <a:rPr lang="en-US" sz="2000" dirty="0"/>
              <a:t>Information created from line-of-business applications</a:t>
            </a:r>
          </a:p>
          <a:p>
            <a:pPr lvl="1"/>
            <a:r>
              <a:rPr lang="en-US" sz="2000" dirty="0"/>
              <a:t>Unstructured text documents, email, video, audio, stock ticker data and financial transactions</a:t>
            </a:r>
          </a:p>
          <a:p>
            <a:pPr lvl="1"/>
            <a:r>
              <a:rPr lang="en-US" sz="2000" dirty="0"/>
              <a:t>Managing, merging and governing different varieties of data is very complex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63E54F-2BC5-4224-C95A-4CDDBD3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2" y="0"/>
            <a:ext cx="7097365" cy="1143000"/>
          </a:xfrm>
        </p:spPr>
        <p:txBody>
          <a:bodyPr/>
          <a:lstStyle/>
          <a:p>
            <a:r>
              <a:rPr lang="en-US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37207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28662" y="1552575"/>
            <a:ext cx="7686675" cy="44767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0" i="0" dirty="0">
                <a:effectLst/>
              </a:rPr>
              <a:t>Velocity refers to how fast data can be generated, gathered and analyzed.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B964B8-4A09-A72E-1532-E97EDD1C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0"/>
            <a:ext cx="7162800" cy="1143000"/>
          </a:xfrm>
        </p:spPr>
        <p:txBody>
          <a:bodyPr/>
          <a:lstStyle/>
          <a:p>
            <a:r>
              <a:rPr lang="en-US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9837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95325" y="1524000"/>
            <a:ext cx="7867650" cy="39027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0" i="0" dirty="0">
                <a:effectLst/>
                <a:latin typeface="Helvetica" pitchFamily="2" charset="0"/>
              </a:rPr>
              <a:t>Veracity relates to how reliable data is. </a:t>
            </a:r>
          </a:p>
          <a:p>
            <a:r>
              <a:rPr lang="en-US" b="0" i="0" dirty="0">
                <a:effectLst/>
                <a:latin typeface="Helvetica" pitchFamily="2" charset="0"/>
              </a:rPr>
              <a:t>An analyst needs to ensure that the data they look at is valid and comes from a trusted source.</a:t>
            </a:r>
            <a:endParaRPr lang="en-US" dirty="0"/>
          </a:p>
          <a:p>
            <a:pPr lvl="1"/>
            <a:r>
              <a:rPr lang="en-US" b="0" i="0" dirty="0">
                <a:effectLst/>
              </a:rPr>
              <a:t>Knowledge about where the data comes from and how it is collected.</a:t>
            </a:r>
            <a:endParaRPr lang="en-US" dirty="0"/>
          </a:p>
          <a:p>
            <a:pPr lvl="1"/>
            <a:r>
              <a:rPr lang="en-US" dirty="0">
                <a:latin typeface="Helvetica" pitchFamily="2" charset="0"/>
              </a:rPr>
              <a:t>T</a:t>
            </a:r>
            <a:r>
              <a:rPr lang="en-US" b="0" i="0" dirty="0">
                <a:effectLst/>
                <a:latin typeface="Helvetica" pitchFamily="2" charset="0"/>
              </a:rPr>
              <a:t>esting measures to ensure that data results in the desired information and is not irrelevant.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51D2AF-6A52-9A0F-7993-D50F1218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7106892" cy="1143000"/>
          </a:xfrm>
        </p:spPr>
        <p:txBody>
          <a:bodyPr/>
          <a:lstStyle/>
          <a:p>
            <a:r>
              <a:rPr lang="en-US" dirty="0"/>
              <a:t>Veracity</a:t>
            </a:r>
          </a:p>
        </p:txBody>
      </p:sp>
    </p:spTree>
    <p:extLst>
      <p:ext uri="{BB962C8B-B14F-4D97-AF65-F5344CB8AC3E}">
        <p14:creationId xmlns:p14="http://schemas.microsoft.com/office/powerpoint/2010/main" val="1292670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14095</TotalTime>
  <Words>1511</Words>
  <Application>Microsoft Macintosh PowerPoint</Application>
  <PresentationFormat>On-screen Show (4:3)</PresentationFormat>
  <Paragraphs>234</Paragraphs>
  <Slides>48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Helvetica</vt:lpstr>
      <vt:lpstr>Lato</vt:lpstr>
      <vt:lpstr>Libre Franklin</vt:lpstr>
      <vt:lpstr>Noto Sans Symbols</vt:lpstr>
      <vt:lpstr>Tahoma</vt:lpstr>
      <vt:lpstr>Wingdings</vt:lpstr>
      <vt:lpstr>Theme1</vt:lpstr>
      <vt:lpstr>Office Theme</vt:lpstr>
      <vt:lpstr>CIS8695 Managing Big Data Analytics</vt:lpstr>
      <vt:lpstr>PowerPoint Presentation</vt:lpstr>
      <vt:lpstr>Data Science</vt:lpstr>
      <vt:lpstr>Why Data Science Is Trending? Big Data</vt:lpstr>
      <vt:lpstr>Definition of Big Data: 4Vs</vt:lpstr>
      <vt:lpstr>Volume</vt:lpstr>
      <vt:lpstr>Variety</vt:lpstr>
      <vt:lpstr>Velocity</vt:lpstr>
      <vt:lpstr>Veracity</vt:lpstr>
      <vt:lpstr>PowerPoint Presentation</vt:lpstr>
      <vt:lpstr>Goal</vt:lpstr>
      <vt:lpstr>PowerPoint Presentation</vt:lpstr>
      <vt:lpstr>Data Science Project Life Cycle</vt:lpstr>
      <vt:lpstr>PowerPoint Presentation</vt:lpstr>
      <vt:lpstr>Define Purpose</vt:lpstr>
      <vt:lpstr>PowerPoint Presentation</vt:lpstr>
      <vt:lpstr>Obtain Data</vt:lpstr>
      <vt:lpstr>Statistical Terms</vt:lpstr>
      <vt:lpstr>Types of Statistical Measures</vt:lpstr>
      <vt:lpstr>Types of Statistical Measures</vt:lpstr>
      <vt:lpstr>Types of Statistical Measures</vt:lpstr>
      <vt:lpstr>Data Preparation</vt:lpstr>
      <vt:lpstr>Data Preparation</vt:lpstr>
      <vt:lpstr>PowerPoint Presentation</vt:lpstr>
      <vt:lpstr>Outlier Detection</vt:lpstr>
      <vt:lpstr>Outlier Detection </vt:lpstr>
      <vt:lpstr>PowerPoint Presentation</vt:lpstr>
      <vt:lpstr>Missing Values</vt:lpstr>
      <vt:lpstr>Missing Values</vt:lpstr>
      <vt:lpstr>PowerPoint Presentation</vt:lpstr>
      <vt:lpstr>The Problem of Overfitting</vt:lpstr>
      <vt:lpstr>Dimension Reduction</vt:lpstr>
      <vt:lpstr>Dimension Reduction Techniques</vt:lpstr>
      <vt:lpstr>PowerPoint Presentation</vt:lpstr>
      <vt:lpstr>Supervised vs. Unsupervised Learning</vt:lpstr>
      <vt:lpstr>Supervised vs. Unsupervised Learning</vt:lpstr>
      <vt:lpstr>Predictive Analytics</vt:lpstr>
      <vt:lpstr>PowerPoint Presentation</vt:lpstr>
      <vt:lpstr>Balance between Bias &amp; Variance</vt:lpstr>
      <vt:lpstr>Partitioning the Data</vt:lpstr>
      <vt:lpstr>Test Partition </vt:lpstr>
      <vt:lpstr>Cross Validation</vt:lpstr>
      <vt:lpstr>Evaluating Predictive Performance</vt:lpstr>
      <vt:lpstr>Judging Classifier Performance</vt:lpstr>
      <vt:lpstr>Judging Classifier Performance</vt:lpstr>
      <vt:lpstr>Judging Classifier Performance</vt:lpstr>
      <vt:lpstr>PowerPoint Presentation</vt:lpstr>
      <vt:lpstr>Deploy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Zhao</dc:creator>
  <cp:lastModifiedBy>Nasim Mousavi</cp:lastModifiedBy>
  <cp:revision>493</cp:revision>
  <dcterms:created xsi:type="dcterms:W3CDTF">2016-01-06T03:16:12Z</dcterms:created>
  <dcterms:modified xsi:type="dcterms:W3CDTF">2024-01-04T18:06:08Z</dcterms:modified>
</cp:coreProperties>
</file>