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  <p:sldMasterId id="2147483777" r:id="rId2"/>
  </p:sldMasterIdLst>
  <p:notesMasterIdLst>
    <p:notesMasterId r:id="rId53"/>
  </p:notesMasterIdLst>
  <p:sldIdLst>
    <p:sldId id="317" r:id="rId3"/>
    <p:sldId id="889" r:id="rId4"/>
    <p:sldId id="785" r:id="rId5"/>
    <p:sldId id="297" r:id="rId6"/>
    <p:sldId id="786" r:id="rId7"/>
    <p:sldId id="318" r:id="rId8"/>
    <p:sldId id="298" r:id="rId9"/>
    <p:sldId id="813" r:id="rId10"/>
    <p:sldId id="814" r:id="rId11"/>
    <p:sldId id="299" r:id="rId12"/>
    <p:sldId id="787" r:id="rId13"/>
    <p:sldId id="306" r:id="rId14"/>
    <p:sldId id="307" r:id="rId15"/>
    <p:sldId id="308" r:id="rId16"/>
    <p:sldId id="788" r:id="rId17"/>
    <p:sldId id="892" r:id="rId18"/>
    <p:sldId id="816" r:id="rId19"/>
    <p:sldId id="824" r:id="rId20"/>
    <p:sldId id="837" r:id="rId21"/>
    <p:sldId id="827" r:id="rId22"/>
    <p:sldId id="825" r:id="rId23"/>
    <p:sldId id="826" r:id="rId24"/>
    <p:sldId id="817" r:id="rId25"/>
    <p:sldId id="823" r:id="rId26"/>
    <p:sldId id="797" r:id="rId27"/>
    <p:sldId id="828" r:id="rId28"/>
    <p:sldId id="820" r:id="rId29"/>
    <p:sldId id="793" r:id="rId30"/>
    <p:sldId id="891" r:id="rId31"/>
    <p:sldId id="822" r:id="rId32"/>
    <p:sldId id="795" r:id="rId33"/>
    <p:sldId id="798" r:id="rId34"/>
    <p:sldId id="838" r:id="rId35"/>
    <p:sldId id="830" r:id="rId36"/>
    <p:sldId id="829" r:id="rId37"/>
    <p:sldId id="821" r:id="rId38"/>
    <p:sldId id="799" r:id="rId39"/>
    <p:sldId id="800" r:id="rId40"/>
    <p:sldId id="801" r:id="rId41"/>
    <p:sldId id="802" r:id="rId42"/>
    <p:sldId id="804" r:id="rId43"/>
    <p:sldId id="806" r:id="rId44"/>
    <p:sldId id="807" r:id="rId45"/>
    <p:sldId id="808" r:id="rId46"/>
    <p:sldId id="809" r:id="rId47"/>
    <p:sldId id="810" r:id="rId48"/>
    <p:sldId id="833" r:id="rId49"/>
    <p:sldId id="835" r:id="rId50"/>
    <p:sldId id="811" r:id="rId51"/>
    <p:sldId id="836" r:id="rId5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0" autoAdjust="0"/>
    <p:restoredTop sz="95374"/>
  </p:normalViewPr>
  <p:slideViewPr>
    <p:cSldViewPr>
      <p:cViewPr varScale="1">
        <p:scale>
          <a:sx n="122" d="100"/>
          <a:sy n="122" d="100"/>
        </p:scale>
        <p:origin x="190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5DB9A65-6BC3-41DD-B590-101CC36DCA1F}" type="datetimeFigureOut">
              <a:rPr lang="en-US"/>
              <a:pPr>
                <a:defRPr/>
              </a:pPr>
              <a:t>1/25/24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845F02F-DD75-4383-883C-D508E48C7E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5472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204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9A895E-AE68-401B-9C4B-412A46CB585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533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ABD975-1B8B-4846-9011-5766535A04CE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487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487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78AB4-6E70-C004-E372-41AD32A8B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21F6484F-A704-4222-4CF8-4FD2F1CA1B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F73CD24B-4C01-4F75-9331-CA3994F840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>
            <a:extLst>
              <a:ext uri="{FF2B5EF4-FFF2-40B4-BE49-F238E27FC236}">
                <a16:creationId xmlns:a16="http://schemas.microsoft.com/office/drawing/2014/main" id="{81141EC1-0655-FC19-8E7F-AD3A366F78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860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155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049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285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795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616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324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6C1573-EAF5-45DE-928E-B4C1161D576A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5150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3691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3707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672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0385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877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085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56DBF-3F57-90C0-7140-176252BED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7540998A-B2B3-3DC3-2496-678B8F0E21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20375503-D26F-97D3-3BE1-133254465D2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>
            <a:extLst>
              <a:ext uri="{FF2B5EF4-FFF2-40B4-BE49-F238E27FC236}">
                <a16:creationId xmlns:a16="http://schemas.microsoft.com/office/drawing/2014/main" id="{6A16A2D7-D5B8-6366-AB96-5D92BC144C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3186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7668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269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32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6C1573-EAF5-45DE-928E-B4C1161D576A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8111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4009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6884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415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0950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532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7165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5832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5894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2386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354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6C1573-EAF5-45DE-928E-B4C1161D576A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3617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7080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2088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7600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3836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4938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8551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81D5DB-852D-4F88-8FF4-9E71763E4BF7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129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B38E36-BD97-4B44-89F6-5A0BBCF85A7F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060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B38E36-BD97-4B44-89F6-5A0BBCF85A7F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958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B38E36-BD97-4B44-89F6-5A0BBCF85A7F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348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0C66FF-7128-4516-864A-2FB666E85563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575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0C66FF-7128-4516-864A-2FB666E85563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66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3FEF-7E3D-4706-9871-1F8E83B5D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06B9F-14D2-4B26-ABB4-9107FDE1C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30802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D8C3-3428-F5B2-36B3-BA63AC52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0C548-D56F-8207-292F-D80AAF70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36F39-BF5B-B394-2942-C3AB428C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C4A92-154C-6B10-F01C-7EA6973F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4353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1505C-0084-5D91-69CF-34618084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1/25/24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F31D7-9AB4-063A-ABBE-54D77F74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AB42C-91C2-16E4-44B4-36CA9FFD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3283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87D1-5EAE-F901-5EB9-C89299F47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317F2-6D8F-D8A1-1C73-5AD0F675A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AFECB-C27B-AB74-683B-721803D5D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B2BA2-EC8A-D341-7E0F-38CC9A80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B5C81-AA3B-2447-4B79-A6DE12959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36BC5-04E0-1B05-B7D6-2AD13CEC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3191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47C2-9D78-066B-F396-97D533EA8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69D74-A49A-3256-54F1-8703C0252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10911-59F3-4764-55EC-64D2080E4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22605-65F7-A4EE-7570-93206D1C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58AC0-E388-28B5-0474-B15FABD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79765-CC9B-453B-3960-AAE494C0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90426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B9D5-D26F-702E-D39E-FC5E335E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FEC0A-EE78-CB9E-6A07-781264800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2F8E8-3B67-71EF-D9C5-794E733C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95DAF-A3FE-E131-B406-59CEAB07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5D800-4FE6-61D0-38F0-CB9F5AC6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67621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48F79-BFBB-8B5C-839B-68A1ADE6A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A1A8D-B02C-AC8A-9C2D-15EE79426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B511F-53E2-A5C6-64FD-25AEEDC4F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BD2A6-B59D-FF1E-3044-14677B0B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18AD0-469B-5A78-FC40-391FB149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2164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07088-C1AD-47A6-8DC5-39D043B9C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indent="-274320">
              <a:spcBef>
                <a:spcPts val="375"/>
              </a:spcBef>
              <a:spcAft>
                <a:spcPts val="375"/>
              </a:spcAft>
              <a:defRPr sz="2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indent="-137160">
              <a:spcBef>
                <a:spcPts val="375"/>
              </a:spcBef>
              <a:spcAft>
                <a:spcPts val="375"/>
              </a:spcAft>
              <a:defRPr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indent="-137160">
              <a:spcBef>
                <a:spcPts val="375"/>
              </a:spcBef>
              <a:spcAft>
                <a:spcPts val="375"/>
              </a:spcAft>
              <a:defRPr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indent="-137160">
              <a:spcBef>
                <a:spcPts val="375"/>
              </a:spcBef>
              <a:spcAft>
                <a:spcPts val="375"/>
              </a:spcAft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spcBef>
                <a:spcPts val="375"/>
              </a:spcBef>
              <a:spcAft>
                <a:spcPts val="375"/>
              </a:spcAft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BFF955-EFBD-EE7F-D17F-F0C691CA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662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CB41-A64B-CE42-9A21-A08B60106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"/>
            <a:ext cx="7806691" cy="1127760"/>
          </a:xfrm>
        </p:spPr>
        <p:txBody>
          <a:bodyPr>
            <a:normAutofit/>
          </a:bodyPr>
          <a:lstStyle>
            <a:lvl1pPr>
              <a:defRPr sz="3000">
                <a:solidFill>
                  <a:srgbClr val="290B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71AFA6-D2EA-1540-8E30-0E4367745B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570385"/>
            <a:ext cx="7806690" cy="4621695"/>
          </a:xfrm>
        </p:spPr>
        <p:txBody>
          <a:bodyPr/>
          <a:lstStyle>
            <a:lvl1pPr indent="-274320">
              <a:spcBef>
                <a:spcPts val="375"/>
              </a:spcBef>
              <a:spcAft>
                <a:spcPts val="375"/>
              </a:spcAft>
              <a:defRPr sz="2200"/>
            </a:lvl1pPr>
            <a:lvl2pPr indent="-137160">
              <a:spcBef>
                <a:spcPts val="375"/>
              </a:spcBef>
              <a:spcAft>
                <a:spcPts val="375"/>
              </a:spcAft>
              <a:defRPr sz="1800"/>
            </a:lvl2pPr>
            <a:lvl3pPr indent="-137160">
              <a:spcBef>
                <a:spcPts val="375"/>
              </a:spcBef>
              <a:spcAft>
                <a:spcPts val="375"/>
              </a:spcAft>
              <a:defRPr sz="1800"/>
            </a:lvl3pPr>
            <a:lvl4pPr indent="-137160">
              <a:spcBef>
                <a:spcPts val="375"/>
              </a:spcBef>
              <a:spcAft>
                <a:spcPts val="375"/>
              </a:spcAft>
              <a:defRPr sz="1600"/>
            </a:lvl4pPr>
            <a:lvl5pPr>
              <a:spcBef>
                <a:spcPts val="375"/>
              </a:spcBef>
              <a:spcAft>
                <a:spcPts val="375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954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8DFCB-6192-4F86-A810-9FE1F167A477}" type="datetimeFigureOut">
              <a:rPr lang="en-US"/>
              <a:pPr>
                <a:defRPr/>
              </a:pPr>
              <a:t>1/25/24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90F54-AB24-44E8-B709-D2D73B5A4B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5F39A-F08D-48A3-2657-4C8530C5B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DE659-A94B-7A81-0D9C-B69455D37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A4A73-3B12-110D-4EB6-B54F6091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16EDF-E312-0251-F10E-BA606818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C8111-66BA-D5B6-063B-1525DA1B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6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E80A-1C38-44F3-D43D-A74EB453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2B1CE-D852-B05F-E3BB-ACF6C1BA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A4CEB-C9AC-36B4-7467-884B4365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19DFF-A096-0A5B-254E-261D5BEB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50306-B30E-FFA0-34C6-E1571E47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0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899E-F5AC-3471-90A6-12ECF5AD4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44B6-5458-D698-CF6D-1FE98F266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69329-31B9-9C24-E75F-E2FD5C9A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A5873-1167-FC90-32B0-7FA35FF1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8A6D3-0A13-D1E6-51CC-C9E96C56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62999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24B3-5872-F31D-F733-72D2E681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1194-4A60-2E5D-83E6-11A0111C3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A47B8-81ED-F14E-108F-3FBD29767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49F3A-A1BC-9689-7A6F-E3F1CB32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818E-50E6-57F4-0253-D5D38720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DF187-53AB-7A55-71F5-DC7FD267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669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E5C91-A44A-E273-C1F3-627E1681F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0D041-0F10-FD91-1FC8-F28EE7CA1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17EEA-7B00-2E26-C92A-ABC58F652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9CA43-ECBE-81D6-56D6-1DBEEAB0D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98B0E-F391-D44E-D1C8-065897EFF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40140-F34A-B048-4807-98949E9B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1/25/24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DA615F-DA82-13FE-4A0F-FF28000A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34224-D2AE-EF4E-BD3B-ACA14611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2709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08E7E-AB6C-49BF-81F7-512041A27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0" y="14478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AC3A7EF-6DDC-4F3B-9936-678050C5F42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127760"/>
          </a:xfrm>
          <a:prstGeom prst="rect">
            <a:avLst/>
          </a:prstGeom>
          <a:gradFill flip="none" rotWithShape="1">
            <a:gsLst>
              <a:gs pos="1000">
                <a:schemeClr val="accent1">
                  <a:lumMod val="40000"/>
                  <a:lumOff val="60000"/>
                </a:schemeClr>
              </a:gs>
              <a:gs pos="100000">
                <a:schemeClr val="accent3">
                  <a:lumMod val="0"/>
                  <a:lumOff val="100000"/>
                </a:schemeClr>
              </a:gs>
              <a:gs pos="22000">
                <a:schemeClr val="accent1">
                  <a:lumMod val="20000"/>
                  <a:lumOff val="80000"/>
                </a:schemeClr>
              </a:gs>
            </a:gsLst>
            <a:lin ang="10800000" scaled="0"/>
            <a:tileRect/>
          </a:gra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315442" indent="0">
              <a:tabLst/>
            </a:pPr>
            <a:endParaRPr lang="en-US" sz="126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4E6CD-397B-A844-A10B-17F5CBE7C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9169FFA-1A81-32BE-6477-FAA1488F98CD}"/>
              </a:ext>
            </a:extLst>
          </p:cNvPr>
          <p:cNvSpPr txBox="1">
            <a:spLocks/>
          </p:cNvSpPr>
          <p:nvPr userDrawn="1"/>
        </p:nvSpPr>
        <p:spPr>
          <a:xfrm>
            <a:off x="0" y="6400800"/>
            <a:ext cx="9144000" cy="474028"/>
          </a:xfrm>
          <a:prstGeom prst="rect">
            <a:avLst/>
          </a:prstGeom>
          <a:solidFill>
            <a:srgbClr val="2A3D9C"/>
          </a:solidFill>
        </p:spPr>
        <p:txBody>
          <a:bodyPr>
            <a:normAutofit/>
          </a:bodyPr>
          <a:lstStyle>
            <a:lvl1pPr marL="0" indent="0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Wingdings" panose="05000000000000000000" pitchFamily="2" charset="2"/>
              <a:buNone/>
              <a:defRPr sz="16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385763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Wingdings" panose="05000000000000000000" pitchFamily="2" charset="2"/>
              <a:buChar char="ü"/>
              <a:defRPr sz="2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642938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Tahoma" panose="020B0604030504040204" pitchFamily="34" charset="0"/>
              <a:buChar char="●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900113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157288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N.Mousavi															CIS 8695</a:t>
            </a:r>
          </a:p>
        </p:txBody>
      </p:sp>
      <p:pic>
        <p:nvPicPr>
          <p:cNvPr id="2052" name="Picture 4" descr="University Logos - Communications ToolKit">
            <a:extLst>
              <a:ext uri="{FF2B5EF4-FFF2-40B4-BE49-F238E27FC236}">
                <a16:creationId xmlns:a16="http://schemas.microsoft.com/office/drawing/2014/main" id="{2E37B34D-56A1-27F6-100B-829E146B81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348" y="1"/>
            <a:ext cx="1009857" cy="113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66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290B97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128588" indent="-205740" algn="l" defTabSz="385763" rtl="0" eaLnBrk="1" latinLnBrk="0" hangingPunct="1">
        <a:lnSpc>
          <a:spcPct val="100000"/>
        </a:lnSpc>
        <a:spcBef>
          <a:spcPts val="281"/>
        </a:spcBef>
        <a:spcAft>
          <a:spcPts val="281"/>
        </a:spcAft>
        <a:buClr>
          <a:srgbClr val="002060"/>
        </a:buClr>
        <a:buFont typeface="Wingdings" panose="05000000000000000000" pitchFamily="2" charset="2"/>
        <a:buChar char="v"/>
        <a:defRPr sz="22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289322" indent="-96441" algn="l" defTabSz="385763" rtl="0" eaLnBrk="1" latinLnBrk="0" hangingPunct="1">
        <a:lnSpc>
          <a:spcPct val="100000"/>
        </a:lnSpc>
        <a:spcBef>
          <a:spcPts val="281"/>
        </a:spcBef>
        <a:spcAft>
          <a:spcPts val="281"/>
        </a:spcAft>
        <a:buClr>
          <a:srgbClr val="002060"/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482204" indent="-96441" algn="l" defTabSz="385763" rtl="0" eaLnBrk="1" latinLnBrk="0" hangingPunct="1">
        <a:lnSpc>
          <a:spcPct val="100000"/>
        </a:lnSpc>
        <a:spcBef>
          <a:spcPts val="281"/>
        </a:spcBef>
        <a:spcAft>
          <a:spcPts val="281"/>
        </a:spcAft>
        <a:buClr>
          <a:srgbClr val="002060"/>
        </a:buClr>
        <a:buFont typeface="Tahoma" panose="020B0604030504040204" pitchFamily="34" charset="0"/>
        <a:buChar char="●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675085" indent="-96441" algn="l" defTabSz="385763" rtl="0" eaLnBrk="1" latinLnBrk="0" hangingPunct="1">
        <a:lnSpc>
          <a:spcPct val="100000"/>
        </a:lnSpc>
        <a:spcBef>
          <a:spcPts val="281"/>
        </a:spcBef>
        <a:spcAft>
          <a:spcPts val="281"/>
        </a:spcAft>
        <a:buClr>
          <a:srgbClr val="00206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867966" indent="-96441" algn="l" defTabSz="385763" rtl="0" eaLnBrk="1" latinLnBrk="0" hangingPunct="1">
        <a:lnSpc>
          <a:spcPct val="100000"/>
        </a:lnSpc>
        <a:spcBef>
          <a:spcPts val="281"/>
        </a:spcBef>
        <a:spcAft>
          <a:spcPts val="281"/>
        </a:spcAft>
        <a:buClr>
          <a:srgbClr val="00206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72564-6799-092A-2C35-03115A95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08F9E-909A-83A5-04D3-AA5F5A5DE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60B7E-F090-BBC9-FD22-E4EE73E3D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FFA80-7054-41B3-831C-6D8388982014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5364E-9097-F4E0-8A0C-60B31B035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B84AE-EBC9-C914-61C8-D8F82B30C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C9EA1FE-F527-1E9F-48D4-431E9525A1B7}"/>
              </a:ext>
            </a:extLst>
          </p:cNvPr>
          <p:cNvSpPr txBox="1">
            <a:spLocks/>
          </p:cNvSpPr>
          <p:nvPr userDrawn="1"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171450" indent="-36576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Wingdings" panose="05000000000000000000" pitchFamily="2" charset="2"/>
              <a:buChar char="v"/>
              <a:defRPr sz="2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385763" indent="-18288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642938" indent="-18288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Tahoma" panose="020B0604030504040204" pitchFamily="34" charset="0"/>
              <a:buChar char="●"/>
              <a:defRPr sz="16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900113" indent="-18288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157288" indent="-128588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50" dirty="0"/>
          </a:p>
        </p:txBody>
      </p:sp>
    </p:spTree>
    <p:extLst>
      <p:ext uri="{BB962C8B-B14F-4D97-AF65-F5344CB8AC3E}">
        <p14:creationId xmlns:p14="http://schemas.microsoft.com/office/powerpoint/2010/main" val="49217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1752600"/>
            <a:ext cx="4848226" cy="1769269"/>
          </a:xfrm>
        </p:spPr>
        <p:txBody>
          <a:bodyPr>
            <a:noAutofit/>
          </a:bodyPr>
          <a:lstStyle/>
          <a:p>
            <a:r>
              <a:rPr lang="en-US" alt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CIS8695</a:t>
            </a:r>
            <a:br>
              <a:rPr lang="en-US" alt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alt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Managing Big Data Analytics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71774" y="3927914"/>
            <a:ext cx="4238626" cy="1939486"/>
          </a:xfrm>
        </p:spPr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en-US" sz="1600" b="1" dirty="0"/>
              <a:t>Nasim Mousavi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600" dirty="0"/>
              <a:t>Assistant Professor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600" dirty="0"/>
              <a:t>J. Mack Robinson College of Business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600" dirty="0"/>
              <a:t>Georgia State University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400" b="1" dirty="0"/>
              <a:t>nmousavi@gsu.edu</a:t>
            </a:r>
          </a:p>
        </p:txBody>
      </p:sp>
    </p:spTree>
    <p:extLst>
      <p:ext uri="{BB962C8B-B14F-4D97-AF65-F5344CB8AC3E}">
        <p14:creationId xmlns:p14="http://schemas.microsoft.com/office/powerpoint/2010/main" val="10984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Choosing k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7825740" cy="4275138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i="1" dirty="0"/>
              <a:t>K</a:t>
            </a:r>
            <a:r>
              <a:rPr lang="en-US" dirty="0"/>
              <a:t> is the number of nearby neighbors to be used to classify the new record</a:t>
            </a:r>
          </a:p>
          <a:p>
            <a:pPr lvl="2" eaLnBrk="1" hangingPunct="1">
              <a:buFont typeface="Wingdings" panose="05000000000000000000" pitchFamily="2" charset="2"/>
              <a:buChar char="ü"/>
              <a:defRPr/>
            </a:pPr>
            <a:r>
              <a:rPr lang="en-US" i="1" dirty="0"/>
              <a:t>K</a:t>
            </a:r>
            <a:r>
              <a:rPr lang="en-US" dirty="0"/>
              <a:t>=1 means use the single nearest record</a:t>
            </a:r>
          </a:p>
          <a:p>
            <a:pPr lvl="2" eaLnBrk="1" hangingPunct="1">
              <a:buFont typeface="Wingdings" panose="05000000000000000000" pitchFamily="2" charset="2"/>
              <a:buChar char="ü"/>
              <a:defRPr/>
            </a:pPr>
            <a:r>
              <a:rPr lang="en-US" i="1" dirty="0"/>
              <a:t>K</a:t>
            </a:r>
            <a:r>
              <a:rPr lang="en-US" dirty="0"/>
              <a:t>=5 means use the 5 nearest records</a:t>
            </a:r>
          </a:p>
          <a:p>
            <a:pPr marL="342900" indent="-342900">
              <a:defRPr/>
            </a:pPr>
            <a:r>
              <a:rPr lang="en-US" dirty="0"/>
              <a:t>Low values of </a:t>
            </a:r>
            <a:r>
              <a:rPr lang="en-US" i="1" dirty="0"/>
              <a:t>k</a:t>
            </a:r>
            <a:r>
              <a:rPr lang="en-US" dirty="0"/>
              <a:t> (1, 3, …) capture local structure in data (but also noise)</a:t>
            </a:r>
          </a:p>
          <a:p>
            <a:pPr marL="342900" indent="-342900">
              <a:defRPr/>
            </a:pPr>
            <a:r>
              <a:rPr lang="en-US" dirty="0"/>
              <a:t>High values of </a:t>
            </a:r>
            <a:r>
              <a:rPr lang="en-US" i="1" dirty="0"/>
              <a:t>k</a:t>
            </a:r>
            <a:r>
              <a:rPr lang="en-US" dirty="0"/>
              <a:t> provide more smoothing, less noise, but may miss local structure</a:t>
            </a:r>
          </a:p>
          <a:p>
            <a:pPr marL="342900" indent="-342900">
              <a:defRPr/>
            </a:pPr>
            <a:endParaRPr lang="en-US" dirty="0"/>
          </a:p>
          <a:p>
            <a:pPr marL="342900" indent="-342900">
              <a:defRPr/>
            </a:pPr>
            <a:endParaRPr lang="en-US" dirty="0"/>
          </a:p>
          <a:p>
            <a:pPr eaLnBrk="1" hangingPunct="1">
              <a:buFont typeface="Wingdings 2" pitchFamily="18" charset="2"/>
              <a:buNone/>
              <a:defRPr/>
            </a:pPr>
            <a:endParaRPr lang="en-US" dirty="0"/>
          </a:p>
          <a:p>
            <a:pPr eaLnBrk="1" hangingPunct="1">
              <a:buFont typeface="Wingdings 2" pitchFamily="18" charset="2"/>
              <a:buNone/>
              <a:defRPr/>
            </a:pPr>
            <a:endParaRPr lang="en-US" dirty="0"/>
          </a:p>
          <a:p>
            <a:pPr eaLnBrk="1" hangingPunct="1">
              <a:buFont typeface="Wingdings 2" pitchFamily="18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9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Choosing K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indent="-342900">
              <a:defRPr/>
            </a:pPr>
            <a:r>
              <a:rPr lang="en-US" dirty="0"/>
              <a:t>Typically choose that value of k which has lowest error rate in validation data</a:t>
            </a:r>
          </a:p>
          <a:p>
            <a:pPr marL="342900" indent="-342900" eaLnBrk="1" hangingPunct="1">
              <a:defRPr/>
            </a:pPr>
            <a:r>
              <a:rPr lang="en-US" dirty="0"/>
              <a:t>Typically values of k fall in the range of 1-20</a:t>
            </a:r>
          </a:p>
          <a:p>
            <a:pPr marL="503634" lvl="1" indent="-342900">
              <a:defRPr/>
            </a:pPr>
            <a:r>
              <a:rPr lang="en-US" dirty="0"/>
              <a:t>Usually use odd numbers to avoid ties</a:t>
            </a:r>
          </a:p>
          <a:p>
            <a:pPr marL="342900" indent="-342900">
              <a:defRPr/>
            </a:pPr>
            <a:r>
              <a:rPr lang="en-US" dirty="0"/>
              <a:t>The more complex the dataset, the lower the optimum value of k</a:t>
            </a:r>
          </a:p>
          <a:p>
            <a:pPr marL="342900" indent="-342900">
              <a:defRPr/>
            </a:pPr>
            <a:endParaRPr lang="en-US" dirty="0"/>
          </a:p>
          <a:p>
            <a:pPr eaLnBrk="1" hangingPunct="1">
              <a:buFont typeface="Wingdings 2" pitchFamily="18" charset="2"/>
              <a:buNone/>
              <a:defRPr/>
            </a:pPr>
            <a:endParaRPr lang="en-US" dirty="0"/>
          </a:p>
          <a:p>
            <a:pPr eaLnBrk="1" hangingPunct="1">
              <a:buFont typeface="Wingdings 2" pitchFamily="18" charset="2"/>
              <a:buNone/>
              <a:defRPr/>
            </a:pPr>
            <a:endParaRPr lang="en-US" dirty="0"/>
          </a:p>
          <a:p>
            <a:pPr eaLnBrk="1" hangingPunct="1">
              <a:buFont typeface="Wingdings 2" pitchFamily="18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6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Using K-NN for Prediction (for Numerical Outcome)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38300"/>
            <a:ext cx="7772400" cy="3581400"/>
          </a:xfrm>
        </p:spPr>
        <p:txBody>
          <a:bodyPr/>
          <a:lstStyle/>
          <a:p>
            <a:pPr eaLnBrk="1" hangingPunct="1"/>
            <a:r>
              <a:rPr lang="en-US" altLang="en-US" dirty="0"/>
              <a:t>Instead of “majority vote determines class” use average of response values</a:t>
            </a:r>
          </a:p>
          <a:p>
            <a:pPr eaLnBrk="1" hangingPunct="1"/>
            <a:r>
              <a:rPr lang="en-US" altLang="en-US" dirty="0"/>
              <a:t>May be a weighted average, weight decreasing with distance</a:t>
            </a:r>
          </a:p>
        </p:txBody>
      </p:sp>
    </p:spTree>
    <p:extLst>
      <p:ext uri="{BB962C8B-B14F-4D97-AF65-F5344CB8AC3E}">
        <p14:creationId xmlns:p14="http://schemas.microsoft.com/office/powerpoint/2010/main" val="50517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Advantages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Data-driven, not model-driven</a:t>
            </a:r>
          </a:p>
          <a:p>
            <a:r>
              <a:rPr lang="en-US" dirty="0"/>
              <a:t>Makes no assumptions about the data</a:t>
            </a:r>
          </a:p>
          <a:p>
            <a:pPr eaLnBrk="1" hangingPunct="1"/>
            <a:r>
              <a:rPr lang="en-US" altLang="en-US" dirty="0"/>
              <a:t>Effective at capturing complex interactions among variables without having to define a statistical model</a:t>
            </a:r>
          </a:p>
        </p:txBody>
      </p:sp>
    </p:spTree>
    <p:extLst>
      <p:ext uri="{BB962C8B-B14F-4D97-AF65-F5344CB8AC3E}">
        <p14:creationId xmlns:p14="http://schemas.microsoft.com/office/powerpoint/2010/main" val="405229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Shortcomings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60B02-E120-902F-727C-50943A87D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447800"/>
            <a:ext cx="7825740" cy="4427538"/>
          </a:xfrm>
        </p:spPr>
        <p:txBody>
          <a:bodyPr/>
          <a:lstStyle/>
          <a:p>
            <a:r>
              <a:rPr lang="en-US" dirty="0"/>
              <a:t>Required size of training set increases exponentially with # of predictors, p</a:t>
            </a:r>
          </a:p>
          <a:p>
            <a:r>
              <a:rPr lang="en-US" dirty="0"/>
              <a:t>This is because expected distance to nearest neighbor increases with p </a:t>
            </a:r>
          </a:p>
          <a:p>
            <a:pPr lvl="1"/>
            <a:r>
              <a:rPr lang="en-US" dirty="0"/>
              <a:t>With large vector of predictors, all records end up “far away” from each other</a:t>
            </a:r>
          </a:p>
          <a:p>
            <a:r>
              <a:rPr lang="en-US" dirty="0"/>
              <a:t>In a large training set, it takes a long time to find distances to all the neighbors and then identify the nearest one(s)</a:t>
            </a:r>
          </a:p>
          <a:p>
            <a:r>
              <a:rPr lang="en-US" dirty="0"/>
              <a:t>These constitute “curse of dimensionality”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85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535A7-7585-ACD2-0210-2FEAF1AC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33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ctr">
              <a:buNone/>
            </a:pPr>
            <a:r>
              <a:rPr lang="en-US" sz="33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Naïve Bayes</a:t>
            </a:r>
          </a:p>
        </p:txBody>
      </p:sp>
    </p:spTree>
    <p:extLst>
      <p:ext uri="{BB962C8B-B14F-4D97-AF65-F5344CB8AC3E}">
        <p14:creationId xmlns:p14="http://schemas.microsoft.com/office/powerpoint/2010/main" val="46936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B65B6-DAAB-D348-F224-488352C3F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BF9D066C-8D72-2872-E045-1A118DC11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Naïve Bayes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C4B38307-FA11-9268-BE12-3BFDB06916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b="0" i="0" dirty="0">
                <a:effectLst/>
              </a:rPr>
              <a:t>A probabilistic classification algorithm based on Bayes’ Theorem.</a:t>
            </a:r>
          </a:p>
          <a:p>
            <a:pPr marL="342900" indent="-342900" eaLnBrk="1" hangingPunct="1"/>
            <a:r>
              <a:rPr lang="en-US" altLang="en-US" dirty="0"/>
              <a:t>Describes the probability of an event, based on prior knowledge of conditions that might be related to the event.</a:t>
            </a:r>
          </a:p>
          <a:p>
            <a:pPr marL="342900" indent="-342900" eaLnBrk="1" hangingPunct="1"/>
            <a:r>
              <a:rPr lang="en-US" altLang="en-US" dirty="0"/>
              <a:t>Highly used in text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190271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Probability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7749540" cy="4351338"/>
          </a:xfrm>
        </p:spPr>
        <p:txBody>
          <a:bodyPr/>
          <a:lstStyle/>
          <a:p>
            <a:pPr marL="342900" indent="-342900" eaLnBrk="1" hangingPunct="1"/>
            <a:r>
              <a:rPr lang="en-US" altLang="en-US" dirty="0"/>
              <a:t>P(A): A measure of the likelihood of an event to occur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3D7581-9059-31F0-7644-45B1F5CB9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318173"/>
            <a:ext cx="6439799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3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5800" y="1447800"/>
                <a:ext cx="7749540" cy="4351338"/>
              </a:xfrm>
            </p:spPr>
            <p:txBody>
              <a:bodyPr/>
              <a:lstStyle/>
              <a:p>
                <a:pPr marL="342900" indent="-342900" eaLnBrk="1" hangingPunct="1"/>
                <a:r>
                  <a:rPr lang="en-US" altLang="en-US" dirty="0"/>
                  <a:t>Probability of event A given that event B has occurred</a:t>
                </a:r>
              </a:p>
              <a:p>
                <a:pPr marL="342900" indent="-342900" eaLnBrk="1" hangingPunct="1"/>
                <a:endParaRPr lang="en-US" altLang="en-US" dirty="0"/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en-US" dirty="0"/>
              </a:p>
              <a:p>
                <a:pPr marL="0" indent="0" eaLnBrk="1" hangingPunct="1">
                  <a:buNone/>
                </a:pPr>
                <a:endParaRPr lang="en-US" altLang="en-US" dirty="0"/>
              </a:p>
              <a:p>
                <a:pPr marL="342900" indent="-342900" eaLnBrk="1" hangingPunct="1"/>
                <a:endParaRPr lang="en-US" altLang="en-US" dirty="0"/>
              </a:p>
              <a:p>
                <a:pPr marL="342900" indent="-342900" eaLnBrk="1" hangingPunct="1"/>
                <a:endParaRPr lang="en-US" altLang="en-US" dirty="0"/>
              </a:p>
            </p:txBody>
          </p:sp>
        </mc:Choice>
        <mc:Fallback xmlns="">
          <p:sp>
            <p:nvSpPr>
              <p:cNvPr id="1843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5800" y="1447800"/>
                <a:ext cx="7749540" cy="4351338"/>
              </a:xfrm>
              <a:blipFill>
                <a:blip r:embed="rId3"/>
                <a:stretch>
                  <a:fillRect l="-865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3AA9441-B976-F2B3-4023-1A6A96475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3477802"/>
            <a:ext cx="3614738" cy="180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4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5800" y="1447800"/>
                <a:ext cx="7749540" cy="4351338"/>
              </a:xfrm>
            </p:spPr>
            <p:txBody>
              <a:bodyPr/>
              <a:lstStyle/>
              <a:p>
                <a:pPr marL="342900" indent="-342900" eaLnBrk="1" hangingPunct="1"/>
                <a:r>
                  <a:rPr lang="en-US" altLang="en-US" dirty="0"/>
                  <a:t>Probability of event A given that event B has occurred</a:t>
                </a:r>
              </a:p>
              <a:p>
                <a:pPr marL="342900" indent="-342900" eaLnBrk="1" hangingPunct="1"/>
                <a:endParaRPr lang="en-US" altLang="en-US" dirty="0"/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en-US" dirty="0"/>
              </a:p>
              <a:p>
                <a:pPr marL="0" indent="0" eaLnBrk="1" hangingPunct="1">
                  <a:buNone/>
                </a:pPr>
                <a:endParaRPr lang="en-US" altLang="en-US" dirty="0"/>
              </a:p>
              <a:p>
                <a:pPr marL="342900" indent="-342900" eaLnBrk="1" hangingPunct="1"/>
                <a:endParaRPr lang="en-US" altLang="en-US" dirty="0"/>
              </a:p>
              <a:p>
                <a:pPr marL="342900" indent="-342900" eaLnBrk="1" hangingPunct="1"/>
                <a:r>
                  <a:rPr lang="en-US" altLang="en-US" dirty="0"/>
                  <a:t>Bayes theorem: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en-US" dirty="0"/>
              </a:p>
              <a:p>
                <a:pPr marL="342900" indent="-342900" eaLnBrk="1" hangingPunct="1"/>
                <a:endParaRPr lang="en-US" altLang="en-US" dirty="0"/>
              </a:p>
            </p:txBody>
          </p:sp>
        </mc:Choice>
        <mc:Fallback xmlns="">
          <p:sp>
            <p:nvSpPr>
              <p:cNvPr id="1843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5800" y="1447800"/>
                <a:ext cx="7749540" cy="4351338"/>
              </a:xfrm>
              <a:blipFill>
                <a:blip r:embed="rId3"/>
                <a:stretch>
                  <a:fillRect l="-865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35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CC5F1A-374B-B670-F806-C9AEA985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371600"/>
            <a:ext cx="7886700" cy="44275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Group team selection and proposal are due on </a:t>
            </a:r>
            <a:r>
              <a:rPr lang="en-US" b="1" dirty="0"/>
              <a:t>January 25</a:t>
            </a:r>
            <a:r>
              <a:rPr lang="en-US" b="1" baseline="30000" dirty="0"/>
              <a:t>th</a:t>
            </a:r>
            <a:r>
              <a:rPr lang="en-US" b="1" dirty="0"/>
              <a:t> at 11:59 PM</a:t>
            </a:r>
            <a:endParaRPr lang="en-US" dirty="0"/>
          </a:p>
          <a:p>
            <a:pPr marL="288925" lvl="1"/>
            <a:r>
              <a:rPr lang="en-US" dirty="0">
                <a:latin typeface="Lato"/>
                <a:ea typeface="Lato"/>
                <a:cs typeface="Lato"/>
              </a:rPr>
              <a:t>Complete the google form in </a:t>
            </a:r>
            <a:r>
              <a:rPr lang="en-US" dirty="0" err="1">
                <a:latin typeface="Lato"/>
                <a:ea typeface="Lato"/>
                <a:cs typeface="Lato"/>
              </a:rPr>
              <a:t>iCollege</a:t>
            </a:r>
            <a:r>
              <a:rPr lang="en-US" dirty="0">
                <a:latin typeface="Lato"/>
                <a:ea typeface="Lato"/>
                <a:cs typeface="Lato"/>
              </a:rPr>
              <a:t>!</a:t>
            </a:r>
          </a:p>
          <a:p>
            <a:pPr marL="128191"/>
            <a:r>
              <a:rPr lang="en-US" dirty="0">
                <a:latin typeface="Lato"/>
                <a:ea typeface="Lato"/>
                <a:cs typeface="Lato"/>
              </a:rPr>
              <a:t>I will post the second homework tomorrow and it will be due on Feb 1</a:t>
            </a:r>
            <a:r>
              <a:rPr lang="en-US" baseline="30000" dirty="0">
                <a:latin typeface="Lato"/>
                <a:ea typeface="Lato"/>
                <a:cs typeface="Lato"/>
              </a:rPr>
              <a:t>st</a:t>
            </a:r>
            <a:r>
              <a:rPr lang="en-US" dirty="0">
                <a:latin typeface="Lato"/>
                <a:ea typeface="Lato"/>
                <a:cs typeface="Lato"/>
              </a:rPr>
              <a:t> at 5:30 PM.</a:t>
            </a:r>
          </a:p>
          <a:p>
            <a:pPr marL="128191"/>
            <a:r>
              <a:rPr lang="en-US" dirty="0">
                <a:latin typeface="Lato"/>
                <a:ea typeface="Lato"/>
                <a:cs typeface="Lato"/>
              </a:rPr>
              <a:t>Our next class will be in room </a:t>
            </a:r>
            <a:r>
              <a:rPr lang="en-US" b="1" dirty="0">
                <a:latin typeface="Lato"/>
                <a:ea typeface="Lato"/>
                <a:cs typeface="Lato"/>
              </a:rPr>
              <a:t>610</a:t>
            </a:r>
            <a:r>
              <a:rPr lang="en-US" dirty="0">
                <a:latin typeface="Lato"/>
                <a:ea typeface="Lato"/>
                <a:cs typeface="Lato"/>
              </a:rPr>
              <a:t> instead of </a:t>
            </a:r>
            <a:r>
              <a:rPr lang="en-US" b="1" dirty="0">
                <a:latin typeface="Lato"/>
                <a:ea typeface="Lato"/>
                <a:cs typeface="Lato"/>
              </a:rPr>
              <a:t>1203</a:t>
            </a:r>
            <a:r>
              <a:rPr lang="en-US" dirty="0">
                <a:latin typeface="Lato"/>
                <a:ea typeface="Lato"/>
                <a:cs typeface="Lato"/>
              </a:rPr>
              <a:t>!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7AE57D-9269-DCBA-708F-97330721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319263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086604-A628-3DF6-63FC-579D773FC6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Given: </a:t>
                </a:r>
              </a:p>
              <a:p>
                <a:pPr lvl="1"/>
                <a:r>
                  <a:rPr lang="en-US" dirty="0"/>
                  <a:t>A doctor knows that meningitis causes stiff neck 50% of the time</a:t>
                </a:r>
              </a:p>
              <a:p>
                <a:pPr lvl="1"/>
                <a:r>
                  <a:rPr lang="en-US" dirty="0"/>
                  <a:t>Probability of any patient having meningitis is 1/50,000</a:t>
                </a:r>
              </a:p>
              <a:p>
                <a:pPr lvl="1"/>
                <a:r>
                  <a:rPr lang="en-US" dirty="0"/>
                  <a:t>Probability of any patient having stiff neck is 1/20</a:t>
                </a:r>
              </a:p>
              <a:p>
                <a:r>
                  <a:rPr lang="en-US" dirty="0"/>
                  <a:t>If a patient has stiff neck, what’s the probability he/she has meningitis?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50,000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sz="105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086604-A628-3DF6-63FC-579D773FC6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04" t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64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6604-A628-3DF6-63FC-579D773FC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 </a:t>
            </a:r>
          </a:p>
          <a:p>
            <a:pPr lvl="1"/>
            <a:r>
              <a:rPr lang="en-US" dirty="0"/>
              <a:t>A doctor knows that meningitis causes stiff neck 50% of the time</a:t>
            </a:r>
          </a:p>
          <a:p>
            <a:pPr lvl="1"/>
            <a:r>
              <a:rPr lang="en-US" dirty="0"/>
              <a:t>Probability of any patient having meningitis is 1/50,000</a:t>
            </a:r>
          </a:p>
          <a:p>
            <a:pPr lvl="1"/>
            <a:r>
              <a:rPr lang="en-US" dirty="0"/>
              <a:t>Probability of any patient having stiff neck is 1/20</a:t>
            </a:r>
          </a:p>
          <a:p>
            <a:r>
              <a:rPr lang="en-US" dirty="0"/>
              <a:t>If a patient has stiff neck, what’s the probability he/she has meningitis?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B657A027-4254-62C7-59DA-F9D167CB86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90555"/>
              </p:ext>
            </p:extLst>
          </p:nvPr>
        </p:nvGraphicFramePr>
        <p:xfrm>
          <a:off x="552065" y="4343400"/>
          <a:ext cx="77724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362640" imgH="787320" progId="Equation.3">
                  <p:embed/>
                </p:oleObj>
              </mc:Choice>
              <mc:Fallback>
                <p:oleObj name="Equation" r:id="rId3" imgW="6362640" imgH="787320" progId="Equation.3">
                  <p:embed/>
                  <p:pic>
                    <p:nvPicPr>
                      <p:cNvPr id="1068036" name="Object 4">
                        <a:extLst>
                          <a:ext uri="{FF2B5EF4-FFF2-40B4-BE49-F238E27FC236}">
                            <a16:creationId xmlns:a16="http://schemas.microsoft.com/office/drawing/2014/main" id="{CC86A0AC-647D-91E8-8291-7F92CC388C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065" y="4343400"/>
                        <a:ext cx="77724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51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Conditional Probability in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086604-A628-3DF6-63FC-579D773FC6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record with attributes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Goal is to predict class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Specifically, we want to find the value of C that maximizes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en-US" dirty="0"/>
                      <m:t> 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en-US" dirty="0"/>
                      <m:t>, …, 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r>
                  <a:rPr lang="en-US" dirty="0"/>
                  <a:t>Can we estimate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en-US" dirty="0"/>
                      <m:t> 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en-US" dirty="0"/>
                      <m:t>, …, 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directly from data?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086604-A628-3DF6-63FC-579D773FC6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30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851535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FF2ACD-D7DB-80CF-54EA-5FA6A459CF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4351338"/>
              </a:xfrm>
            </p:spPr>
            <p:txBody>
              <a:bodyPr/>
              <a:lstStyle/>
              <a:p>
                <a:pPr marL="342900" indent="-342900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altLang="en-US" dirty="0"/>
                  <a:t>We look at conditional probability of the record belonging to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, given that its predictor values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altLang="en-US" b="0" dirty="0"/>
              </a:p>
              <a:p>
                <a:pPr marL="342900" indent="-342900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altLang="en-US" dirty="0"/>
                  <a:t>In general, for a response with m classes,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,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dirty="0"/>
                  <a:t> and the predictor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en-US" dirty="0"/>
                  <a:t>, we want to compute</a:t>
                </a:r>
              </a:p>
              <a:p>
                <a:pPr marL="0" indent="0">
                  <a:spcBef>
                    <a:spcPts val="500"/>
                  </a:spcBef>
                  <a:spcAft>
                    <a:spcPts val="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altLang="en-US" dirty="0"/>
                        <m:t> 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en-US" dirty="0"/>
                        <m:t>, …, 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/>
              </a:p>
              <a:p>
                <a:pPr marL="342900" indent="-342900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altLang="en-US" dirty="0"/>
                  <a:t>To classify a record, we compute its probability of belonging to each class and then classify the record to the class that has the highest probability</a:t>
                </a:r>
              </a:p>
              <a:p>
                <a:pPr marL="503634" lvl="1" indent="-342900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altLang="en-US" dirty="0"/>
                  <a:t>Or use the cut-off probability to decide whether the record should be assigned to a class or not</a:t>
                </a:r>
              </a:p>
              <a:p>
                <a:pPr marL="0" indent="0" eaLnBrk="1" hangingPunct="1">
                  <a:buNone/>
                </a:pPr>
                <a:endParaRPr lang="en-US" alt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FF2ACD-D7DB-80CF-54EA-5FA6A459CF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4351338"/>
              </a:xfrm>
              <a:blipFill>
                <a:blip r:embed="rId3"/>
                <a:stretch>
                  <a:fillRect l="-850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09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Example: Financial Fraud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7749540" cy="4351338"/>
          </a:xfrm>
        </p:spPr>
        <p:txBody>
          <a:bodyPr/>
          <a:lstStyle/>
          <a:p>
            <a:pPr marL="342900" indent="-342900" eaLnBrk="1" hangingPunct="1"/>
            <a:r>
              <a:rPr lang="en-US" altLang="en-US" dirty="0"/>
              <a:t>Target variable:  </a:t>
            </a:r>
          </a:p>
          <a:p>
            <a:pPr marL="503634" lvl="1" indent="-342900"/>
            <a:r>
              <a:rPr lang="en-US" altLang="en-US" dirty="0"/>
              <a:t>Audit finds fraud, no fraud</a:t>
            </a:r>
          </a:p>
          <a:p>
            <a:pPr marL="342900" indent="-342900" eaLnBrk="1" hangingPunct="1"/>
            <a:r>
              <a:rPr lang="en-US" altLang="en-US" dirty="0"/>
              <a:t>Predictors:  </a:t>
            </a:r>
          </a:p>
          <a:p>
            <a:pPr marL="503634" lvl="1" indent="-342900"/>
            <a:r>
              <a:rPr lang="en-US" altLang="en-US" dirty="0"/>
              <a:t>Prior pending legal charges (yes/no)</a:t>
            </a:r>
          </a:p>
          <a:p>
            <a:pPr marL="503634" lvl="1" indent="-342900"/>
            <a:r>
              <a:rPr lang="en-US" altLang="en-US" dirty="0"/>
              <a:t>Size of firm (small/large)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  <p:pic>
        <p:nvPicPr>
          <p:cNvPr id="2" name="Google Shape;163;p21">
            <a:extLst>
              <a:ext uri="{FF2B5EF4-FFF2-40B4-BE49-F238E27FC236}">
                <a16:creationId xmlns:a16="http://schemas.microsoft.com/office/drawing/2014/main" id="{78AE6752-4365-1AFE-F853-F186AFAA18C4}"/>
              </a:ext>
            </a:extLst>
          </p:cNvPr>
          <p:cNvPicPr preferRelativeResize="0"/>
          <p:nvPr/>
        </p:nvPicPr>
        <p:blipFill rotWithShape="1">
          <a:blip r:embed="rId3"/>
          <a:stretch/>
        </p:blipFill>
        <p:spPr>
          <a:xfrm>
            <a:off x="4267200" y="3276600"/>
            <a:ext cx="3939047" cy="2362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156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Exact Bayes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5800" y="1447800"/>
                <a:ext cx="7749540" cy="4351338"/>
              </a:xfrm>
            </p:spPr>
            <p:txBody>
              <a:bodyPr/>
              <a:lstStyle/>
              <a:p>
                <a:pPr marL="342900" indent="-342900" eaLnBrk="1" hangingPunct="1"/>
                <a:r>
                  <a:rPr lang="en-US" altLang="en-US" dirty="0"/>
                  <a:t>Goal: classify a small firm with charges filed as “fraudulent” or “truthful”</a:t>
                </a:r>
              </a:p>
              <a:p>
                <a:pPr marL="503634" lvl="1" indent="-342900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𝐹𝑟𝑎𝑢𝑑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𝐶h𝑎𝑟𝑔𝑒𝑠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𝑆𝑖𝑧𝑒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𝑆𝑚𝑎𝑙𝑙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marL="342900" indent="-342900" eaLnBrk="1" hangingPunct="1"/>
                <a:r>
                  <a:rPr lang="en-US" altLang="en-US" dirty="0"/>
                  <a:t>There are 2 firms like that, one fraudulent and the other truthful</a:t>
                </a:r>
              </a:p>
              <a:p>
                <a:pPr marL="342900" indent="-342900" eaLnBrk="1" hangingPunct="1"/>
                <a:endParaRPr lang="en-US" altLang="en-US" dirty="0"/>
              </a:p>
              <a:p>
                <a:pPr marL="0" indent="0" eaLnBrk="1" hangingPunct="1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1843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5800" y="1447800"/>
                <a:ext cx="7749540" cy="4351338"/>
              </a:xfrm>
              <a:blipFill>
                <a:blip r:embed="rId3"/>
                <a:stretch>
                  <a:fillRect l="-865" t="-982" r="-1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F9712AB2-BF17-1212-9391-13FAE631D31C}"/>
              </a:ext>
            </a:extLst>
          </p:cNvPr>
          <p:cNvGrpSpPr/>
          <p:nvPr/>
        </p:nvGrpSpPr>
        <p:grpSpPr>
          <a:xfrm>
            <a:off x="4267200" y="3276600"/>
            <a:ext cx="3939047" cy="2362200"/>
            <a:chOff x="4267200" y="3276600"/>
            <a:chExt cx="3939047" cy="2362200"/>
          </a:xfrm>
        </p:grpSpPr>
        <p:pic>
          <p:nvPicPr>
            <p:cNvPr id="2" name="Google Shape;163;p21">
              <a:extLst>
                <a:ext uri="{FF2B5EF4-FFF2-40B4-BE49-F238E27FC236}">
                  <a16:creationId xmlns:a16="http://schemas.microsoft.com/office/drawing/2014/main" id="{0B08034D-DD97-DE71-8635-A2F6EE92A4DA}"/>
                </a:ext>
              </a:extLst>
            </p:cNvPr>
            <p:cNvPicPr preferRelativeResize="0"/>
            <p:nvPr/>
          </p:nvPicPr>
          <p:blipFill rotWithShape="1">
            <a:blip r:embed="rId4"/>
            <a:stretch/>
          </p:blipFill>
          <p:spPr>
            <a:xfrm>
              <a:off x="4267200" y="3276600"/>
              <a:ext cx="3939047" cy="2362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9423E7E-65DD-16B5-A00A-5D1A3ED918D9}"/>
                </a:ext>
              </a:extLst>
            </p:cNvPr>
            <p:cNvSpPr/>
            <p:nvPr/>
          </p:nvSpPr>
          <p:spPr>
            <a:xfrm>
              <a:off x="4876800" y="3492103"/>
              <a:ext cx="3200400" cy="26273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ECD270A-341C-71DA-A44B-62BE31FD0333}"/>
                </a:ext>
              </a:extLst>
            </p:cNvPr>
            <p:cNvSpPr/>
            <p:nvPr/>
          </p:nvSpPr>
          <p:spPr>
            <a:xfrm>
              <a:off x="4876800" y="4800600"/>
              <a:ext cx="3200400" cy="26273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895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Exact Bayes Calculation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7749540" cy="4351338"/>
          </a:xfrm>
        </p:spPr>
        <p:txBody>
          <a:bodyPr/>
          <a:lstStyle/>
          <a:p>
            <a:pPr marL="342900" indent="-342900" eaLnBrk="1" hangingPunct="1"/>
            <a:r>
              <a:rPr lang="en-US" altLang="en-US" dirty="0"/>
              <a:t>P(fraud | charges=y, size=small) = ½ = 0.50</a:t>
            </a:r>
          </a:p>
          <a:p>
            <a:pPr marL="342900" indent="-342900" eaLnBrk="1" hangingPunct="1"/>
            <a:r>
              <a:rPr lang="en-US" altLang="en-US" b="1" dirty="0"/>
              <a:t>Note: </a:t>
            </a:r>
            <a:r>
              <a:rPr lang="en-US" altLang="en-US" dirty="0"/>
              <a:t>calculation is limited to the two firms matching those characteristics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BDA61DA-A363-4CA4-A36A-BE281B3C9335}"/>
              </a:ext>
            </a:extLst>
          </p:cNvPr>
          <p:cNvGrpSpPr/>
          <p:nvPr/>
        </p:nvGrpSpPr>
        <p:grpSpPr>
          <a:xfrm>
            <a:off x="4267200" y="3276600"/>
            <a:ext cx="3939047" cy="2362200"/>
            <a:chOff x="4267200" y="3276600"/>
            <a:chExt cx="3939047" cy="2362200"/>
          </a:xfrm>
        </p:grpSpPr>
        <p:pic>
          <p:nvPicPr>
            <p:cNvPr id="4" name="Google Shape;163;p21">
              <a:extLst>
                <a:ext uri="{FF2B5EF4-FFF2-40B4-BE49-F238E27FC236}">
                  <a16:creationId xmlns:a16="http://schemas.microsoft.com/office/drawing/2014/main" id="{BE04EF36-C16B-8EE7-9843-112DFCCC1D77}"/>
                </a:ext>
              </a:extLst>
            </p:cNvPr>
            <p:cNvPicPr preferRelativeResize="0"/>
            <p:nvPr/>
          </p:nvPicPr>
          <p:blipFill rotWithShape="1">
            <a:blip r:embed="rId3"/>
            <a:stretch/>
          </p:blipFill>
          <p:spPr>
            <a:xfrm>
              <a:off x="4267200" y="3276600"/>
              <a:ext cx="3939047" cy="2362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A6B09D4-FEBB-3AB3-A345-172EAD705E7A}"/>
                </a:ext>
              </a:extLst>
            </p:cNvPr>
            <p:cNvSpPr/>
            <p:nvPr/>
          </p:nvSpPr>
          <p:spPr>
            <a:xfrm>
              <a:off x="4876800" y="3492103"/>
              <a:ext cx="3200400" cy="26273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CF84577-7877-B607-13AD-33CB34946A44}"/>
                </a:ext>
              </a:extLst>
            </p:cNvPr>
            <p:cNvSpPr/>
            <p:nvPr/>
          </p:nvSpPr>
          <p:spPr>
            <a:xfrm>
              <a:off x="4876800" y="4800600"/>
              <a:ext cx="3200400" cy="26273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83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Practical Difficulty with the Exact Bayes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697230" y="1600200"/>
            <a:ext cx="7749540" cy="4351338"/>
          </a:xfrm>
        </p:spPr>
        <p:txBody>
          <a:bodyPr/>
          <a:lstStyle/>
          <a:p>
            <a:pPr marL="342900" indent="-342900" eaLnBrk="1" hangingPunct="1"/>
            <a:r>
              <a:rPr lang="en-US" altLang="en-US" dirty="0"/>
              <a:t>The approach tries to finding all the records in the sample that are exactly like the new record to be classified</a:t>
            </a:r>
          </a:p>
          <a:p>
            <a:pPr marL="503634" lvl="1" indent="-342900"/>
            <a:r>
              <a:rPr lang="en-US" altLang="en-US" dirty="0"/>
              <a:t>Basically, in this approach the independent variables are considered as dependent</a:t>
            </a:r>
          </a:p>
          <a:p>
            <a:pPr marL="342900" indent="-342900" eaLnBrk="1" hangingPunct="1"/>
            <a:r>
              <a:rPr lang="en-US" altLang="en-US" dirty="0"/>
              <a:t>When the number of predictors gets larger many of the records to be classified will be without exact matches</a:t>
            </a:r>
          </a:p>
        </p:txBody>
      </p:sp>
    </p:spTree>
    <p:extLst>
      <p:ext uri="{BB962C8B-B14F-4D97-AF65-F5344CB8AC3E}">
        <p14:creationId xmlns:p14="http://schemas.microsoft.com/office/powerpoint/2010/main" val="51344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Solution: 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AFBD7-92F9-EEB3-E351-FE98FC21D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7825740" cy="4351338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In the naive Bayes solution, we no longer restrict the probability calculation to those records that match the record to be classified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Instead, we use the entire dataset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Naïve bayes considers variables independent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endParaRPr lang="en-US" altLang="en-US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6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7AC57-79BC-66BE-BB5A-CF13744E7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DC342E2C-0FDC-8140-ACFB-0C1AD7003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Conditional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5" name="Content Placeholder 2">
                <a:extLst>
                  <a:ext uri="{FF2B5EF4-FFF2-40B4-BE49-F238E27FC236}">
                    <a16:creationId xmlns:a16="http://schemas.microsoft.com/office/drawing/2014/main" id="{34B6BD26-A955-A8BD-B1DD-C832D3D140E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97230" y="1676400"/>
                <a:ext cx="7749540" cy="4351338"/>
              </a:xfrm>
            </p:spPr>
            <p:txBody>
              <a:bodyPr/>
              <a:lstStyle/>
              <a:p>
                <a:pPr marL="342900" indent="-342900" eaLnBrk="1" hangingPunct="1"/>
                <a:r>
                  <a:rPr lang="en-US" altLang="en-US" dirty="0"/>
                  <a:t>When two events are independent,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marL="0" indent="0" eaLnBrk="1" hangingPunct="1">
                  <a:buNone/>
                </a:pPr>
                <a:endParaRPr lang="en-US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en-US" dirty="0"/>
              </a:p>
              <a:p>
                <a:pPr marL="0" indent="0" eaLnBrk="1" hangingPunct="1">
                  <a:buNone/>
                </a:pPr>
                <a:endParaRPr lang="en-US" altLang="en-US" dirty="0"/>
              </a:p>
              <a:p>
                <a:pPr marL="342900" indent="-342900" eaLnBrk="1" hangingPunct="1"/>
                <a:endParaRPr lang="en-US" altLang="en-US" dirty="0"/>
              </a:p>
              <a:p>
                <a:pPr marL="0" indent="0">
                  <a:buNone/>
                </a:pPr>
                <a:endParaRPr lang="en-US" altLang="en-US" dirty="0"/>
              </a:p>
              <a:p>
                <a:pPr marL="342900" indent="-342900" eaLnBrk="1" hangingPunct="1"/>
                <a:endParaRPr lang="en-US" altLang="en-US" dirty="0"/>
              </a:p>
            </p:txBody>
          </p:sp>
        </mc:Choice>
        <mc:Fallback>
          <p:sp>
            <p:nvSpPr>
              <p:cNvPr id="18435" name="Content Placeholder 2">
                <a:extLst>
                  <a:ext uri="{FF2B5EF4-FFF2-40B4-BE49-F238E27FC236}">
                    <a16:creationId xmlns:a16="http://schemas.microsoft.com/office/drawing/2014/main" id="{34B6BD26-A955-A8BD-B1DD-C832D3D140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97230" y="1676400"/>
                <a:ext cx="7749540" cy="4351338"/>
              </a:xfrm>
              <a:blipFill>
                <a:blip r:embed="rId3"/>
                <a:stretch>
                  <a:fillRect l="-817" t="-1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317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535A7-7585-ACD2-0210-2FEAF1AC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33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ctr">
              <a:buNone/>
            </a:pPr>
            <a:r>
              <a:rPr lang="en-US" sz="33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 Nearest Neighbors (KNN)</a:t>
            </a:r>
          </a:p>
        </p:txBody>
      </p:sp>
    </p:spTree>
    <p:extLst>
      <p:ext uri="{BB962C8B-B14F-4D97-AF65-F5344CB8AC3E}">
        <p14:creationId xmlns:p14="http://schemas.microsoft.com/office/powerpoint/2010/main" val="357844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Naïve Bayes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950A3B8-3B3D-D3DD-763C-D06C5DFBFFAA}"/>
              </a:ext>
            </a:extLst>
          </p:cNvPr>
          <p:cNvGrpSpPr/>
          <p:nvPr/>
        </p:nvGrpSpPr>
        <p:grpSpPr>
          <a:xfrm>
            <a:off x="966452" y="3261253"/>
            <a:ext cx="7163300" cy="1676613"/>
            <a:chOff x="990100" y="2666893"/>
            <a:chExt cx="7163800" cy="15242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F476F88-20BF-0D1E-BB53-4A1172AC7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0100" y="2666893"/>
              <a:ext cx="7163800" cy="152421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235C68-5636-4E36-D695-C90EAFC76FD0}"/>
                </a:ext>
              </a:extLst>
            </p:cNvPr>
            <p:cNvSpPr/>
            <p:nvPr/>
          </p:nvSpPr>
          <p:spPr>
            <a:xfrm>
              <a:off x="7391400" y="2667000"/>
              <a:ext cx="762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11D4B3-E543-DB1B-E057-438B3C41A010}"/>
                  </a:ext>
                </a:extLst>
              </p:cNvPr>
              <p:cNvSpPr txBox="1"/>
              <p:nvPr/>
            </p:nvSpPr>
            <p:spPr>
              <a:xfrm>
                <a:off x="732597" y="1630626"/>
                <a:ext cx="7391400" cy="11277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  <a:buChar char="v"/>
                </a:pPr>
                <a:r>
                  <a:rPr lang="en-US" sz="22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Calculating the probability that a record with a given set of predictor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2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belongs to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among m classes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11D4B3-E543-DB1B-E057-438B3C41A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97" y="1630626"/>
                <a:ext cx="7391400" cy="1127760"/>
              </a:xfrm>
              <a:prstGeom prst="rect">
                <a:avLst/>
              </a:prstGeom>
              <a:blipFill>
                <a:blip r:embed="rId4"/>
                <a:stretch>
                  <a:fillRect l="-858" t="-3371" r="-1201" b="-12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70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Example: Financial Fraud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7749540" cy="4351338"/>
          </a:xfrm>
        </p:spPr>
        <p:txBody>
          <a:bodyPr/>
          <a:lstStyle/>
          <a:p>
            <a:pPr marL="342900" indent="-342900" eaLnBrk="1" hangingPunct="1"/>
            <a:r>
              <a:rPr lang="en-US" altLang="en-US" dirty="0"/>
              <a:t>Target variable:  </a:t>
            </a:r>
          </a:p>
          <a:p>
            <a:pPr marL="503634" lvl="1" indent="-342900"/>
            <a:r>
              <a:rPr lang="en-US" altLang="en-US" dirty="0"/>
              <a:t>Audit finds fraud, no fraud</a:t>
            </a:r>
          </a:p>
          <a:p>
            <a:pPr marL="342900" indent="-342900" eaLnBrk="1" hangingPunct="1"/>
            <a:r>
              <a:rPr lang="en-US" altLang="en-US" dirty="0"/>
              <a:t>Predictors:  </a:t>
            </a:r>
          </a:p>
          <a:p>
            <a:pPr marL="503634" lvl="1" indent="-342900"/>
            <a:r>
              <a:rPr lang="en-US" altLang="en-US" dirty="0"/>
              <a:t>Prior pending legal charges (yes/no)</a:t>
            </a:r>
          </a:p>
          <a:p>
            <a:pPr marL="503634" lvl="1" indent="-342900"/>
            <a:r>
              <a:rPr lang="en-US" altLang="en-US" dirty="0"/>
              <a:t>Size of firm (small/large)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  <p:pic>
        <p:nvPicPr>
          <p:cNvPr id="2" name="Google Shape;163;p21">
            <a:extLst>
              <a:ext uri="{FF2B5EF4-FFF2-40B4-BE49-F238E27FC236}">
                <a16:creationId xmlns:a16="http://schemas.microsoft.com/office/drawing/2014/main" id="{09AB94CA-0CC2-6D41-E9D1-32B7DB832F17}"/>
              </a:ext>
            </a:extLst>
          </p:cNvPr>
          <p:cNvPicPr preferRelativeResize="0"/>
          <p:nvPr/>
        </p:nvPicPr>
        <p:blipFill rotWithShape="1">
          <a:blip r:embed="rId3"/>
          <a:stretch/>
        </p:blipFill>
        <p:spPr>
          <a:xfrm>
            <a:off x="4114800" y="3246866"/>
            <a:ext cx="3786647" cy="251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871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Naïve Bayes Calculation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5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5800" y="1447800"/>
                <a:ext cx="7924800" cy="4724400"/>
              </a:xfrm>
            </p:spPr>
            <p:txBody>
              <a:bodyPr>
                <a:normAutofit/>
              </a:bodyPr>
              <a:lstStyle/>
              <a:p>
                <a:pPr marL="342900" indent="-342900"/>
                <a:r>
                  <a:rPr lang="en-US" altLang="en-US" dirty="0"/>
                  <a:t>Goal: classify a small firm with charges filed as “fraudulent” or “truthful” </a:t>
                </a:r>
              </a:p>
              <a:p>
                <a:pPr marL="503634" lvl="1" indent="-342900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𝐹𝑟𝑎𝑢𝑑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𝐶h𝑎𝑟𝑔𝑒𝑠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𝑆𝑖𝑧𝑒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𝑆𝑚𝑎𝑙𝑙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=?</a:t>
                </a:r>
              </a:p>
              <a:p>
                <a:pPr marL="0" indent="0" eaLnBrk="1" hangingPunct="1">
                  <a:buNone/>
                </a:pPr>
                <a:endParaRPr lang="en-US" altLang="en-US" dirty="0"/>
              </a:p>
            </p:txBody>
          </p:sp>
        </mc:Choice>
        <mc:Fallback>
          <p:sp>
            <p:nvSpPr>
              <p:cNvPr id="1843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5800" y="1447800"/>
                <a:ext cx="7924800" cy="4724400"/>
              </a:xfrm>
              <a:blipFill>
                <a:blip r:embed="rId3"/>
                <a:stretch>
                  <a:fillRect l="-960" t="-1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oogle Shape;163;p21">
            <a:extLst>
              <a:ext uri="{FF2B5EF4-FFF2-40B4-BE49-F238E27FC236}">
                <a16:creationId xmlns:a16="http://schemas.microsoft.com/office/drawing/2014/main" id="{1295AA49-8D62-D886-EE37-D2468693BC3E}"/>
              </a:ext>
            </a:extLst>
          </p:cNvPr>
          <p:cNvPicPr preferRelativeResize="0"/>
          <p:nvPr/>
        </p:nvPicPr>
        <p:blipFill rotWithShape="1">
          <a:blip r:embed="rId4"/>
          <a:stretch/>
        </p:blipFill>
        <p:spPr>
          <a:xfrm>
            <a:off x="4724400" y="3048000"/>
            <a:ext cx="3385698" cy="2110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013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Naïve Bayes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5800" y="1447800"/>
                <a:ext cx="7924800" cy="4724400"/>
              </a:xfrm>
            </p:spPr>
            <p:txBody>
              <a:bodyPr>
                <a:normAutofit/>
              </a:bodyPr>
              <a:lstStyle/>
              <a:p>
                <a:pPr marL="342900" indent="-342900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𝐹𝑟𝑎𝑢𝑑</m:t>
                        </m:r>
                      </m:e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𝐶h𝑎𝑟𝑔𝑒𝑠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𝑆𝑖𝑧𝑒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𝑆𝑚𝑎𝑙𝑙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en-US" dirty="0"/>
              </a:p>
              <a:p>
                <a:pPr marL="342900" indent="-342900" eaLnBrk="1" hangingPunct="1"/>
                <a:r>
                  <a:rPr lang="en-US" altLang="en-US" dirty="0"/>
                  <a:t>Compute 2 quantities:</a:t>
                </a:r>
              </a:p>
              <a:p>
                <a:pPr marL="503634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𝐶h𝑎𝑟𝑔𝑒𝑠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𝐹𝑟𝑎𝑢𝑑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𝑆𝑖𝑧𝑒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𝑆𝑚𝑎𝑙𝑙</m:t>
                        </m:r>
                      </m:e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𝐹𝑟𝑎𝑢𝑑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𝐹𝑟𝑎𝑢𝑑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marL="503634" lvl="1" indent="-342900"/>
                <a:r>
                  <a:rPr lang="en-US" altLang="en-US" dirty="0"/>
                  <a:t>Proportion of “charges = y” among frauds, times proportion of “small” among frauds, times proportion frauds= 3/4 * 1/4 * 4/10 = 0.075</a:t>
                </a:r>
              </a:p>
              <a:p>
                <a:pPr marL="0" indent="0" eaLnBrk="1" hangingPunct="1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1843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5800" y="1447800"/>
                <a:ext cx="7924800" cy="4724400"/>
              </a:xfrm>
              <a:blipFill>
                <a:blip r:embed="rId3"/>
                <a:stretch>
                  <a:fillRect l="-846" t="-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oogle Shape;163;p21">
            <a:extLst>
              <a:ext uri="{FF2B5EF4-FFF2-40B4-BE49-F238E27FC236}">
                <a16:creationId xmlns:a16="http://schemas.microsoft.com/office/drawing/2014/main" id="{1295AA49-8D62-D886-EE37-D2468693BC3E}"/>
              </a:ext>
            </a:extLst>
          </p:cNvPr>
          <p:cNvPicPr preferRelativeResize="0"/>
          <p:nvPr/>
        </p:nvPicPr>
        <p:blipFill rotWithShape="1">
          <a:blip r:embed="rId4"/>
          <a:stretch/>
        </p:blipFill>
        <p:spPr>
          <a:xfrm>
            <a:off x="4876800" y="3774040"/>
            <a:ext cx="3385698" cy="2110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499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Naïve Bayes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5800" y="1447800"/>
                <a:ext cx="7924800" cy="4724400"/>
              </a:xfrm>
            </p:spPr>
            <p:txBody>
              <a:bodyPr>
                <a:normAutofit/>
              </a:bodyPr>
              <a:lstStyle/>
              <a:p>
                <a:pPr marL="342900" indent="-342900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𝐹𝑟𝑎𝑢𝑑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𝐶h𝑎𝑟𝑔𝑒𝑠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𝑆𝑖𝑧𝑒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𝑆𝑚𝑎𝑙𝑙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marL="342900" indent="-342900" eaLnBrk="1" hangingPunct="1"/>
                <a:r>
                  <a:rPr lang="en-US" altLang="en-US" dirty="0"/>
                  <a:t>Compute 2 quantities:</a:t>
                </a:r>
              </a:p>
              <a:p>
                <a:pPr marL="160734" lvl="1" indent="0">
                  <a:buNone/>
                </a:pPr>
                <a:r>
                  <a:rPr lang="en-US" altLang="en-US" i="1" dirty="0">
                    <a:solidFill>
                      <a:schemeClr val="accent1">
                        <a:lumMod val="50000"/>
                      </a:schemeClr>
                    </a:solidFill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𝐶h𝑎𝑟𝑔𝑒𝑠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𝑇𝑢𝑟𝑡h𝑓𝑢𝑙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𝑆𝑖𝑧𝑒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𝑆𝑚𝑎𝑙𝑙</m:t>
                        </m:r>
                      </m:e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𝑇𝑟𝑢𝑡h𝑓𝑢𝑙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𝑇𝑟𝑢𝑡h𝑓𝑢𝑙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marL="503634" lvl="1" indent="-342900"/>
                <a:r>
                  <a:rPr lang="en-US" altLang="en-US" dirty="0"/>
                  <a:t>Proportion “charges = y” among truthful, times prop. “small” among truthful, times prop. truthful  = 1/6 * 4/6 * 6/10 = 0.067</a:t>
                </a:r>
              </a:p>
              <a:p>
                <a:pPr marL="0" indent="0" eaLnBrk="1" hangingPunct="1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1843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5800" y="1447800"/>
                <a:ext cx="7924800" cy="4724400"/>
              </a:xfrm>
              <a:blipFill>
                <a:blip r:embed="rId3"/>
                <a:stretch>
                  <a:fillRect l="-846" t="-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oogle Shape;163;p21">
            <a:extLst>
              <a:ext uri="{FF2B5EF4-FFF2-40B4-BE49-F238E27FC236}">
                <a16:creationId xmlns:a16="http://schemas.microsoft.com/office/drawing/2014/main" id="{1295AA49-8D62-D886-EE37-D2468693BC3E}"/>
              </a:ext>
            </a:extLst>
          </p:cNvPr>
          <p:cNvPicPr preferRelativeResize="0"/>
          <p:nvPr/>
        </p:nvPicPr>
        <p:blipFill rotWithShape="1">
          <a:blip r:embed="rId4"/>
          <a:stretch/>
        </p:blipFill>
        <p:spPr>
          <a:xfrm>
            <a:off x="4876800" y="3837398"/>
            <a:ext cx="3385698" cy="2110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424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Naïve Bayes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5800" y="1447800"/>
                <a:ext cx="7749540" cy="4351338"/>
              </a:xfrm>
            </p:spPr>
            <p:txBody>
              <a:bodyPr>
                <a:normAutofit/>
              </a:bodyPr>
              <a:lstStyle/>
              <a:p>
                <a:pPr marL="342900" indent="-342900"/>
                <a:r>
                  <a:rPr lang="en-US" altLang="en-US" dirty="0"/>
                  <a:t>Goal: classify a small firm with charges filed as “fraudulent” or “truthful”</a:t>
                </a:r>
              </a:p>
              <a:p>
                <a:pPr marL="342900" indent="-342900" eaLnBrk="1" hangingPunct="1"/>
                <a:r>
                  <a:rPr lang="en-US" altLang="en-US" dirty="0"/>
                  <a:t>Compute 2 quantities:</a:t>
                </a:r>
              </a:p>
              <a:p>
                <a:pPr marL="503634" lvl="1" indent="-342900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𝐶h𝑎𝑟𝑔𝑒𝑠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𝐹𝑟𝑎𝑢𝑑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𝑆𝑖𝑧𝑒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𝑆𝑚𝑎𝑙𝑙</m:t>
                        </m:r>
                      </m:e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𝐹𝑟𝑎𝑢𝑑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𝐹𝑟𝑎𝑢𝑑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= 3/4 * 1/4 * 4/10 = 0.075</a:t>
                </a:r>
              </a:p>
              <a:p>
                <a:pPr marL="503634" lvl="1" indent="-342900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𝐶h𝑎𝑟𝑔𝑒𝑠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𝑇𝑢𝑟𝑡h𝑓𝑢𝑙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𝑆𝑖𝑧𝑒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𝑆𝑚𝑎𝑙𝑙</m:t>
                        </m:r>
                      </m:e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𝑇𝑟𝑢𝑡h𝑓𝑢𝑙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𝑇𝑟𝑢𝑡h𝑓𝑢𝑙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= 1/6 * 4/6 * 6/10 = 0.067</a:t>
                </a:r>
              </a:p>
              <a:p>
                <a:pPr marL="342900" indent="-342900"/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𝐹𝑟𝑎𝑢𝑑</m:t>
                        </m:r>
                      </m:e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𝐶h𝑎𝑟𝑔𝑒𝑠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𝑆𝑖𝑧𝑒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𝑆𝑚𝑎𝑙𝑙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en-US" b="0" dirty="0"/>
              </a:p>
              <a:p>
                <a:pPr marL="0" indent="0">
                  <a:buNone/>
                </a:pPr>
                <a:endParaRPr lang="en-US" altLang="en-US" dirty="0"/>
              </a:p>
              <a:p>
                <a:pPr marL="0" indent="0">
                  <a:buNone/>
                </a:pPr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=0.075/(0.075+0.067)= 0.53</a:t>
                </a:r>
              </a:p>
              <a:p>
                <a:pPr marL="0" indent="0" eaLnBrk="1" hangingPunct="1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1843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5800" y="1447800"/>
                <a:ext cx="7749540" cy="4351338"/>
              </a:xfrm>
              <a:blipFill>
                <a:blip r:embed="rId3"/>
                <a:stretch>
                  <a:fillRect l="-1023" t="-982" r="-1416" b="-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1D92486-706C-6762-F6CC-C2E2FF3AF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4343400"/>
            <a:ext cx="4419600" cy="99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8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5800" y="1447800"/>
                <a:ext cx="774954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en-US" dirty="0"/>
                  <a:t>1. For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/>
                  <a:t>, estimate the individual conditional probabilities for each predictor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/>
                  <a:t>)- </a:t>
                </a:r>
              </a:p>
              <a:p>
                <a:pPr marL="503634" lvl="1" indent="-342900"/>
                <a:r>
                  <a:rPr lang="en-US" altLang="en-US" dirty="0"/>
                  <a:t>These are the probabilities that the predictor value in the record to be classified occurs in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2. Multiply these probabilities by each other, then by the proportion of records belonging to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pPr marL="0" indent="0" eaLnBrk="1" hangingPunct="1">
                  <a:buNone/>
                </a:pPr>
                <a:r>
                  <a:rPr lang="en-US" altLang="en-US" dirty="0"/>
                  <a:t>3. Repeat Steps 1 and 2 for all the classes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4. Estimate a probability for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by taking the value calculated in Step 2 for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and dividing it by the sum of such values for all classes</a:t>
                </a:r>
              </a:p>
              <a:p>
                <a:pPr marL="0" indent="0" eaLnBrk="1" hangingPunct="1">
                  <a:buNone/>
                </a:pPr>
                <a:r>
                  <a:rPr lang="en-US" altLang="en-US" dirty="0"/>
                  <a:t>5. Assign the record to the class with the highest probability for this set of predictor values</a:t>
                </a:r>
              </a:p>
            </p:txBody>
          </p:sp>
        </mc:Choice>
        <mc:Fallback xmlns="">
          <p:sp>
            <p:nvSpPr>
              <p:cNvPr id="1843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5800" y="1447800"/>
                <a:ext cx="7749540" cy="4351338"/>
              </a:xfrm>
              <a:blipFill>
                <a:blip r:embed="rId3"/>
                <a:stretch>
                  <a:fillRect l="-1023" t="-1823" r="-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36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Naïve Bayes Characteristics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7749540" cy="4351338"/>
          </a:xfrm>
        </p:spPr>
        <p:txBody>
          <a:bodyPr>
            <a:normAutofit/>
          </a:bodyPr>
          <a:lstStyle/>
          <a:p>
            <a:pPr marL="342900" indent="-342900" eaLnBrk="1" hangingPunct="1"/>
            <a:r>
              <a:rPr lang="en-US" altLang="en-US" dirty="0"/>
              <a:t>Note that probability estimate does not differ greatly from exact</a:t>
            </a:r>
          </a:p>
          <a:p>
            <a:pPr marL="342900" indent="-342900" eaLnBrk="1" hangingPunct="1"/>
            <a:r>
              <a:rPr lang="en-US" altLang="en-US" dirty="0"/>
              <a:t>All records are used in calculations, not just those matching predictor values</a:t>
            </a:r>
          </a:p>
          <a:p>
            <a:pPr marL="342900" indent="-342900" eaLnBrk="1" hangingPunct="1"/>
            <a:r>
              <a:rPr lang="en-US" altLang="en-US" dirty="0"/>
              <a:t>This makes calculations practical in most circumstances</a:t>
            </a:r>
          </a:p>
          <a:p>
            <a:pPr marL="342900" indent="-342900" eaLnBrk="1" hangingPunct="1"/>
            <a:r>
              <a:rPr lang="en-US" altLang="en-US" dirty="0"/>
              <a:t>Relies on assumption of independence between predictor variables within each class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2902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Independence 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11E4F-5DA9-582B-8DD2-73B8A7810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7825740" cy="4427538"/>
          </a:xfrm>
        </p:spPr>
        <p:txBody>
          <a:bodyPr/>
          <a:lstStyle/>
          <a:p>
            <a:r>
              <a:rPr lang="en-US" dirty="0"/>
              <a:t>Not strictly justified (variables often correlated with one another)</a:t>
            </a:r>
          </a:p>
          <a:p>
            <a:r>
              <a:rPr lang="en-US" dirty="0"/>
              <a:t>Often “good enough” – ranking of probabilities is more important than unbiased estimate of actual probabilities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E26272-DCF4-303D-CB18-5400331BCE41}"/>
                  </a:ext>
                </a:extLst>
              </p:cNvPr>
              <p:cNvSpPr txBox="1"/>
              <p:nvPr/>
            </p:nvSpPr>
            <p:spPr>
              <a:xfrm>
                <a:off x="2057400" y="3429000"/>
                <a:ext cx="4587410" cy="679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E26272-DCF4-303D-CB18-5400331BC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429000"/>
                <a:ext cx="4587410" cy="679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64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Advantages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7749540" cy="4351338"/>
          </a:xfrm>
        </p:spPr>
        <p:txBody>
          <a:bodyPr>
            <a:normAutofit/>
          </a:bodyPr>
          <a:lstStyle/>
          <a:p>
            <a:pPr marL="342900" indent="-342900" eaLnBrk="1" hangingPunct="1"/>
            <a:r>
              <a:rPr lang="en-US" altLang="en-US" dirty="0"/>
              <a:t>Handles purely categorical data well</a:t>
            </a:r>
          </a:p>
          <a:p>
            <a:pPr marL="342900" indent="-342900" eaLnBrk="1" hangingPunct="1"/>
            <a:r>
              <a:rPr lang="en-US" altLang="en-US" dirty="0"/>
              <a:t>Works well with very large data sets</a:t>
            </a:r>
          </a:p>
          <a:p>
            <a:pPr marL="342900" indent="-342900" eaLnBrk="1" hangingPunct="1"/>
            <a:r>
              <a:rPr lang="en-US" altLang="en-US" dirty="0"/>
              <a:t>Simple &amp; computationally efficient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849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KNN: Basic Idea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3D8E1B-C8CA-284F-7299-36D1A2D12B34}"/>
              </a:ext>
            </a:extLst>
          </p:cNvPr>
          <p:cNvGrpSpPr/>
          <p:nvPr/>
        </p:nvGrpSpPr>
        <p:grpSpPr>
          <a:xfrm>
            <a:off x="1295400" y="3444240"/>
            <a:ext cx="6781800" cy="2743200"/>
            <a:chOff x="304800" y="2819400"/>
            <a:chExt cx="8229600" cy="3429000"/>
          </a:xfrm>
        </p:grpSpPr>
        <p:grpSp>
          <p:nvGrpSpPr>
            <p:cNvPr id="33" name="Group 4">
              <a:extLst>
                <a:ext uri="{FF2B5EF4-FFF2-40B4-BE49-F238E27FC236}">
                  <a16:creationId xmlns:a16="http://schemas.microsoft.com/office/drawing/2014/main" id="{861718C0-513D-0747-3E38-2363468959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800" y="2819400"/>
              <a:ext cx="8229600" cy="3429000"/>
              <a:chOff x="192" y="1776"/>
              <a:chExt cx="5184" cy="2160"/>
            </a:xfrm>
          </p:grpSpPr>
          <p:pic>
            <p:nvPicPr>
              <p:cNvPr id="42" name="Picture 5">
                <a:extLst>
                  <a:ext uri="{FF2B5EF4-FFF2-40B4-BE49-F238E27FC236}">
                    <a16:creationId xmlns:a16="http://schemas.microsoft.com/office/drawing/2014/main" id="{AFEB9F8D-D09F-0AB6-4D64-BF6BA68336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6" y="2160"/>
                <a:ext cx="528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43" name="Picture 6">
                <a:extLst>
                  <a:ext uri="{FF2B5EF4-FFF2-40B4-BE49-F238E27FC236}">
                    <a16:creationId xmlns:a16="http://schemas.microsoft.com/office/drawing/2014/main" id="{2FEFF7D1-9AF8-72C9-A26A-D51CD6D143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6" y="2640"/>
                <a:ext cx="720" cy="4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44" name="Picture 7">
                <a:extLst>
                  <a:ext uri="{FF2B5EF4-FFF2-40B4-BE49-F238E27FC236}">
                    <a16:creationId xmlns:a16="http://schemas.microsoft.com/office/drawing/2014/main" id="{E6590EC0-4C84-357C-777E-EEB4A01457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6" y="1968"/>
                <a:ext cx="444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45" name="Picture 8">
                <a:extLst>
                  <a:ext uri="{FF2B5EF4-FFF2-40B4-BE49-F238E27FC236}">
                    <a16:creationId xmlns:a16="http://schemas.microsoft.com/office/drawing/2014/main" id="{5345B522-B0F8-943B-2C45-A35F704F45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2" y="2976"/>
                <a:ext cx="373" cy="4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46" name="Picture 9">
                <a:extLst>
                  <a:ext uri="{FF2B5EF4-FFF2-40B4-BE49-F238E27FC236}">
                    <a16:creationId xmlns:a16="http://schemas.microsoft.com/office/drawing/2014/main" id="{C459175A-87CC-1F40-CD96-7089B157C5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8" y="3168"/>
                <a:ext cx="624" cy="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10">
                <a:extLst>
                  <a:ext uri="{FF2B5EF4-FFF2-40B4-BE49-F238E27FC236}">
                    <a16:creationId xmlns:a16="http://schemas.microsoft.com/office/drawing/2014/main" id="{B4A3E818-36B4-1440-E3BC-4D4F7AC482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6" y="2448"/>
                <a:ext cx="720" cy="6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48" name="Oval 11">
                <a:extLst>
                  <a:ext uri="{FF2B5EF4-FFF2-40B4-BE49-F238E27FC236}">
                    <a16:creationId xmlns:a16="http://schemas.microsoft.com/office/drawing/2014/main" id="{7248AFC9-3177-384A-D135-70FD0223D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2544" cy="2160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Text Box 12">
                <a:extLst>
                  <a:ext uri="{FF2B5EF4-FFF2-40B4-BE49-F238E27FC236}">
                    <a16:creationId xmlns:a16="http://schemas.microsoft.com/office/drawing/2014/main" id="{FFCFE622-349F-B69A-5EA1-367806F46A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" y="3312"/>
                <a:ext cx="86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800" dirty="0"/>
                  <a:t>Training Records</a:t>
                </a:r>
              </a:p>
            </p:txBody>
          </p:sp>
          <p:sp>
            <p:nvSpPr>
              <p:cNvPr id="50" name="Text Box 13">
                <a:extLst>
                  <a:ext uri="{FF2B5EF4-FFF2-40B4-BE49-F238E27FC236}">
                    <a16:creationId xmlns:a16="http://schemas.microsoft.com/office/drawing/2014/main" id="{C31B04C3-D043-9DDF-0193-374D9F42A2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2064"/>
                <a:ext cx="86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/>
                  <a:t>Test Record</a:t>
                </a:r>
              </a:p>
            </p:txBody>
          </p:sp>
        </p:grpSp>
        <p:grpSp>
          <p:nvGrpSpPr>
            <p:cNvPr id="34" name="Group 14">
              <a:extLst>
                <a:ext uri="{FF2B5EF4-FFF2-40B4-BE49-F238E27FC236}">
                  <a16:creationId xmlns:a16="http://schemas.microsoft.com/office/drawing/2014/main" id="{530E833D-8A38-702B-A650-03BCAB52D3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000" y="3048000"/>
              <a:ext cx="4572000" cy="2286000"/>
              <a:chOff x="1680" y="1920"/>
              <a:chExt cx="2880" cy="1440"/>
            </a:xfrm>
          </p:grpSpPr>
          <p:sp>
            <p:nvSpPr>
              <p:cNvPr id="35" name="Text Box 15">
                <a:extLst>
                  <a:ext uri="{FF2B5EF4-FFF2-40B4-BE49-F238E27FC236}">
                    <a16:creationId xmlns:a16="http://schemas.microsoft.com/office/drawing/2014/main" id="{CB5587E9-453D-DCB1-30C7-86AF3AD57E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920"/>
                <a:ext cx="86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800"/>
                  <a:t>Compute Distance</a:t>
                </a:r>
              </a:p>
            </p:txBody>
          </p:sp>
          <p:grpSp>
            <p:nvGrpSpPr>
              <p:cNvPr id="36" name="Group 16">
                <a:extLst>
                  <a:ext uri="{FF2B5EF4-FFF2-40B4-BE49-F238E27FC236}">
                    <a16:creationId xmlns:a16="http://schemas.microsoft.com/office/drawing/2014/main" id="{99A91EF9-2DBB-07B7-E922-48A40D5582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2256"/>
                <a:ext cx="2880" cy="1104"/>
                <a:chOff x="1680" y="2256"/>
                <a:chExt cx="2880" cy="1104"/>
              </a:xfrm>
            </p:grpSpPr>
            <p:sp>
              <p:nvSpPr>
                <p:cNvPr id="37" name="Line 17">
                  <a:extLst>
                    <a:ext uri="{FF2B5EF4-FFF2-40B4-BE49-F238E27FC236}">
                      <a16:creationId xmlns:a16="http://schemas.microsoft.com/office/drawing/2014/main" id="{257AF45A-1A24-CEF1-BA3F-AB50972322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2256"/>
                  <a:ext cx="1680" cy="57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Line 18">
                  <a:extLst>
                    <a:ext uri="{FF2B5EF4-FFF2-40B4-BE49-F238E27FC236}">
                      <a16:creationId xmlns:a16="http://schemas.microsoft.com/office/drawing/2014/main" id="{319EB9F6-B641-7782-8C34-695CAED4D3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44" y="2880"/>
                  <a:ext cx="2016" cy="48"/>
                </a:xfrm>
                <a:prstGeom prst="line">
                  <a:avLst/>
                </a:prstGeom>
                <a:noFill/>
                <a:ln w="3810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9" name="Line 19">
                  <a:extLst>
                    <a:ext uri="{FF2B5EF4-FFF2-40B4-BE49-F238E27FC236}">
                      <a16:creationId xmlns:a16="http://schemas.microsoft.com/office/drawing/2014/main" id="{83CC9BF1-D6A4-3D42-59C5-32A234E094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28" y="3072"/>
                  <a:ext cx="1584" cy="288"/>
                </a:xfrm>
                <a:prstGeom prst="line">
                  <a:avLst/>
                </a:prstGeom>
                <a:noFill/>
                <a:ln w="38100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20">
                  <a:extLst>
                    <a:ext uri="{FF2B5EF4-FFF2-40B4-BE49-F238E27FC236}">
                      <a16:creationId xmlns:a16="http://schemas.microsoft.com/office/drawing/2014/main" id="{31F1B032-15CD-7019-1029-A941150E1D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680" y="3024"/>
                  <a:ext cx="2832" cy="19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21">
                  <a:extLst>
                    <a:ext uri="{FF2B5EF4-FFF2-40B4-BE49-F238E27FC236}">
                      <a16:creationId xmlns:a16="http://schemas.microsoft.com/office/drawing/2014/main" id="{E9B3A0A1-56BA-E017-C74B-A275E4633F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0" y="2352"/>
                  <a:ext cx="2544" cy="52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4" name="Content Placeholder 53">
            <a:extLst>
              <a:ext uri="{FF2B5EF4-FFF2-40B4-BE49-F238E27FC236}">
                <a16:creationId xmlns:a16="http://schemas.microsoft.com/office/drawing/2014/main" id="{A49CD4F8-4571-8631-E164-6EA3FD5B6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37814"/>
            <a:ext cx="7924800" cy="4749625"/>
          </a:xfrm>
        </p:spPr>
        <p:txBody>
          <a:bodyPr/>
          <a:lstStyle/>
          <a:p>
            <a:r>
              <a:rPr lang="en-US" dirty="0"/>
              <a:t>Simple idea: classify a record like similar records</a:t>
            </a:r>
          </a:p>
          <a:p>
            <a:r>
              <a:rPr lang="en-US" dirty="0"/>
              <a:t>If it walks like a duck, quacks like a duck, then it’s probably a duck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2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Shortcomings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7749540" cy="4351338"/>
          </a:xfrm>
        </p:spPr>
        <p:txBody>
          <a:bodyPr>
            <a:normAutofit/>
          </a:bodyPr>
          <a:lstStyle/>
          <a:p>
            <a:pPr marL="342900" indent="-342900" eaLnBrk="1" hangingPunct="1"/>
            <a:r>
              <a:rPr lang="en-US" altLang="en-US" dirty="0"/>
              <a:t>Requires large number of records</a:t>
            </a:r>
          </a:p>
          <a:p>
            <a:pPr marL="342900" indent="-342900" eaLnBrk="1" hangingPunct="1"/>
            <a:r>
              <a:rPr lang="en-US" altLang="en-US" dirty="0"/>
              <a:t>Problematic when a predictor category is not present in training data </a:t>
            </a:r>
          </a:p>
          <a:p>
            <a:pPr marL="503634" lvl="1" indent="-342900"/>
            <a:r>
              <a:rPr lang="en-US" altLang="en-US" dirty="0"/>
              <a:t>Assigns 0 probability of response, ignoring information in other variables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756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535A7-7585-ACD2-0210-2FEAF1AC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33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ctr">
              <a:buNone/>
            </a:pPr>
            <a:r>
              <a:rPr lang="en-US" sz="33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Support Vector Machine (SVM)</a:t>
            </a:r>
          </a:p>
        </p:txBody>
      </p:sp>
    </p:spTree>
    <p:extLst>
      <p:ext uri="{BB962C8B-B14F-4D97-AF65-F5344CB8AC3E}">
        <p14:creationId xmlns:p14="http://schemas.microsoft.com/office/powerpoint/2010/main" val="173181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1EFFD-1BB3-1F24-6A52-9A6957364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181600"/>
            <a:ext cx="7825740" cy="839947"/>
          </a:xfrm>
        </p:spPr>
        <p:txBody>
          <a:bodyPr>
            <a:normAutofit/>
          </a:bodyPr>
          <a:lstStyle/>
          <a:p>
            <a:r>
              <a:rPr lang="en-US" dirty="0"/>
              <a:t>Find a linear hyperplane (decision boundary) that will separate the data</a:t>
            </a:r>
          </a:p>
          <a:p>
            <a:endParaRPr lang="en-US" dirty="0"/>
          </a:p>
        </p:txBody>
      </p:sp>
      <p:graphicFrame>
        <p:nvGraphicFramePr>
          <p:cNvPr id="4" name="Object 1028">
            <a:extLst>
              <a:ext uri="{FF2B5EF4-FFF2-40B4-BE49-F238E27FC236}">
                <a16:creationId xmlns:a16="http://schemas.microsoft.com/office/drawing/2014/main" id="{7B04DB08-3EE4-A54D-1555-FB16B9664B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877365"/>
              </p:ext>
            </p:extLst>
          </p:nvPr>
        </p:nvGraphicFramePr>
        <p:xfrm>
          <a:off x="2362200" y="1392915"/>
          <a:ext cx="3733800" cy="3523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432040" imgH="7017225" progId="Visio.Drawing.6">
                  <p:embed/>
                </p:oleObj>
              </mc:Choice>
              <mc:Fallback>
                <p:oleObj name="Visio" r:id="rId3" imgW="7432040" imgH="7017225" progId="Visio.Drawing.6">
                  <p:embed/>
                  <p:pic>
                    <p:nvPicPr>
                      <p:cNvPr id="1084420" name="Object 1028">
                        <a:extLst>
                          <a:ext uri="{FF2B5EF4-FFF2-40B4-BE49-F238E27FC236}">
                            <a16:creationId xmlns:a16="http://schemas.microsoft.com/office/drawing/2014/main" id="{DD011172-9B0E-726A-600F-27BFB8817A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392915"/>
                        <a:ext cx="3733800" cy="35235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47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1EFFD-1BB3-1F24-6A52-9A6957364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181600"/>
            <a:ext cx="7825740" cy="839947"/>
          </a:xfrm>
        </p:spPr>
        <p:txBody>
          <a:bodyPr>
            <a:normAutofit/>
          </a:bodyPr>
          <a:lstStyle/>
          <a:p>
            <a:r>
              <a:rPr lang="en-US" dirty="0"/>
              <a:t>One possible solution</a:t>
            </a:r>
          </a:p>
          <a:p>
            <a:endParaRPr lang="en-US" dirty="0"/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838B6B9A-63F0-44A6-DDB5-1139DCE39D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146932"/>
              </p:ext>
            </p:extLst>
          </p:nvPr>
        </p:nvGraphicFramePr>
        <p:xfrm>
          <a:off x="2438400" y="1371600"/>
          <a:ext cx="3810000" cy="3595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432040" imgH="7017225" progId="Visio.Drawing.6">
                  <p:embed/>
                </p:oleObj>
              </mc:Choice>
              <mc:Fallback>
                <p:oleObj name="Visio" r:id="rId3" imgW="7432040" imgH="7017225" progId="Visio.Drawing.6">
                  <p:embed/>
                  <p:pic>
                    <p:nvPicPr>
                      <p:cNvPr id="1085444" name="Object 4">
                        <a:extLst>
                          <a:ext uri="{FF2B5EF4-FFF2-40B4-BE49-F238E27FC236}">
                            <a16:creationId xmlns:a16="http://schemas.microsoft.com/office/drawing/2014/main" id="{776CA2F0-9483-5686-9204-53E61280AB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371600"/>
                        <a:ext cx="3810000" cy="35954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079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1EFFD-1BB3-1F24-6A52-9A6957364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414532"/>
            <a:ext cx="7825740" cy="839947"/>
          </a:xfrm>
        </p:spPr>
        <p:txBody>
          <a:bodyPr>
            <a:normAutofit/>
          </a:bodyPr>
          <a:lstStyle/>
          <a:p>
            <a:r>
              <a:rPr lang="en-US" dirty="0"/>
              <a:t>Another possible solution</a:t>
            </a:r>
          </a:p>
          <a:p>
            <a:endParaRPr 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DAE5B698-3625-EF50-7649-EB1592F276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085612"/>
              </p:ext>
            </p:extLst>
          </p:nvPr>
        </p:nvGraphicFramePr>
        <p:xfrm>
          <a:off x="2362200" y="1189038"/>
          <a:ext cx="4495800" cy="4242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432040" imgH="7017225" progId="Visio.Drawing.6">
                  <p:embed/>
                </p:oleObj>
              </mc:Choice>
              <mc:Fallback>
                <p:oleObj name="Visio" r:id="rId3" imgW="7432040" imgH="7017225" progId="Visio.Drawing.6">
                  <p:embed/>
                  <p:pic>
                    <p:nvPicPr>
                      <p:cNvPr id="1086468" name="Object 4">
                        <a:extLst>
                          <a:ext uri="{FF2B5EF4-FFF2-40B4-BE49-F238E27FC236}">
                            <a16:creationId xmlns:a16="http://schemas.microsoft.com/office/drawing/2014/main" id="{EB2F5DE1-84D0-9EBC-02FA-40ED8C5228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89038"/>
                        <a:ext cx="4495800" cy="4242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379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1EFFD-1BB3-1F24-6A52-9A6957364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290582"/>
            <a:ext cx="7825740" cy="839947"/>
          </a:xfrm>
        </p:spPr>
        <p:txBody>
          <a:bodyPr>
            <a:normAutofit/>
          </a:bodyPr>
          <a:lstStyle/>
          <a:p>
            <a:r>
              <a:rPr lang="en-US" dirty="0"/>
              <a:t>Other possible solutions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6C0098-E9A2-EBE5-981B-0A36668AF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259" y="1147444"/>
            <a:ext cx="4191341" cy="392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2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1EFFD-1BB3-1F24-6A52-9A6957364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438006"/>
            <a:ext cx="7825740" cy="8399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Which one is better? B1 or B2?</a:t>
            </a:r>
          </a:p>
          <a:p>
            <a:r>
              <a:rPr lang="en-US" dirty="0"/>
              <a:t>How do we define better?</a:t>
            </a:r>
          </a:p>
          <a:p>
            <a:endParaRPr lang="en-US" dirty="0"/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4D71153D-4D5A-1F56-C20D-98326E09BD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482045"/>
              </p:ext>
            </p:extLst>
          </p:nvPr>
        </p:nvGraphicFramePr>
        <p:xfrm>
          <a:off x="2362200" y="1195388"/>
          <a:ext cx="4495800" cy="4242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432040" imgH="7017225" progId="Visio.Drawing.6">
                  <p:embed/>
                </p:oleObj>
              </mc:Choice>
              <mc:Fallback>
                <p:oleObj name="Visio" r:id="rId3" imgW="7432040" imgH="7017225" progId="Visio.Drawing.6">
                  <p:embed/>
                  <p:pic>
                    <p:nvPicPr>
                      <p:cNvPr id="1088516" name="Object 4">
                        <a:extLst>
                          <a:ext uri="{FF2B5EF4-FFF2-40B4-BE49-F238E27FC236}">
                            <a16:creationId xmlns:a16="http://schemas.microsoft.com/office/drawing/2014/main" id="{F832E570-0AAC-D96A-E867-2823BD1F35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95388"/>
                        <a:ext cx="4495800" cy="4242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228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1EFFD-1BB3-1F24-6A52-9A6957364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30" y="1524000"/>
            <a:ext cx="7875270" cy="4114800"/>
          </a:xfrm>
        </p:spPr>
        <p:txBody>
          <a:bodyPr>
            <a:noAutofit/>
          </a:bodyPr>
          <a:lstStyle/>
          <a:p>
            <a:r>
              <a:rPr lang="en-US" dirty="0"/>
              <a:t>According to SVM, we have to find the points that lie closest to both the classes</a:t>
            </a:r>
          </a:p>
          <a:p>
            <a:r>
              <a:rPr lang="en-US" dirty="0"/>
              <a:t>These points are known as support vectors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E503384-1430-6300-87B9-757C30B2F88E}"/>
              </a:ext>
            </a:extLst>
          </p:cNvPr>
          <p:cNvGrpSpPr/>
          <p:nvPr/>
        </p:nvGrpSpPr>
        <p:grpSpPr>
          <a:xfrm>
            <a:off x="3086100" y="2895600"/>
            <a:ext cx="3581400" cy="3379713"/>
            <a:chOff x="3086100" y="2895600"/>
            <a:chExt cx="3581400" cy="3379713"/>
          </a:xfrm>
        </p:grpSpPr>
        <p:graphicFrame>
          <p:nvGraphicFramePr>
            <p:cNvPr id="4" name="Object 4">
              <a:extLst>
                <a:ext uri="{FF2B5EF4-FFF2-40B4-BE49-F238E27FC236}">
                  <a16:creationId xmlns:a16="http://schemas.microsoft.com/office/drawing/2014/main" id="{7BCAFEDC-B897-FAF9-982D-71FDC288FEB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8959631"/>
                </p:ext>
              </p:extLst>
            </p:nvPr>
          </p:nvGraphicFramePr>
          <p:xfrm>
            <a:off x="3086100" y="2895600"/>
            <a:ext cx="3581400" cy="3379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7432040" imgH="7017225" progId="Visio.Drawing.6">
                    <p:embed/>
                  </p:oleObj>
                </mc:Choice>
                <mc:Fallback>
                  <p:oleObj name="Visio" r:id="rId3" imgW="7432040" imgH="7017225" progId="Visio.Drawing.6">
                    <p:embed/>
                    <p:pic>
                      <p:nvPicPr>
                        <p:cNvPr id="2" name="Object 4">
                          <a:extLst>
                            <a:ext uri="{FF2B5EF4-FFF2-40B4-BE49-F238E27FC236}">
                              <a16:creationId xmlns:a16="http://schemas.microsoft.com/office/drawing/2014/main" id="{4D71153D-4D5A-1F56-C20D-98326E09BD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6100" y="2895600"/>
                          <a:ext cx="3581400" cy="3379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052776E-5B15-6066-07C9-F7083599E777}"/>
                </a:ext>
              </a:extLst>
            </p:cNvPr>
            <p:cNvCxnSpPr/>
            <p:nvPr/>
          </p:nvCxnSpPr>
          <p:spPr>
            <a:xfrm flipH="1" flipV="1">
              <a:off x="4596765" y="4800600"/>
              <a:ext cx="432435" cy="2286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C631BDE-BA54-2909-2F66-BE28A03A8BA3}"/>
                </a:ext>
              </a:extLst>
            </p:cNvPr>
            <p:cNvCxnSpPr/>
            <p:nvPr/>
          </p:nvCxnSpPr>
          <p:spPr>
            <a:xfrm flipH="1" flipV="1">
              <a:off x="5181600" y="4356000"/>
              <a:ext cx="432435" cy="2286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AC31F5-062D-F6C5-23E4-79339D6194E2}"/>
              </a:ext>
            </a:extLst>
          </p:cNvPr>
          <p:cNvCxnSpPr/>
          <p:nvPr/>
        </p:nvCxnSpPr>
        <p:spPr>
          <a:xfrm flipH="1" flipV="1">
            <a:off x="6177304" y="4678352"/>
            <a:ext cx="432435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978592-DBE1-10D1-637E-4E4F858CEA17}"/>
              </a:ext>
            </a:extLst>
          </p:cNvPr>
          <p:cNvCxnSpPr/>
          <p:nvPr/>
        </p:nvCxnSpPr>
        <p:spPr>
          <a:xfrm flipH="1" flipV="1">
            <a:off x="3695700" y="4564052"/>
            <a:ext cx="432435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74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1EFFD-1BB3-1F24-6A52-9A6957364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30" y="1524000"/>
            <a:ext cx="7875270" cy="4114800"/>
          </a:xfrm>
        </p:spPr>
        <p:txBody>
          <a:bodyPr>
            <a:noAutofit/>
          </a:bodyPr>
          <a:lstStyle/>
          <a:p>
            <a:r>
              <a:rPr lang="en-US" dirty="0"/>
              <a:t>The distance between the points and the dividing line is known as margin</a:t>
            </a:r>
          </a:p>
          <a:p>
            <a:r>
              <a:rPr lang="en-US" dirty="0"/>
              <a:t>The aim of an SVM algorithm is to maximize this margin</a:t>
            </a:r>
          </a:p>
          <a:p>
            <a:r>
              <a:rPr lang="en-US" dirty="0"/>
              <a:t>When the margin reaches its maximum, the hyperplane becomes the optimal one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D7AB7D-9BF6-1409-B5A8-CD14D6282C3C}"/>
              </a:ext>
            </a:extLst>
          </p:cNvPr>
          <p:cNvGrpSpPr/>
          <p:nvPr/>
        </p:nvGrpSpPr>
        <p:grpSpPr>
          <a:xfrm>
            <a:off x="4724400" y="3416157"/>
            <a:ext cx="2895600" cy="2679843"/>
            <a:chOff x="3086100" y="2895600"/>
            <a:chExt cx="3581401" cy="3379713"/>
          </a:xfrm>
        </p:grpSpPr>
        <p:graphicFrame>
          <p:nvGraphicFramePr>
            <p:cNvPr id="8" name="Object 4">
              <a:extLst>
                <a:ext uri="{FF2B5EF4-FFF2-40B4-BE49-F238E27FC236}">
                  <a16:creationId xmlns:a16="http://schemas.microsoft.com/office/drawing/2014/main" id="{56525354-706A-EE85-6284-6246FF9C798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2826309"/>
                </p:ext>
              </p:extLst>
            </p:nvPr>
          </p:nvGraphicFramePr>
          <p:xfrm>
            <a:off x="3086100" y="2895600"/>
            <a:ext cx="3581401" cy="3379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7432040" imgH="7017225" progId="Visio.Drawing.6">
                    <p:embed/>
                  </p:oleObj>
                </mc:Choice>
                <mc:Fallback>
                  <p:oleObj name="Visio" r:id="rId3" imgW="7432040" imgH="7017225" progId="Visio.Drawing.6">
                    <p:embed/>
                    <p:pic>
                      <p:nvPicPr>
                        <p:cNvPr id="4" name="Object 4">
                          <a:extLst>
                            <a:ext uri="{FF2B5EF4-FFF2-40B4-BE49-F238E27FC236}">
                              <a16:creationId xmlns:a16="http://schemas.microsoft.com/office/drawing/2014/main" id="{7BCAFEDC-B897-FAF9-982D-71FDC288FEB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6100" y="2895600"/>
                          <a:ext cx="3581401" cy="3379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553E331-75B6-7A33-DCF7-112AB727F907}"/>
                </a:ext>
              </a:extLst>
            </p:cNvPr>
            <p:cNvCxnSpPr/>
            <p:nvPr/>
          </p:nvCxnSpPr>
          <p:spPr>
            <a:xfrm flipH="1" flipV="1">
              <a:off x="4596765" y="4800600"/>
              <a:ext cx="432435" cy="2286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F56D8F7-D709-8F76-773A-4C03C306BC47}"/>
                </a:ext>
              </a:extLst>
            </p:cNvPr>
            <p:cNvCxnSpPr/>
            <p:nvPr/>
          </p:nvCxnSpPr>
          <p:spPr>
            <a:xfrm flipH="1" flipV="1">
              <a:off x="5181600" y="4356000"/>
              <a:ext cx="432435" cy="2286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701CAD-65B6-0890-A533-2B213079AEE4}"/>
              </a:ext>
            </a:extLst>
          </p:cNvPr>
          <p:cNvCxnSpPr/>
          <p:nvPr/>
        </p:nvCxnSpPr>
        <p:spPr>
          <a:xfrm flipH="1" flipV="1">
            <a:off x="7167176" y="4772859"/>
            <a:ext cx="349628" cy="1812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5FAC77-908D-3D1E-A667-7C15B5411767}"/>
              </a:ext>
            </a:extLst>
          </p:cNvPr>
          <p:cNvCxnSpPr/>
          <p:nvPr/>
        </p:nvCxnSpPr>
        <p:spPr>
          <a:xfrm flipH="1" flipV="1">
            <a:off x="5154606" y="4709961"/>
            <a:ext cx="349628" cy="1812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51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1EFFD-1BB3-1F24-6A52-9A6957364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248988"/>
            <a:ext cx="7825740" cy="8399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Find hyperplane </a:t>
            </a:r>
            <a:r>
              <a:rPr lang="en-US" altLang="en-US" dirty="0">
                <a:solidFill>
                  <a:srgbClr val="FF0000"/>
                </a:solidFill>
              </a:rPr>
              <a:t>maximizes</a:t>
            </a:r>
            <a:r>
              <a:rPr lang="en-US" altLang="en-US" dirty="0"/>
              <a:t> the margin =&gt; B1 is better than B2</a:t>
            </a:r>
          </a:p>
          <a:p>
            <a:endParaRPr 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1D709250-1BAD-DBAD-F222-A389F282E5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204093"/>
              </p:ext>
            </p:extLst>
          </p:nvPr>
        </p:nvGraphicFramePr>
        <p:xfrm>
          <a:off x="2362200" y="1195388"/>
          <a:ext cx="4191000" cy="3954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432040" imgH="7017225" progId="Visio.Drawing.6">
                  <p:embed/>
                </p:oleObj>
              </mc:Choice>
              <mc:Fallback>
                <p:oleObj name="Visio" r:id="rId3" imgW="7432040" imgH="7017225" progId="Visio.Drawing.6">
                  <p:embed/>
                  <p:pic>
                    <p:nvPicPr>
                      <p:cNvPr id="1089540" name="Object 4">
                        <a:extLst>
                          <a:ext uri="{FF2B5EF4-FFF2-40B4-BE49-F238E27FC236}">
                            <a16:creationId xmlns:a16="http://schemas.microsoft.com/office/drawing/2014/main" id="{A0BEAF41-594F-5427-F431-B91B0270FB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95388"/>
                        <a:ext cx="4191000" cy="39549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28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KNN: Basic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36D2A-4D1F-325D-A47A-72A9F6BEA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7825740" cy="4351338"/>
          </a:xfrm>
        </p:spPr>
        <p:txBody>
          <a:bodyPr/>
          <a:lstStyle/>
          <a:p>
            <a:pPr marL="342900" indent="-342900">
              <a:defRPr/>
            </a:pPr>
            <a:r>
              <a:rPr lang="en-US" dirty="0"/>
              <a:t>Relies on the idea that similar data points tend to have similar labels or values.</a:t>
            </a:r>
          </a:p>
          <a:p>
            <a:pPr marL="342900" indent="-342900" eaLnBrk="1" hangingPunct="1">
              <a:defRPr/>
            </a:pPr>
            <a:r>
              <a:rPr lang="en-US" dirty="0"/>
              <a:t>For a given record to be classified, identify nearby records</a:t>
            </a:r>
          </a:p>
          <a:p>
            <a:pPr eaLnBrk="1" hangingPunct="1">
              <a:defRPr/>
            </a:pPr>
            <a:r>
              <a:rPr lang="en-US" dirty="0"/>
              <a:t>“Near” means records with similar predictor values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i="1" dirty="0"/>
              <a:t>, X</a:t>
            </a:r>
            <a:r>
              <a:rPr lang="en-US" i="1" baseline="-25000" dirty="0"/>
              <a:t>2</a:t>
            </a:r>
            <a:r>
              <a:rPr lang="en-US" i="1" dirty="0"/>
              <a:t>, … </a:t>
            </a:r>
            <a:r>
              <a:rPr lang="en-US" i="1" dirty="0" err="1"/>
              <a:t>X</a:t>
            </a:r>
            <a:r>
              <a:rPr lang="en-US" i="1" baseline="-25000" dirty="0" err="1"/>
              <a:t>p</a:t>
            </a:r>
            <a:endParaRPr lang="en-US" i="1" baseline="-25000" dirty="0"/>
          </a:p>
          <a:p>
            <a:pPr marL="342900" indent="-342900" eaLnBrk="1" hangingPunct="1">
              <a:defRPr/>
            </a:pPr>
            <a:r>
              <a:rPr lang="en-US" dirty="0"/>
              <a:t>Classify the record as whatever the predominant class is among the nearby records (the “neighbors”)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96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pPr eaLnBrk="1" hangingPunct="1"/>
            <a:r>
              <a:rPr lang="en-US" altLang="en-US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1EFFD-1BB3-1F24-6A52-9A6957364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7825740" cy="8399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How do we find this hyperplane?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Measuring performance of the model using cross 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7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KNN: Basic Idea</a:t>
            </a:r>
          </a:p>
        </p:txBody>
      </p:sp>
      <p:pic>
        <p:nvPicPr>
          <p:cNvPr id="2050" name="Picture 2" descr="K-Nearest Neighbor(KNN) Algorithm for Machine Learning - Javatpoint">
            <a:extLst>
              <a:ext uri="{FF2B5EF4-FFF2-40B4-BE49-F238E27FC236}">
                <a16:creationId xmlns:a16="http://schemas.microsoft.com/office/drawing/2014/main" id="{9AB59D5A-3F23-4122-ADAC-B6F225379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000250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51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05828" y="-3772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How to Measure “Nearby”?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390461"/>
            <a:ext cx="7467600" cy="1143000"/>
          </a:xfrm>
        </p:spPr>
        <p:txBody>
          <a:bodyPr/>
          <a:lstStyle/>
          <a:p>
            <a:pPr marL="342900" indent="-342900" eaLnBrk="1" hangingPunct="1"/>
            <a:r>
              <a:rPr lang="en-US" altLang="en-US" dirty="0"/>
              <a:t>The most popular distance measure is </a:t>
            </a:r>
            <a:r>
              <a:rPr lang="en-US" altLang="en-US" b="1" dirty="0"/>
              <a:t>Euclidean distance</a:t>
            </a:r>
          </a:p>
        </p:txBody>
      </p:sp>
      <p:sp>
        <p:nvSpPr>
          <p:cNvPr id="9220" name="Content Placeholder 3"/>
          <p:cNvSpPr>
            <a:spLocks noGrp="1"/>
          </p:cNvSpPr>
          <p:nvPr>
            <p:ph sz="quarter" idx="2"/>
          </p:nvPr>
        </p:nvSpPr>
        <p:spPr>
          <a:xfrm>
            <a:off x="609600" y="2819400"/>
            <a:ext cx="8074025" cy="16764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3299724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Lato" panose="020F0502020204030203"/>
              </a:rPr>
              <a:t> Typically, predictor variables are first normalized (= standardized) to put them on comparable scales</a:t>
            </a:r>
          </a:p>
          <a:p>
            <a:pPr marL="800100" lvl="1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Lato" panose="020F0502020204030203"/>
              </a:rPr>
              <a:t>Otherwise, metrics with large scales dominate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FAC811-931A-D4AB-69CE-85699F218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812" y="2337565"/>
            <a:ext cx="4658375" cy="96215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E895291-8BDC-80B1-E2F6-831DF35D6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4298543"/>
            <a:ext cx="2971800" cy="191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861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3400" y="-1"/>
            <a:ext cx="7844828" cy="1105277"/>
          </a:xfrm>
        </p:spPr>
        <p:txBody>
          <a:bodyPr/>
          <a:lstStyle/>
          <a:p>
            <a:pPr eaLnBrk="1" hangingPunct="1"/>
            <a:r>
              <a:rPr lang="en-US" altLang="en-US" dirty="0"/>
              <a:t>Example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390461"/>
            <a:ext cx="7467600" cy="1143000"/>
          </a:xfrm>
        </p:spPr>
        <p:txBody>
          <a:bodyPr/>
          <a:lstStyle/>
          <a:p>
            <a:pPr marL="342900" indent="-342900" eaLnBrk="1" hangingPunct="1"/>
            <a:r>
              <a:rPr lang="en-US" altLang="en-US" dirty="0"/>
              <a:t>A riding mower company wants to classify families to those likely to purchase a mower and not purchasing</a:t>
            </a:r>
            <a:endParaRPr lang="en-US" alt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23514F-A3DE-204F-23AB-75D163534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286000"/>
            <a:ext cx="2355389" cy="3733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555E2D-D9BB-A734-2C1E-DAD46E108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0602" y="2533461"/>
            <a:ext cx="4931359" cy="322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0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3400" y="-1"/>
            <a:ext cx="7844828" cy="1105277"/>
          </a:xfrm>
        </p:spPr>
        <p:txBody>
          <a:bodyPr/>
          <a:lstStyle/>
          <a:p>
            <a:pPr eaLnBrk="1" hangingPunct="1"/>
            <a:r>
              <a:rPr lang="en-US" altLang="en-US" dirty="0"/>
              <a:t>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555E2D-D9BB-A734-2C1E-DAD46E108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048000"/>
            <a:ext cx="4931359" cy="322924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7E61B7-358F-D628-5E20-83DAFE60128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5800" y="1390460"/>
            <a:ext cx="7620000" cy="1581339"/>
          </a:xfrm>
        </p:spPr>
        <p:txBody>
          <a:bodyPr>
            <a:normAutofit fontScale="92500" lnSpcReduction="10000"/>
          </a:bodyPr>
          <a:lstStyle/>
          <a:p>
            <a:pPr marL="342900" indent="-342900" eaLnBrk="1" hangingPunct="1"/>
            <a:r>
              <a:rPr lang="en-US" altLang="en-US" dirty="0"/>
              <a:t>If k=1, the closest neighbor is #4</a:t>
            </a:r>
          </a:p>
          <a:p>
            <a:pPr marL="503634" lvl="1" indent="-342900"/>
            <a:r>
              <a:rPr lang="en-US" altLang="en-US" dirty="0"/>
              <a:t>The closest neighbor is owner, so the new household is classified as owner</a:t>
            </a:r>
          </a:p>
          <a:p>
            <a:pPr marL="342900" indent="-342900" eaLnBrk="1" hangingPunct="1"/>
            <a:r>
              <a:rPr lang="en-US" altLang="en-US" dirty="0"/>
              <a:t>If k=3, the three closest neighbors are #4, #14, &amp; #1</a:t>
            </a:r>
          </a:p>
          <a:p>
            <a:pPr marL="503634" lvl="1" indent="-342900"/>
            <a:r>
              <a:rPr lang="en-US" altLang="en-US" dirty="0"/>
              <a:t>The majority vote is owner, so the new household is classified as owner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093278-F5F9-1BF0-BE78-B54BA7B75907}"/>
              </a:ext>
            </a:extLst>
          </p:cNvPr>
          <p:cNvSpPr/>
          <p:nvPr/>
        </p:nvSpPr>
        <p:spPr>
          <a:xfrm>
            <a:off x="3733800" y="3810000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FFC4F5-3967-05DA-9D31-FC2A51EADBAF}"/>
              </a:ext>
            </a:extLst>
          </p:cNvPr>
          <p:cNvSpPr/>
          <p:nvPr/>
        </p:nvSpPr>
        <p:spPr>
          <a:xfrm>
            <a:off x="3276600" y="3810000"/>
            <a:ext cx="990600" cy="9144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7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theme/theme1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B1B3ED9-1A9E-43B5-B80F-F2186387CD99}" vid="{D8E65643-85FE-4A79-B4E1-87882764AA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19101</TotalTime>
  <Words>1875</Words>
  <Application>Microsoft Macintosh PowerPoint</Application>
  <PresentationFormat>On-screen Show (4:3)</PresentationFormat>
  <Paragraphs>275</Paragraphs>
  <Slides>50</Slides>
  <Notes>46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Courier New</vt:lpstr>
      <vt:lpstr>Lato</vt:lpstr>
      <vt:lpstr>Tahoma</vt:lpstr>
      <vt:lpstr>Wingdings</vt:lpstr>
      <vt:lpstr>Wingdings 2</vt:lpstr>
      <vt:lpstr>1_Theme1</vt:lpstr>
      <vt:lpstr>Office Theme</vt:lpstr>
      <vt:lpstr>Equation</vt:lpstr>
      <vt:lpstr>Visio</vt:lpstr>
      <vt:lpstr>CIS8695 Managing Big Data Analytics</vt:lpstr>
      <vt:lpstr>Announcements</vt:lpstr>
      <vt:lpstr>PowerPoint Presentation</vt:lpstr>
      <vt:lpstr>KNN: Basic Idea</vt:lpstr>
      <vt:lpstr>KNN: Basic Idea</vt:lpstr>
      <vt:lpstr>KNN: Basic Idea</vt:lpstr>
      <vt:lpstr>How to Measure “Nearby”?</vt:lpstr>
      <vt:lpstr>Example</vt:lpstr>
      <vt:lpstr>Example</vt:lpstr>
      <vt:lpstr>Choosing k</vt:lpstr>
      <vt:lpstr>Choosing K</vt:lpstr>
      <vt:lpstr>Using K-NN for Prediction (for Numerical Outcome)</vt:lpstr>
      <vt:lpstr>Advantages</vt:lpstr>
      <vt:lpstr>Shortcomings</vt:lpstr>
      <vt:lpstr>PowerPoint Presentation</vt:lpstr>
      <vt:lpstr>Naïve Bayes</vt:lpstr>
      <vt:lpstr>Probability</vt:lpstr>
      <vt:lpstr>Conditional Probability</vt:lpstr>
      <vt:lpstr>Conditional Probability</vt:lpstr>
      <vt:lpstr>Example</vt:lpstr>
      <vt:lpstr>Example</vt:lpstr>
      <vt:lpstr>Conditional Probability in Classification</vt:lpstr>
      <vt:lpstr>Conditional Probability</vt:lpstr>
      <vt:lpstr>Example: Financial Fraud</vt:lpstr>
      <vt:lpstr>Exact Bayes Calculation</vt:lpstr>
      <vt:lpstr>Exact Bayes Calculation</vt:lpstr>
      <vt:lpstr>Practical Difficulty with the Exact Bayes</vt:lpstr>
      <vt:lpstr>Solution: Naïve Bayes</vt:lpstr>
      <vt:lpstr>Conditional Probability</vt:lpstr>
      <vt:lpstr>Naïve Bayes</vt:lpstr>
      <vt:lpstr>Example: Financial Fraud</vt:lpstr>
      <vt:lpstr>Naïve Bayes Calculation</vt:lpstr>
      <vt:lpstr>Naïve Bayes Calculation</vt:lpstr>
      <vt:lpstr>Naïve Bayes Calculation</vt:lpstr>
      <vt:lpstr>Naïve Bayes Calculation</vt:lpstr>
      <vt:lpstr>Naïve Bayes</vt:lpstr>
      <vt:lpstr>Naïve Bayes Characteristics</vt:lpstr>
      <vt:lpstr>Independence Assumption</vt:lpstr>
      <vt:lpstr>Advantages</vt:lpstr>
      <vt:lpstr>Shortcomings</vt:lpstr>
      <vt:lpstr>PowerPoint Presentation</vt:lpstr>
      <vt:lpstr>SVM</vt:lpstr>
      <vt:lpstr>SVM</vt:lpstr>
      <vt:lpstr>SVM</vt:lpstr>
      <vt:lpstr>SVM</vt:lpstr>
      <vt:lpstr>SVM</vt:lpstr>
      <vt:lpstr>SVM</vt:lpstr>
      <vt:lpstr>SVM</vt:lpstr>
      <vt:lpstr>SVM</vt:lpstr>
      <vt:lpstr>SVM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– Classification and Regression Trees</dc:title>
  <dc:creator>Peter</dc:creator>
  <cp:lastModifiedBy>Nasim Mousavi</cp:lastModifiedBy>
  <cp:revision>305</cp:revision>
  <dcterms:created xsi:type="dcterms:W3CDTF">2008-12-06T13:38:17Z</dcterms:created>
  <dcterms:modified xsi:type="dcterms:W3CDTF">2024-01-25T20:17:05Z</dcterms:modified>
</cp:coreProperties>
</file>