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836" r:id="rId2"/>
  </p:sldMasterIdLst>
  <p:notesMasterIdLst>
    <p:notesMasterId r:id="rId29"/>
  </p:notesMasterIdLst>
  <p:sldIdLst>
    <p:sldId id="331" r:id="rId3"/>
    <p:sldId id="295" r:id="rId4"/>
    <p:sldId id="298" r:id="rId5"/>
    <p:sldId id="793" r:id="rId6"/>
    <p:sldId id="794" r:id="rId7"/>
    <p:sldId id="795" r:id="rId8"/>
    <p:sldId id="259" r:id="rId9"/>
    <p:sldId id="790" r:id="rId10"/>
    <p:sldId id="791" r:id="rId11"/>
    <p:sldId id="263" r:id="rId12"/>
    <p:sldId id="264" r:id="rId13"/>
    <p:sldId id="265" r:id="rId14"/>
    <p:sldId id="267" r:id="rId15"/>
    <p:sldId id="269" r:id="rId16"/>
    <p:sldId id="272" r:id="rId17"/>
    <p:sldId id="796" r:id="rId18"/>
    <p:sldId id="275" r:id="rId19"/>
    <p:sldId id="297" r:id="rId20"/>
    <p:sldId id="276" r:id="rId21"/>
    <p:sldId id="812" r:id="rId22"/>
    <p:sldId id="277" r:id="rId23"/>
    <p:sldId id="813" r:id="rId24"/>
    <p:sldId id="814" r:id="rId25"/>
    <p:sldId id="287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5"/>
    <p:restoredTop sz="94694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DE3F765-ADF4-449A-92A6-CDD7A798DF79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6F6A23D-6203-462F-AF27-BC90E4A73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058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9D34ED-82E7-4F38-946A-0294647D6BBB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19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3BE097-9847-4D7A-A8B8-91B78493F8AF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0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0B1102-FD38-42F7-BC43-077FFC3A4F9E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21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11E1D2-ED2C-4BC4-AFA7-D70F97B71136}" type="slidenum">
              <a:rPr lang="en-US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76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CE140B-A6E3-4E1D-AEE5-78BD3C0E499D}" type="slidenum">
              <a:rPr lang="en-US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36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9601DC-BCA2-4360-A55E-6390F91FB571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41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C259FE-FCC2-4426-A4DB-89A981815206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56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8B52B1-03CB-4235-9008-6E6FE9C577FA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55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8B52B1-03CB-4235-9008-6E6FE9C577FA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2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82141-0474-45D7-8EB4-B3DF58E22BB5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12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82141-0474-45D7-8EB4-B3DF58E22BB5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23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682141-0474-45D7-8EB4-B3DF58E22BB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91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B5338B-5C00-4C26-A572-75C303FB2418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8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0D58D6-B413-4B5F-AABA-8548A9C09E48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47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49D319-21AC-464B-BE29-9040B360468F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3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1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9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6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5E63C8-CD0C-4389-9001-5C7E8D30998F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87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Nodes and layers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BD55D-E1F4-466E-AC4A-9CB70000E90F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6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D97B9E-F181-4487-B063-29CFADCC27E2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3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44661" indent="0" algn="ctr">
              <a:buNone/>
              <a:defRPr sz="633"/>
            </a:lvl2pPr>
            <a:lvl3pPr marL="289322" indent="0" algn="ctr">
              <a:buNone/>
              <a:defRPr sz="570"/>
            </a:lvl3pPr>
            <a:lvl4pPr marL="433983" indent="0" algn="ctr">
              <a:buNone/>
              <a:defRPr sz="506"/>
            </a:lvl4pPr>
            <a:lvl5pPr marL="578644" indent="0" algn="ctr">
              <a:buNone/>
              <a:defRPr sz="506"/>
            </a:lvl5pPr>
            <a:lvl6pPr marL="723305" indent="0" algn="ctr">
              <a:buNone/>
              <a:defRPr sz="506"/>
            </a:lvl6pPr>
            <a:lvl7pPr marL="867966" indent="0" algn="ctr">
              <a:buNone/>
              <a:defRPr sz="506"/>
            </a:lvl7pPr>
            <a:lvl8pPr marL="1012627" indent="0" algn="ctr">
              <a:buNone/>
              <a:defRPr sz="506"/>
            </a:lvl8pPr>
            <a:lvl9pPr marL="1157288" indent="0" algn="ctr">
              <a:buNone/>
              <a:defRPr sz="506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01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290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390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042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336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02870"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4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1"/>
            <a:ext cx="7806691" cy="1127760"/>
          </a:xfrm>
        </p:spPr>
        <p:txBody>
          <a:bodyPr>
            <a:normAutofit/>
          </a:bodyPr>
          <a:lstStyle>
            <a:lvl1pPr>
              <a:defRPr sz="225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/>
            </a:lvl1pPr>
            <a:lvl2pPr indent="-102870">
              <a:spcBef>
                <a:spcPts val="281"/>
              </a:spcBef>
              <a:spcAft>
                <a:spcPts val="281"/>
              </a:spcAft>
              <a:defRPr sz="1350"/>
            </a:lvl2pPr>
            <a:lvl3pPr indent="-102870">
              <a:spcBef>
                <a:spcPts val="281"/>
              </a:spcBef>
              <a:spcAft>
                <a:spcPts val="281"/>
              </a:spcAft>
              <a:defRPr sz="1350"/>
            </a:lvl3pPr>
            <a:lvl4pPr indent="-102870">
              <a:spcBef>
                <a:spcPts val="281"/>
              </a:spcBef>
              <a:spcAft>
                <a:spcPts val="281"/>
              </a:spcAft>
              <a:defRPr sz="1200"/>
            </a:lvl4pPr>
            <a:lvl5pPr>
              <a:spcBef>
                <a:spcPts val="281"/>
              </a:spcBef>
              <a:spcAft>
                <a:spcPts val="281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7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FC8F3-CD04-4918-BF7B-3DBF47644806}" type="datetimeFigureOut">
              <a:rPr lang="en-US" smtClean="0"/>
              <a:pPr>
                <a:defRPr/>
              </a:pPr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5418-A83C-40F7-9F61-01A7BAAC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2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9505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696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9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236582" indent="0">
              <a:tabLst/>
            </a:pPr>
            <a:endParaRPr lang="en-US" sz="94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9" y="3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81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289322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96441" indent="-154305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v"/>
        <a:defRPr sz="16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16992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361653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Tahoma" panose="020B0604030504040204" pitchFamily="34" charset="0"/>
        <a:buChar char="●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506314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650975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795635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495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61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9955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86050" y="2171701"/>
            <a:ext cx="3636170" cy="1326952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1830" y="3803185"/>
            <a:ext cx="3178970" cy="1454615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2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05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22362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Example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4876800" cy="224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84923-C75A-0517-3A8F-2FC7C8F2DE0A}"/>
              </a:ext>
            </a:extLst>
          </p:cNvPr>
          <p:cNvSpPr txBox="1"/>
          <p:nvPr/>
        </p:nvSpPr>
        <p:spPr>
          <a:xfrm>
            <a:off x="838200" y="1512659"/>
            <a:ext cx="716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fat &amp; salt content to predict consumer acceptance of cheese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786687" cy="19812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For input layer, input = output</a:t>
            </a:r>
          </a:p>
          <a:p>
            <a:pPr eaLnBrk="1" hangingPunct="1"/>
            <a:r>
              <a:rPr lang="en-US" altLang="en-US" sz="2200" dirty="0"/>
              <a:t>E.g., for record #1: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dirty="0"/>
              <a:t>Fat input = output = 0.2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dirty="0"/>
              <a:t>Salt input = output = 0.9</a:t>
            </a:r>
          </a:p>
          <a:p>
            <a:r>
              <a:rPr lang="en-US" altLang="en-US" sz="2200" dirty="0"/>
              <a:t>Output of input layer = input into hidden layer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The Input Layer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6"/>
          <a:stretch/>
        </p:blipFill>
        <p:spPr bwMode="auto">
          <a:xfrm>
            <a:off x="76200" y="3738870"/>
            <a:ext cx="4803219" cy="21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419" y="3977770"/>
            <a:ext cx="3388730" cy="155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3208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138806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50464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0.9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5418438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628650" y="1557629"/>
            <a:ext cx="7962390" cy="41573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dirty="0"/>
              <a:t>In this example, hidden layer has 3 nodes</a:t>
            </a:r>
          </a:p>
          <a:p>
            <a:pPr>
              <a:defRPr/>
            </a:pPr>
            <a:r>
              <a:rPr lang="en-US" sz="2200" dirty="0"/>
              <a:t>Each node receives as input the output of all input nodes</a:t>
            </a:r>
          </a:p>
          <a:p>
            <a:pPr>
              <a:defRPr/>
            </a:pPr>
            <a:r>
              <a:rPr lang="en-US" sz="2200" dirty="0"/>
              <a:t>Output of each hidden node is a function of the weighted sum of inputs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The Hidden Layer</a:t>
            </a:r>
          </a:p>
        </p:txBody>
      </p:sp>
      <p:sp>
        <p:nvSpPr>
          <p:cNvPr id="1029" name="Content Placeholder 4"/>
          <p:cNvSpPr>
            <a:spLocks noGrp="1"/>
          </p:cNvSpPr>
          <p:nvPr>
            <p:ph sz="half" idx="4294967295"/>
          </p:nvPr>
        </p:nvSpPr>
        <p:spPr>
          <a:xfrm>
            <a:off x="1355725" y="3810000"/>
            <a:ext cx="7788275" cy="22860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FCF9A3-7B12-7847-DFCB-C8D98B97B1C3}"/>
              </a:ext>
            </a:extLst>
          </p:cNvPr>
          <p:cNvGrpSpPr/>
          <p:nvPr/>
        </p:nvGrpSpPr>
        <p:grpSpPr>
          <a:xfrm>
            <a:off x="4026720" y="3542524"/>
            <a:ext cx="4564320" cy="2172475"/>
            <a:chOff x="4696194" y="4052491"/>
            <a:chExt cx="4314085" cy="190831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64"/>
            <a:stretch/>
          </p:blipFill>
          <p:spPr bwMode="auto">
            <a:xfrm>
              <a:off x="4696194" y="4052491"/>
              <a:ext cx="4314085" cy="190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004224" y="4569652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37624" y="4376377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4224" y="5147187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7624" y="5656009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0.9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7C9C7F1-6EB6-D2A1-EC12-458A185ED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943" r="19254" b="36526"/>
          <a:stretch/>
        </p:blipFill>
        <p:spPr>
          <a:xfrm>
            <a:off x="717184" y="3760481"/>
            <a:ext cx="3309536" cy="995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Output of Node 3, if</a:t>
            </a:r>
            <a:r>
              <a:rPr lang="en-US" altLang="en-US" sz="3000" i="1" dirty="0"/>
              <a:t> g</a:t>
            </a:r>
            <a:r>
              <a:rPr lang="en-US" altLang="en-US" sz="3000" dirty="0"/>
              <a:t> is a Logistic Function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17684"/>
              </p:ext>
            </p:extLst>
          </p:nvPr>
        </p:nvGraphicFramePr>
        <p:xfrm>
          <a:off x="1600200" y="2935902"/>
          <a:ext cx="6032500" cy="89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203553" imgH="475745" progId="">
                  <p:embed/>
                </p:oleObj>
              </mc:Choice>
              <mc:Fallback>
                <p:oleObj name="Document" r:id="rId3" imgW="3203553" imgH="47574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35902"/>
                        <a:ext cx="6032500" cy="896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76788"/>
              </p:ext>
            </p:extLst>
          </p:nvPr>
        </p:nvGraphicFramePr>
        <p:xfrm>
          <a:off x="1524000" y="1490238"/>
          <a:ext cx="5559078" cy="124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203553" imgH="628573" progId="">
                  <p:embed/>
                </p:oleObj>
              </mc:Choice>
              <mc:Fallback>
                <p:oleObj name="Document" r:id="rId5" imgW="3203553" imgH="62857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90238"/>
                        <a:ext cx="5559078" cy="124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584320" y="2500330"/>
            <a:ext cx="749080" cy="34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95578" y="2438400"/>
            <a:ext cx="749080" cy="34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23</a:t>
            </a:r>
          </a:p>
        </p:txBody>
      </p:sp>
      <p:cxnSp>
        <p:nvCxnSpPr>
          <p:cNvPr id="3" name="Straight Arrow Connector 2"/>
          <p:cNvCxnSpPr>
            <a:stCxn id="9" idx="2"/>
          </p:cNvCxnSpPr>
          <p:nvPr/>
        </p:nvCxnSpPr>
        <p:spPr>
          <a:xfrm>
            <a:off x="3958860" y="2850167"/>
            <a:ext cx="232331" cy="495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</p:cNvCxnSpPr>
          <p:nvPr/>
        </p:nvCxnSpPr>
        <p:spPr>
          <a:xfrm flipH="1">
            <a:off x="5761874" y="2788237"/>
            <a:ext cx="108244" cy="577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1191" y="2458943"/>
            <a:ext cx="749080" cy="34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4565731" y="2808780"/>
            <a:ext cx="214732" cy="510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5ADD6C-1613-2511-DAAB-C7425E579CE9}"/>
              </a:ext>
            </a:extLst>
          </p:cNvPr>
          <p:cNvGrpSpPr/>
          <p:nvPr/>
        </p:nvGrpSpPr>
        <p:grpSpPr>
          <a:xfrm>
            <a:off x="1752601" y="3899901"/>
            <a:ext cx="5486399" cy="2219277"/>
            <a:chOff x="600075" y="1476375"/>
            <a:chExt cx="5724525" cy="2562225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3E5AF706-74A6-A88F-3C59-2F16C0FA8A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06"/>
            <a:stretch/>
          </p:blipFill>
          <p:spPr bwMode="auto">
            <a:xfrm>
              <a:off x="600075" y="1476375"/>
              <a:ext cx="5724525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AA62C1-E11A-F7AD-B1B7-8AE0B6231854}"/>
                </a:ext>
              </a:extLst>
            </p:cNvPr>
            <p:cNvSpPr/>
            <p:nvPr/>
          </p:nvSpPr>
          <p:spPr>
            <a:xfrm>
              <a:off x="3485985" y="2057400"/>
              <a:ext cx="762000" cy="3810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75"/>
            <a:ext cx="83915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5181600"/>
            <a:ext cx="8686800" cy="85883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762001" y="-24898"/>
            <a:ext cx="7391400" cy="11678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The Output Node</a:t>
            </a:r>
          </a:p>
        </p:txBody>
      </p:sp>
      <p:sp>
        <p:nvSpPr>
          <p:cNvPr id="5" name="Oval 4"/>
          <p:cNvSpPr/>
          <p:nvPr/>
        </p:nvSpPr>
        <p:spPr>
          <a:xfrm>
            <a:off x="7696200" y="33528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33528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Output = 0.506</a:t>
            </a:r>
          </a:p>
          <a:p>
            <a:r>
              <a:rPr lang="en-US" altLang="en-US" sz="2200" dirty="0"/>
              <a:t>If cutoff for class “1” is 0.5, then we classify as class “1”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dirty="0"/>
              <a:t>Mapping Output to Classification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10312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Scale variables to 0-1</a:t>
            </a:r>
          </a:p>
          <a:p>
            <a:pPr eaLnBrk="1" hangingPunct="1"/>
            <a:r>
              <a:rPr lang="en-US" altLang="en-US" sz="2200" dirty="0"/>
              <a:t>Transform (e.g., log) skewed variables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Preprocessing Steps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200" dirty="0"/>
              <a:t>The weights </a:t>
            </a:r>
            <a:r>
              <a:rPr lang="en-US" sz="2200" i="1" dirty="0"/>
              <a:t>w </a:t>
            </a:r>
            <a:r>
              <a:rPr lang="en-US" sz="2200" dirty="0"/>
              <a:t>are typically initialized to random values in the range -0.05 to +0.05</a:t>
            </a:r>
          </a:p>
          <a:p>
            <a:pPr>
              <a:defRPr/>
            </a:pPr>
            <a:r>
              <a:rPr lang="en-US" sz="2200" dirty="0"/>
              <a:t>These initial weights are used in the first round of training</a:t>
            </a:r>
          </a:p>
        </p:txBody>
      </p:sp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776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200" b="1" dirty="0"/>
              <a:t>Goal: </a:t>
            </a:r>
            <a:r>
              <a:rPr lang="en-US" altLang="en-US" sz="2200" dirty="0"/>
              <a:t>Find weights that yield best predictions</a:t>
            </a:r>
          </a:p>
          <a:p>
            <a:pPr eaLnBrk="1" hangingPunct="1"/>
            <a:r>
              <a:rPr lang="en-US" altLang="en-US" sz="2200" dirty="0"/>
              <a:t>The process we described in the simple example is repeated for all records</a:t>
            </a:r>
          </a:p>
          <a:p>
            <a:pPr eaLnBrk="1" hangingPunct="1"/>
            <a:r>
              <a:rPr lang="en-US" altLang="en-US" sz="2200" dirty="0"/>
              <a:t>At each record, compare prediction to actual target value</a:t>
            </a:r>
          </a:p>
          <a:p>
            <a:pPr eaLnBrk="1" hangingPunct="1"/>
            <a:r>
              <a:rPr lang="en-US" altLang="en-US" sz="2200" dirty="0"/>
              <a:t>Difference is the error for the output node</a:t>
            </a:r>
          </a:p>
          <a:p>
            <a:pPr eaLnBrk="1" hangingPunct="1"/>
            <a:r>
              <a:rPr lang="en-US" altLang="en-US" sz="2200" dirty="0"/>
              <a:t>Error is propagated back and distributed to all the hidden nodes and used to update their weights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Initial Pass-Through Network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called artificial neural networks (ANN)</a:t>
            </a:r>
          </a:p>
          <a:p>
            <a:pPr lvl="1"/>
            <a:r>
              <a:rPr lang="en-US" sz="2000" dirty="0"/>
              <a:t>Used for classification and prediction</a:t>
            </a:r>
          </a:p>
          <a:p>
            <a:r>
              <a:rPr lang="en-US" sz="2400" dirty="0"/>
              <a:t>Mimics human neurons and the way that human experts learn</a:t>
            </a:r>
          </a:p>
          <a:p>
            <a:pPr lvl="1"/>
            <a:r>
              <a:rPr lang="en-US" sz="2100" dirty="0"/>
              <a:t>Neurons are interconnected and learn from experience</a:t>
            </a:r>
          </a:p>
          <a:p>
            <a:pPr marL="11412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01" y="4278463"/>
            <a:ext cx="2818412" cy="1563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27227"/>
            <a:ext cx="1568495" cy="1563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53" y="4329700"/>
            <a:ext cx="2097811" cy="14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Backpropagation for Dummies. All the math behind, simplest than… | by  Diletta Goglia | Analytics Vidhya | Medium">
            <a:extLst>
              <a:ext uri="{FF2B5EF4-FFF2-40B4-BE49-F238E27FC236}">
                <a16:creationId xmlns:a16="http://schemas.microsoft.com/office/drawing/2014/main" id="{0327925E-CB77-8905-619E-FE34EB3A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 b="10689"/>
          <a:stretch/>
        </p:blipFill>
        <p:spPr bwMode="auto">
          <a:xfrm>
            <a:off x="1591098" y="1828800"/>
            <a:ext cx="5801784" cy="3505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Initial Pass-Through Network</a:t>
            </a:r>
          </a:p>
        </p:txBody>
      </p:sp>
    </p:spTree>
    <p:extLst>
      <p:ext uri="{BB962C8B-B14F-4D97-AF65-F5344CB8AC3E}">
        <p14:creationId xmlns:p14="http://schemas.microsoft.com/office/powerpoint/2010/main" val="25833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/>
                <a:r>
                  <a:rPr lang="en-US" altLang="en-US" sz="2200" dirty="0"/>
                  <a:t>Let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 the output from output node k</a:t>
                </a:r>
                <a:endParaRPr lang="en-US" altLang="en-US" sz="2200" dirty="0"/>
              </a:p>
              <a:p>
                <a:pPr marL="0" indent="0" eaLnBrk="1" hangingPunct="1"/>
                <a:r>
                  <a:rPr lang="en-US" altLang="en-US" sz="2200" dirty="0"/>
                  <a:t>The error associated with that node:</a:t>
                </a:r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/>
                <a:r>
                  <a:rPr lang="en-US" sz="2200" dirty="0">
                    <a:effectLst/>
                  </a:rPr>
                  <a:t>The bias and weights are then updated as follows: </a:t>
                </a:r>
              </a:p>
              <a:p>
                <a:pPr marL="0" indent="0" eaLnBrk="1" hangingPunct="1"/>
                <a:endParaRPr lang="en-US" altLang="en-US" sz="2200" dirty="0"/>
              </a:p>
              <a:p>
                <a:pPr marL="0" indent="0" eaLnBrk="1" hangingPunct="1"/>
                <a:endParaRPr lang="en-US" altLang="en-US" dirty="0"/>
              </a:p>
              <a:p>
                <a:pPr marL="0" indent="0" eaLnBrk="1" hangingPunct="1">
                  <a:buFont typeface="Wingdings 2" panose="05020102010507070707" pitchFamily="18" charset="2"/>
                  <a:buNone/>
                </a:pPr>
                <a:r>
                  <a:rPr lang="en-US" altLang="en-US" dirty="0"/>
                  <a:t> </a:t>
                </a:r>
              </a:p>
              <a:p>
                <a:pPr marL="120551" lvl="1" indent="0"/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1800" i="1" dirty="0"/>
                  <a:t> </a:t>
                </a:r>
                <a:r>
                  <a:rPr lang="en-US" altLang="en-US" sz="1800" dirty="0"/>
                  <a:t>= </a:t>
                </a:r>
                <a:r>
                  <a:rPr lang="en-US" sz="1800" dirty="0">
                    <a:effectLst/>
                  </a:rPr>
                  <a:t>a constant ranging typically between 0 and 1, which controls the amount of change in weights from one iteration to the next. </a:t>
                </a:r>
              </a:p>
              <a:p>
                <a:pPr marL="0" indent="0"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51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4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Back Propagation (“back-prop”)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B2FB9-7EE7-6363-AE0E-FBA513DA6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77" r="29631" b="25926"/>
          <a:stretch/>
        </p:blipFill>
        <p:spPr>
          <a:xfrm>
            <a:off x="2819400" y="4106316"/>
            <a:ext cx="2438400" cy="106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D31569-23B9-5C01-8E57-051A935B60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15" r="34616" b="35931"/>
          <a:stretch/>
        </p:blipFill>
        <p:spPr>
          <a:xfrm>
            <a:off x="2667000" y="2751684"/>
            <a:ext cx="3505200" cy="38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US" altLang="en-US" sz="2200" dirty="0"/>
              <a:t>Two updating methods:</a:t>
            </a:r>
          </a:p>
          <a:p>
            <a:pPr marL="120551" lvl="1" indent="0"/>
            <a:r>
              <a:rPr lang="en-US" altLang="en-US" sz="1900" dirty="0"/>
              <a:t>Case updating</a:t>
            </a:r>
          </a:p>
          <a:p>
            <a:pPr marL="265212" lvl="2" indent="0"/>
            <a:r>
              <a:rPr lang="en-US" sz="1800" dirty="0">
                <a:effectLst/>
              </a:rPr>
              <a:t>The parameter values are updated after each record is run through the network </a:t>
            </a:r>
            <a:endParaRPr lang="en-US" altLang="en-US" sz="1900" dirty="0"/>
          </a:p>
          <a:p>
            <a:pPr marL="120551" lvl="1" indent="0"/>
            <a:r>
              <a:rPr lang="en-US" altLang="en-US" sz="1900" dirty="0"/>
              <a:t>Batch updating</a:t>
            </a:r>
          </a:p>
          <a:p>
            <a:pPr marL="265212" lvl="2" indent="0"/>
            <a:r>
              <a:rPr lang="en-US" sz="1800" dirty="0"/>
              <a:t>T</a:t>
            </a:r>
            <a:r>
              <a:rPr lang="en-US" sz="1800" dirty="0">
                <a:effectLst/>
              </a:rPr>
              <a:t>he entire training set is run through the network before each updating of the bias and weights takes place </a:t>
            </a:r>
          </a:p>
          <a:p>
            <a:pPr marL="0" indent="0"/>
            <a:r>
              <a:rPr lang="en-US" sz="2200" dirty="0">
                <a:effectLst/>
              </a:rPr>
              <a:t>In practice, case updating tends to yield more accurate results than batch updating but requires a longer run time. </a:t>
            </a:r>
          </a:p>
          <a:p>
            <a:pPr marL="0" indent="0"/>
            <a:endParaRPr lang="en-US" altLang="en-US" sz="2200" dirty="0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Updating Methods</a:t>
            </a:r>
          </a:p>
        </p:txBody>
      </p:sp>
    </p:spTree>
    <p:extLst>
      <p:ext uri="{BB962C8B-B14F-4D97-AF65-F5344CB8AC3E}">
        <p14:creationId xmlns:p14="http://schemas.microsoft.com/office/powerpoint/2010/main" val="23906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effectLst/>
              </a:rPr>
              <a:t>1. When the new values of the bias and weights are only incrementally different from those of the preceding iteration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2. When the misclassification rate reaches a required threshold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3. When the limit on the number of runs is reached </a:t>
            </a:r>
          </a:p>
          <a:p>
            <a:pPr marL="0" indent="0"/>
            <a:endParaRPr lang="en-US" altLang="en-US" sz="2200" dirty="0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When Does the Updating Stop?</a:t>
            </a:r>
          </a:p>
        </p:txBody>
      </p:sp>
    </p:spTree>
    <p:extLst>
      <p:ext uri="{BB962C8B-B14F-4D97-AF65-F5344CB8AC3E}">
        <p14:creationId xmlns:p14="http://schemas.microsoft.com/office/powerpoint/2010/main" val="18094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en-US" sz="2200" dirty="0"/>
              <a:t>With sufficient iterations, neural net can easily overfit the data</a:t>
            </a:r>
            <a:endParaRPr lang="en-US" altLang="en-US" dirty="0"/>
          </a:p>
          <a:p>
            <a:pPr marL="342900" indent="-342900" eaLnBrk="1" hangingPunct="1"/>
            <a:r>
              <a:rPr lang="en-US" altLang="en-US" sz="2200" dirty="0"/>
              <a:t>To avoid overfitting:</a:t>
            </a:r>
          </a:p>
          <a:p>
            <a:pPr marL="120551" lvl="1" indent="0"/>
            <a:r>
              <a:rPr lang="en-US" altLang="en-US" sz="1800" dirty="0"/>
              <a:t>Track error in validation data</a:t>
            </a:r>
          </a:p>
          <a:p>
            <a:pPr marL="120551" lvl="1" indent="0"/>
            <a:r>
              <a:rPr lang="en-US" altLang="en-US" sz="1800" dirty="0"/>
              <a:t>Limit iterations </a:t>
            </a:r>
          </a:p>
          <a:p>
            <a:pPr marL="120551" lvl="1" indent="0"/>
            <a:r>
              <a:rPr lang="en-US" altLang="en-US" sz="1800" dirty="0"/>
              <a:t>Limit complexity of network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Avoiding Overfitting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Good predictive ability</a:t>
            </a:r>
          </a:p>
          <a:p>
            <a:pPr eaLnBrk="1" hangingPunct="1"/>
            <a:r>
              <a:rPr lang="en-US" altLang="en-US" sz="2200" dirty="0"/>
              <a:t>Can capture complex relationships </a:t>
            </a:r>
          </a:p>
          <a:p>
            <a:pPr eaLnBrk="1" hangingPunct="1"/>
            <a:r>
              <a:rPr lang="en-US" altLang="en-US" sz="2200" dirty="0"/>
              <a:t>No need to specify a model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200" dirty="0"/>
              <a:t>Considered a “black box” prediction machine, with no insight into relationships between predictors and outcome</a:t>
            </a:r>
          </a:p>
          <a:p>
            <a:pPr eaLnBrk="1" hangingPunct="1"/>
            <a:r>
              <a:rPr lang="en-US" altLang="en-US" sz="2200"/>
              <a:t>Heavy </a:t>
            </a:r>
            <a:r>
              <a:rPr lang="en-US" altLang="en-US" sz="2200" dirty="0"/>
              <a:t>computational requirements if there are many variables (additional variables dramatically increase the number of weights to calculate)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Disadvantages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What Is a Neural Network?">
            <a:extLst>
              <a:ext uri="{FF2B5EF4-FFF2-40B4-BE49-F238E27FC236}">
                <a16:creationId xmlns:a16="http://schemas.microsoft.com/office/drawing/2014/main" id="{E6EAC805-8CE5-9F1F-AA59-FA94E3864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39"/>
          <a:stretch/>
        </p:blipFill>
        <p:spPr bwMode="auto">
          <a:xfrm>
            <a:off x="1947348" y="1447800"/>
            <a:ext cx="5089284" cy="3962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sz="3000" dirty="0"/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34645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Everything you need to know about Neural Networks and Backpropagation —  Machine Learning Easy and Fun | by Gavril Ognjanovski | Towards Data Science">
            <a:extLst>
              <a:ext uri="{FF2B5EF4-FFF2-40B4-BE49-F238E27FC236}">
                <a16:creationId xmlns:a16="http://schemas.microsoft.com/office/drawing/2014/main" id="{3B73A63B-A804-E4B5-FE32-4E9E6FAD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9589" y="1905000"/>
            <a:ext cx="5984822" cy="39200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sz="3000" dirty="0"/>
              <a:t>Schematic Diagram</a:t>
            </a:r>
          </a:p>
        </p:txBody>
      </p:sp>
    </p:spTree>
    <p:extLst>
      <p:ext uri="{BB962C8B-B14F-4D97-AF65-F5344CB8AC3E}">
        <p14:creationId xmlns:p14="http://schemas.microsoft.com/office/powerpoint/2010/main" val="32726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Neural Network: Activation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116C4-550A-ED5A-4715-B45BEBC3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0"/>
            <a:ext cx="7853855" cy="4114800"/>
          </a:xfrm>
        </p:spPr>
        <p:txBody>
          <a:bodyPr>
            <a:normAutofit/>
          </a:bodyPr>
          <a:lstStyle/>
          <a:p>
            <a:r>
              <a:rPr lang="en-US" sz="2200" dirty="0"/>
              <a:t> How to transform input to output:</a:t>
            </a:r>
          </a:p>
          <a:p>
            <a:pPr lvl="1"/>
            <a:r>
              <a:rPr lang="en-US" sz="1900" dirty="0"/>
              <a:t>Using a function called </a:t>
            </a:r>
            <a:r>
              <a:rPr lang="en-US" sz="1900" b="1" dirty="0"/>
              <a:t>Activation Function </a:t>
            </a:r>
            <a:r>
              <a:rPr lang="en-US" sz="1900" dirty="0"/>
              <a:t>or </a:t>
            </a:r>
            <a:r>
              <a:rPr lang="en-US" sz="1900" b="1" dirty="0"/>
              <a:t>Transfer Function</a:t>
            </a:r>
          </a:p>
          <a:p>
            <a:r>
              <a:rPr lang="en-US" sz="2200" b="1" dirty="0"/>
              <a:t> </a:t>
            </a:r>
            <a:r>
              <a:rPr lang="en-US" sz="2200" dirty="0"/>
              <a:t>We have two general types of activation function:</a:t>
            </a:r>
          </a:p>
          <a:p>
            <a:pPr lvl="1"/>
            <a:r>
              <a:rPr lang="en-US" sz="1900" dirty="0"/>
              <a:t>Linear functions</a:t>
            </a:r>
          </a:p>
          <a:p>
            <a:pPr lvl="1"/>
            <a:r>
              <a:rPr lang="en-US" sz="1900" dirty="0"/>
              <a:t>Non-linear functions</a:t>
            </a:r>
          </a:p>
        </p:txBody>
      </p:sp>
    </p:spTree>
    <p:extLst>
      <p:ext uri="{BB962C8B-B14F-4D97-AF65-F5344CB8AC3E}">
        <p14:creationId xmlns:p14="http://schemas.microsoft.com/office/powerpoint/2010/main" val="22651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ctivation Function - AI Wiki">
            <a:extLst>
              <a:ext uri="{FF2B5EF4-FFF2-40B4-BE49-F238E27FC236}">
                <a16:creationId xmlns:a16="http://schemas.microsoft.com/office/drawing/2014/main" id="{E0C96973-D42A-CF3D-1F09-C64104F5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4723" y="1447800"/>
            <a:ext cx="6494534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altLang="en-US" sz="3000" dirty="0"/>
              <a:t>Neural Network: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2288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48640" y="1524000"/>
            <a:ext cx="5090160" cy="4689659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Multiple layers</a:t>
            </a:r>
          </a:p>
          <a:p>
            <a:pPr lvl="1" eaLnBrk="1" hangingPunct="1"/>
            <a:r>
              <a:rPr lang="en-US" altLang="en-US" sz="1800" dirty="0"/>
              <a:t>Input layer (observations)</a:t>
            </a:r>
          </a:p>
          <a:p>
            <a:pPr lvl="1" eaLnBrk="1" hangingPunct="1"/>
            <a:r>
              <a:rPr lang="en-US" altLang="en-US" sz="1800" dirty="0"/>
              <a:t>Hidden layers </a:t>
            </a:r>
          </a:p>
          <a:p>
            <a:pPr lvl="1" eaLnBrk="1" hangingPunct="1"/>
            <a:r>
              <a:rPr lang="en-US" altLang="en-US" sz="1800" dirty="0"/>
              <a:t>Output layer </a:t>
            </a:r>
            <a:endParaRPr lang="en-US" altLang="en-US" sz="2200" dirty="0"/>
          </a:p>
          <a:p>
            <a:pPr eaLnBrk="1" hangingPunct="1"/>
            <a:r>
              <a:rPr lang="en-US" altLang="en-US" sz="2200" dirty="0"/>
              <a:t>Weights (like coefficients, subject to iterative adjustment)</a:t>
            </a:r>
          </a:p>
          <a:p>
            <a:pPr eaLnBrk="1" hangingPunct="1"/>
            <a:r>
              <a:rPr lang="en-US" altLang="en-US" sz="2200" dirty="0"/>
              <a:t>Bias values (like intercepts)</a:t>
            </a:r>
          </a:p>
          <a:p>
            <a:pPr lvl="1"/>
            <a:r>
              <a:rPr lang="en-US" altLang="en-US" sz="1900" dirty="0"/>
              <a:t>A constant that helps the activation function to shift in the positive or negative side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Network Structure</a:t>
            </a:r>
          </a:p>
        </p:txBody>
      </p:sp>
      <p:pic>
        <p:nvPicPr>
          <p:cNvPr id="30722" name="Picture 2" descr="Artificial neural network architecture with weights and biases (r = 5,... |  Download Scientific Diagram">
            <a:extLst>
              <a:ext uri="{FF2B5EF4-FFF2-40B4-BE49-F238E27FC236}">
                <a16:creationId xmlns:a16="http://schemas.microsoft.com/office/drawing/2014/main" id="{68C01122-D240-5B6E-9812-E796B776C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68500"/>
            <a:ext cx="2909766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General Structure of NN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64B6E5-5D5D-D85A-8118-30F456D92D48}"/>
              </a:ext>
            </a:extLst>
          </p:cNvPr>
          <p:cNvGrpSpPr/>
          <p:nvPr/>
        </p:nvGrpSpPr>
        <p:grpSpPr>
          <a:xfrm>
            <a:off x="723900" y="1676400"/>
            <a:ext cx="7696200" cy="4038600"/>
            <a:chOff x="381000" y="1143000"/>
            <a:chExt cx="8610600" cy="4724400"/>
          </a:xfrm>
        </p:grpSpPr>
        <p:graphicFrame>
          <p:nvGraphicFramePr>
            <p:cNvPr id="2" name="Object 3">
              <a:extLst>
                <a:ext uri="{FF2B5EF4-FFF2-40B4-BE49-F238E27FC236}">
                  <a16:creationId xmlns:a16="http://schemas.microsoft.com/office/drawing/2014/main" id="{A3338128-F65F-C17D-B0F6-F1BFDFD47201}"/>
                </a:ext>
              </a:extLst>
            </p:cNvPr>
            <p:cNvGraphicFramePr>
              <a:graphicFrameLocks noGrp="1" noChangeAspect="1"/>
            </p:cNvGraphicFramePr>
            <p:nvPr>
              <p:ph sz="half" idx="1"/>
            </p:nvPr>
          </p:nvGraphicFramePr>
          <p:xfrm>
            <a:off x="4572000" y="1981200"/>
            <a:ext cx="4419600" cy="2460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975600" imgH="4445000" progId="Visio.Drawing.6">
                    <p:embed/>
                  </p:oleObj>
                </mc:Choice>
                <mc:Fallback>
                  <p:oleObj name="Visio" r:id="rId3" imgW="7975600" imgH="4445000" progId="Visio.Drawing.6">
                    <p:embed/>
                    <p:pic>
                      <p:nvPicPr>
                        <p:cNvPr id="2" name="Object 3">
                          <a:extLst>
                            <a:ext uri="{FF2B5EF4-FFF2-40B4-BE49-F238E27FC236}">
                              <a16:creationId xmlns:a16="http://schemas.microsoft.com/office/drawing/2014/main" id="{A3338128-F65F-C17D-B0F6-F1BFDFD472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1981200"/>
                          <a:ext cx="4419600" cy="2460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4">
              <a:extLst>
                <a:ext uri="{FF2B5EF4-FFF2-40B4-BE49-F238E27FC236}">
                  <a16:creationId xmlns:a16="http://schemas.microsoft.com/office/drawing/2014/main" id="{0032D27C-CFB9-29C4-DCC1-93D3BB631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" y="1143000"/>
            <a:ext cx="3905250" cy="472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422900" imgH="6565900" progId="Visio.Drawing.6">
                    <p:embed/>
                  </p:oleObj>
                </mc:Choice>
                <mc:Fallback>
                  <p:oleObj name="Visio" r:id="rId5" imgW="5422900" imgH="6565900" progId="Visio.Drawing.6">
                    <p:embed/>
                    <p:pic>
                      <p:nvPicPr>
                        <p:cNvPr id="3" name="Object 4">
                          <a:extLst>
                            <a:ext uri="{FF2B5EF4-FFF2-40B4-BE49-F238E27FC236}">
                              <a16:creationId xmlns:a16="http://schemas.microsoft.com/office/drawing/2014/main" id="{0032D27C-CFB9-29C4-DCC1-93D3BB6315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1143000"/>
                          <a:ext cx="3905250" cy="472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flat" cmpd="sng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DD4978E4-3769-2BF8-0D4D-3BE9E851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886200"/>
              <a:ext cx="2743200" cy="685800"/>
            </a:xfrm>
            <a:prstGeom prst="curvedUpArrow">
              <a:avLst>
                <a:gd name="adj1" fmla="val 44296"/>
                <a:gd name="adj2" fmla="val 124296"/>
                <a:gd name="adj3" fmla="val 372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5">
            <a:extLst>
              <a:ext uri="{FF2B5EF4-FFF2-40B4-BE49-F238E27FC236}">
                <a16:creationId xmlns:a16="http://schemas.microsoft.com/office/drawing/2014/main" id="{AB16074F-22B8-15DF-7DD9-72B6ADF0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11068"/>
            <a:ext cx="350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NN means learning the weights of the neurons</a:t>
            </a:r>
          </a:p>
        </p:txBody>
      </p:sp>
    </p:spTree>
    <p:extLst>
      <p:ext uri="{BB962C8B-B14F-4D97-AF65-F5344CB8AC3E}">
        <p14:creationId xmlns:p14="http://schemas.microsoft.com/office/powerpoint/2010/main" val="14292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General Structure of 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5EEB04-3BC1-A4EE-2042-D25182D665E5}"/>
                  </a:ext>
                </a:extLst>
              </p:cNvPr>
              <p:cNvSpPr txBox="1"/>
              <p:nvPr/>
            </p:nvSpPr>
            <p:spPr>
              <a:xfrm>
                <a:off x="548640" y="1600200"/>
                <a:ext cx="7909560" cy="2819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v"/>
                </a:pP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Initialize the weights (w</a:t>
                </a:r>
                <a:r>
                  <a:rPr lang="en-US" altLang="en-US" sz="2200" baseline="-25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0</a:t>
                </a: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w</a:t>
                </a:r>
                <a:r>
                  <a:rPr lang="en-US" altLang="en-US" sz="2200" baseline="-25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, …, </a:t>
                </a:r>
                <a:r>
                  <a:rPr lang="en-US" altLang="en-US" sz="22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</a:t>
                </a:r>
                <a:r>
                  <a:rPr lang="en-US" altLang="en-US" sz="2200" baseline="-250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k</a:t>
                </a: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)</a:t>
                </a:r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v"/>
                </a:pPr>
                <a:r>
                  <a:rPr lang="en-US" alt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Adjust the weights in such a way that the output of ANN is consistent with class labels of training examples</a:t>
                </a:r>
              </a:p>
              <a:p>
                <a:pPr marL="800100" lvl="1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ü"/>
                </a:pPr>
                <a:r>
                  <a:rPr lang="en-US" alt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Objective function: </a:t>
                </a:r>
              </a:p>
              <a:p>
                <a:pPr lvl="1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</a:pPr>
                <a:endParaRPr lang="en-US" altLang="en-US" sz="2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800100" lvl="1" indent="-342900">
                  <a:spcBef>
                    <a:spcPts val="500"/>
                  </a:spcBef>
                  <a:spcAft>
                    <a:spcPts val="500"/>
                  </a:spcAft>
                  <a:buClr>
                    <a:schemeClr val="accent1">
                      <a:lumMod val="50000"/>
                    </a:schemeClr>
                  </a:buClr>
                  <a:buFont typeface="Wingdings" pitchFamily="2" charset="2"/>
                  <a:buChar char="ü"/>
                </a:pPr>
                <a:r>
                  <a:rPr lang="en-US" alt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Find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𝑤</m:t>
                    </m:r>
                    <m:r>
                      <a:rPr lang="en-US" altLang="en-US" i="1" baseline="-25000" dirty="0" err="1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𝑖</m:t>
                    </m:r>
                  </m:oMath>
                </a14:m>
                <a:r>
                  <a:rPr lang="en-US" altLang="en-US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’s that minimize the above objective function e.g., backpropagation algorithm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5EEB04-3BC1-A4EE-2042-D25182D6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600200"/>
                <a:ext cx="7909560" cy="2819400"/>
              </a:xfrm>
              <a:prstGeom prst="rect">
                <a:avLst/>
              </a:prstGeom>
              <a:blipFill>
                <a:blip r:embed="rId3"/>
                <a:stretch>
                  <a:fillRect l="-801" t="-1802" r="-1122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8F1AA26-1B24-4F18-CEA9-DF03B9256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79054"/>
              </p:ext>
            </p:extLst>
          </p:nvPr>
        </p:nvGraphicFramePr>
        <p:xfrm>
          <a:off x="4343400" y="2895600"/>
          <a:ext cx="2590800" cy="664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58100" imgH="8483600" progId="Equation.3">
                  <p:embed/>
                </p:oleObj>
              </mc:Choice>
              <mc:Fallback>
                <p:oleObj name="Equation" r:id="rId4" imgW="33058100" imgH="84836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28F1AA26-1B24-4F18-CEA9-DF03B9256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95600"/>
                        <a:ext cx="2590800" cy="664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{BE8EF285-B6B1-364B-A2E2-10ED492B436D}tf10001058</Template>
  <TotalTime>4066</TotalTime>
  <Words>757</Words>
  <Application>Microsoft Macintosh PowerPoint</Application>
  <PresentationFormat>On-screen Show (4:3)</PresentationFormat>
  <Paragraphs>151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Lato</vt:lpstr>
      <vt:lpstr>Tahoma</vt:lpstr>
      <vt:lpstr>Wingdings</vt:lpstr>
      <vt:lpstr>Wingdings 2</vt:lpstr>
      <vt:lpstr>1_Theme1</vt:lpstr>
      <vt:lpstr>1_Office Theme</vt:lpstr>
      <vt:lpstr>Visio</vt:lpstr>
      <vt:lpstr>Equation</vt:lpstr>
      <vt:lpstr>Document</vt:lpstr>
      <vt:lpstr>CIS8695 Managing Big Data Analytics</vt:lpstr>
      <vt:lpstr>Neural Networks</vt:lpstr>
      <vt:lpstr>Schematic Diagram</vt:lpstr>
      <vt:lpstr>Schematic Diagram</vt:lpstr>
      <vt:lpstr>Neural Network: Activation Function</vt:lpstr>
      <vt:lpstr>Neural Network: Activation Function</vt:lpstr>
      <vt:lpstr>Network Structure</vt:lpstr>
      <vt:lpstr>General Structure of NN</vt:lpstr>
      <vt:lpstr>General Structure of NN</vt:lpstr>
      <vt:lpstr>Example</vt:lpstr>
      <vt:lpstr>The Input Layer</vt:lpstr>
      <vt:lpstr>The Hidden Layer</vt:lpstr>
      <vt:lpstr>Output of Node 3, if g is a Logistic Function</vt:lpstr>
      <vt:lpstr>The Output Node</vt:lpstr>
      <vt:lpstr>Mapping Output to Classification</vt:lpstr>
      <vt:lpstr>PowerPoint Presentation</vt:lpstr>
      <vt:lpstr>Preprocessing Steps</vt:lpstr>
      <vt:lpstr>Weights</vt:lpstr>
      <vt:lpstr>Initial Pass-Through Network</vt:lpstr>
      <vt:lpstr>Initial Pass-Through Network</vt:lpstr>
      <vt:lpstr>Back Propagation (“back-prop”)</vt:lpstr>
      <vt:lpstr>Updating Methods</vt:lpstr>
      <vt:lpstr>When Does the Updating Stop?</vt:lpstr>
      <vt:lpstr>Avoiding Overfitting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Neural Nets</dc:title>
  <dc:subject>Data Mining for Business Intelligence</dc:subject>
  <dc:creator>Shmueli &amp; Bruce</dc:creator>
  <cp:lastModifiedBy>Nasim Mousavi</cp:lastModifiedBy>
  <cp:revision>121</cp:revision>
  <dcterms:created xsi:type="dcterms:W3CDTF">2008-12-16T16:03:26Z</dcterms:created>
  <dcterms:modified xsi:type="dcterms:W3CDTF">2024-01-25T19:54:01Z</dcterms:modified>
</cp:coreProperties>
</file>