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4" r:id="rId1"/>
    <p:sldMasterId id="2147483902" r:id="rId2"/>
  </p:sldMasterIdLst>
  <p:notesMasterIdLst>
    <p:notesMasterId r:id="rId43"/>
  </p:notesMasterIdLst>
  <p:handoutMasterIdLst>
    <p:handoutMasterId r:id="rId44"/>
  </p:handoutMasterIdLst>
  <p:sldIdLst>
    <p:sldId id="258" r:id="rId3"/>
    <p:sldId id="347" r:id="rId4"/>
    <p:sldId id="352" r:id="rId5"/>
    <p:sldId id="389" r:id="rId6"/>
    <p:sldId id="383" r:id="rId7"/>
    <p:sldId id="382" r:id="rId8"/>
    <p:sldId id="384" r:id="rId9"/>
    <p:sldId id="367" r:id="rId10"/>
    <p:sldId id="385" r:id="rId11"/>
    <p:sldId id="386" r:id="rId12"/>
    <p:sldId id="358" r:id="rId13"/>
    <p:sldId id="295" r:id="rId14"/>
    <p:sldId id="363" r:id="rId15"/>
    <p:sldId id="362" r:id="rId16"/>
    <p:sldId id="286" r:id="rId17"/>
    <p:sldId id="387" r:id="rId18"/>
    <p:sldId id="390" r:id="rId19"/>
    <p:sldId id="378" r:id="rId20"/>
    <p:sldId id="379" r:id="rId21"/>
    <p:sldId id="290" r:id="rId22"/>
    <p:sldId id="388" r:id="rId23"/>
    <p:sldId id="368" r:id="rId24"/>
    <p:sldId id="359" r:id="rId25"/>
    <p:sldId id="288" r:id="rId26"/>
    <p:sldId id="364" r:id="rId27"/>
    <p:sldId id="269" r:id="rId28"/>
    <p:sldId id="370" r:id="rId29"/>
    <p:sldId id="366" r:id="rId30"/>
    <p:sldId id="365" r:id="rId31"/>
    <p:sldId id="272" r:id="rId32"/>
    <p:sldId id="270" r:id="rId33"/>
    <p:sldId id="271" r:id="rId34"/>
    <p:sldId id="276" r:id="rId35"/>
    <p:sldId id="371" r:id="rId36"/>
    <p:sldId id="374" r:id="rId37"/>
    <p:sldId id="372" r:id="rId38"/>
    <p:sldId id="375" r:id="rId39"/>
    <p:sldId id="373" r:id="rId40"/>
    <p:sldId id="376" r:id="rId41"/>
    <p:sldId id="37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D2C1D-6AD5-49D2-BFFB-F24B3A1AD350}" v="2" dt="2023-08-16T19:50:08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90952" autoAdjust="0"/>
  </p:normalViewPr>
  <p:slideViewPr>
    <p:cSldViewPr>
      <p:cViewPr varScale="1">
        <p:scale>
          <a:sx n="116" d="100"/>
          <a:sy n="116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04FD2C1D-6AD5-49D2-BFFB-F24B3A1AD350}"/>
    <pc:docChg chg="modSld">
      <pc:chgData name="Seyyedehnasim Mousavi" userId="" providerId="" clId="Web-{04FD2C1D-6AD5-49D2-BFFB-F24B3A1AD350}" dt="2023-08-16T19:50:08.487" v="1" actId="1076"/>
      <pc:docMkLst>
        <pc:docMk/>
      </pc:docMkLst>
      <pc:sldChg chg="modSp">
        <pc:chgData name="Seyyedehnasim Mousavi" userId="" providerId="" clId="Web-{04FD2C1D-6AD5-49D2-BFFB-F24B3A1AD350}" dt="2023-08-16T19:50:08.487" v="1" actId="1076"/>
        <pc:sldMkLst>
          <pc:docMk/>
          <pc:sldMk cId="317438899" sldId="378"/>
        </pc:sldMkLst>
        <pc:spChg chg="mod">
          <ac:chgData name="Seyyedehnasim Mousavi" userId="" providerId="" clId="Web-{04FD2C1D-6AD5-49D2-BFFB-F24B3A1AD350}" dt="2023-08-16T19:50:05.503" v="0" actId="14100"/>
          <ac:spMkLst>
            <pc:docMk/>
            <pc:sldMk cId="317438899" sldId="378"/>
            <ac:spMk id="16386" creationId="{00000000-0000-0000-0000-000000000000}"/>
          </ac:spMkLst>
        </pc:spChg>
        <pc:picChg chg="mod">
          <ac:chgData name="Seyyedehnasim Mousavi" userId="" providerId="" clId="Web-{04FD2C1D-6AD5-49D2-BFFB-F24B3A1AD350}" dt="2023-08-16T19:50:08.487" v="1" actId="1076"/>
          <ac:picMkLst>
            <pc:docMk/>
            <pc:sldMk cId="317438899" sldId="378"/>
            <ac:picMk id="3" creationId="{90E5816E-A88F-BC16-868E-E5D9265987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4E716A-D89A-05BF-CA75-9B8AD1BE1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E52D-EF33-6C58-7A91-A3E6D83376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5D223-D8F0-433F-8C0D-850CE1F47B1F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6460-DC3A-5DCC-E1E7-42AF8DEF3A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6109-9266-86DF-DB25-44E0D305F8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CE26-D7A5-49AC-91B1-CD10D636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42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6DDD964-6AC4-494F-8601-81994F68C711}" type="datetimeFigureOut">
              <a:rPr lang="en-US"/>
              <a:pPr>
                <a:defRPr/>
              </a:pPr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D38B98C-02F8-4033-965D-13E7092A4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291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9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A5F2C2-7686-E94A-0FA2-532AF26863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6400800"/>
            <a:ext cx="9144000" cy="4572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N.Mousavi</a:t>
            </a:r>
            <a:r>
              <a:rPr lang="en-US" dirty="0"/>
              <a:t>																			CIS 8695</a:t>
            </a:r>
          </a:p>
        </p:txBody>
      </p:sp>
    </p:spTree>
    <p:extLst>
      <p:ext uri="{BB962C8B-B14F-4D97-AF65-F5344CB8AC3E}">
        <p14:creationId xmlns:p14="http://schemas.microsoft.com/office/powerpoint/2010/main" val="3164539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BF6BF-A858-1F8C-4A07-F2439E25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6431-CAE7-E6F5-0A83-E4777578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EA22-C1D2-9B85-CD66-0872BE8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7C2E1-0E23-EE8A-81D3-7DEC6232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74C67A0-3B50-326B-D0DB-3E112484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8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800A-1773-4531-2630-B21C263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0EE775-B5B4-B31D-AA07-5901456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3F82FB4-C67A-943F-C0C3-F31F3A58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D6ED2D3-FA32-1E72-A666-377CD8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83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8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52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0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256-7727-DC3B-9AAE-56CC7BE96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00C3-8DB1-3C98-A6FF-1A9D9EB1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6A3A-630B-31CD-E331-665EAE3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FC00-D006-AC0E-E698-F7E5114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A92C-0249-DE03-BA5E-4D9C9E2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837-1CF5-1939-4D2D-979AEBF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0719-CBE0-F573-25D7-A5116F6C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3CF-00BF-8D4B-2B1E-DA1E14C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D30-51C8-8B95-69A9-CC74E1D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DF0-BE67-45C3-7C90-199EAC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FE7D-6156-E0B9-DE26-7CE1FE0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9D3-A5A5-D140-0FE1-DF6839CA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61C5-AA01-D1EE-9CC8-351ECD6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7E34-D1CC-2BF6-7920-21BA897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C2F-BD84-7A68-D9C5-9D7FFA63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5574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925A77A-5FB2-6564-86FD-CDFA08A3816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C3E9A"/>
          </a:solidFill>
        </p:spPr>
        <p:txBody>
          <a:bodyPr>
            <a:normAutofit/>
          </a:bodyPr>
          <a:lstStyle>
            <a:lvl1pPr marL="0" indent="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N.Mousavi																			CIS 8695</a:t>
            </a:r>
          </a:p>
        </p:txBody>
      </p:sp>
      <p:pic>
        <p:nvPicPr>
          <p:cNvPr id="5" name="Picture 4" descr="University Logos - Communications ToolKit">
            <a:extLst>
              <a:ext uri="{FF2B5EF4-FFF2-40B4-BE49-F238E27FC236}">
                <a16:creationId xmlns:a16="http://schemas.microsoft.com/office/drawing/2014/main" id="{6547F8EF-5844-17E8-4417-0D3E65AC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99" y="564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3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1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36576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27432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5FB1E-AE3E-CE80-A681-E2D2C87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4608-A02E-7D2F-E2EF-7290566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0054-3C4D-3379-E8B6-62257962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39A8-89F2-4804-965D-E784D51CC949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48D2-2F6B-DD22-B0CA-005B1ECF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3EB-FCF5-D220-A7FB-7B2257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4Qsr93L1qs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905000"/>
            <a:ext cx="5791200" cy="1863286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CIS8695:</a:t>
            </a:r>
            <a:b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314826" cy="18632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20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75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52C272-361E-C533-7CFA-45DAB6636886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78295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36576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27432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indent="-182880" fontAlgn="auto"/>
            <a:r>
              <a:rPr lang="en-US" dirty="0"/>
              <a:t>Regression model can also be used as a prediction model to predict the dependent variable for a new observation</a:t>
            </a:r>
          </a:p>
          <a:p>
            <a:pPr marL="128016" indent="-182880" fontAlgn="auto"/>
            <a:r>
              <a:rPr lang="en-US" dirty="0"/>
              <a:t>Instead of focusing on coefficient and goodness of fit (R2), the focus is on predicted value and predictive accuracy</a:t>
            </a:r>
            <a:endParaRPr lang="en-US" u="sng" dirty="0"/>
          </a:p>
          <a:p>
            <a:pPr marL="128016" indent="-182880" fontAlgn="auto"/>
            <a:r>
              <a:rPr lang="en-US" dirty="0"/>
              <a:t>Need training &amp; test sets</a:t>
            </a:r>
          </a:p>
          <a:p>
            <a:pPr marL="320898" lvl="2" fontAlgn="auto"/>
            <a:r>
              <a:rPr lang="en-US" dirty="0"/>
              <a:t>Training set is used to estimate the mode</a:t>
            </a:r>
          </a:p>
          <a:p>
            <a:pPr marL="320898" lvl="2" fontAlgn="auto"/>
            <a:r>
              <a:rPr lang="en-US" dirty="0"/>
              <a:t>Test set is used to assess model’s predictive performance</a:t>
            </a:r>
          </a:p>
          <a:p>
            <a:pPr marL="128016" indent="-182880" fontAlgn="auto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4C771-413E-5AB3-7E93-4FCBA6EEE265}"/>
              </a:ext>
            </a:extLst>
          </p:cNvPr>
          <p:cNvSpPr txBox="1">
            <a:spLocks/>
          </p:cNvSpPr>
          <p:nvPr/>
        </p:nvSpPr>
        <p:spPr>
          <a:xfrm>
            <a:off x="685800" y="15240"/>
            <a:ext cx="708660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Regression Analysis</a:t>
            </a:r>
            <a:r>
              <a:rPr lang="en-US" dirty="0"/>
              <a:t>: Prediction</a:t>
            </a:r>
          </a:p>
        </p:txBody>
      </p:sp>
    </p:spTree>
    <p:extLst>
      <p:ext uri="{BB962C8B-B14F-4D97-AF65-F5344CB8AC3E}">
        <p14:creationId xmlns:p14="http://schemas.microsoft.com/office/powerpoint/2010/main" val="237145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870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62940" y="0"/>
            <a:ext cx="843149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56596-7438-933F-EB09-7AA579222652}"/>
              </a:ext>
            </a:extLst>
          </p:cNvPr>
          <p:cNvSpPr txBox="1"/>
          <p:nvPr/>
        </p:nvSpPr>
        <p:spPr>
          <a:xfrm>
            <a:off x="788670" y="1600200"/>
            <a:ext cx="7566660" cy="238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indent="-182880" algn="l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large Toyota car dealership offers new car buyers the option to buy new cars as part of a trade-in their used cars</a:t>
            </a:r>
          </a:p>
          <a:p>
            <a:pPr marL="128016" indent="-18288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dealer needs to predict the price for the used cars, to ensure a reasonable profit</a:t>
            </a:r>
          </a:p>
          <a:p>
            <a:pPr marL="128016" indent="-18288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were collected on all previous sales of used Toyota Corollas</a:t>
            </a:r>
          </a:p>
        </p:txBody>
      </p:sp>
    </p:spTree>
    <p:extLst>
      <p:ext uri="{BB962C8B-B14F-4D97-AF65-F5344CB8AC3E}">
        <p14:creationId xmlns:p14="http://schemas.microsoft.com/office/powerpoint/2010/main" val="10061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62940" y="0"/>
            <a:ext cx="843149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3BEFE-9DEB-7C7E-2BC4-53D3E489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7" b="-1"/>
          <a:stretch/>
        </p:blipFill>
        <p:spPr>
          <a:xfrm>
            <a:off x="2356568" y="2514600"/>
            <a:ext cx="4430863" cy="3192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3C18C-ED1B-B600-602E-2F3F4C717E45}"/>
              </a:ext>
            </a:extLst>
          </p:cNvPr>
          <p:cNvSpPr txBox="1"/>
          <p:nvPr/>
        </p:nvSpPr>
        <p:spPr>
          <a:xfrm>
            <a:off x="762000" y="1524000"/>
            <a:ext cx="7456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C3E9A"/>
              </a:buClr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Data:</a:t>
            </a:r>
            <a:r>
              <a:rPr lang="en-US" sz="2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1000 used Toyota Corollas, with their specification information</a:t>
            </a:r>
            <a:endParaRPr lang="en-US" alt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48483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A181F-3615-DF22-9DA2-4087FA43A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"/>
          <a:stretch/>
        </p:blipFill>
        <p:spPr>
          <a:xfrm>
            <a:off x="1742625" y="1676400"/>
            <a:ext cx="5658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pPr marL="128016" indent="-182880"/>
            <a:r>
              <a:rPr lang="en-US" dirty="0"/>
              <a:t>Fuel type is categorical, must be transformed into binary variables</a:t>
            </a:r>
          </a:p>
          <a:p>
            <a:pPr marL="423767" lvl="3" indent="-285750">
              <a:buFont typeface="Wingdings" pitchFamily="2" charset="2"/>
              <a:buChar char="ü"/>
              <a:defRPr/>
            </a:pPr>
            <a:r>
              <a:rPr lang="en-US" dirty="0"/>
              <a:t>Has three categories, so use </a:t>
            </a:r>
            <a:r>
              <a:rPr lang="en-US" b="1" dirty="0"/>
              <a:t>two dummies</a:t>
            </a:r>
            <a:r>
              <a:rPr lang="en-US" dirty="0"/>
              <a:t>: </a:t>
            </a:r>
          </a:p>
          <a:p>
            <a:pPr marL="423767" lvl="4" indent="-285750">
              <a:buFont typeface="Wingdings" pitchFamily="2" charset="2"/>
              <a:buChar char="§"/>
              <a:defRPr/>
            </a:pPr>
            <a:r>
              <a:rPr lang="en-US" dirty="0" err="1"/>
              <a:t>Fuel_Type_Diesel</a:t>
            </a:r>
            <a:r>
              <a:rPr lang="en-US" dirty="0"/>
              <a:t> (0/1), </a:t>
            </a:r>
            <a:r>
              <a:rPr lang="en-US" dirty="0" err="1"/>
              <a:t>Fuel_Type_CNG</a:t>
            </a:r>
            <a:r>
              <a:rPr lang="en-US" dirty="0"/>
              <a:t> (0/1)</a:t>
            </a:r>
          </a:p>
          <a:p>
            <a:pPr marL="423767" lvl="3" indent="-285750">
              <a:buFont typeface="Wingdings" pitchFamily="2" charset="2"/>
              <a:buChar char="ü"/>
              <a:defRPr/>
            </a:pPr>
            <a:r>
              <a:rPr lang="en-US" dirty="0"/>
              <a:t>No dummy needed for “Petrol” (reference category)</a:t>
            </a:r>
          </a:p>
          <a:p>
            <a:pPr marL="128016" indent="-182880"/>
            <a:r>
              <a:rPr lang="en-US" dirty="0"/>
              <a:t>Data partition (training 60% validation 40%)</a:t>
            </a:r>
          </a:p>
          <a:p>
            <a:pPr marL="0" indent="0">
              <a:buNone/>
            </a:pPr>
            <a:endParaRPr lang="en-US" sz="2400" dirty="0">
              <a:latin typeface="Franklin Gothic Book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8486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>
            <a:noAutofit/>
          </a:bodyPr>
          <a:lstStyle/>
          <a:p>
            <a:pPr marL="128016" lvl="0" indent="-201168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Courier New"/>
              </a:rPr>
              <a:t>Reduce data frame to the top 1000 rows and select columns for regression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</a:t>
            </a:r>
            <a:r>
              <a:rPr lang="en-US" sz="1800" dirty="0" err="1">
                <a:sym typeface="Courier New"/>
              </a:rPr>
              <a:t>car_df</a:t>
            </a:r>
            <a:r>
              <a:rPr lang="en-US" sz="1800" dirty="0">
                <a:sym typeface="Courier New"/>
              </a:rPr>
              <a:t> = </a:t>
            </a:r>
            <a:r>
              <a:rPr lang="en-US" sz="1800" dirty="0" err="1">
                <a:sym typeface="Courier New"/>
              </a:rPr>
              <a:t>pd.read_csv</a:t>
            </a:r>
            <a:r>
              <a:rPr lang="en-US" sz="1800" dirty="0">
                <a:sym typeface="Courier New"/>
              </a:rPr>
              <a:t>('</a:t>
            </a:r>
            <a:r>
              <a:rPr lang="en-US" sz="1800" dirty="0" err="1">
                <a:sym typeface="Courier New"/>
              </a:rPr>
              <a:t>ToyotaCorolla.csv</a:t>
            </a:r>
            <a:r>
              <a:rPr lang="en-US" sz="1800" dirty="0">
                <a:sym typeface="Courier New"/>
              </a:rPr>
              <a:t>’)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</a:t>
            </a:r>
            <a:r>
              <a:rPr lang="en-US" sz="1800" dirty="0" err="1">
                <a:sym typeface="Courier New"/>
              </a:rPr>
              <a:t>car_df</a:t>
            </a:r>
            <a:r>
              <a:rPr lang="en-US" sz="1800" dirty="0">
                <a:sym typeface="Courier New"/>
              </a:rPr>
              <a:t> = </a:t>
            </a:r>
            <a:r>
              <a:rPr lang="en-US" sz="1800" dirty="0" err="1">
                <a:sym typeface="Courier New"/>
              </a:rPr>
              <a:t>car_df.iloc</a:t>
            </a:r>
            <a:r>
              <a:rPr lang="en-US" sz="1800" dirty="0">
                <a:sym typeface="Courier New"/>
              </a:rPr>
              <a:t>[0:1000]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predictors = ['Age_08_04', 'KM', '</a:t>
            </a:r>
            <a:r>
              <a:rPr lang="en-US" sz="1800" dirty="0" err="1">
                <a:sym typeface="Courier New"/>
              </a:rPr>
              <a:t>Fuel_Type</a:t>
            </a:r>
            <a:r>
              <a:rPr lang="en-US" sz="1800" dirty="0">
                <a:sym typeface="Courier New"/>
              </a:rPr>
              <a:t>', 'HP', '</a:t>
            </a:r>
            <a:r>
              <a:rPr lang="en-US" sz="1800" dirty="0" err="1">
                <a:sym typeface="Courier New"/>
              </a:rPr>
              <a:t>Met_Color</a:t>
            </a:r>
            <a:r>
              <a:rPr lang="en-US" sz="1800" dirty="0">
                <a:sym typeface="Courier New"/>
              </a:rPr>
              <a:t>', 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   'Automatic', 'CC', 'Doors', '</a:t>
            </a:r>
            <a:r>
              <a:rPr lang="en-US" sz="1800" dirty="0" err="1">
                <a:sym typeface="Courier New"/>
              </a:rPr>
              <a:t>Quarterly_Tax</a:t>
            </a:r>
            <a:r>
              <a:rPr lang="en-US" sz="1800" dirty="0">
                <a:sym typeface="Courier New"/>
              </a:rPr>
              <a:t>', 'Weight’] 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outcome = 'Price’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960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>
            <a:noAutofit/>
          </a:bodyPr>
          <a:lstStyle/>
          <a:p>
            <a:pPr marL="128016" lvl="0" indent="-201168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Courier New"/>
              </a:rPr>
              <a:t>Partition data to train and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X = </a:t>
            </a:r>
            <a:r>
              <a:rPr lang="en-US" sz="1800" dirty="0" err="1">
                <a:sym typeface="Courier New"/>
              </a:rPr>
              <a:t>pd.get_dummies</a:t>
            </a:r>
            <a:r>
              <a:rPr lang="en-US" sz="1800" dirty="0">
                <a:sym typeface="Courier New"/>
              </a:rPr>
              <a:t>(</a:t>
            </a:r>
            <a:r>
              <a:rPr lang="en-US" sz="1800" dirty="0" err="1">
                <a:sym typeface="Courier New"/>
              </a:rPr>
              <a:t>car_df</a:t>
            </a:r>
            <a:r>
              <a:rPr lang="en-US" sz="1800" dirty="0">
                <a:sym typeface="Courier New"/>
              </a:rPr>
              <a:t>[predictors], </a:t>
            </a:r>
            <a:r>
              <a:rPr lang="en-US" sz="1800" dirty="0" err="1">
                <a:sym typeface="Courier New"/>
              </a:rPr>
              <a:t>drop_first</a:t>
            </a:r>
            <a:r>
              <a:rPr lang="en-US" sz="1800" dirty="0">
                <a:sym typeface="Courier New"/>
              </a:rPr>
              <a:t>=True)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y = </a:t>
            </a:r>
            <a:r>
              <a:rPr lang="en-US" sz="1800" dirty="0" err="1">
                <a:sym typeface="Courier New"/>
              </a:rPr>
              <a:t>car_df</a:t>
            </a:r>
            <a:r>
              <a:rPr lang="en-US" sz="1800" dirty="0">
                <a:sym typeface="Courier New"/>
              </a:rPr>
              <a:t>[outcome]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</a:t>
            </a:r>
            <a:r>
              <a:rPr lang="en-US" sz="1800" dirty="0" err="1">
                <a:sym typeface="Courier New"/>
              </a:rPr>
              <a:t>train_X</a:t>
            </a:r>
            <a:r>
              <a:rPr lang="en-US" sz="1800" dirty="0">
                <a:sym typeface="Courier New"/>
              </a:rPr>
              <a:t>, </a:t>
            </a:r>
            <a:r>
              <a:rPr lang="en-US" sz="1800" dirty="0" err="1">
                <a:sym typeface="Courier New"/>
              </a:rPr>
              <a:t>valid_X</a:t>
            </a:r>
            <a:r>
              <a:rPr lang="en-US" sz="1800" dirty="0">
                <a:sym typeface="Courier New"/>
              </a:rPr>
              <a:t>, </a:t>
            </a:r>
            <a:r>
              <a:rPr lang="en-US" sz="1800" dirty="0" err="1">
                <a:sym typeface="Courier New"/>
              </a:rPr>
              <a:t>train_y</a:t>
            </a:r>
            <a:r>
              <a:rPr lang="en-US" sz="1800" dirty="0">
                <a:sym typeface="Courier New"/>
              </a:rPr>
              <a:t>, </a:t>
            </a:r>
            <a:r>
              <a:rPr lang="en-US" sz="1800" dirty="0" err="1">
                <a:sym typeface="Courier New"/>
              </a:rPr>
              <a:t>valid_y</a:t>
            </a:r>
            <a:r>
              <a:rPr lang="en-US" sz="1800" dirty="0">
                <a:sym typeface="Courier New"/>
              </a:rPr>
              <a:t> = </a:t>
            </a:r>
            <a:r>
              <a:rPr lang="en-US" sz="1800" dirty="0" err="1">
                <a:sym typeface="Courier New"/>
              </a:rPr>
              <a:t>train_test_split</a:t>
            </a:r>
            <a:r>
              <a:rPr lang="en-US" sz="1800" dirty="0">
                <a:sym typeface="Courier New"/>
              </a:rPr>
              <a:t>(X, y, </a:t>
            </a:r>
            <a:r>
              <a:rPr lang="en-US" sz="1800" dirty="0" err="1">
                <a:sym typeface="Courier New"/>
              </a:rPr>
              <a:t>test_size</a:t>
            </a:r>
            <a:r>
              <a:rPr lang="en-US" sz="1800" dirty="0">
                <a:sym typeface="Courier New"/>
              </a:rPr>
              <a:t>=0.4, </a:t>
            </a:r>
            <a:r>
              <a:rPr lang="en-US" sz="1800" dirty="0" err="1">
                <a:sym typeface="Courier New"/>
              </a:rPr>
              <a:t>random_state</a:t>
            </a:r>
            <a:r>
              <a:rPr lang="en-US" sz="1800" dirty="0">
                <a:sym typeface="Courier New"/>
              </a:rPr>
              <a:t>=1)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</a:t>
            </a:r>
            <a:r>
              <a:rPr lang="en-US" sz="1800" dirty="0" err="1">
                <a:sym typeface="Courier New"/>
              </a:rPr>
              <a:t>car_lm</a:t>
            </a:r>
            <a:r>
              <a:rPr lang="en-US" sz="1800" dirty="0">
                <a:sym typeface="Courier New"/>
              </a:rPr>
              <a:t> = </a:t>
            </a:r>
            <a:r>
              <a:rPr lang="en-US" sz="1800" dirty="0" err="1">
                <a:sym typeface="Courier New"/>
              </a:rPr>
              <a:t>LinearRegression</a:t>
            </a:r>
            <a:r>
              <a:rPr lang="en-US" sz="1800" dirty="0">
                <a:sym typeface="Courier New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ym typeface="Courier New"/>
              </a:rPr>
              <a:t>- </a:t>
            </a:r>
            <a:r>
              <a:rPr lang="en-US" sz="1800" dirty="0" err="1">
                <a:sym typeface="Courier New"/>
              </a:rPr>
              <a:t>car_lm.fit</a:t>
            </a:r>
            <a:r>
              <a:rPr lang="en-US" sz="1800" dirty="0">
                <a:sym typeface="Courier New"/>
              </a:rPr>
              <a:t> (</a:t>
            </a:r>
            <a:r>
              <a:rPr lang="en-US" sz="1800" dirty="0" err="1">
                <a:sym typeface="Courier New"/>
              </a:rPr>
              <a:t>train_X</a:t>
            </a:r>
            <a:r>
              <a:rPr lang="en-US" sz="1800" dirty="0">
                <a:sym typeface="Courier New"/>
              </a:rPr>
              <a:t>, </a:t>
            </a:r>
            <a:r>
              <a:rPr lang="en-US" sz="1800" dirty="0" err="1">
                <a:sym typeface="Courier New"/>
              </a:rPr>
              <a:t>train_y</a:t>
            </a:r>
            <a:r>
              <a:rPr lang="en-US" sz="1800" dirty="0">
                <a:sym typeface="Courier New"/>
              </a:rPr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9915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1892" y="0"/>
            <a:ext cx="8542108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The Fitted Regression Model on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5816E-A88F-BC16-868E-E5D92659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52" y="1362705"/>
            <a:ext cx="5148683" cy="45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9530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What does the coefficient tell us? (like weight)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pPr indent="-182880"/>
            <a:r>
              <a:rPr lang="en-US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s the value of the </a:t>
            </a:r>
            <a:r>
              <a:rPr lang="en-US" b="0" i="1" dirty="0">
                <a:solidFill>
                  <a:srgbClr val="040C28"/>
                </a:solidFill>
                <a:effectLst/>
              </a:rPr>
              <a:t>Weight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increases in one unit, holding others constant,  the mean of the dependent variable increases by 13 units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Franklin Gothic Book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altLang="en-US" dirty="0"/>
              <a:t>The Fitted Regression Model on Training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C69B-525A-1E2C-CB3F-C1673278E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1" b="36880"/>
          <a:stretch/>
        </p:blipFill>
        <p:spPr>
          <a:xfrm>
            <a:off x="2667000" y="1905000"/>
            <a:ext cx="3581400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8EFB4D-B2E6-10F5-164C-D24FCDE03494}"/>
              </a:ext>
            </a:extLst>
          </p:cNvPr>
          <p:cNvSpPr/>
          <p:nvPr/>
        </p:nvSpPr>
        <p:spPr>
          <a:xfrm>
            <a:off x="2667000" y="4038600"/>
            <a:ext cx="3429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2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Predictions for the Validation Data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7620000" cy="223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8016" lvl="0" indent="-201168" algn="l" rtl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Use predict() to make predictions on a new set</a:t>
            </a:r>
          </a:p>
          <a:p>
            <a:pPr lvl="0" algn="l" rtl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-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car_lm_pred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 =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car_lm.predict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valid_X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- result =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pd.DataFrame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({'Predicted':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car_lm_pred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,  'Actual':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valid_y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, ‘Residual':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valid_y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 -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car_lm_pred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})</a:t>
            </a:r>
          </a:p>
          <a:p>
            <a:pPr marL="0" lvl="0" indent="0" algn="l" rtl="0">
              <a:spcBef>
                <a:spcPts val="0"/>
              </a:spcBef>
              <a:spcAft>
                <a:spcPts val="900"/>
              </a:spcAft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- print(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result.head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20277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DE9D6-0B24-50A7-DC90-61025259C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3" t="1127"/>
          <a:stretch/>
        </p:blipFill>
        <p:spPr>
          <a:xfrm>
            <a:off x="4846792" y="1239437"/>
            <a:ext cx="3566785" cy="481584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Predictions for the Validation Data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60964" y="1366157"/>
            <a:ext cx="233170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Predicted price computed using regression coefficients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30423" y="3795556"/>
            <a:ext cx="29309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Residuals = difference between actual and predicted prices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17621" y="2955156"/>
          <a:ext cx="3214119" cy="44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266400" progId="Equation.3">
                  <p:embed/>
                </p:oleObj>
              </mc:Choice>
              <mc:Fallback>
                <p:oleObj name="Equation" r:id="rId3" imgW="1942920" imgH="2664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621" y="2955156"/>
                        <a:ext cx="3214119" cy="441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091436" y="4934419"/>
          <a:ext cx="1301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36" y="4934419"/>
                        <a:ext cx="1301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6"/>
          <p:cNvSpPr>
            <a:spLocks noChangeShapeType="1"/>
          </p:cNvSpPr>
          <p:nvPr/>
        </p:nvSpPr>
        <p:spPr bwMode="auto">
          <a:xfrm flipV="1">
            <a:off x="3092668" y="1578864"/>
            <a:ext cx="1821360" cy="402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V="1">
            <a:off x="2393186" y="1675942"/>
            <a:ext cx="4763046" cy="3505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3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0423" y="0"/>
            <a:ext cx="7041978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How Well did the Model Do With the Validation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2289F-DD17-A99D-39D4-236D6D6E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11" y="3048000"/>
            <a:ext cx="7304978" cy="2276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7BDE0-FD0D-3FF9-4D2D-1B8FA3812657}"/>
              </a:ext>
            </a:extLst>
          </p:cNvPr>
          <p:cNvSpPr txBox="1"/>
          <p:nvPr/>
        </p:nvSpPr>
        <p:spPr>
          <a:xfrm>
            <a:off x="914921" y="1623897"/>
            <a:ext cx="6857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marR="0" lvl="0" indent="-201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5000"/>
              <a:buFont typeface="Wingdings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Print performance measures (validation data)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regressionSummary</a:t>
            </a:r>
            <a:r>
              <a:rPr lang="en-US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valid_y</a:t>
            </a:r>
            <a:r>
              <a:rPr lang="en-US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car_lm_pred</a:t>
            </a:r>
            <a:r>
              <a:rPr lang="en-US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9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89367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447800"/>
                <a:ext cx="7848600" cy="4495800"/>
              </a:xfrm>
            </p:spPr>
            <p:txBody>
              <a:bodyPr>
                <a:normAutofit/>
              </a:bodyPr>
              <a:lstStyle/>
              <a:p>
                <a:pPr marL="128016" indent="-182880"/>
                <a:r>
                  <a:rPr lang="en-US" dirty="0"/>
                  <a:t>Too many predictors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It may be expensive to collect data for all variables in the future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Higher chance of missing values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Multicollinearity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Overfitting</a:t>
                </a:r>
              </a:p>
              <a:p>
                <a:pPr marL="128016" lvl="1">
                  <a:buFont typeface="Wingdings" panose="05000000000000000000" pitchFamily="2" charset="2"/>
                  <a:buChar char="v"/>
                </a:pPr>
                <a:r>
                  <a:rPr lang="en-US" dirty="0"/>
                  <a:t> Selecting a subset of predictors (rather than including them all)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The simplest model that performs sufficiently well (high accuracy)</a:t>
                </a:r>
              </a:p>
              <a:p>
                <a:pPr marL="423767" lvl="3" indent="-285750">
                  <a:buFont typeface="Wingdings" pitchFamily="2" charset="2"/>
                  <a:buChar char="ü"/>
                </a:pPr>
                <a:r>
                  <a:rPr lang="en-US" dirty="0"/>
                  <a:t>Rule of thumb: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; 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:# </m:t>
                    </m:r>
                  </m:oMath>
                </a14:m>
                <a:r>
                  <a:rPr lang="en-US" dirty="0"/>
                  <a:t>of predictors</a:t>
                </a:r>
              </a:p>
              <a:p>
                <a:pPr marL="207884" lvl="2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106442" lvl="1" indent="0" eaLnBrk="1" hangingPunct="1"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447800"/>
                <a:ext cx="7848600" cy="4495800"/>
              </a:xfrm>
              <a:blipFill>
                <a:blip r:embed="rId2"/>
                <a:stretch>
                  <a:fillRect l="-971" t="-112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Why Variable Selection?</a:t>
            </a:r>
          </a:p>
        </p:txBody>
      </p:sp>
    </p:spTree>
    <p:extLst>
      <p:ext uri="{BB962C8B-B14F-4D97-AF65-F5344CB8AC3E}">
        <p14:creationId xmlns:p14="http://schemas.microsoft.com/office/powerpoint/2010/main" val="2671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772400" cy="4648200"/>
          </a:xfrm>
        </p:spPr>
        <p:txBody>
          <a:bodyPr>
            <a:normAutofit/>
          </a:bodyPr>
          <a:lstStyle/>
          <a:p>
            <a:pPr marL="128016" indent="-182880" eaLnBrk="1" hangingPunct="1">
              <a:defRPr/>
            </a:pPr>
            <a:r>
              <a:rPr lang="en-US" dirty="0"/>
              <a:t>The first step is using domain knowledge to select the relevant predictors</a:t>
            </a:r>
          </a:p>
          <a:p>
            <a:pPr marL="128016" indent="-182880" eaLnBrk="1" hangingPunct="1">
              <a:defRPr/>
            </a:pPr>
            <a:r>
              <a:rPr lang="en-US" dirty="0"/>
              <a:t>Summary statistics and graphs</a:t>
            </a:r>
          </a:p>
          <a:p>
            <a:pPr marL="423767" lvl="3" indent="-285750">
              <a:buFont typeface="Wingdings" pitchFamily="2" charset="2"/>
              <a:buChar char="ü"/>
              <a:defRPr/>
            </a:pPr>
            <a:r>
              <a:rPr lang="en-US" dirty="0"/>
              <a:t>Correlation tables, missing value counts</a:t>
            </a:r>
          </a:p>
          <a:p>
            <a:pPr marL="703087" lvl="5" indent="-285750">
              <a:buFont typeface="Wingdings" pitchFamily="2" charset="2"/>
              <a:buChar char="§"/>
              <a:defRPr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detect variables highly correlated or with high level of missing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How to Select Variables? Basic Methods</a:t>
            </a:r>
          </a:p>
        </p:txBody>
      </p:sp>
    </p:spTree>
    <p:extLst>
      <p:ext uri="{BB962C8B-B14F-4D97-AF65-F5344CB8AC3E}">
        <p14:creationId xmlns:p14="http://schemas.microsoft.com/office/powerpoint/2010/main" val="38956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indent="-182880">
              <a:defRPr/>
            </a:pPr>
            <a:r>
              <a:rPr lang="en-US" dirty="0"/>
              <a:t>All possible subsets of predictors assessed (single, pairs, triplets, etc.)</a:t>
            </a:r>
          </a:p>
          <a:p>
            <a:pPr indent="-182880">
              <a:defRPr/>
            </a:pPr>
            <a:r>
              <a:rPr lang="en-US" dirty="0"/>
              <a:t>Select a subset that not too simplistic (underfit) and not overly complex (overfit)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086600" cy="1066800"/>
          </a:xfrm>
        </p:spPr>
        <p:txBody>
          <a:bodyPr/>
          <a:lstStyle/>
          <a:p>
            <a:r>
              <a:rPr lang="en-US" dirty="0"/>
              <a:t>How to Select Variables? </a:t>
            </a:r>
            <a:r>
              <a:rPr lang="en-US" altLang="en-US" dirty="0"/>
              <a:t>Exhaustive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447800"/>
                <a:ext cx="8001000" cy="4572000"/>
              </a:xfrm>
            </p:spPr>
            <p:txBody>
              <a:bodyPr/>
              <a:lstStyle/>
              <a:p>
                <a:pPr marL="128016" indent="-182880">
                  <a:defRPr/>
                </a:pPr>
                <a:r>
                  <a:rPr lang="en-US" dirty="0"/>
                  <a:t>Judge by “adjusted R</a:t>
                </a:r>
                <a:r>
                  <a:rPr lang="en-US" baseline="30000" dirty="0"/>
                  <a:t>2</a:t>
                </a:r>
                <a:r>
                  <a:rPr lang="en-US" dirty="0"/>
                  <a:t>”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/>
                  <a:t>Proportion of explained variability in the model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= Number of predictors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Penalty on the number of predictors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:r>
                  <a:rPr lang="en-US" dirty="0"/>
                  <a:t>Models with higher adjusted R</a:t>
                </a:r>
                <a:r>
                  <a:rPr lang="en-US" baseline="30000" dirty="0"/>
                  <a:t>2 </a:t>
                </a:r>
                <a:r>
                  <a:rPr lang="en-US" dirty="0"/>
                  <a:t> is better</a:t>
                </a:r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0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447800"/>
                <a:ext cx="8001000" cy="4572000"/>
              </a:xfrm>
              <a:blipFill>
                <a:blip r:embed="rId2"/>
                <a:stretch>
                  <a:fillRect l="-95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086600" cy="1066800"/>
          </a:xfrm>
        </p:spPr>
        <p:txBody>
          <a:bodyPr/>
          <a:lstStyle/>
          <a:p>
            <a:r>
              <a:rPr lang="en-US" dirty="0"/>
              <a:t>Criterion to Select the best Subset</a:t>
            </a:r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74701"/>
              </p:ext>
            </p:extLst>
          </p:nvPr>
        </p:nvGraphicFramePr>
        <p:xfrm>
          <a:off x="2819400" y="3733800"/>
          <a:ext cx="3140075" cy="134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660240" progId="Equation.3">
                  <p:embed/>
                </p:oleObj>
              </mc:Choice>
              <mc:Fallback>
                <p:oleObj name="Equation" r:id="rId3" imgW="1600200" imgH="6602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3140075" cy="1343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371600"/>
                <a:ext cx="7734300" cy="4495800"/>
              </a:xfrm>
            </p:spPr>
            <p:txBody>
              <a:bodyPr/>
              <a:lstStyle/>
              <a:p>
                <a:pPr marL="128016" indent="-182880">
                  <a:defRPr/>
                </a:pPr>
                <a:r>
                  <a:rPr lang="en-US" dirty="0"/>
                  <a:t>Akaike Information Criterion (AIC)</a:t>
                </a:r>
              </a:p>
              <a:p>
                <a:pPr marL="128016" indent="-182880">
                  <a:defRPr/>
                </a:pPr>
                <a:r>
                  <a:rPr lang="en-US" dirty="0"/>
                  <a:t>Bayesian Information Criterion (BIC)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:r>
                  <a:rPr lang="en-US" dirty="0"/>
                  <a:t>Measure goodness of fit of a model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:r>
                  <a:rPr lang="en-US" dirty="0"/>
                  <a:t>Include a penalty as a function of the number of parameters in the model</a:t>
                </a:r>
              </a:p>
              <a:p>
                <a:pPr marL="423767" lvl="3" indent="-285750">
                  <a:buFont typeface="Wingdings" pitchFamily="2" charset="2"/>
                  <a:buChar char="ü"/>
                  <a:defRPr/>
                </a:pPr>
                <a:r>
                  <a:rPr lang="en-US" dirty="0"/>
                  <a:t>Lower AIC and BIC is desirable</a:t>
                </a:r>
              </a:p>
              <a:p>
                <a:pPr marL="207884" lvl="2" indent="0">
                  <a:buNone/>
                  <a:defRPr/>
                </a:pPr>
                <a:endParaRPr lang="en-US" dirty="0"/>
              </a:p>
              <a:p>
                <a:pPr marL="207884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207884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207884" lvl="2" indent="0">
                  <a:buNone/>
                  <a:defRPr/>
                </a:pPr>
                <a:endParaRPr lang="en-US" dirty="0"/>
              </a:p>
              <a:p>
                <a:pPr lvl="2"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0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371600"/>
                <a:ext cx="7734300" cy="4495800"/>
              </a:xfrm>
              <a:blipFill>
                <a:blip r:embed="rId2"/>
                <a:stretch>
                  <a:fillRect l="-820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Criterion to Select the best Subset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6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772400" cy="4343400"/>
          </a:xfrm>
        </p:spPr>
        <p:txBody>
          <a:bodyPr>
            <a:normAutofit/>
          </a:bodyPr>
          <a:lstStyle/>
          <a:p>
            <a:pPr indent="-182880" eaLnBrk="1" hangingPunct="1">
              <a:defRPr/>
            </a:pPr>
            <a:r>
              <a:rPr lang="en-US" dirty="0"/>
              <a:t>Iterative search through the space of all possible regression models</a:t>
            </a:r>
          </a:p>
          <a:p>
            <a:pPr indent="-182880" eaLnBrk="1" hangingPunct="1">
              <a:defRPr/>
            </a:pPr>
            <a:r>
              <a:rPr lang="en-US" dirty="0"/>
              <a:t>Deliver one best subset of predictors</a:t>
            </a:r>
          </a:p>
          <a:p>
            <a:pPr indent="-182880" eaLnBrk="1" hangingPunct="1">
              <a:defRPr/>
            </a:pPr>
            <a:r>
              <a:rPr lang="en-US" dirty="0"/>
              <a:t>Popular variable selection algorithms</a:t>
            </a:r>
          </a:p>
          <a:p>
            <a:pPr lvl="2">
              <a:defRPr/>
            </a:pPr>
            <a:r>
              <a:rPr lang="en-US" dirty="0"/>
              <a:t>Forward Selection</a:t>
            </a:r>
          </a:p>
          <a:p>
            <a:pPr lvl="2">
              <a:defRPr/>
            </a:pPr>
            <a:r>
              <a:rPr lang="en-US" dirty="0"/>
              <a:t>Backward Elimination</a:t>
            </a:r>
          </a:p>
          <a:p>
            <a:pPr lvl="2">
              <a:defRPr/>
            </a:pPr>
            <a:r>
              <a:rPr lang="en-US" dirty="0"/>
              <a:t>Stepwise Regression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How to Select Variables? Model-Based</a:t>
            </a:r>
          </a:p>
        </p:txBody>
      </p:sp>
    </p:spTree>
    <p:extLst>
      <p:ext uri="{BB962C8B-B14F-4D97-AF65-F5344CB8AC3E}">
        <p14:creationId xmlns:p14="http://schemas.microsoft.com/office/powerpoint/2010/main" val="8656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772400" cy="4572000"/>
          </a:xfrm>
        </p:spPr>
        <p:txBody>
          <a:bodyPr>
            <a:normAutofit/>
          </a:bodyPr>
          <a:lstStyle/>
          <a:p>
            <a:pPr marL="128016" indent="-182880"/>
            <a:r>
              <a:rPr lang="en-US" altLang="en-US" sz="2200" dirty="0"/>
              <a:t>Estimate a relationship between variables </a:t>
            </a:r>
            <a:endParaRPr lang="en-US" altLang="en-US" dirty="0"/>
          </a:p>
          <a:p>
            <a:pPr marL="128016" indent="-182880"/>
            <a:r>
              <a:rPr lang="en-US" dirty="0"/>
              <a:t>Example: Relationship between test grade based on homework grade</a:t>
            </a:r>
          </a:p>
          <a:p>
            <a:pPr fontAlgn="auto"/>
            <a:endParaRPr lang="en-US" dirty="0"/>
          </a:p>
          <a:p>
            <a:endParaRPr lang="en-US" altLang="en-US" sz="22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Regression Analysis</a:t>
            </a:r>
          </a:p>
        </p:txBody>
      </p:sp>
      <p:pic>
        <p:nvPicPr>
          <p:cNvPr id="1028" name="Picture 4" descr="S.ID.B.6: Regression 1">
            <a:extLst>
              <a:ext uri="{FF2B5EF4-FFF2-40B4-BE49-F238E27FC236}">
                <a16:creationId xmlns:a16="http://schemas.microsoft.com/office/drawing/2014/main" id="{297F65F4-D264-8632-6786-7AF155CF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6118"/>
            <a:ext cx="1951800" cy="25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524000"/>
                <a:ext cx="7772400" cy="4343400"/>
              </a:xfrm>
            </p:spPr>
            <p:txBody>
              <a:bodyPr/>
              <a:lstStyle/>
              <a:p>
                <a:pPr indent="-182880"/>
                <a:r>
                  <a:rPr lang="en-US" altLang="en-US" dirty="0"/>
                  <a:t>Start with no predictors</a:t>
                </a:r>
              </a:p>
              <a:p>
                <a:pPr indent="-182880"/>
                <a:r>
                  <a:rPr lang="en-US" altLang="en-US" dirty="0"/>
                  <a:t>Add them one by one (add the one with largest contribution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  <a:p>
                <a:pPr indent="-182880"/>
                <a:r>
                  <a:rPr lang="en-US" altLang="en-US" dirty="0"/>
                  <a:t>Stop when the addition is not statistically significant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indent="-182880"/>
                <a:r>
                  <a:rPr lang="en-US" altLang="en-US" dirty="0"/>
                  <a:t>Disadvantage:</a:t>
                </a:r>
              </a:p>
              <a:p>
                <a:pPr lvl="2"/>
                <a:r>
                  <a:rPr lang="en-US" altLang="en-US" dirty="0"/>
                  <a:t>Missing groups of predictors that perform well together, but not alone</a:t>
                </a:r>
              </a:p>
              <a:p>
                <a:endParaRPr lang="en-US" alt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524000"/>
                <a:ext cx="7772400" cy="4343400"/>
              </a:xfrm>
              <a:blipFill>
                <a:blip r:embed="rId2"/>
                <a:stretch>
                  <a:fillRect l="-817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Forward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7848600" cy="4572000"/>
          </a:xfrm>
        </p:spPr>
        <p:txBody>
          <a:bodyPr>
            <a:normAutofit/>
          </a:bodyPr>
          <a:lstStyle/>
          <a:p>
            <a:pPr indent="-182880"/>
            <a:r>
              <a:rPr lang="en-US" altLang="en-US" dirty="0"/>
              <a:t>Start with all predictors</a:t>
            </a:r>
          </a:p>
          <a:p>
            <a:pPr indent="-182880"/>
            <a:r>
              <a:rPr lang="en-US" altLang="en-US" dirty="0"/>
              <a:t>Successively eliminate least useful predictors one by one</a:t>
            </a:r>
          </a:p>
          <a:p>
            <a:pPr indent="-182880"/>
            <a:r>
              <a:rPr lang="en-US" altLang="en-US" dirty="0"/>
              <a:t>Stop when all remaining predictors have statistically significant contribution</a:t>
            </a:r>
          </a:p>
          <a:p>
            <a:pPr marL="0" indent="0">
              <a:buNone/>
            </a:pPr>
            <a:endParaRPr lang="en-US" altLang="en-US" dirty="0"/>
          </a:p>
          <a:p>
            <a:pPr indent="-182880"/>
            <a:r>
              <a:rPr lang="en-US" altLang="en-US" dirty="0"/>
              <a:t>Disadvantage:</a:t>
            </a:r>
          </a:p>
          <a:p>
            <a:pPr lvl="2"/>
            <a:r>
              <a:rPr lang="en-US" altLang="en-US" dirty="0"/>
              <a:t>Computing the initial model with all predictors can be time-consuming &amp; unstable</a:t>
            </a:r>
          </a:p>
          <a:p>
            <a:endParaRPr lang="en-US" altLang="en-US" dirty="0">
              <a:latin typeface="Franklin Gothic Book" panose="020B0503020102020204" pitchFamily="34" charset="0"/>
            </a:endParaRPr>
          </a:p>
          <a:p>
            <a:endParaRPr lang="en-US" altLang="en-US" dirty="0">
              <a:latin typeface="Franklin Gothic Book" panose="020B0503020102020204" pitchFamily="34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altLang="en-US" dirty="0"/>
              <a:t>Backward Elimination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647700" y="1600200"/>
            <a:ext cx="7848600" cy="4343400"/>
          </a:xfrm>
        </p:spPr>
        <p:txBody>
          <a:bodyPr/>
          <a:lstStyle/>
          <a:p>
            <a:pPr indent="-182880"/>
            <a:r>
              <a:rPr lang="en-US" altLang="en-US" dirty="0"/>
              <a:t>Combination of forward selection and backward elimination</a:t>
            </a:r>
          </a:p>
          <a:p>
            <a:pPr lvl="2"/>
            <a:r>
              <a:rPr lang="en-US" altLang="en-US" dirty="0"/>
              <a:t>Like forward selection	</a:t>
            </a:r>
          </a:p>
          <a:p>
            <a:pPr lvl="2"/>
            <a:r>
              <a:rPr lang="en-US" altLang="en-US" dirty="0"/>
              <a:t>Except at each step, also consider dropping non-significant predictors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altLang="en-US" dirty="0"/>
              <a:t>Stepwise Regression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723900" y="1600200"/>
            <a:ext cx="7696200" cy="4572000"/>
          </a:xfrm>
        </p:spPr>
        <p:txBody>
          <a:bodyPr/>
          <a:lstStyle/>
          <a:p>
            <a:pPr indent="-182880">
              <a:defRPr/>
            </a:pPr>
            <a:r>
              <a:rPr lang="en-US" dirty="0"/>
              <a:t>Subset selection methods give candidate models that might be “good models”</a:t>
            </a:r>
          </a:p>
          <a:p>
            <a:pPr indent="-182880">
              <a:defRPr/>
            </a:pPr>
            <a:r>
              <a:rPr lang="en-US" dirty="0"/>
              <a:t>Do not guarantee that “best” model is indeed best</a:t>
            </a:r>
          </a:p>
          <a:p>
            <a:pPr indent="-182880">
              <a:defRPr/>
            </a:pPr>
            <a:r>
              <a:rPr lang="en-US" dirty="0"/>
              <a:t>Also, “best” model can still have insufficient predictive accuracy</a:t>
            </a:r>
          </a:p>
          <a:p>
            <a:pPr indent="-182880">
              <a:defRPr/>
            </a:pPr>
            <a:r>
              <a:rPr lang="en-US" dirty="0"/>
              <a:t>Must run the candidates and assess predictive accuracy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Next step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7985760" cy="4572000"/>
          </a:xfrm>
        </p:spPr>
        <p:txBody>
          <a:bodyPr/>
          <a:lstStyle/>
          <a:p>
            <a:pPr indent="-182880">
              <a:defRPr/>
            </a:pPr>
            <a:r>
              <a:rPr lang="en-US" dirty="0"/>
              <a:t>Alternative to subset selection</a:t>
            </a:r>
          </a:p>
          <a:p>
            <a:pPr indent="-182880">
              <a:defRPr/>
            </a:pPr>
            <a:r>
              <a:rPr lang="en-US" dirty="0"/>
              <a:t>Rather than binary decisions on including variables, penalize coefficient magnitudes</a:t>
            </a:r>
          </a:p>
          <a:p>
            <a:pPr indent="-182880">
              <a:defRPr/>
            </a:pPr>
            <a:r>
              <a:rPr lang="en-US" dirty="0"/>
              <a:t>This has the effect of “shrinking” coefficients, and reducing variance</a:t>
            </a:r>
          </a:p>
          <a:p>
            <a:pPr indent="-182880">
              <a:defRPr/>
            </a:pPr>
            <a:r>
              <a:rPr lang="en-US" dirty="0"/>
              <a:t>Predictors with coefficients that shrink to zero are effectively dropped</a:t>
            </a:r>
          </a:p>
          <a:p>
            <a:pPr indent="-182880">
              <a:defRPr/>
            </a:pPr>
            <a:r>
              <a:rPr lang="en-US" dirty="0"/>
              <a:t>Variance reduction improves prediction performance</a:t>
            </a:r>
          </a:p>
          <a:p>
            <a:pPr indent="-182880">
              <a:defRPr/>
            </a:pPr>
            <a:r>
              <a:rPr lang="en-US" dirty="0"/>
              <a:t>In other words, this technique discourages learning a more complex or flexible model, to </a:t>
            </a:r>
            <a:r>
              <a:rPr lang="en-US" dirty="0">
                <a:solidFill>
                  <a:srgbClr val="FF0000"/>
                </a:solidFill>
              </a:rPr>
              <a:t>avoid the risk of overfitting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Regularization (Shrinkage)</a:t>
            </a:r>
          </a:p>
        </p:txBody>
      </p:sp>
    </p:spTree>
    <p:extLst>
      <p:ext uri="{BB962C8B-B14F-4D97-AF65-F5344CB8AC3E}">
        <p14:creationId xmlns:p14="http://schemas.microsoft.com/office/powerpoint/2010/main" val="24411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/>
          <a:lstStyle/>
          <a:p>
            <a:pPr indent="-201168">
              <a:defRPr/>
            </a:pPr>
            <a:r>
              <a:rPr lang="en-US" dirty="0"/>
              <a:t>Using a penalty</a:t>
            </a:r>
          </a:p>
          <a:p>
            <a:pPr lvl="2">
              <a:defRPr/>
            </a:pPr>
            <a:r>
              <a:rPr lang="en-US" b="1" dirty="0"/>
              <a:t>Ridge Regression</a:t>
            </a:r>
            <a:r>
              <a:rPr lang="en-US" dirty="0"/>
              <a:t>: the normalization term is the sum of the squared weights (L2-norm)</a:t>
            </a:r>
          </a:p>
          <a:p>
            <a:pPr lvl="2">
              <a:defRPr/>
            </a:pPr>
            <a:r>
              <a:rPr lang="en-US" b="1" dirty="0"/>
              <a:t>Lasso</a:t>
            </a:r>
            <a:r>
              <a:rPr lang="en-US" dirty="0"/>
              <a:t>: the normalization term is the sum of the absolute values of weights (L1-norm)</a:t>
            </a:r>
          </a:p>
          <a:p>
            <a:pPr lvl="2">
              <a:defRPr/>
            </a:pPr>
            <a:r>
              <a:rPr lang="en-US" dirty="0"/>
              <a:t>Predictors need to standardized to have the same scale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Regularization (Shrinkage)</a:t>
            </a:r>
          </a:p>
        </p:txBody>
      </p:sp>
    </p:spTree>
    <p:extLst>
      <p:ext uri="{BB962C8B-B14F-4D97-AF65-F5344CB8AC3E}">
        <p14:creationId xmlns:p14="http://schemas.microsoft.com/office/powerpoint/2010/main" val="31917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7680960" cy="4495800"/>
          </a:xfrm>
        </p:spPr>
        <p:txBody>
          <a:bodyPr>
            <a:normAutofit/>
          </a:bodyPr>
          <a:lstStyle/>
          <a:p>
            <a:pPr indent="-201168"/>
            <a:r>
              <a:rPr lang="en-US" dirty="0"/>
              <a:t>Linear regression minimizes </a:t>
            </a:r>
            <a:r>
              <a:rPr lang="en-US" b="1" dirty="0"/>
              <a:t>Residual Sum of Squares (RSS)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</a:rPr>
              <a:t>The coefficients are chosen, such that they minimize this</a:t>
            </a:r>
          </a:p>
          <a:p>
            <a:pPr lvl="2"/>
            <a:endParaRPr lang="en-US" dirty="0">
              <a:solidFill>
                <a:srgbClr val="242424"/>
              </a:solidFill>
            </a:endParaRPr>
          </a:p>
          <a:p>
            <a:pPr marL="207884" lvl="2" indent="0">
              <a:buNone/>
            </a:pPr>
            <a:endParaRPr lang="en-US" b="1" dirty="0">
              <a:solidFill>
                <a:srgbClr val="242424"/>
              </a:solidFill>
            </a:endParaRPr>
          </a:p>
          <a:p>
            <a:pPr lvl="2"/>
            <a:r>
              <a:rPr lang="en-US" dirty="0"/>
              <a:t>This will adjust the coefficients based on your training data</a:t>
            </a:r>
          </a:p>
          <a:p>
            <a:pPr lvl="2"/>
            <a:r>
              <a:rPr lang="en-US" dirty="0"/>
              <a:t>But it does not work well if there is noise in the training data, then the estimated coefficients won’t generalize well to the future data</a:t>
            </a:r>
          </a:p>
          <a:p>
            <a:pPr lvl="2"/>
            <a:r>
              <a:rPr lang="en-US" dirty="0"/>
              <a:t>If we have highly correlated variables</a:t>
            </a:r>
          </a:p>
          <a:p>
            <a:pPr indent="-201168"/>
            <a:r>
              <a:rPr lang="en-US" dirty="0"/>
              <a:t>This is where regularization comes in and shrinks or regularizes these learned estimates towards zero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Ridge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9CC81-C0D7-3ED4-6E6D-D02C021B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2362200"/>
            <a:ext cx="3124200" cy="6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548640" y="1371600"/>
                <a:ext cx="8061960" cy="4648200"/>
              </a:xfrm>
            </p:spPr>
            <p:txBody>
              <a:bodyPr>
                <a:normAutofit/>
              </a:bodyPr>
              <a:lstStyle/>
              <a:p>
                <a:pPr indent="-201168"/>
                <a:r>
                  <a:rPr lang="en-US" dirty="0"/>
                  <a:t>Ridge regression minimizes</a:t>
                </a:r>
              </a:p>
              <a:p>
                <a:pPr lvl="2"/>
                <a:r>
                  <a:rPr lang="en-US" dirty="0"/>
                  <a:t>RSS is modified by adding the shrinkage quantity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λ*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(penalty), called </a:t>
                </a:r>
                <a:r>
                  <a:rPr lang="en-US" b="1" dirty="0"/>
                  <a:t>L2</a:t>
                </a:r>
                <a:r>
                  <a:rPr lang="en-US" dirty="0"/>
                  <a:t>, is sum of squared coefficients</a:t>
                </a:r>
              </a:p>
              <a:p>
                <a:pPr lvl="2"/>
                <a:r>
                  <a:rPr lang="en-US" dirty="0"/>
                  <a:t>λ is the tuning parameter that decides how much we want to penalize the flexibility of our model</a:t>
                </a:r>
              </a:p>
              <a:p>
                <a:pPr lvl="2"/>
                <a:r>
                  <a:rPr lang="en-US" b="0" dirty="0">
                    <a:solidFill>
                      <a:srgbClr val="242424"/>
                    </a:solidFill>
                    <a:effectLst/>
                  </a:rPr>
                  <a:t>When λ = 0, the estimates produced by ridge regression will be equal to least squares</a:t>
                </a:r>
              </a:p>
              <a:p>
                <a:pPr lvl="2"/>
                <a:r>
                  <a:rPr lang="en-US" dirty="0"/>
                  <a:t>As λ→∞, the impact of the shrinkage penalty grows, and the ridge regression coeﬃcient estimates will approach zero.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8640" y="1371600"/>
                <a:ext cx="8061960" cy="4648200"/>
              </a:xfrm>
              <a:blipFill>
                <a:blip r:embed="rId2"/>
                <a:stretch>
                  <a:fillRect l="-786" t="-1090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12401-DBD4-43A7-1E29-C17BBCC7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4648199" cy="7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>
            <a:normAutofit/>
          </a:bodyPr>
          <a:lstStyle/>
          <a:p>
            <a:pPr indent="-201168"/>
            <a:r>
              <a:rPr lang="en-US" dirty="0"/>
              <a:t>Ridge regression minimizes: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01168"/>
            <a:r>
              <a:rPr lang="en-US" dirty="0"/>
              <a:t>Lasso regression minimizes: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/>
              <a:t>The term λ|β1| is a shrinkage penalty, </a:t>
            </a:r>
            <a:r>
              <a:rPr lang="en-US" b="1" dirty="0"/>
              <a:t>L1</a:t>
            </a:r>
            <a:r>
              <a:rPr lang="en-US" dirty="0"/>
              <a:t>, which minimizing the sum of the absolute differences between the target value and the estimated values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A2F44-CAA4-F588-7424-8E42FC9E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6036198" cy="1024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BC103-D284-CEE5-1EA9-7164BA9D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56" y="1810512"/>
            <a:ext cx="5331927" cy="9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>
            <a:normAutofit/>
          </a:bodyPr>
          <a:lstStyle/>
          <a:p>
            <a:pPr indent="-201168"/>
            <a:r>
              <a:rPr lang="en-US" dirty="0"/>
              <a:t>Linear regression models are very popular tools, not only for explanatory modeling, but also for prediction</a:t>
            </a:r>
          </a:p>
          <a:p>
            <a:pPr indent="-201168"/>
            <a:r>
              <a:rPr lang="en-US" dirty="0"/>
              <a:t>A good predictive model has high predictive accuracy (to a useful practical level)</a:t>
            </a:r>
          </a:p>
          <a:p>
            <a:pPr indent="-201168"/>
            <a:r>
              <a:rPr lang="en-US" dirty="0"/>
              <a:t>Predictive models are fit to training data, and predictive accuracy is evaluated on a separate validation data set</a:t>
            </a:r>
          </a:p>
          <a:p>
            <a:pPr indent="-201168"/>
            <a:r>
              <a:rPr lang="en-US" dirty="0"/>
              <a:t>Removing redundant predictors is key to achieving predictive accuracy and robustness</a:t>
            </a:r>
          </a:p>
          <a:p>
            <a:pPr indent="-201168"/>
            <a:r>
              <a:rPr lang="en-US" dirty="0"/>
              <a:t>Subset selection methods help find “good” candidate models. These should then be run and assessed.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54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789843" cy="4343401"/>
          </a:xfrm>
        </p:spPr>
        <p:txBody>
          <a:bodyPr>
            <a:normAutofit lnSpcReduction="10000"/>
          </a:bodyPr>
          <a:lstStyle/>
          <a:p>
            <a:pPr indent="-182880"/>
            <a:r>
              <a:rPr lang="en-US" dirty="0"/>
              <a:t>Relationship between a continuous dependent (outcome) variable and independent (predictor) variables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dirty="0"/>
              <a:t>Linear regression assumes a linear relationship between independent variables and a continuous dependent variable</a:t>
            </a:r>
          </a:p>
          <a:p>
            <a:pPr indent="-182880"/>
            <a:endParaRPr lang="en-US" dirty="0"/>
          </a:p>
          <a:p>
            <a:pPr marL="0" indent="0" fontAlgn="auto">
              <a:buNone/>
            </a:pPr>
            <a:endParaRPr lang="en-US" dirty="0"/>
          </a:p>
          <a:p>
            <a:endParaRPr lang="en-US" altLang="en-US" sz="22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Regression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A8ED9-66D3-4E07-6ECD-7C84A07EE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7" b="9561"/>
          <a:stretch/>
        </p:blipFill>
        <p:spPr>
          <a:xfrm>
            <a:off x="1380321" y="2514600"/>
            <a:ext cx="6248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5" title="What's the Difference Between AI, Machine Learning, and Deep Learning?">
            <a:hlinkClick r:id="" action="ppaction://media"/>
            <a:extLst>
              <a:ext uri="{FF2B5EF4-FFF2-40B4-BE49-F238E27FC236}">
                <a16:creationId xmlns:a16="http://schemas.microsoft.com/office/drawing/2014/main" id="{4501E7AF-5AC1-9846-8E07-5FC52CAC45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7400" y="1898713"/>
            <a:ext cx="5416943" cy="30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pter 15 Linear regression | Learning statistics with R: A tutorial for  psychology students and other beginners. (Version 0.6.1)">
            <a:extLst>
              <a:ext uri="{FF2B5EF4-FFF2-40B4-BE49-F238E27FC236}">
                <a16:creationId xmlns:a16="http://schemas.microsoft.com/office/drawing/2014/main" id="{E6E4EDF0-50D2-3026-9D9F-187FCF393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3685"/>
          <a:stretch/>
        </p:blipFill>
        <p:spPr bwMode="auto">
          <a:xfrm>
            <a:off x="1526063" y="2366665"/>
            <a:ext cx="6091873" cy="3733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334BC-C434-9B13-6B0F-43EEB11B4A30}"/>
              </a:ext>
            </a:extLst>
          </p:cNvPr>
          <p:cNvSpPr txBox="1"/>
          <p:nvPr/>
        </p:nvSpPr>
        <p:spPr>
          <a:xfrm>
            <a:off x="685800" y="1443335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indent="-201168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Relationship between my grumpiness and my sleep hours</a:t>
            </a:r>
          </a:p>
        </p:txBody>
      </p:sp>
    </p:spTree>
    <p:extLst>
      <p:ext uri="{BB962C8B-B14F-4D97-AF65-F5344CB8AC3E}">
        <p14:creationId xmlns:p14="http://schemas.microsoft.com/office/powerpoint/2010/main" val="162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Regression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B7CF61-3FB5-8786-1506-1A1FF190E4D9}"/>
              </a:ext>
            </a:extLst>
          </p:cNvPr>
          <p:cNvGrpSpPr/>
          <p:nvPr/>
        </p:nvGrpSpPr>
        <p:grpSpPr>
          <a:xfrm>
            <a:off x="2019300" y="2438400"/>
            <a:ext cx="5105400" cy="3352800"/>
            <a:chOff x="1446053" y="1752600"/>
            <a:chExt cx="6556694" cy="4351338"/>
          </a:xfrm>
        </p:grpSpPr>
        <p:pic>
          <p:nvPicPr>
            <p:cNvPr id="4098" name="Picture 2" descr="Chapter 15 Linear regression | Learning statistics with R: A tutorial for  psychology students and other beginners. (Version 0.6.1)">
              <a:extLst>
                <a:ext uri="{FF2B5EF4-FFF2-40B4-BE49-F238E27FC236}">
                  <a16:creationId xmlns:a16="http://schemas.microsoft.com/office/drawing/2014/main" id="{415D63B3-022F-44C5-3F2B-C0AA7C30C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46053" y="1752600"/>
              <a:ext cx="6091873" cy="435133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" name="Picture 2" descr="A black text with numbers&#10;&#10;Description automatically generated">
              <a:extLst>
                <a:ext uri="{FF2B5EF4-FFF2-40B4-BE49-F238E27FC236}">
                  <a16:creationId xmlns:a16="http://schemas.microsoft.com/office/drawing/2014/main" id="{3783A79A-5C63-87BD-168A-782A6FC1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1905000"/>
              <a:ext cx="2059147" cy="49703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401318-43F1-5E2E-B759-B4F6FD75C767}"/>
              </a:ext>
            </a:extLst>
          </p:cNvPr>
          <p:cNvSpPr txBox="1"/>
          <p:nvPr/>
        </p:nvSpPr>
        <p:spPr>
          <a:xfrm>
            <a:off x="681889" y="1563490"/>
            <a:ext cx="74182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 fontAlgn="auto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/>
              <a:t>The regression line is the straight line best fit to the data</a:t>
            </a:r>
          </a:p>
        </p:txBody>
      </p:sp>
    </p:spTree>
    <p:extLst>
      <p:ext uri="{BB962C8B-B14F-4D97-AF65-F5344CB8AC3E}">
        <p14:creationId xmlns:p14="http://schemas.microsoft.com/office/powerpoint/2010/main" val="36694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slope and a line&#10;&#10;Description automatically generated">
            <a:extLst>
              <a:ext uri="{FF2B5EF4-FFF2-40B4-BE49-F238E27FC236}">
                <a16:creationId xmlns:a16="http://schemas.microsoft.com/office/drawing/2014/main" id="{688822AB-148C-4E94-EF99-34FF53436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" y="1752600"/>
            <a:ext cx="7735715" cy="4351338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192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DA41F3-03CD-3890-51EC-0EDFBFBC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4047746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524000"/>
                <a:ext cx="7829550" cy="426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28588" indent="-36576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v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289322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482204" indent="-27432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675085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867966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Courier New" panose="02070309020205020404" pitchFamily="49" charset="0"/>
                  <a:buChar char="o"/>
                  <a:defRPr sz="16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1060847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3729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6610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39491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fontAlgn="auto"/>
                <a:r>
                  <a:rPr lang="en-US" dirty="0"/>
                  <a:t>Quantifying the average effect of independent variables on an outcome variable</a:t>
                </a:r>
              </a:p>
              <a:p>
                <a:pPr indent="0" fontAlgn="auto"/>
                <a:r>
                  <a:rPr lang="en-US" dirty="0"/>
                  <a:t>Estimate the coefficient of regression formula from the data using Ordinary Least Squares (OLS)</a:t>
                </a:r>
              </a:p>
              <a:p>
                <a:pPr lvl="2" indent="0" fontAlgn="auto"/>
                <a:r>
                  <a:rPr lang="en-US" dirty="0"/>
                  <a:t>Finds coefficient values that minimize the sum of squared deviation between the actual outcome and the predicted one</a:t>
                </a: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 algn="ctr" fontAlgn="auto">
                  <a:buNone/>
                </a:pPr>
                <a:r>
                  <a:rPr lang="en-US" sz="2000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𝑟𝑎𝑖𝑛𝑖𝑛𝑔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𝑎𝑡𝑎</m:t>
                            </m:r>
                          </m:e>
                        </m:eqAr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 fontAlgn="auto">
                  <a:buNone/>
                </a:pPr>
                <a:endParaRPr lang="en-US" sz="900" dirty="0"/>
              </a:p>
              <a:p>
                <a:pPr marL="0" indent="0" fontAlgn="auto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7829550" cy="4267200"/>
              </a:xfrm>
              <a:prstGeom prst="rect">
                <a:avLst/>
              </a:prstGeom>
              <a:blipFill>
                <a:blip r:embed="rId3"/>
                <a:stretch>
                  <a:fillRect t="-1187" r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2F4C771-413E-5AB3-7E93-4FCBA6EEE265}"/>
              </a:ext>
            </a:extLst>
          </p:cNvPr>
          <p:cNvSpPr txBox="1">
            <a:spLocks/>
          </p:cNvSpPr>
          <p:nvPr/>
        </p:nvSpPr>
        <p:spPr>
          <a:xfrm>
            <a:off x="685800" y="15240"/>
            <a:ext cx="708660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524000"/>
                <a:ext cx="7829550" cy="464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28588" indent="-36576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v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289322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482204" indent="-27432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675085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867966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Courier New" panose="02070309020205020404" pitchFamily="49" charset="0"/>
                  <a:buChar char="o"/>
                  <a:defRPr sz="16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1060847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3729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6610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39491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8016" indent="-182880" fontAlgn="auto"/>
                <a:r>
                  <a:rPr lang="en-US" dirty="0"/>
                  <a:t>How well the line fit the data: measured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8016" lvl="1" fontAlgn="auto"/>
                <a:r>
                  <a:rPr lang="en-US" sz="1800" dirty="0"/>
                  <a:t>T</a:t>
                </a:r>
                <a:r>
                  <a:rPr lang="en-US" sz="1800" b="0" i="0" dirty="0">
                    <a:effectLst/>
                  </a:rPr>
                  <a:t>he proportion of variance in the dependent variable that can be explained by independent variables</a:t>
                </a:r>
                <a:endParaRPr lang="en-US" sz="1800" u="sng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7829550" cy="4648200"/>
              </a:xfrm>
              <a:prstGeom prst="rect">
                <a:avLst/>
              </a:prstGeom>
              <a:blipFill>
                <a:blip r:embed="rId2"/>
                <a:stretch>
                  <a:fillRect l="-972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2F4C771-413E-5AB3-7E93-4FCBA6EEE265}"/>
              </a:ext>
            </a:extLst>
          </p:cNvPr>
          <p:cNvSpPr txBox="1">
            <a:spLocks/>
          </p:cNvSpPr>
          <p:nvPr/>
        </p:nvSpPr>
        <p:spPr>
          <a:xfrm>
            <a:off x="685800" y="15240"/>
            <a:ext cx="708660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Regression Analysis</a:t>
            </a:r>
            <a:endParaRPr lang="en-US" dirty="0"/>
          </a:p>
        </p:txBody>
      </p:sp>
      <p:pic>
        <p:nvPicPr>
          <p:cNvPr id="8194" name="Picture 2" descr="Graph that illustrates a regression model with a low R-squared.">
            <a:extLst>
              <a:ext uri="{FF2B5EF4-FFF2-40B4-BE49-F238E27FC236}">
                <a16:creationId xmlns:a16="http://schemas.microsoft.com/office/drawing/2014/main" id="{072C6BC0-786A-34F9-2DA9-544A44ED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04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raph that illustrates a model with a high R-squared.">
            <a:extLst>
              <a:ext uri="{FF2B5EF4-FFF2-40B4-BE49-F238E27FC236}">
                <a16:creationId xmlns:a16="http://schemas.microsoft.com/office/drawing/2014/main" id="{B31F1221-2521-9B2E-FBD5-6D13775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51" y="2921306"/>
            <a:ext cx="2895600" cy="20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7E603-3E53-B69F-70D3-5D32A3E4CB5A}"/>
              </a:ext>
            </a:extLst>
          </p:cNvPr>
          <p:cNvSpPr txBox="1"/>
          <p:nvPr/>
        </p:nvSpPr>
        <p:spPr>
          <a:xfrm>
            <a:off x="1676400" y="5257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R2 = 15%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954D8-8B55-D91B-B774-77C427314028}"/>
              </a:ext>
            </a:extLst>
          </p:cNvPr>
          <p:cNvSpPr txBox="1"/>
          <p:nvPr/>
        </p:nvSpPr>
        <p:spPr>
          <a:xfrm>
            <a:off x="5450251" y="5216833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R2 = 85%</a:t>
            </a:r>
          </a:p>
        </p:txBody>
      </p:sp>
    </p:spTree>
    <p:extLst>
      <p:ext uri="{BB962C8B-B14F-4D97-AF65-F5344CB8AC3E}">
        <p14:creationId xmlns:p14="http://schemas.microsoft.com/office/powerpoint/2010/main" val="19391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1600</Words>
  <Application>Microsoft Macintosh PowerPoint</Application>
  <PresentationFormat>On-screen Show (4:3)</PresentationFormat>
  <Paragraphs>221</Paragraphs>
  <Slides>40</Slides>
  <Notes>5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Franklin Gothic Book</vt:lpstr>
      <vt:lpstr>Google Sans</vt:lpstr>
      <vt:lpstr>Lato</vt:lpstr>
      <vt:lpstr>Times New Roman</vt:lpstr>
      <vt:lpstr>Wingdings</vt:lpstr>
      <vt:lpstr>Theme1</vt:lpstr>
      <vt:lpstr>Custom Design</vt:lpstr>
      <vt:lpstr>Equation</vt:lpstr>
      <vt:lpstr>CIS8695: Managing Big Data Analytics</vt:lpstr>
      <vt:lpstr>PowerPoint Presentation</vt:lpstr>
      <vt:lpstr>Regression Analysis</vt:lpstr>
      <vt:lpstr>Regression Analysis</vt:lpstr>
      <vt:lpstr>Regression Analysis</vt:lpstr>
      <vt:lpstr>Regression Analysis</vt:lpstr>
      <vt:lpstr>Regression Analysis</vt:lpstr>
      <vt:lpstr>PowerPoint Presentation</vt:lpstr>
      <vt:lpstr>PowerPoint Presentation</vt:lpstr>
      <vt:lpstr>PowerPoint Presentation</vt:lpstr>
      <vt:lpstr>PowerPoint Presentation</vt:lpstr>
      <vt:lpstr>Problem: Prices of Toyota Corolla </vt:lpstr>
      <vt:lpstr>Problem: Prices of Toyota Corolla </vt:lpstr>
      <vt:lpstr>Problem: Prices of Toyota Corolla </vt:lpstr>
      <vt:lpstr>Data Preprocessing</vt:lpstr>
      <vt:lpstr>Data Preprocessing</vt:lpstr>
      <vt:lpstr>Data Preprocessing</vt:lpstr>
      <vt:lpstr>The Fitted Regression Model on Training</vt:lpstr>
      <vt:lpstr>The Fitted Regression Model on Training</vt:lpstr>
      <vt:lpstr>Predictions for the Validation Data</vt:lpstr>
      <vt:lpstr>Predictions for the Validation Data</vt:lpstr>
      <vt:lpstr>How Well did the Model Do With the Validation Data?</vt:lpstr>
      <vt:lpstr>PowerPoint Presentation</vt:lpstr>
      <vt:lpstr>Why Variable Selection?</vt:lpstr>
      <vt:lpstr>How to Select Variables? Basic Methods</vt:lpstr>
      <vt:lpstr>How to Select Variables? Exhaustive Search</vt:lpstr>
      <vt:lpstr>Criterion to Select the best Subset</vt:lpstr>
      <vt:lpstr>Criterion to Select the best Subset</vt:lpstr>
      <vt:lpstr>How to Select Variables? Model-Based</vt:lpstr>
      <vt:lpstr>Forward Selection</vt:lpstr>
      <vt:lpstr>Backward Elimination</vt:lpstr>
      <vt:lpstr>Stepwise Regression</vt:lpstr>
      <vt:lpstr>Next step</vt:lpstr>
      <vt:lpstr>Regularization (Shrinkage)</vt:lpstr>
      <vt:lpstr>Regularization (Shrinkage)</vt:lpstr>
      <vt:lpstr>Ridge Regression</vt:lpstr>
      <vt:lpstr>Ridge Regression</vt:lpstr>
      <vt:lpstr>Lasso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P Bruce</dc:creator>
  <cp:lastModifiedBy>Nasim Mousavi</cp:lastModifiedBy>
  <cp:revision>338</cp:revision>
  <dcterms:created xsi:type="dcterms:W3CDTF">2008-09-26T19:26:21Z</dcterms:created>
  <dcterms:modified xsi:type="dcterms:W3CDTF">2024-01-04T18:43:33Z</dcterms:modified>
</cp:coreProperties>
</file>